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14" r:id="rId2"/>
    <p:sldId id="387" r:id="rId3"/>
    <p:sldId id="418" r:id="rId4"/>
    <p:sldId id="374" r:id="rId5"/>
    <p:sldId id="403" r:id="rId6"/>
    <p:sldId id="402" r:id="rId7"/>
    <p:sldId id="358" r:id="rId8"/>
    <p:sldId id="367" r:id="rId9"/>
    <p:sldId id="368" r:id="rId10"/>
    <p:sldId id="361" r:id="rId11"/>
    <p:sldId id="362" r:id="rId12"/>
    <p:sldId id="363" r:id="rId13"/>
    <p:sldId id="372" r:id="rId14"/>
    <p:sldId id="41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FF0E"/>
    <a:srgbClr val="97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20" autoAdjust="0"/>
  </p:normalViewPr>
  <p:slideViewPr>
    <p:cSldViewPr>
      <p:cViewPr varScale="1">
        <p:scale>
          <a:sx n="153" d="100"/>
          <a:sy n="153" d="100"/>
        </p:scale>
        <p:origin x="-15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86C3D-2312-7941-B455-C44332D1F7D4}" type="datetimeFigureOut">
              <a:rPr lang="en-US" smtClean="0"/>
              <a:t>03/02/16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88982-D3ED-AC42-8EF3-0BE7106688B6}" type="slidenum">
              <a:rPr lang="en-US" smtClean="0"/>
              <a:t>‹#›</a:t>
            </a:fld>
            <a:endParaRPr lang="en-US"/>
          </a:p>
        </p:txBody>
      </p:sp>
    </p:spTree>
    <p:extLst>
      <p:ext uri="{BB962C8B-B14F-4D97-AF65-F5344CB8AC3E}">
        <p14:creationId xmlns:p14="http://schemas.microsoft.com/office/powerpoint/2010/main" val="18320466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data generated and stored in the ONS can be transferred to the offline storage system (</a:t>
            </a:r>
            <a:r>
              <a:rPr lang="en-US" dirty="0" err="1" smtClean="0"/>
              <a:t>dCache</a:t>
            </a:r>
            <a:r>
              <a:rPr lang="en-US" dirty="0" smtClean="0"/>
              <a:t>) and tape archive at DESY Computer Center.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The full software chain managing data acquisition and its integration with catalogs is planned for deployment by end of June.</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A1888982-D3ED-AC42-8EF3-0BE7106688B6}" type="slidenum">
              <a:rPr lang="en-US" smtClean="0"/>
              <a:t>4</a:t>
            </a:fld>
            <a:endParaRPr lang="en-US"/>
          </a:p>
        </p:txBody>
      </p:sp>
    </p:spTree>
    <p:extLst>
      <p:ext uri="{BB962C8B-B14F-4D97-AF65-F5344CB8AC3E}">
        <p14:creationId xmlns:p14="http://schemas.microsoft.com/office/powerpoint/2010/main" val="3202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Devices = </a:t>
            </a:r>
            <a:r>
              <a:rPr lang="en-US" dirty="0" err="1" smtClean="0"/>
              <a:t>datasources</a:t>
            </a:r>
            <a:r>
              <a:rPr lang="en-US" dirty="0" smtClean="0"/>
              <a:t> </a:t>
            </a:r>
            <a:endParaRPr lang="en-US" dirty="0"/>
          </a:p>
        </p:txBody>
      </p:sp>
      <p:sp>
        <p:nvSpPr>
          <p:cNvPr id="4" name="Slide Number Placeholder 3"/>
          <p:cNvSpPr>
            <a:spLocks noGrp="1"/>
          </p:cNvSpPr>
          <p:nvPr>
            <p:ph type="sldNum" sz="quarter" idx="10"/>
          </p:nvPr>
        </p:nvSpPr>
        <p:spPr/>
        <p:txBody>
          <a:bodyPr/>
          <a:lstStyle/>
          <a:p>
            <a:fld id="{2A302CD0-AC34-4FCB-81B5-EC58BB61F9FD}" type="slidenum">
              <a:rPr lang="en-US" smtClean="0"/>
              <a:t>5</a:t>
            </a:fld>
            <a:endParaRPr lang="en-US"/>
          </a:p>
        </p:txBody>
      </p:sp>
    </p:spTree>
    <p:extLst>
      <p:ext uri="{BB962C8B-B14F-4D97-AF65-F5344CB8AC3E}">
        <p14:creationId xmlns:p14="http://schemas.microsoft.com/office/powerpoint/2010/main" val="151705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213" lvl="2" indent="-298450">
              <a:buSzPct val="80000"/>
              <a:buFont typeface="Wingdings" pitchFamily="2" charset="2"/>
              <a:buChar char="n"/>
            </a:pPr>
            <a:r>
              <a:rPr lang="en-GB" sz="2000" dirty="0" smtClean="0"/>
              <a:t>Study is accomplished through </a:t>
            </a:r>
            <a:br>
              <a:rPr lang="en-GB" sz="2000" dirty="0" smtClean="0"/>
            </a:br>
            <a:r>
              <a:rPr lang="en-GB" sz="2000" dirty="0" smtClean="0"/>
              <a:t>a series of investigations</a:t>
            </a:r>
          </a:p>
          <a:p>
            <a:pPr lvl="1"/>
            <a:r>
              <a:rPr lang="en-GB" sz="2000" dirty="0" smtClean="0"/>
              <a:t>An investigation can be an experiment, </a:t>
            </a:r>
            <a:br>
              <a:rPr lang="en-GB" sz="2000" dirty="0" smtClean="0"/>
            </a:br>
            <a:r>
              <a:rPr lang="en-GB" sz="2000" dirty="0" smtClean="0"/>
              <a:t>a simulation, a measurement </a:t>
            </a:r>
            <a:br>
              <a:rPr lang="en-GB" sz="2000" dirty="0" smtClean="0"/>
            </a:br>
            <a:r>
              <a:rPr lang="en-GB" sz="2000" dirty="0" smtClean="0"/>
              <a:t>or a software execution</a:t>
            </a:r>
          </a:p>
          <a:p>
            <a:pPr marL="300037" lvl="1" indent="0">
              <a:buNone/>
            </a:pPr>
            <a:endParaRPr lang="en-GB" sz="2000" dirty="0" smtClean="0"/>
          </a:p>
          <a:p>
            <a:endParaRPr lang="en-US" dirty="0"/>
          </a:p>
        </p:txBody>
      </p:sp>
      <p:sp>
        <p:nvSpPr>
          <p:cNvPr id="4" name="Slide Number Placeholder 3"/>
          <p:cNvSpPr>
            <a:spLocks noGrp="1"/>
          </p:cNvSpPr>
          <p:nvPr>
            <p:ph type="sldNum" sz="quarter" idx="10"/>
          </p:nvPr>
        </p:nvSpPr>
        <p:spPr/>
        <p:txBody>
          <a:bodyPr/>
          <a:lstStyle/>
          <a:p>
            <a:fld id="{2A302CD0-AC34-4FCB-81B5-EC58BB61F9FD}" type="slidenum">
              <a:rPr lang="en-US" smtClean="0"/>
              <a:t>8</a:t>
            </a:fld>
            <a:endParaRPr lang="en-US"/>
          </a:p>
        </p:txBody>
      </p:sp>
    </p:spTree>
    <p:extLst>
      <p:ext uri="{BB962C8B-B14F-4D97-AF65-F5344CB8AC3E}">
        <p14:creationId xmlns:p14="http://schemas.microsoft.com/office/powerpoint/2010/main" val="221101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22" name="Rectangle 82"/>
          <p:cNvSpPr>
            <a:spLocks noChangeArrowheads="1"/>
          </p:cNvSpPr>
          <p:nvPr/>
        </p:nvSpPr>
        <p:spPr bwMode="auto">
          <a:xfrm>
            <a:off x="8442325" y="114300"/>
            <a:ext cx="576264" cy="907200"/>
          </a:xfrm>
          <a:prstGeom prst="rect">
            <a:avLst/>
          </a:prstGeom>
          <a:solidFill>
            <a:schemeClr val="tx1"/>
          </a:solidFill>
          <a:ln w="9525">
            <a:solidFill>
              <a:srgbClr val="261748"/>
            </a:solidFill>
            <a:miter lim="800000"/>
            <a:headEnd/>
            <a:tailEnd/>
          </a:ln>
        </p:spPr>
        <p:txBody>
          <a:bodyPr wrap="none" anchor="ctr"/>
          <a:lstStyle/>
          <a:p>
            <a:endParaRPr lang="en-GB" noProof="0"/>
          </a:p>
        </p:txBody>
      </p:sp>
      <p:pic>
        <p:nvPicPr>
          <p:cNvPr id="10323" name="Picture 83" descr="logo-XFEL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404607" y="3411538"/>
            <a:ext cx="8325262"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0" indent="0" algn="ctr">
              <a:buFont typeface="Wingdings" pitchFamily="2" charset="2"/>
              <a:buNone/>
              <a:defRPr sz="3200">
                <a:solidFill>
                  <a:schemeClr val="tx1"/>
                </a:solidFill>
              </a:defRPr>
            </a:lvl1pPr>
          </a:lstStyle>
          <a:p>
            <a:pPr lvl="0"/>
            <a:r>
              <a:rPr lang="en-US" noProof="0" smtClean="0"/>
              <a:t>Click to edit Master subtitle style</a:t>
            </a:r>
            <a:endParaRPr lang="en-GB" noProof="0" dirty="0" smtClean="0"/>
          </a:p>
        </p:txBody>
      </p:sp>
      <p:sp>
        <p:nvSpPr>
          <p:cNvPr id="10325" name="Line 85"/>
          <p:cNvSpPr>
            <a:spLocks noChangeShapeType="1"/>
          </p:cNvSpPr>
          <p:nvPr/>
        </p:nvSpPr>
        <p:spPr bwMode="auto">
          <a:xfrm>
            <a:off x="115888" y="6669360"/>
            <a:ext cx="89042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GB" noProof="0"/>
          </a:p>
        </p:txBody>
      </p:sp>
      <p:sp>
        <p:nvSpPr>
          <p:cNvPr id="10326" name="Rectangle 86"/>
          <p:cNvSpPr>
            <a:spLocks noGrp="1" noChangeArrowheads="1"/>
          </p:cNvSpPr>
          <p:nvPr>
            <p:ph type="ctrTitle" sz="quarter"/>
          </p:nvPr>
        </p:nvSpPr>
        <p:spPr>
          <a:xfrm>
            <a:off x="404813" y="1314450"/>
            <a:ext cx="8331200"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5500" b="0">
                <a:solidFill>
                  <a:schemeClr val="tx1"/>
                </a:solidFill>
              </a:defRPr>
            </a:lvl1pPr>
          </a:lstStyle>
          <a:p>
            <a:pPr lvl="0"/>
            <a:r>
              <a:rPr lang="en-US" noProof="0" smtClean="0"/>
              <a:t>Click to edit Master title style</a:t>
            </a:r>
            <a:endParaRPr lang="en-GB" noProof="0" dirty="0" smtClean="0"/>
          </a:p>
        </p:txBody>
      </p:sp>
      <p:pic>
        <p:nvPicPr>
          <p:cNvPr id="10327" name="Picture 87" descr="Undulator_final_nurh#50DE97_links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a:p>
        </p:txBody>
      </p:sp>
      <p:sp>
        <p:nvSpPr>
          <p:cNvPr id="3" name="Inhaltsplatzhalt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90325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1239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No 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26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34" descr="Undulator_final_nurh#50DE97_rech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2325" y="114300"/>
            <a:ext cx="582613" cy="917575"/>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093788" y="114300"/>
            <a:ext cx="7283450" cy="915988"/>
          </a:xfrm>
          <a:prstGeom prst="rect">
            <a:avLst/>
          </a:prstGeom>
          <a:solidFill>
            <a:schemeClr val="tx1"/>
          </a:solidFill>
          <a:ln>
            <a:noFill/>
          </a:ln>
        </p:spPr>
        <p:txBody>
          <a:bodyPr wrap="none" anchor="ctr"/>
          <a:lstStyle/>
          <a:p>
            <a:pPr algn="ctr" eaLnBrk="0" hangingPunct="0">
              <a:spcBef>
                <a:spcPct val="0"/>
              </a:spcBef>
              <a:buClrTx/>
              <a:buFontTx/>
              <a:buNone/>
            </a:pPr>
            <a:endParaRPr lang="en-GB" sz="2400" noProof="0"/>
          </a:p>
        </p:txBody>
      </p:sp>
      <p:sp>
        <p:nvSpPr>
          <p:cNvPr id="1154" name="Rectangle 130"/>
          <p:cNvSpPr>
            <a:spLocks noGrp="1" noChangeArrowheads="1"/>
          </p:cNvSpPr>
          <p:nvPr>
            <p:ph type="title"/>
          </p:nvPr>
        </p:nvSpPr>
        <p:spPr bwMode="auto">
          <a:xfrm>
            <a:off x="1093788" y="307975"/>
            <a:ext cx="72834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noProof="0" smtClean="0"/>
              <a:t>Slide title: Don’t edit here!</a:t>
            </a:r>
          </a:p>
        </p:txBody>
      </p:sp>
      <p:sp>
        <p:nvSpPr>
          <p:cNvPr id="1144" name="Line 120"/>
          <p:cNvSpPr>
            <a:spLocks noChangeShapeType="1"/>
          </p:cNvSpPr>
          <p:nvPr/>
        </p:nvSpPr>
        <p:spPr bwMode="auto">
          <a:xfrm>
            <a:off x="115888" y="6669360"/>
            <a:ext cx="89042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GB" noProof="0"/>
          </a:p>
        </p:txBody>
      </p:sp>
      <p:sp>
        <p:nvSpPr>
          <p:cNvPr id="1147" name="Text Box 123"/>
          <p:cNvSpPr txBox="1">
            <a:spLocks noChangeArrowheads="1"/>
          </p:cNvSpPr>
          <p:nvPr/>
        </p:nvSpPr>
        <p:spPr bwMode="auto">
          <a:xfrm>
            <a:off x="1093788" y="114300"/>
            <a:ext cx="66294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r>
              <a:rPr lang="en-US" sz="1000" dirty="0" smtClean="0">
                <a:solidFill>
                  <a:schemeClr val="bg1"/>
                </a:solidFill>
              </a:rPr>
              <a:t>Data Processing Workshop – XFEL -  3-4</a:t>
            </a:r>
            <a:r>
              <a:rPr lang="en-US" sz="1000" baseline="0" dirty="0" smtClean="0">
                <a:solidFill>
                  <a:schemeClr val="bg1"/>
                </a:solidFill>
              </a:rPr>
              <a:t> February 2016</a:t>
            </a:r>
            <a:endParaRPr lang="en-US" sz="1000" dirty="0" smtClean="0">
              <a:solidFill>
                <a:schemeClr val="bg1"/>
              </a:solidFill>
            </a:endParaRPr>
          </a:p>
        </p:txBody>
      </p:sp>
      <p:pic>
        <p:nvPicPr>
          <p:cNvPr id="1151" name="Picture 127" descr="logo-XFEL_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156" name="Rectangle 132"/>
          <p:cNvSpPr>
            <a:spLocks noGrp="1" noChangeAspect="1" noChangeArrowheads="1"/>
          </p:cNvSpPr>
          <p:nvPr>
            <p:ph type="body" idx="1"/>
          </p:nvPr>
        </p:nvSpPr>
        <p:spPr bwMode="auto">
          <a:xfrm>
            <a:off x="404813" y="1196752"/>
            <a:ext cx="7972425" cy="508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text format – don’t edit!</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 name="Rechteck 16"/>
          <p:cNvSpPr/>
          <p:nvPr/>
        </p:nvSpPr>
        <p:spPr bwMode="auto">
          <a:xfrm>
            <a:off x="8448938" y="784800"/>
            <a:ext cx="576000" cy="247075"/>
          </a:xfrm>
          <a:prstGeom prst="rect">
            <a:avLst/>
          </a:prstGeom>
          <a:noFill/>
          <a:ln>
            <a:noFill/>
          </a:ln>
        </p:spPr>
        <p:txBody>
          <a:bodyPr vert="horz" wrap="square" lIns="54000" tIns="45720" rIns="54000" bIns="18000" numCol="1" anchor="b" anchorCtr="0" compatLnSpc="1">
            <a:prstTxWarp prst="textNoShape">
              <a:avLst/>
            </a:prstTxWarp>
          </a:bodyPr>
          <a:lstStyle/>
          <a:p>
            <a:pPr lvl="0" algn="ctr" eaLnBrk="0" hangingPunct="0">
              <a:spcBef>
                <a:spcPct val="0"/>
              </a:spcBef>
              <a:buClrTx/>
              <a:buFontTx/>
              <a:buNone/>
            </a:pPr>
            <a:fld id="{7BD41925-BADA-44CD-9D29-92AC82CF061D}" type="slidenum">
              <a:rPr lang="en-GB" sz="1000" b="1" noProof="0" smtClean="0">
                <a:solidFill>
                  <a:schemeClr val="bg1"/>
                </a:solidFill>
                <a:ea typeface="Geneva" pitchFamily="1" charset="-128"/>
              </a:rPr>
              <a:t>‹#›</a:t>
            </a:fld>
            <a:endParaRPr lang="en-GB" sz="1000" b="1" noProof="0" smtClean="0">
              <a:solidFill>
                <a:schemeClr val="bg1"/>
              </a:solidFill>
              <a:ea typeface="Geneva" pitchFamily="1" charset="-128"/>
            </a:endParaRPr>
          </a:p>
        </p:txBody>
      </p:sp>
      <p:sp>
        <p:nvSpPr>
          <p:cNvPr id="3" name="Textfeld 2"/>
          <p:cNvSpPr txBox="1"/>
          <p:nvPr/>
        </p:nvSpPr>
        <p:spPr>
          <a:xfrm>
            <a:off x="35496" y="6710461"/>
            <a:ext cx="8902700" cy="10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de-DE"/>
            </a:defPPr>
            <a:lvl1pPr eaLnBrk="0" hangingPunct="0">
              <a:lnSpc>
                <a:spcPct val="110000"/>
              </a:lnSpc>
              <a:spcBef>
                <a:spcPct val="0"/>
              </a:spcBef>
              <a:buClrTx/>
              <a:buFontTx/>
              <a:buNone/>
              <a:defRPr sz="800">
                <a:solidFill>
                  <a:srgbClr val="000000"/>
                </a:solidFill>
              </a:defRPr>
            </a:lvl1pPr>
          </a:lstStyle>
          <a:p>
            <a:pPr lvl="0"/>
            <a:r>
              <a:rPr lang="en-GB" noProof="0" dirty="0" smtClean="0">
                <a:solidFill>
                  <a:schemeClr val="tx1"/>
                </a:solidFill>
              </a:rPr>
              <a:t>D. Boukhelef (for ITDM)  - </a:t>
            </a:r>
            <a:r>
              <a:rPr lang="en-US" sz="800" dirty="0" smtClean="0">
                <a:solidFill>
                  <a:schemeClr val="tx1"/>
                </a:solidFill>
              </a:rPr>
              <a:t>Data Processing Workshop – XFEL -  3-4</a:t>
            </a:r>
            <a:r>
              <a:rPr lang="en-US" sz="800" baseline="0" dirty="0" smtClean="0">
                <a:solidFill>
                  <a:schemeClr val="tx1"/>
                </a:solidFill>
              </a:rPr>
              <a:t> February 2016</a:t>
            </a:r>
            <a:endParaRPr lang="en-GB" noProof="0" dirty="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ts val="6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ts val="6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ts val="600"/>
        </a:spcBef>
        <a:spcAft>
          <a:spcPct val="0"/>
        </a:spcAft>
        <a:buClr>
          <a:schemeClr val="accent2"/>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ts val="6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ts val="600"/>
        </a:spcBef>
        <a:spcAft>
          <a:spcPct val="0"/>
        </a:spcAft>
        <a:buClr>
          <a:schemeClr val="accent2"/>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sz="quarter" idx="1"/>
          </p:nvPr>
        </p:nvSpPr>
        <p:spPr/>
        <p:txBody>
          <a:bodyPr/>
          <a:lstStyle/>
          <a:p>
            <a:r>
              <a:rPr lang="en-US" smtClean="0"/>
              <a:t>Djelloul </a:t>
            </a:r>
            <a:r>
              <a:rPr lang="en-US" dirty="0"/>
              <a:t>Boukhelef</a:t>
            </a:r>
          </a:p>
          <a:p>
            <a:endParaRPr lang="en-US" dirty="0"/>
          </a:p>
          <a:p>
            <a:endParaRPr lang="en-US" dirty="0"/>
          </a:p>
          <a:p>
            <a:r>
              <a:rPr lang="en-US" dirty="0"/>
              <a:t>Data processing workshop</a:t>
            </a:r>
          </a:p>
          <a:p>
            <a:r>
              <a:rPr lang="en-US" dirty="0" err="1"/>
              <a:t>Eu</a:t>
            </a:r>
            <a:r>
              <a:rPr lang="en-US" dirty="0"/>
              <a:t>-XFEL, 03-04 Feb. 2016</a:t>
            </a:r>
          </a:p>
          <a:p>
            <a:endParaRPr lang="en-US" dirty="0"/>
          </a:p>
        </p:txBody>
      </p:sp>
      <p:sp>
        <p:nvSpPr>
          <p:cNvPr id="3" name="Title 2"/>
          <p:cNvSpPr>
            <a:spLocks noGrp="1"/>
          </p:cNvSpPr>
          <p:nvPr>
            <p:ph type="ctrTitle" sz="quarter"/>
          </p:nvPr>
        </p:nvSpPr>
        <p:spPr/>
        <p:txBody>
          <a:bodyPr/>
          <a:lstStyle/>
          <a:p>
            <a:pPr>
              <a:spcBef>
                <a:spcPts val="600"/>
              </a:spcBef>
            </a:pPr>
            <a:r>
              <a:rPr lang="en-US" sz="6000" dirty="0"/>
              <a:t>The PC-Layer: where data hits the disks</a:t>
            </a:r>
            <a:endParaRPr lang="en-US" sz="6000" dirty="0">
              <a:solidFill>
                <a:schemeClr val="accent3"/>
              </a:solidFill>
            </a:endParaRPr>
          </a:p>
        </p:txBody>
      </p:sp>
    </p:spTree>
    <p:extLst>
      <p:ext uri="{BB962C8B-B14F-4D97-AF65-F5344CB8AC3E}">
        <p14:creationId xmlns:p14="http://schemas.microsoft.com/office/powerpoint/2010/main" val="34691341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t>
            </a:r>
            <a:endParaRPr lang="en-US" dirty="0"/>
          </a:p>
        </p:txBody>
      </p:sp>
      <p:sp>
        <p:nvSpPr>
          <p:cNvPr id="3" name="Content Placeholder 2"/>
          <p:cNvSpPr>
            <a:spLocks noGrp="1"/>
          </p:cNvSpPr>
          <p:nvPr>
            <p:ph idx="1"/>
          </p:nvPr>
        </p:nvSpPr>
        <p:spPr/>
        <p:txBody>
          <a:bodyPr>
            <a:noAutofit/>
          </a:bodyPr>
          <a:lstStyle/>
          <a:p>
            <a:r>
              <a:rPr lang="en-US" sz="2000" dirty="0" smtClean="0"/>
              <a:t>A run belongs to one experiment</a:t>
            </a:r>
          </a:p>
          <a:p>
            <a:pPr lvl="1"/>
            <a:r>
              <a:rPr lang="en-US" sz="2000" dirty="0" smtClean="0"/>
              <a:t>Has a unique ID with the experiment, i.e. an increasing sequence number that starts from 0 for each experiment</a:t>
            </a:r>
          </a:p>
          <a:p>
            <a:pPr lvl="1"/>
            <a:r>
              <a:rPr lang="en-US" sz="2000" dirty="0" smtClean="0"/>
              <a:t>Run configuration specifies a sub-list of pairs &lt;</a:t>
            </a:r>
            <a:r>
              <a:rPr lang="en-US" sz="2000" dirty="0" err="1" smtClean="0"/>
              <a:t>device,property</a:t>
            </a:r>
            <a:r>
              <a:rPr lang="en-US" sz="2000" dirty="0" smtClean="0"/>
              <a:t>&gt;, which produce all the bits and pieces of data of interest, which should be included in the generated dataset files</a:t>
            </a:r>
          </a:p>
          <a:p>
            <a:pPr lvl="1"/>
            <a:r>
              <a:rPr lang="en-US" sz="2000" dirty="0" smtClean="0"/>
              <a:t>Concurrent </a:t>
            </a:r>
            <a:r>
              <a:rPr lang="en-US" sz="2000" dirty="0"/>
              <a:t>runs within the same experiment are NOT allowed</a:t>
            </a:r>
          </a:p>
          <a:p>
            <a:pPr lvl="1"/>
            <a:r>
              <a:rPr lang="en-US" sz="2000" dirty="0" smtClean="0"/>
              <a:t>No interactions </a:t>
            </a:r>
            <a:r>
              <a:rPr lang="en-US" sz="2000" dirty="0"/>
              <a:t>between runs from different experiments</a:t>
            </a:r>
          </a:p>
          <a:p>
            <a:pPr lvl="1"/>
            <a:r>
              <a:rPr lang="en-US" sz="2000" dirty="0" smtClean="0"/>
              <a:t>But, common or shared </a:t>
            </a:r>
            <a:r>
              <a:rPr lang="en-US" sz="2000" dirty="0"/>
              <a:t>data sources between </a:t>
            </a:r>
            <a:r>
              <a:rPr lang="en-US" sz="2000" dirty="0" smtClean="0"/>
              <a:t>experiments and runs </a:t>
            </a:r>
            <a:r>
              <a:rPr lang="en-US" sz="2000" dirty="0"/>
              <a:t>are possible</a:t>
            </a:r>
          </a:p>
          <a:p>
            <a:pPr lvl="1"/>
            <a:endParaRPr lang="en-US" sz="2000" dirty="0"/>
          </a:p>
          <a:p>
            <a:pPr lvl="1"/>
            <a:endParaRPr lang="en-US" sz="2000" dirty="0" smtClean="0"/>
          </a:p>
        </p:txBody>
      </p:sp>
    </p:spTree>
    <p:extLst>
      <p:ext uri="{BB962C8B-B14F-4D97-AF65-F5344CB8AC3E}">
        <p14:creationId xmlns:p14="http://schemas.microsoft.com/office/powerpoint/2010/main" val="937638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and </a:t>
            </a:r>
            <a:r>
              <a:rPr lang="en-US" dirty="0" smtClean="0"/>
              <a:t>Requirements</a:t>
            </a:r>
            <a:r>
              <a:rPr lang="en-US" dirty="0"/>
              <a:t> </a:t>
            </a:r>
            <a:r>
              <a:rPr lang="en-US" dirty="0" smtClean="0"/>
              <a:t>(1)</a:t>
            </a:r>
            <a:endParaRPr lang="en-US" dirty="0"/>
          </a:p>
        </p:txBody>
      </p:sp>
      <p:sp>
        <p:nvSpPr>
          <p:cNvPr id="3" name="Content Placeholder 2"/>
          <p:cNvSpPr>
            <a:spLocks noGrp="1"/>
          </p:cNvSpPr>
          <p:nvPr>
            <p:ph idx="1"/>
          </p:nvPr>
        </p:nvSpPr>
        <p:spPr>
          <a:xfrm>
            <a:off x="404813" y="1196752"/>
            <a:ext cx="8559675" cy="5083398"/>
          </a:xfrm>
        </p:spPr>
        <p:txBody>
          <a:bodyPr>
            <a:normAutofit/>
          </a:bodyPr>
          <a:lstStyle/>
          <a:p>
            <a:r>
              <a:rPr lang="en-US" sz="2000" dirty="0"/>
              <a:t>“Run control” acts on data management </a:t>
            </a:r>
            <a:r>
              <a:rPr lang="en-US" sz="2000" dirty="0" smtClean="0"/>
              <a:t>devices at PC layer </a:t>
            </a:r>
          </a:p>
          <a:p>
            <a:pPr lvl="1"/>
            <a:r>
              <a:rPr lang="en-US" sz="2000" dirty="0" smtClean="0"/>
              <a:t>It </a:t>
            </a:r>
            <a:r>
              <a:rPr lang="en-US" sz="2000" dirty="0"/>
              <a:t>instructs when to begin or cease considering input data for processing and storage.</a:t>
            </a:r>
          </a:p>
          <a:p>
            <a:pPr lvl="1"/>
            <a:r>
              <a:rPr lang="en-US" sz="2000" dirty="0" smtClean="0"/>
              <a:t>External actor (human) is </a:t>
            </a:r>
            <a:r>
              <a:rPr lang="en-US" sz="2000" dirty="0"/>
              <a:t>needed to trigger the </a:t>
            </a:r>
            <a:r>
              <a:rPr lang="en-US" sz="2000" dirty="0" smtClean="0"/>
              <a:t>start/stop </a:t>
            </a:r>
            <a:r>
              <a:rPr lang="en-US" sz="2000" dirty="0"/>
              <a:t>of </a:t>
            </a:r>
            <a:r>
              <a:rPr lang="en-US" sz="2000" dirty="0" smtClean="0"/>
              <a:t>run</a:t>
            </a:r>
            <a:endParaRPr lang="en-US" sz="2000" dirty="0"/>
          </a:p>
          <a:p>
            <a:pPr lvl="1"/>
            <a:endParaRPr lang="en-US" sz="2000" dirty="0" smtClean="0"/>
          </a:p>
          <a:p>
            <a:r>
              <a:rPr lang="en-US" sz="2000" dirty="0" smtClean="0"/>
              <a:t>Run start/stop </a:t>
            </a:r>
            <a:r>
              <a:rPr lang="en-US" sz="2000" dirty="0"/>
              <a:t>can be triggered </a:t>
            </a:r>
            <a:r>
              <a:rPr lang="en-US" sz="2000" dirty="0" smtClean="0"/>
              <a:t>independently</a:t>
            </a:r>
            <a:br>
              <a:rPr lang="en-US" sz="2000" dirty="0" smtClean="0"/>
            </a:br>
            <a:r>
              <a:rPr lang="en-US" sz="2000" dirty="0" smtClean="0"/>
              <a:t>of the start/stop </a:t>
            </a:r>
            <a:r>
              <a:rPr lang="en-US" sz="2000" dirty="0"/>
              <a:t>of other </a:t>
            </a:r>
            <a:r>
              <a:rPr lang="en-US" sz="2000" dirty="0" smtClean="0"/>
              <a:t>sub-systems</a:t>
            </a:r>
            <a:endParaRPr lang="en-US" sz="2000" dirty="0"/>
          </a:p>
          <a:p>
            <a:pPr lvl="1"/>
            <a:r>
              <a:rPr lang="en-US" sz="2000" dirty="0" smtClean="0"/>
              <a:t>Start </a:t>
            </a:r>
            <a:r>
              <a:rPr lang="en-US" sz="2000" dirty="0"/>
              <a:t>of run, identified by a </a:t>
            </a:r>
            <a:r>
              <a:rPr lang="en-US" sz="2000" dirty="0" smtClean="0"/>
              <a:t>reference train number </a:t>
            </a:r>
            <a:r>
              <a:rPr lang="en-US" sz="2000" dirty="0"/>
              <a:t>T0, designates a logical point in time from which incoming data are potentially relevant to the experiment and thus should be stored into files.</a:t>
            </a:r>
          </a:p>
          <a:p>
            <a:pPr lvl="1"/>
            <a:r>
              <a:rPr lang="en-US" sz="2000" dirty="0" smtClean="0"/>
              <a:t>Depending </a:t>
            </a:r>
            <a:r>
              <a:rPr lang="en-US" sz="2000" dirty="0"/>
              <a:t>of when a run </a:t>
            </a:r>
            <a:r>
              <a:rPr lang="en-US" sz="2000" dirty="0" smtClean="0"/>
              <a:t>is started</a:t>
            </a:r>
            <a:r>
              <a:rPr lang="en-US" sz="2000" dirty="0"/>
              <a:t>, some data might be lost (late run start), or some irrelevant data might be included in </a:t>
            </a:r>
            <a:r>
              <a:rPr lang="en-US" sz="2000" dirty="0" smtClean="0"/>
              <a:t>data </a:t>
            </a:r>
            <a:r>
              <a:rPr lang="en-US" sz="2000" dirty="0"/>
              <a:t>files (early run start). </a:t>
            </a:r>
            <a:r>
              <a:rPr lang="en-US" sz="2000" dirty="0" smtClean="0"/>
              <a:t>Idem for the run stop event.</a:t>
            </a:r>
            <a:endParaRPr lang="en-US" sz="2000" dirty="0"/>
          </a:p>
        </p:txBody>
      </p:sp>
    </p:spTree>
    <p:extLst>
      <p:ext uri="{BB962C8B-B14F-4D97-AF65-F5344CB8AC3E}">
        <p14:creationId xmlns:p14="http://schemas.microsoft.com/office/powerpoint/2010/main" val="454829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a:t>
            </a:r>
            <a:r>
              <a:rPr lang="en-US" dirty="0"/>
              <a:t>and Requirements </a:t>
            </a:r>
            <a:r>
              <a:rPr lang="en-US" dirty="0" smtClean="0"/>
              <a:t>(2)</a:t>
            </a:r>
            <a:endParaRPr lang="en-US" dirty="0"/>
          </a:p>
        </p:txBody>
      </p:sp>
      <p:sp>
        <p:nvSpPr>
          <p:cNvPr id="3" name="Content Placeholder 2"/>
          <p:cNvSpPr>
            <a:spLocks noGrp="1"/>
          </p:cNvSpPr>
          <p:nvPr>
            <p:ph idx="1"/>
          </p:nvPr>
        </p:nvSpPr>
        <p:spPr>
          <a:xfrm>
            <a:off x="404813" y="1196752"/>
            <a:ext cx="8415659" cy="5083398"/>
          </a:xfrm>
        </p:spPr>
        <p:txBody>
          <a:bodyPr>
            <a:normAutofit/>
          </a:bodyPr>
          <a:lstStyle/>
          <a:p>
            <a:r>
              <a:rPr lang="en-US" sz="2000" dirty="0" smtClean="0"/>
              <a:t>Electronic/software devices continuously stream data out independently of who are listening/making use of their data (controlled independently)</a:t>
            </a:r>
          </a:p>
          <a:p>
            <a:pPr lvl="1"/>
            <a:r>
              <a:rPr lang="en-US" sz="2000" dirty="0" smtClean="0"/>
              <a:t>Data might not be always useful or meaningful for monitoring, processing and, especially, for storage.</a:t>
            </a:r>
          </a:p>
          <a:p>
            <a:pPr lvl="1"/>
            <a:endParaRPr lang="en-US" sz="2000" dirty="0" smtClean="0"/>
          </a:p>
          <a:p>
            <a:r>
              <a:rPr lang="en-US" sz="2000" dirty="0" smtClean="0"/>
              <a:t>DAQ/DM system</a:t>
            </a:r>
            <a:r>
              <a:rPr lang="en-US" sz="2000" dirty="0"/>
              <a:t> </a:t>
            </a:r>
            <a:r>
              <a:rPr lang="en-US" sz="2000" dirty="0" smtClean="0"/>
              <a:t>might be in one of the following modes</a:t>
            </a:r>
          </a:p>
          <a:p>
            <a:pPr lvl="1"/>
            <a:r>
              <a:rPr lang="en-US" sz="2000" dirty="0" smtClean="0"/>
              <a:t>Setup: start devices, load configurations, probe hardware, establish connections with other devices, etc. </a:t>
            </a:r>
            <a:br>
              <a:rPr lang="en-US" sz="2000" dirty="0" smtClean="0"/>
            </a:br>
            <a:r>
              <a:rPr lang="en-US" sz="2000" dirty="0" smtClean="0">
                <a:sym typeface="Wingdings"/>
              </a:rPr>
              <a:t> </a:t>
            </a:r>
            <a:r>
              <a:rPr lang="en-US" sz="2000" dirty="0" smtClean="0"/>
              <a:t>The system is unstable as not all devices might be up</a:t>
            </a:r>
          </a:p>
          <a:p>
            <a:pPr lvl="1"/>
            <a:r>
              <a:rPr lang="en-US" sz="2000" dirty="0" smtClean="0"/>
              <a:t>Stable/data ready: devices are up and running, and able to acquire data and stream it out.</a:t>
            </a:r>
          </a:p>
          <a:p>
            <a:pPr lvl="1"/>
            <a:r>
              <a:rPr lang="en-US" sz="2000" dirty="0" smtClean="0"/>
              <a:t>Data received by PC layer can be either: simply ignored, </a:t>
            </a:r>
            <a:br>
              <a:rPr lang="en-US" sz="2000" dirty="0" smtClean="0"/>
            </a:br>
            <a:r>
              <a:rPr lang="en-US" sz="2000" dirty="0" smtClean="0"/>
              <a:t>only monitored, or also stored </a:t>
            </a:r>
            <a:r>
              <a:rPr lang="en-US" sz="2000" dirty="0"/>
              <a:t>t</a:t>
            </a:r>
            <a:r>
              <a:rPr lang="en-US" sz="2000" dirty="0" smtClean="0"/>
              <a:t>o files.</a:t>
            </a:r>
          </a:p>
        </p:txBody>
      </p:sp>
    </p:spTree>
    <p:extLst>
      <p:ext uri="{BB962C8B-B14F-4D97-AF65-F5344CB8AC3E}">
        <p14:creationId xmlns:p14="http://schemas.microsoft.com/office/powerpoint/2010/main" val="2571704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846" y="1268760"/>
            <a:ext cx="2657810" cy="3068885"/>
          </a:xfrm>
          <a:prstGeom prst="rect">
            <a:avLst/>
          </a:prstGeom>
        </p:spPr>
      </p:pic>
      <p:sp>
        <p:nvSpPr>
          <p:cNvPr id="2" name="Title 1"/>
          <p:cNvSpPr>
            <a:spLocks noGrp="1"/>
          </p:cNvSpPr>
          <p:nvPr>
            <p:ph type="title"/>
          </p:nvPr>
        </p:nvSpPr>
        <p:spPr/>
        <p:txBody>
          <a:bodyPr/>
          <a:lstStyle/>
          <a:p>
            <a:r>
              <a:rPr lang="en-US" dirty="0"/>
              <a:t>Run </a:t>
            </a:r>
            <a:r>
              <a:rPr lang="en-US" dirty="0" smtClean="0"/>
              <a:t>control – state machine</a:t>
            </a:r>
            <a:endParaRPr lang="en-US" dirty="0"/>
          </a:p>
        </p:txBody>
      </p:sp>
      <p:sp>
        <p:nvSpPr>
          <p:cNvPr id="3" name="Content Placeholder 2"/>
          <p:cNvSpPr>
            <a:spLocks noGrp="1"/>
          </p:cNvSpPr>
          <p:nvPr>
            <p:ph idx="1"/>
          </p:nvPr>
        </p:nvSpPr>
        <p:spPr/>
        <p:txBody>
          <a:bodyPr>
            <a:normAutofit/>
          </a:bodyPr>
          <a:lstStyle/>
          <a:p>
            <a:r>
              <a:rPr lang="en-US" sz="2000" dirty="0" smtClean="0">
                <a:solidFill>
                  <a:srgbClr val="0070C0"/>
                </a:solidFill>
              </a:rPr>
              <a:t>Ignoring state</a:t>
            </a:r>
          </a:p>
          <a:p>
            <a:pPr lvl="1"/>
            <a:r>
              <a:rPr lang="en-US" sz="2000" dirty="0" smtClean="0"/>
              <a:t>No action is </a:t>
            </a:r>
            <a:r>
              <a:rPr lang="en-US" sz="2000" dirty="0"/>
              <a:t>taken on </a:t>
            </a:r>
            <a:r>
              <a:rPr lang="en-US" sz="2000" dirty="0" smtClean="0"/>
              <a:t>data received at PC layer</a:t>
            </a:r>
          </a:p>
          <a:p>
            <a:pPr lvl="1"/>
            <a:r>
              <a:rPr lang="en-US" sz="2000" dirty="0" smtClean="0"/>
              <a:t>Device instantiation/configuration are done here</a:t>
            </a:r>
          </a:p>
          <a:p>
            <a:r>
              <a:rPr lang="en-US" sz="2000" dirty="0" smtClean="0">
                <a:solidFill>
                  <a:srgbClr val="0070C0"/>
                </a:solidFill>
              </a:rPr>
              <a:t>Monitoring state</a:t>
            </a:r>
          </a:p>
          <a:p>
            <a:pPr lvl="1"/>
            <a:r>
              <a:rPr lang="en-US" sz="2000" dirty="0" smtClean="0"/>
              <a:t>Received data is only monitored</a:t>
            </a:r>
          </a:p>
          <a:p>
            <a:pPr lvl="1"/>
            <a:r>
              <a:rPr lang="en-US" sz="2000" dirty="0" smtClean="0">
                <a:solidFill>
                  <a:srgbClr val="C00000"/>
                </a:solidFill>
              </a:rPr>
              <a:t>Tuning state: </a:t>
            </a:r>
            <a:r>
              <a:rPr lang="en-US" sz="2000" dirty="0" smtClean="0"/>
              <a:t>Adjust device’s parameters</a:t>
            </a:r>
          </a:p>
          <a:p>
            <a:pPr lvl="1"/>
            <a:r>
              <a:rPr lang="en-US" sz="2000" dirty="0" smtClean="0">
                <a:solidFill>
                  <a:srgbClr val="C00000"/>
                </a:solidFill>
              </a:rPr>
              <a:t>Recording state: </a:t>
            </a:r>
            <a:r>
              <a:rPr lang="en-US" sz="2000" dirty="0" smtClean="0"/>
              <a:t>besides monitoring,</a:t>
            </a:r>
            <a:br>
              <a:rPr lang="en-US" sz="2000" dirty="0" smtClean="0"/>
            </a:br>
            <a:r>
              <a:rPr lang="en-US" sz="2000" dirty="0" smtClean="0"/>
              <a:t>input data are also stored to files</a:t>
            </a:r>
          </a:p>
          <a:p>
            <a:r>
              <a:rPr lang="en-US" sz="2000" dirty="0" smtClean="0"/>
              <a:t>DAQ devices should be at the same state</a:t>
            </a:r>
            <a:r>
              <a:rPr lang="en-US" sz="2000" dirty="0" smtClean="0">
                <a:sym typeface="Wingdings"/>
              </a:rPr>
              <a:t> </a:t>
            </a:r>
            <a:r>
              <a:rPr lang="en-US" sz="2000" dirty="0" smtClean="0"/>
              <a:t>coherency </a:t>
            </a:r>
            <a:endParaRPr lang="en-US" sz="2000" dirty="0"/>
          </a:p>
          <a:p>
            <a:pPr lvl="1"/>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25144"/>
            <a:ext cx="6231126" cy="171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run-control gui.png"/>
          <p:cNvPicPr>
            <a:picLocks noChangeAspect="1"/>
          </p:cNvPicPr>
          <p:nvPr/>
        </p:nvPicPr>
        <p:blipFill rotWithShape="1">
          <a:blip r:embed="rId4" cstate="print">
            <a:extLst>
              <a:ext uri="{28A0092B-C50C-407E-A947-70E740481C1C}">
                <a14:useLocalDpi xmlns:a14="http://schemas.microsoft.com/office/drawing/2010/main" val="0"/>
              </a:ext>
            </a:extLst>
          </a:blip>
          <a:srcRect l="42038"/>
          <a:stretch/>
        </p:blipFill>
        <p:spPr>
          <a:xfrm>
            <a:off x="6732240" y="4581128"/>
            <a:ext cx="2079790" cy="1916832"/>
          </a:xfrm>
          <a:prstGeom prst="rect">
            <a:avLst/>
          </a:prstGeom>
        </p:spPr>
      </p:pic>
    </p:spTree>
    <p:extLst>
      <p:ext uri="{BB962C8B-B14F-4D97-AF65-F5344CB8AC3E}">
        <p14:creationId xmlns:p14="http://schemas.microsoft.com/office/powerpoint/2010/main" val="17141960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sz="quarter" idx="1"/>
          </p:nvPr>
        </p:nvSpPr>
        <p:spPr/>
        <p:txBody>
          <a:bodyPr/>
          <a:lstStyle/>
          <a:p>
            <a:endParaRPr lang="en-US"/>
          </a:p>
        </p:txBody>
      </p:sp>
      <p:sp>
        <p:nvSpPr>
          <p:cNvPr id="3" name="Title 2"/>
          <p:cNvSpPr>
            <a:spLocks noGrp="1"/>
          </p:cNvSpPr>
          <p:nvPr>
            <p:ph type="ctrTitle" sz="quarter"/>
          </p:nvPr>
        </p:nvSpPr>
        <p:spPr/>
        <p:txBody>
          <a:bodyPr/>
          <a:lstStyle/>
          <a:p>
            <a:endParaRPr lang="en-US"/>
          </a:p>
        </p:txBody>
      </p:sp>
      <p:pic>
        <p:nvPicPr>
          <p:cNvPr id="7" name="Picture 6"/>
          <p:cNvPicPr>
            <a:picLocks noChangeAspect="1"/>
          </p:cNvPicPr>
          <p:nvPr/>
        </p:nvPicPr>
        <p:blipFill>
          <a:blip r:embed="rId2"/>
          <a:stretch>
            <a:fillRect/>
          </a:stretch>
        </p:blipFill>
        <p:spPr>
          <a:xfrm>
            <a:off x="1547664" y="2276872"/>
            <a:ext cx="6038793" cy="2641972"/>
          </a:xfrm>
          <a:prstGeom prst="rect">
            <a:avLst/>
          </a:prstGeom>
        </p:spPr>
      </p:pic>
    </p:spTree>
    <p:extLst>
      <p:ext uri="{BB962C8B-B14F-4D97-AF65-F5344CB8AC3E}">
        <p14:creationId xmlns:p14="http://schemas.microsoft.com/office/powerpoint/2010/main" val="27166879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pic>
        <p:nvPicPr>
          <p:cNvPr id="4" name="Picture 3" descr="Macintosh HD:Users:steffenhauf:Documents:Dataflow XFE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920" y="909232"/>
            <a:ext cx="8493760" cy="5538795"/>
          </a:xfrm>
          <a:prstGeom prst="rect">
            <a:avLst/>
          </a:prstGeom>
          <a:noFill/>
          <a:ln>
            <a:noFill/>
          </a:ln>
        </p:spPr>
      </p:pic>
      <p:sp>
        <p:nvSpPr>
          <p:cNvPr id="3" name="TextBox 2"/>
          <p:cNvSpPr txBox="1"/>
          <p:nvPr/>
        </p:nvSpPr>
        <p:spPr>
          <a:xfrm>
            <a:off x="3907692" y="2754923"/>
            <a:ext cx="311638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ts val="600"/>
              </a:spcBef>
              <a:buClr>
                <a:schemeClr val="accent2"/>
              </a:buClr>
              <a:buSzPct val="80000"/>
              <a:buNone/>
            </a:pPr>
            <a:r>
              <a:rPr lang="en-US" sz="2000" dirty="0"/>
              <a:t>The PC-Layer: where data hits the disks</a:t>
            </a:r>
            <a:endParaRPr lang="en-US" sz="2000" dirty="0" smtClean="0">
              <a:solidFill>
                <a:schemeClr val="accent3"/>
              </a:solidFill>
            </a:endParaRPr>
          </a:p>
        </p:txBody>
      </p:sp>
      <p:cxnSp>
        <p:nvCxnSpPr>
          <p:cNvPr id="11" name="Straight Arrow Connector 10"/>
          <p:cNvCxnSpPr>
            <a:stCxn id="3" idx="1"/>
          </p:cNvCxnSpPr>
          <p:nvPr/>
        </p:nvCxnSpPr>
        <p:spPr bwMode="auto">
          <a:xfrm flipH="1" flipV="1">
            <a:off x="3272692" y="2276231"/>
            <a:ext cx="635000" cy="832635"/>
          </a:xfrm>
          <a:prstGeom prst="straightConnector1">
            <a:avLst/>
          </a:prstGeom>
          <a:noFill/>
          <a:ln w="571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3234245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q hardw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412776"/>
            <a:ext cx="3417224" cy="2379852"/>
          </a:xfrm>
          <a:prstGeom prst="rect">
            <a:avLst/>
          </a:prstGeom>
        </p:spPr>
      </p:pic>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04813" y="1196752"/>
            <a:ext cx="8487667" cy="5083398"/>
          </a:xfrm>
        </p:spPr>
        <p:txBody>
          <a:bodyPr/>
          <a:lstStyle/>
          <a:p>
            <a:r>
              <a:rPr lang="en-US" sz="2000" dirty="0" smtClean="0"/>
              <a:t>Many devices continuously push data to the PC layer</a:t>
            </a:r>
          </a:p>
          <a:p>
            <a:pPr lvl="1"/>
            <a:r>
              <a:rPr lang="en-US" sz="2000" dirty="0" smtClean="0"/>
              <a:t>Image data: 2D detectors </a:t>
            </a:r>
            <a:r>
              <a:rPr lang="en-US" sz="2000" dirty="0" smtClean="0">
                <a:solidFill>
                  <a:srgbClr val="0070C0"/>
                </a:solidFill>
                <a:sym typeface="Wingdings" panose="05000000000000000000" pitchFamily="2" charset="2"/>
              </a:rPr>
              <a:t> big &amp; fast</a:t>
            </a:r>
            <a:endParaRPr lang="en-US" sz="2000" dirty="0" smtClean="0">
              <a:solidFill>
                <a:srgbClr val="0070C0"/>
              </a:solidFill>
            </a:endParaRPr>
          </a:p>
          <a:p>
            <a:pPr lvl="1"/>
            <a:r>
              <a:rPr lang="en-US" sz="2000" dirty="0" smtClean="0"/>
              <a:t>Pulse data: BPMs, digitizers </a:t>
            </a:r>
            <a:r>
              <a:rPr lang="en-US" sz="2000" dirty="0" smtClean="0">
                <a:solidFill>
                  <a:srgbClr val="0070C0"/>
                </a:solidFill>
                <a:sym typeface="Wingdings" panose="05000000000000000000" pitchFamily="2" charset="2"/>
              </a:rPr>
              <a:t> fast</a:t>
            </a:r>
            <a:endParaRPr lang="en-US" sz="2000" dirty="0" smtClean="0">
              <a:solidFill>
                <a:srgbClr val="0070C0"/>
              </a:solidFill>
            </a:endParaRPr>
          </a:p>
          <a:p>
            <a:pPr lvl="1"/>
            <a:r>
              <a:rPr lang="en-US" sz="2000" dirty="0" smtClean="0"/>
              <a:t>Monitor data: sensors, motors </a:t>
            </a:r>
            <a:r>
              <a:rPr lang="en-US" sz="2000" dirty="0" smtClean="0">
                <a:solidFill>
                  <a:srgbClr val="0070C0"/>
                </a:solidFill>
                <a:sym typeface="Wingdings" panose="05000000000000000000" pitchFamily="2" charset="2"/>
              </a:rPr>
              <a:t> slow</a:t>
            </a:r>
          </a:p>
          <a:p>
            <a:pPr lvl="1"/>
            <a:endParaRPr lang="en-US" sz="2000" dirty="0" smtClean="0">
              <a:solidFill>
                <a:srgbClr val="0070C0"/>
              </a:solidFill>
            </a:endParaRPr>
          </a:p>
          <a:p>
            <a:r>
              <a:rPr lang="en-US" sz="2000" dirty="0" smtClean="0"/>
              <a:t>Data creation and flow yield inherently </a:t>
            </a:r>
            <a:br>
              <a:rPr lang="en-US" sz="2000" dirty="0" smtClean="0"/>
            </a:br>
            <a:r>
              <a:rPr lang="en-US" sz="2000" dirty="0" smtClean="0"/>
              <a:t>parallel and distributed processing of data</a:t>
            </a:r>
          </a:p>
          <a:p>
            <a:pPr lvl="1"/>
            <a:r>
              <a:rPr lang="en-US" sz="2000" dirty="0" smtClean="0"/>
              <a:t>E.g. one 2D detector dispatches data over 16 nodes</a:t>
            </a:r>
          </a:p>
          <a:p>
            <a:r>
              <a:rPr lang="en-US" sz="2000" dirty="0" smtClean="0"/>
              <a:t>Processing and storage requires consolidating multiple </a:t>
            </a:r>
            <a:br>
              <a:rPr lang="en-US" sz="2000" dirty="0" smtClean="0"/>
            </a:br>
            <a:r>
              <a:rPr lang="en-US" sz="2000" dirty="0" smtClean="0"/>
              <a:t>fast/slow, small/big data streams based on train-id</a:t>
            </a:r>
          </a:p>
          <a:p>
            <a:pPr lvl="1"/>
            <a:r>
              <a:rPr lang="en-US" sz="2000" u="sng" dirty="0">
                <a:solidFill>
                  <a:srgbClr val="0070C0"/>
                </a:solidFill>
              </a:rPr>
              <a:t>All XFEL </a:t>
            </a:r>
            <a:r>
              <a:rPr lang="en-US" sz="2000" u="sng" dirty="0" smtClean="0">
                <a:solidFill>
                  <a:srgbClr val="0070C0"/>
                </a:solidFill>
              </a:rPr>
              <a:t>data is tagged with train-id</a:t>
            </a:r>
          </a:p>
          <a:p>
            <a:pPr lvl="1"/>
            <a:endParaRPr lang="en-US" sz="2000" u="sng" dirty="0" smtClean="0">
              <a:solidFill>
                <a:srgbClr val="0070C0"/>
              </a:solidFill>
            </a:endParaRPr>
          </a:p>
          <a:p>
            <a:r>
              <a:rPr lang="en-US" sz="2000" dirty="0" smtClean="0"/>
              <a:t>Run management service</a:t>
            </a:r>
          </a:p>
          <a:p>
            <a:pPr lvl="1"/>
            <a:r>
              <a:rPr lang="en-US" sz="2000" dirty="0" smtClean="0"/>
              <a:t>Control and coordinate all </a:t>
            </a:r>
            <a:r>
              <a:rPr lang="en-US" sz="2000" dirty="0"/>
              <a:t>activities on </a:t>
            </a:r>
            <a:r>
              <a:rPr lang="en-US" sz="2000" dirty="0" smtClean="0"/>
              <a:t>data performed at PC layer: collection, monitoring, analysis, formatting and recording</a:t>
            </a:r>
          </a:p>
        </p:txBody>
      </p:sp>
      <p:sp>
        <p:nvSpPr>
          <p:cNvPr id="5" name="Oval 4"/>
          <p:cNvSpPr/>
          <p:nvPr/>
        </p:nvSpPr>
        <p:spPr bwMode="auto">
          <a:xfrm>
            <a:off x="7308304" y="1412776"/>
            <a:ext cx="664090" cy="864096"/>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en-US" sz="2000" b="0" i="0" u="none" strike="noStrike" cap="none" normalizeH="0" baseline="0" smtClean="0">
              <a:ln>
                <a:noFill/>
              </a:ln>
              <a:solidFill>
                <a:schemeClr val="accent3"/>
              </a:solidFill>
              <a:effectLst/>
              <a:latin typeface="Arial" charset="0"/>
              <a:ea typeface="ＭＳ Ｐゴシック" pitchFamily="112" charset="-128"/>
            </a:endParaRPr>
          </a:p>
        </p:txBody>
      </p:sp>
    </p:spTree>
    <p:extLst>
      <p:ext uri="{BB962C8B-B14F-4D97-AF65-F5344CB8AC3E}">
        <p14:creationId xmlns:p14="http://schemas.microsoft.com/office/powerpoint/2010/main" val="455141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acquisition, processing and management</a:t>
            </a:r>
            <a:endParaRPr lang="en-US" dirty="0"/>
          </a:p>
        </p:txBody>
      </p:sp>
      <p:sp>
        <p:nvSpPr>
          <p:cNvPr id="3" name="Content Placeholder 2"/>
          <p:cNvSpPr>
            <a:spLocks noGrp="1"/>
          </p:cNvSpPr>
          <p:nvPr>
            <p:ph idx="1"/>
          </p:nvPr>
        </p:nvSpPr>
        <p:spPr/>
        <p:txBody>
          <a:bodyPr/>
          <a:lstStyle/>
          <a:p>
            <a:r>
              <a:rPr lang="en-US" dirty="0" smtClean="0"/>
              <a:t>Data acquisition, processing and management pipeline</a:t>
            </a:r>
            <a:endParaRPr lang="en-US" dirty="0"/>
          </a:p>
        </p:txBody>
      </p:sp>
      <p:sp>
        <p:nvSpPr>
          <p:cNvPr id="76" name="Arc 75"/>
          <p:cNvSpPr/>
          <p:nvPr/>
        </p:nvSpPr>
        <p:spPr bwMode="auto">
          <a:xfrm>
            <a:off x="-44028" y="1985661"/>
            <a:ext cx="829183" cy="1418922"/>
          </a:xfrm>
          <a:prstGeom prst="arc">
            <a:avLst>
              <a:gd name="adj1" fmla="val 16497355"/>
              <a:gd name="adj2" fmla="val 5108631"/>
            </a:avLst>
          </a:prstGeom>
          <a:noFill/>
          <a:ln w="38100" cmpd="sng">
            <a:solidFill>
              <a:srgbClr val="0000FF"/>
            </a:solidFill>
            <a:prstDash val="sysDot"/>
          </a:ln>
          <a:effectLst/>
          <a:extLst/>
        </p:spPr>
        <p:txBody>
          <a:bodyPr vert="vert270" lIns="0" tIns="216000" rIns="252000" bIns="216000" anchor="b"/>
          <a:lstStyle/>
          <a:p>
            <a:pPr algn="ctr">
              <a:defRPr/>
            </a:pPr>
            <a:r>
              <a:rPr lang="en-US" sz="1600" dirty="0">
                <a:ea typeface="ＭＳ Ｐゴシック" charset="0"/>
                <a:cs typeface="ＭＳ Ｐゴシック" charset="0"/>
              </a:rPr>
              <a:t>Detectors</a:t>
            </a:r>
            <a:endParaRPr lang="de-DE" sz="1400" dirty="0">
              <a:ea typeface="ＭＳ Ｐゴシック" charset="0"/>
              <a:cs typeface="ＭＳ Ｐゴシック" charset="0"/>
            </a:endParaRPr>
          </a:p>
        </p:txBody>
      </p:sp>
      <p:sp>
        <p:nvSpPr>
          <p:cNvPr id="77" name="Rectangle 76"/>
          <p:cNvSpPr/>
          <p:nvPr/>
        </p:nvSpPr>
        <p:spPr>
          <a:xfrm>
            <a:off x="970699" y="2216366"/>
            <a:ext cx="2575690" cy="1064825"/>
          </a:xfrm>
          <a:prstGeom prst="rect">
            <a:avLst/>
          </a:prstGeom>
          <a:solidFill>
            <a:srgbClr val="FFDDDD"/>
          </a:solidFill>
          <a:ln w="19050" cap="flat" cmpd="sng" algn="ctr">
            <a:solidFill>
              <a:srgbClr val="C00000"/>
            </a:solidFill>
            <a:prstDash val="solid"/>
          </a:ln>
          <a:effectLst/>
        </p:spPr>
        <p:txBody>
          <a:bodyPr lIns="91431" tIns="45715" rIns="91431" bIns="4571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ea typeface="+mn-ea"/>
              <a:cs typeface="+mn-cs"/>
            </a:endParaRPr>
          </a:p>
        </p:txBody>
      </p:sp>
      <p:sp>
        <p:nvSpPr>
          <p:cNvPr id="78" name="Rectangle 77"/>
          <p:cNvSpPr/>
          <p:nvPr/>
        </p:nvSpPr>
        <p:spPr>
          <a:xfrm>
            <a:off x="3147879" y="3501469"/>
            <a:ext cx="2876400" cy="2015763"/>
          </a:xfrm>
          <a:prstGeom prst="rect">
            <a:avLst/>
          </a:prstGeom>
          <a:solidFill>
            <a:srgbClr val="E3F3D1"/>
          </a:solidFill>
          <a:ln w="19050" cap="flat" cmpd="sng" algn="ctr">
            <a:solidFill>
              <a:srgbClr val="00B050"/>
            </a:solidFill>
            <a:prstDash val="solid"/>
          </a:ln>
          <a:effectLst/>
        </p:spPr>
        <p:txBody>
          <a:bodyPr lIns="91431" tIns="45715" rIns="91431" bIns="4571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ea typeface="+mn-ea"/>
              <a:cs typeface="+mn-cs"/>
            </a:endParaRPr>
          </a:p>
        </p:txBody>
      </p:sp>
      <p:sp>
        <p:nvSpPr>
          <p:cNvPr id="79" name="Rectangle 78"/>
          <p:cNvSpPr/>
          <p:nvPr/>
        </p:nvSpPr>
        <p:spPr>
          <a:xfrm>
            <a:off x="6576762" y="5159489"/>
            <a:ext cx="2027686" cy="723898"/>
          </a:xfrm>
          <a:prstGeom prst="rect">
            <a:avLst/>
          </a:prstGeom>
          <a:solidFill>
            <a:srgbClr val="F9FBDB"/>
          </a:solidFill>
          <a:ln w="19050" cap="flat" cmpd="sng" algn="ctr">
            <a:solidFill>
              <a:srgbClr val="1106A2"/>
            </a:solidFill>
            <a:prstDash val="solid"/>
          </a:ln>
          <a:effectLst/>
        </p:spPr>
        <p:txBody>
          <a:bodyPr lIns="91431" tIns="45715" rIns="91431" bIns="4571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ea typeface="+mn-ea"/>
              <a:cs typeface="+mn-cs"/>
            </a:endParaRPr>
          </a:p>
        </p:txBody>
      </p:sp>
      <p:sp>
        <p:nvSpPr>
          <p:cNvPr id="80" name="Rectangle 79"/>
          <p:cNvSpPr/>
          <p:nvPr/>
        </p:nvSpPr>
        <p:spPr>
          <a:xfrm>
            <a:off x="6530148" y="2477774"/>
            <a:ext cx="2197288" cy="1853619"/>
          </a:xfrm>
          <a:prstGeom prst="rect">
            <a:avLst/>
          </a:prstGeom>
          <a:solidFill>
            <a:srgbClr val="D9D9FF"/>
          </a:solidFill>
          <a:ln w="19050" cap="flat" cmpd="sng" algn="ctr">
            <a:solidFill>
              <a:srgbClr val="00B0F0"/>
            </a:solidFill>
            <a:prstDash val="sysDash"/>
          </a:ln>
          <a:effectLst/>
        </p:spPr>
        <p:txBody>
          <a:bodyPr lIns="91431" tIns="45715" rIns="91431" bIns="4571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70C0"/>
              </a:solidFill>
              <a:effectLst/>
              <a:uLnTx/>
              <a:uFillTx/>
              <a:ea typeface="ＭＳ Ｐゴシック" pitchFamily="112"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70C0"/>
              </a:solidFill>
              <a:effectLst/>
              <a:uLnTx/>
              <a:uFillTx/>
              <a:ea typeface="ＭＳ Ｐゴシック" pitchFamily="112"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70C0"/>
              </a:solidFill>
              <a:effectLst/>
              <a:uLnTx/>
              <a:uFillTx/>
              <a:ea typeface="ＭＳ Ｐゴシック" pitchFamily="112"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70C0"/>
              </a:solidFill>
              <a:effectLst/>
              <a:uLnTx/>
              <a:uFillTx/>
              <a:ea typeface="ＭＳ Ｐゴシック" pitchFamily="112"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srgbClr val="0070C0"/>
              </a:solidFill>
              <a:effectLst/>
              <a:uLnTx/>
              <a:uFillTx/>
              <a:ea typeface="ＭＳ Ｐゴシック" pitchFamily="112"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70C0"/>
              </a:solidFill>
              <a:effectLst/>
              <a:uLnTx/>
              <a:uFillTx/>
              <a:ea typeface="ＭＳ Ｐゴシック" pitchFamily="112"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70C0"/>
                </a:solidFill>
                <a:effectLst/>
                <a:uLnTx/>
                <a:uFillTx/>
                <a:ea typeface="ＭＳ Ｐゴシック" pitchFamily="112" charset="-128"/>
                <a:cs typeface="+mn-cs"/>
              </a:rPr>
              <a:t>Online analysis</a:t>
            </a:r>
          </a:p>
        </p:txBody>
      </p:sp>
      <p:sp>
        <p:nvSpPr>
          <p:cNvPr id="81" name="TextBox 127"/>
          <p:cNvSpPr txBox="1">
            <a:spLocks noChangeArrowheads="1"/>
          </p:cNvSpPr>
          <p:nvPr/>
        </p:nvSpPr>
        <p:spPr bwMode="auto">
          <a:xfrm>
            <a:off x="3549162" y="2492896"/>
            <a:ext cx="1348428"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Train Transfer</a:t>
            </a:r>
            <a:br>
              <a:rPr kumimoji="0" lang="en-US"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br>
            <a:r>
              <a:rPr kumimoji="0" lang="en-US"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Protocol (TTP)</a:t>
            </a:r>
            <a:endParaRPr kumimoji="0" lang="de-DE"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sp>
        <p:nvSpPr>
          <p:cNvPr id="82" name="TextBox 128"/>
          <p:cNvSpPr txBox="1">
            <a:spLocks noChangeArrowheads="1"/>
          </p:cNvSpPr>
          <p:nvPr/>
        </p:nvSpPr>
        <p:spPr bwMode="auto">
          <a:xfrm>
            <a:off x="6084168" y="4869160"/>
            <a:ext cx="54372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TCP</a:t>
            </a:r>
            <a:endParaRPr kumimoji="0" lang="de-DE"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sp>
        <p:nvSpPr>
          <p:cNvPr id="83" name="TextBox 129"/>
          <p:cNvSpPr txBox="1">
            <a:spLocks noChangeArrowheads="1"/>
          </p:cNvSpPr>
          <p:nvPr/>
        </p:nvSpPr>
        <p:spPr bwMode="auto">
          <a:xfrm>
            <a:off x="6084168" y="4417378"/>
            <a:ext cx="1152811"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n-lt"/>
                <a:ea typeface="ＭＳ Ｐゴシック" pitchFamily="34" charset="-128"/>
              </a:rPr>
              <a:t>Karabo</a:t>
            </a:r>
            <a:r>
              <a:rPr kumimoji="0" lang="en-US"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 P2P</a:t>
            </a:r>
            <a:endParaRPr kumimoji="0" lang="de-DE"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sp>
        <p:nvSpPr>
          <p:cNvPr id="85" name="Bent Arrow 84"/>
          <p:cNvSpPr/>
          <p:nvPr/>
        </p:nvSpPr>
        <p:spPr bwMode="auto">
          <a:xfrm rot="16200000" flipV="1">
            <a:off x="6480212" y="3897052"/>
            <a:ext cx="432048" cy="1368152"/>
          </a:xfrm>
          <a:prstGeom prst="bentArrow">
            <a:avLst>
              <a:gd name="adj1" fmla="val 24728"/>
              <a:gd name="adj2" fmla="val 20548"/>
              <a:gd name="adj3" fmla="val 25000"/>
              <a:gd name="adj4" fmla="val 56141"/>
            </a:avLst>
          </a:prstGeom>
          <a:solidFill>
            <a:srgbClr val="0000FF"/>
          </a:solidFill>
          <a:ln>
            <a:noFill/>
          </a:ln>
          <a:effectLst/>
          <a:extLst/>
        </p:spPr>
        <p:txBody>
          <a:bodyPr lIns="287976" tIns="287976" rIns="287976" bIns="287976" anchor="b"/>
          <a:lstStyle/>
          <a:p>
            <a:pPr marL="341282" indent="-341282" defTabSz="912734">
              <a:defRPr/>
            </a:pPr>
            <a:endParaRPr lang="en-US" sz="1100">
              <a:ea typeface="ＭＳ Ｐゴシック" charset="0"/>
              <a:cs typeface="ＭＳ Ｐゴシック" charset="0"/>
            </a:endParaRPr>
          </a:p>
        </p:txBody>
      </p:sp>
      <p:sp>
        <p:nvSpPr>
          <p:cNvPr id="86" name="Up-Down Arrow 132"/>
          <p:cNvSpPr>
            <a:spLocks noChangeArrowheads="1"/>
          </p:cNvSpPr>
          <p:nvPr/>
        </p:nvSpPr>
        <p:spPr bwMode="auto">
          <a:xfrm>
            <a:off x="7980687" y="4360642"/>
            <a:ext cx="279688" cy="745835"/>
          </a:xfrm>
          <a:prstGeom prst="upDownArrow">
            <a:avLst>
              <a:gd name="adj1" fmla="val 50000"/>
              <a:gd name="adj2" fmla="val 49852"/>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88" name="Right Arrow 134"/>
          <p:cNvSpPr>
            <a:spLocks noChangeArrowheads="1"/>
          </p:cNvSpPr>
          <p:nvPr/>
        </p:nvSpPr>
        <p:spPr bwMode="auto">
          <a:xfrm>
            <a:off x="652622" y="2593853"/>
            <a:ext cx="335443" cy="285172"/>
          </a:xfrm>
          <a:prstGeom prst="rightArrow">
            <a:avLst>
              <a:gd name="adj1" fmla="val 50000"/>
              <a:gd name="adj2" fmla="val 5021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89" name="Rectangle 88"/>
          <p:cNvSpPr>
            <a:spLocks noChangeArrowheads="1"/>
          </p:cNvSpPr>
          <p:nvPr/>
        </p:nvSpPr>
        <p:spPr bwMode="auto">
          <a:xfrm>
            <a:off x="7252820" y="5234437"/>
            <a:ext cx="400338" cy="233988"/>
          </a:xfrm>
          <a:prstGeom prst="rect">
            <a:avLst/>
          </a:prstGeom>
          <a:solidFill>
            <a:srgbClr val="FFC000"/>
          </a:solidFill>
          <a:ln w="9525">
            <a:solidFill>
              <a:srgbClr val="4A7EBB"/>
            </a:solidFill>
            <a:miter lim="800000"/>
            <a:headEnd/>
            <a:tailEnd/>
          </a:ln>
          <a:effectLst/>
        </p:spPr>
        <p:txBody>
          <a:bodyPr lIns="72000" tIns="36000" rIns="72000" bIns="36000"/>
          <a:lstStyle/>
          <a:p>
            <a:pPr algn="ctr">
              <a:defRPr/>
            </a:pPr>
            <a:r>
              <a:rPr lang="en-US" sz="1200" dirty="0">
                <a:ea typeface="ＭＳ Ｐゴシック" pitchFamily="112" charset="-128"/>
              </a:rPr>
              <a:t>F</a:t>
            </a:r>
            <a:r>
              <a:rPr lang="en-US" sz="1200" dirty="0" smtClean="0">
                <a:ea typeface="ＭＳ Ｐゴシック" pitchFamily="112" charset="-128"/>
              </a:rPr>
              <a:t>1</a:t>
            </a:r>
            <a:endParaRPr lang="de-DE" sz="1200" dirty="0">
              <a:ea typeface="ＭＳ Ｐゴシック" pitchFamily="112" charset="-128"/>
            </a:endParaRPr>
          </a:p>
        </p:txBody>
      </p:sp>
      <p:sp>
        <p:nvSpPr>
          <p:cNvPr id="90" name="Rectangle 89"/>
          <p:cNvSpPr>
            <a:spLocks noChangeArrowheads="1"/>
          </p:cNvSpPr>
          <p:nvPr/>
        </p:nvSpPr>
        <p:spPr bwMode="auto">
          <a:xfrm>
            <a:off x="7689718" y="5587247"/>
            <a:ext cx="400338" cy="233988"/>
          </a:xfrm>
          <a:prstGeom prst="rect">
            <a:avLst/>
          </a:prstGeom>
          <a:solidFill>
            <a:srgbClr val="FF0000"/>
          </a:solidFill>
          <a:ln w="9525">
            <a:solidFill>
              <a:srgbClr val="4A7EBB"/>
            </a:solidFill>
            <a:miter lim="800000"/>
            <a:headEnd/>
            <a:tailEnd/>
          </a:ln>
          <a:effectLst/>
        </p:spPr>
        <p:txBody>
          <a:bodyPr lIns="72000" tIns="36000" rIns="72000" bIns="36000"/>
          <a:lstStyle/>
          <a:p>
            <a:pPr algn="ctr">
              <a:defRPr/>
            </a:pPr>
            <a:r>
              <a:rPr lang="en-US" sz="1200" dirty="0" smtClean="0">
                <a:ea typeface="ＭＳ Ｐゴシック" pitchFamily="112" charset="-128"/>
              </a:rPr>
              <a:t>F1</a:t>
            </a:r>
            <a:endParaRPr lang="de-DE" sz="1200" dirty="0">
              <a:ea typeface="ＭＳ Ｐゴシック" pitchFamily="112" charset="-128"/>
            </a:endParaRPr>
          </a:p>
        </p:txBody>
      </p:sp>
      <p:sp>
        <p:nvSpPr>
          <p:cNvPr id="91" name="Rectangle 90"/>
          <p:cNvSpPr>
            <a:spLocks noChangeArrowheads="1"/>
          </p:cNvSpPr>
          <p:nvPr/>
        </p:nvSpPr>
        <p:spPr bwMode="auto">
          <a:xfrm>
            <a:off x="7689718" y="5239007"/>
            <a:ext cx="400338" cy="233988"/>
          </a:xfrm>
          <a:prstGeom prst="rect">
            <a:avLst/>
          </a:prstGeom>
          <a:solidFill>
            <a:srgbClr val="FFC000"/>
          </a:solidFill>
          <a:ln w="9525">
            <a:solidFill>
              <a:srgbClr val="4A7EBB"/>
            </a:solidFill>
            <a:miter lim="800000"/>
            <a:headEnd/>
            <a:tailEnd/>
          </a:ln>
          <a:effectLst/>
        </p:spPr>
        <p:txBody>
          <a:bodyPr lIns="72000" tIns="36000" rIns="72000" bIns="36000"/>
          <a:lstStyle/>
          <a:p>
            <a:pPr algn="ctr">
              <a:defRPr/>
            </a:pPr>
            <a:r>
              <a:rPr lang="en-US" sz="1200" dirty="0">
                <a:ea typeface="ＭＳ Ｐゴシック" pitchFamily="112" charset="-128"/>
              </a:rPr>
              <a:t>F</a:t>
            </a:r>
            <a:r>
              <a:rPr lang="en-US" sz="1200" dirty="0" smtClean="0">
                <a:ea typeface="ＭＳ Ｐゴシック" pitchFamily="112" charset="-128"/>
              </a:rPr>
              <a:t>2</a:t>
            </a:r>
            <a:endParaRPr lang="de-DE" sz="1200" dirty="0">
              <a:ea typeface="ＭＳ Ｐゴシック" pitchFamily="112" charset="-128"/>
            </a:endParaRPr>
          </a:p>
        </p:txBody>
      </p:sp>
      <p:sp>
        <p:nvSpPr>
          <p:cNvPr id="92" name="Rectangle 91"/>
          <p:cNvSpPr>
            <a:spLocks noChangeArrowheads="1"/>
          </p:cNvSpPr>
          <p:nvPr/>
        </p:nvSpPr>
        <p:spPr bwMode="auto">
          <a:xfrm>
            <a:off x="8132102" y="5587247"/>
            <a:ext cx="400338" cy="233988"/>
          </a:xfrm>
          <a:prstGeom prst="rect">
            <a:avLst/>
          </a:prstGeom>
          <a:solidFill>
            <a:srgbClr val="FF0000"/>
          </a:solidFill>
          <a:ln w="9525">
            <a:solidFill>
              <a:srgbClr val="4A7EBB"/>
            </a:solidFill>
            <a:miter lim="800000"/>
            <a:headEnd/>
            <a:tailEnd/>
          </a:ln>
          <a:effectLst/>
        </p:spPr>
        <p:txBody>
          <a:bodyPr lIns="72000" tIns="36000" rIns="72000" bIns="36000"/>
          <a:lstStyle/>
          <a:p>
            <a:pPr algn="ctr">
              <a:defRPr/>
            </a:pPr>
            <a:r>
              <a:rPr lang="en-US" sz="1200" dirty="0">
                <a:ea typeface="ＭＳ Ｐゴシック" pitchFamily="112" charset="-128"/>
              </a:rPr>
              <a:t>F</a:t>
            </a:r>
            <a:r>
              <a:rPr lang="en-US" sz="1200" dirty="0" smtClean="0">
                <a:ea typeface="ＭＳ Ｐゴシック" pitchFamily="112" charset="-128"/>
              </a:rPr>
              <a:t>2</a:t>
            </a:r>
            <a:endParaRPr lang="de-DE" sz="1200" dirty="0">
              <a:ea typeface="ＭＳ Ｐゴシック" pitchFamily="112" charset="-128"/>
            </a:endParaRPr>
          </a:p>
        </p:txBody>
      </p:sp>
      <p:sp>
        <p:nvSpPr>
          <p:cNvPr id="93" name="TextBox 92"/>
          <p:cNvSpPr txBox="1"/>
          <p:nvPr/>
        </p:nvSpPr>
        <p:spPr>
          <a:xfrm>
            <a:off x="6516216" y="5225298"/>
            <a:ext cx="740614" cy="276989"/>
          </a:xfrm>
          <a:prstGeom prst="rect">
            <a:avLst/>
          </a:prstGeom>
          <a:noFill/>
        </p:spPr>
        <p:txBody>
          <a:bodyPr wrap="none" lIns="91431" tIns="45715" rIns="91431" bIns="45715">
            <a:spAutoFit/>
          </a:bodyPr>
          <a:lstStyle/>
          <a:p>
            <a:pPr defTabSz="914317" fontAlgn="auto">
              <a:spcBef>
                <a:spcPts val="0"/>
              </a:spcBef>
              <a:spcAft>
                <a:spcPts val="0"/>
              </a:spcAft>
              <a:defRPr/>
            </a:pPr>
            <a:r>
              <a:rPr lang="en-US" sz="1200" kern="0" dirty="0" smtClean="0">
                <a:solidFill>
                  <a:sysClr val="windowText" lastClr="000000"/>
                </a:solidFill>
                <a:ea typeface="ＭＳ Ｐゴシック" charset="0"/>
                <a:cs typeface="ＭＳ Ｐゴシック" charset="0"/>
              </a:rPr>
              <a:t>Receive</a:t>
            </a:r>
            <a:endParaRPr lang="de-DE" sz="1200" kern="0" dirty="0">
              <a:solidFill>
                <a:sysClr val="windowText" lastClr="000000"/>
              </a:solidFill>
              <a:ea typeface="ＭＳ Ｐゴシック" charset="0"/>
              <a:cs typeface="ＭＳ Ｐゴシック" charset="0"/>
            </a:endParaRPr>
          </a:p>
        </p:txBody>
      </p:sp>
      <p:sp>
        <p:nvSpPr>
          <p:cNvPr id="94" name="TextBox 93"/>
          <p:cNvSpPr txBox="1"/>
          <p:nvPr/>
        </p:nvSpPr>
        <p:spPr>
          <a:xfrm>
            <a:off x="6516216" y="5610100"/>
            <a:ext cx="543720" cy="276989"/>
          </a:xfrm>
          <a:prstGeom prst="rect">
            <a:avLst/>
          </a:prstGeom>
          <a:noFill/>
        </p:spPr>
        <p:txBody>
          <a:bodyPr wrap="none" lIns="91431" tIns="45715" rIns="91431" bIns="45715">
            <a:spAutoFit/>
          </a:bodyPr>
          <a:lstStyle/>
          <a:p>
            <a:pPr defTabSz="914317" fontAlgn="auto">
              <a:spcBef>
                <a:spcPts val="0"/>
              </a:spcBef>
              <a:spcAft>
                <a:spcPts val="0"/>
              </a:spcAft>
              <a:defRPr/>
            </a:pPr>
            <a:r>
              <a:rPr lang="en-US" sz="1200" kern="0" dirty="0">
                <a:solidFill>
                  <a:sysClr val="windowText" lastClr="000000"/>
                </a:solidFill>
                <a:ea typeface="ＭＳ Ｐゴシック" charset="0"/>
                <a:cs typeface="ＭＳ Ｐゴシック" charset="0"/>
              </a:rPr>
              <a:t>Write</a:t>
            </a:r>
            <a:endParaRPr lang="de-DE" sz="1200" kern="0" dirty="0">
              <a:solidFill>
                <a:sysClr val="windowText" lastClr="000000"/>
              </a:solidFill>
              <a:ea typeface="ＭＳ Ｐゴシック" charset="0"/>
              <a:cs typeface="ＭＳ Ｐゴシック" charset="0"/>
            </a:endParaRPr>
          </a:p>
        </p:txBody>
      </p:sp>
      <p:cxnSp>
        <p:nvCxnSpPr>
          <p:cNvPr id="95" name="Straight Connector 94"/>
          <p:cNvCxnSpPr/>
          <p:nvPr/>
        </p:nvCxnSpPr>
        <p:spPr bwMode="auto">
          <a:xfrm>
            <a:off x="6627947" y="5536976"/>
            <a:ext cx="1833511" cy="0"/>
          </a:xfrm>
          <a:prstGeom prst="line">
            <a:avLst/>
          </a:prstGeom>
          <a:noFill/>
          <a:ln w="12700" cap="flat" cmpd="sng" algn="ctr">
            <a:solidFill>
              <a:srgbClr val="FD930A"/>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96" name="TextBox 197"/>
          <p:cNvSpPr txBox="1">
            <a:spLocks noChangeArrowheads="1"/>
          </p:cNvSpPr>
          <p:nvPr/>
        </p:nvSpPr>
        <p:spPr bwMode="auto">
          <a:xfrm>
            <a:off x="6563052" y="5931831"/>
            <a:ext cx="2113404"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Storage and archive</a:t>
            </a:r>
            <a:r>
              <a:rPr kumimoji="0" lang="en-US" sz="1600" i="0" u="none" strike="noStrike" kern="0" cap="none" spc="0" normalizeH="0" noProof="0" dirty="0" smtClean="0">
                <a:ln>
                  <a:noFill/>
                </a:ln>
                <a:solidFill>
                  <a:sysClr val="windowText" lastClr="000000"/>
                </a:solidFill>
                <a:effectLst/>
                <a:uLnTx/>
                <a:uFillTx/>
                <a:latin typeface="+mn-lt"/>
                <a:ea typeface="ＭＳ Ｐゴシック" pitchFamily="34" charset="-128"/>
              </a:rPr>
              <a:t> </a:t>
            </a:r>
            <a:endParaRPr kumimoji="0" lang="en-US" sz="160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sp>
        <p:nvSpPr>
          <p:cNvPr id="97" name="Rectangle 96"/>
          <p:cNvSpPr>
            <a:spLocks noChangeArrowheads="1"/>
          </p:cNvSpPr>
          <p:nvPr/>
        </p:nvSpPr>
        <p:spPr bwMode="auto">
          <a:xfrm>
            <a:off x="3806882" y="3545341"/>
            <a:ext cx="399424" cy="233988"/>
          </a:xfrm>
          <a:prstGeom prst="rect">
            <a:avLst/>
          </a:prstGeom>
          <a:solidFill>
            <a:srgbClr val="FFFF0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T1</a:t>
            </a:r>
            <a:endParaRPr lang="de-DE" sz="1200" dirty="0">
              <a:ea typeface="ＭＳ Ｐゴシック" pitchFamily="112" charset="-128"/>
            </a:endParaRPr>
          </a:p>
        </p:txBody>
      </p:sp>
      <p:sp>
        <p:nvSpPr>
          <p:cNvPr id="98" name="Rectangle 97"/>
          <p:cNvSpPr>
            <a:spLocks noChangeArrowheads="1"/>
          </p:cNvSpPr>
          <p:nvPr/>
        </p:nvSpPr>
        <p:spPr bwMode="auto">
          <a:xfrm>
            <a:off x="4242867" y="3896324"/>
            <a:ext cx="400338" cy="233988"/>
          </a:xfrm>
          <a:prstGeom prst="rect">
            <a:avLst/>
          </a:prstGeom>
          <a:solidFill>
            <a:srgbClr val="FF0000"/>
          </a:solidFill>
          <a:ln w="9525">
            <a:solidFill>
              <a:srgbClr val="BE4B48"/>
            </a:solidFill>
            <a:miter lim="800000"/>
            <a:headEnd/>
            <a:tailEnd/>
          </a:ln>
          <a:effectLst/>
        </p:spPr>
        <p:txBody>
          <a:bodyPr lIns="72000" tIns="36000" rIns="72000" bIns="36000"/>
          <a:lstStyle/>
          <a:p>
            <a:pPr algn="ctr" defTabSz="914317">
              <a:defRPr/>
            </a:pPr>
            <a:r>
              <a:rPr lang="en-US" sz="1200" dirty="0">
                <a:ea typeface="ＭＳ Ｐゴシック" pitchFamily="112" charset="-128"/>
              </a:rPr>
              <a:t>T1</a:t>
            </a:r>
            <a:endParaRPr lang="de-DE" sz="1200" dirty="0">
              <a:ea typeface="ＭＳ Ｐゴシック" pitchFamily="112" charset="-128"/>
            </a:endParaRPr>
          </a:p>
        </p:txBody>
      </p:sp>
      <p:sp>
        <p:nvSpPr>
          <p:cNvPr id="99" name="Rectangle 98"/>
          <p:cNvSpPr>
            <a:spLocks noChangeArrowheads="1"/>
          </p:cNvSpPr>
          <p:nvPr/>
        </p:nvSpPr>
        <p:spPr bwMode="auto">
          <a:xfrm>
            <a:off x="4663313" y="4242734"/>
            <a:ext cx="399424" cy="233988"/>
          </a:xfrm>
          <a:prstGeom prst="rect">
            <a:avLst/>
          </a:prstGeom>
          <a:solidFill>
            <a:srgbClr val="00B05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T1</a:t>
            </a:r>
            <a:endParaRPr lang="de-DE" sz="1200" dirty="0">
              <a:ea typeface="ＭＳ Ｐゴシック" pitchFamily="112" charset="-128"/>
            </a:endParaRPr>
          </a:p>
        </p:txBody>
      </p:sp>
      <p:sp>
        <p:nvSpPr>
          <p:cNvPr id="100" name="Rectangle 99"/>
          <p:cNvSpPr>
            <a:spLocks noChangeArrowheads="1"/>
          </p:cNvSpPr>
          <p:nvPr/>
        </p:nvSpPr>
        <p:spPr bwMode="auto">
          <a:xfrm>
            <a:off x="4239211" y="3543514"/>
            <a:ext cx="400338" cy="234901"/>
          </a:xfrm>
          <a:prstGeom prst="rect">
            <a:avLst/>
          </a:prstGeom>
          <a:solidFill>
            <a:srgbClr val="FFFF0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T2</a:t>
            </a:r>
            <a:endParaRPr lang="de-DE" sz="1200" dirty="0">
              <a:ea typeface="ＭＳ Ｐゴシック" pitchFamily="112" charset="-128"/>
            </a:endParaRPr>
          </a:p>
        </p:txBody>
      </p:sp>
      <p:sp>
        <p:nvSpPr>
          <p:cNvPr id="101" name="Rectangle 100"/>
          <p:cNvSpPr>
            <a:spLocks noChangeArrowheads="1"/>
          </p:cNvSpPr>
          <p:nvPr/>
        </p:nvSpPr>
        <p:spPr bwMode="auto">
          <a:xfrm>
            <a:off x="4670625" y="3895409"/>
            <a:ext cx="400338" cy="234901"/>
          </a:xfrm>
          <a:prstGeom prst="rect">
            <a:avLst/>
          </a:prstGeom>
          <a:solidFill>
            <a:srgbClr val="FF0000"/>
          </a:solidFill>
          <a:ln w="9525">
            <a:solidFill>
              <a:srgbClr val="BE4B48"/>
            </a:solidFill>
            <a:miter lim="800000"/>
            <a:headEnd/>
            <a:tailEnd/>
          </a:ln>
          <a:effectLst/>
        </p:spPr>
        <p:txBody>
          <a:bodyPr lIns="72000" tIns="36000" rIns="72000" bIns="36000"/>
          <a:lstStyle/>
          <a:p>
            <a:pPr algn="ctr" defTabSz="914317">
              <a:defRPr/>
            </a:pPr>
            <a:r>
              <a:rPr lang="en-US" sz="1200" dirty="0">
                <a:ea typeface="ＭＳ Ｐゴシック" pitchFamily="112" charset="-128"/>
              </a:rPr>
              <a:t>T2</a:t>
            </a:r>
            <a:endParaRPr lang="de-DE" sz="1200" dirty="0">
              <a:ea typeface="ＭＳ Ｐゴシック" pitchFamily="112" charset="-128"/>
            </a:endParaRPr>
          </a:p>
        </p:txBody>
      </p:sp>
      <p:sp>
        <p:nvSpPr>
          <p:cNvPr id="102" name="Rectangle 101"/>
          <p:cNvSpPr>
            <a:spLocks noChangeArrowheads="1"/>
          </p:cNvSpPr>
          <p:nvPr/>
        </p:nvSpPr>
        <p:spPr bwMode="auto">
          <a:xfrm>
            <a:off x="5104782" y="4240905"/>
            <a:ext cx="400338" cy="234901"/>
          </a:xfrm>
          <a:prstGeom prst="rect">
            <a:avLst/>
          </a:prstGeom>
          <a:solidFill>
            <a:srgbClr val="00B05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T2</a:t>
            </a:r>
            <a:endParaRPr lang="de-DE" sz="1200" dirty="0">
              <a:ea typeface="ＭＳ Ｐゴシック" pitchFamily="112" charset="-128"/>
            </a:endParaRPr>
          </a:p>
        </p:txBody>
      </p:sp>
      <p:sp>
        <p:nvSpPr>
          <p:cNvPr id="103" name="TextBox 204"/>
          <p:cNvSpPr txBox="1">
            <a:spLocks noChangeArrowheads="1"/>
          </p:cNvSpPr>
          <p:nvPr/>
        </p:nvSpPr>
        <p:spPr bwMode="auto">
          <a:xfrm>
            <a:off x="3128684" y="3579159"/>
            <a:ext cx="737684"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ysClr val="windowText" lastClr="000000"/>
                </a:solidFill>
                <a:effectLst/>
                <a:uLnTx/>
                <a:uFillTx/>
                <a:latin typeface="+mn-lt"/>
                <a:ea typeface="ＭＳ Ｐゴシック" pitchFamily="34" charset="-128"/>
              </a:rPr>
              <a:t>Receive</a:t>
            </a:r>
            <a:endParaRPr kumimoji="0" lang="de-DE" sz="1200" b="0" i="0" u="none" strike="noStrike" kern="0" cap="none" spc="0" normalizeH="0" baseline="0" noProof="0" smtClean="0">
              <a:ln>
                <a:noFill/>
              </a:ln>
              <a:solidFill>
                <a:sysClr val="windowText" lastClr="000000"/>
              </a:solidFill>
              <a:effectLst/>
              <a:uLnTx/>
              <a:uFillTx/>
              <a:latin typeface="+mn-lt"/>
              <a:ea typeface="ＭＳ Ｐゴシック" pitchFamily="34" charset="-128"/>
            </a:endParaRPr>
          </a:p>
        </p:txBody>
      </p:sp>
      <p:sp>
        <p:nvSpPr>
          <p:cNvPr id="104" name="TextBox 205"/>
          <p:cNvSpPr txBox="1">
            <a:spLocks noChangeArrowheads="1"/>
          </p:cNvSpPr>
          <p:nvPr/>
        </p:nvSpPr>
        <p:spPr bwMode="auto">
          <a:xfrm>
            <a:off x="3128684" y="3928313"/>
            <a:ext cx="739287"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ysClr val="windowText" lastClr="000000"/>
                </a:solidFill>
                <a:effectLst/>
                <a:uLnTx/>
                <a:uFillTx/>
                <a:latin typeface="+mn-lt"/>
                <a:ea typeface="ＭＳ Ｐゴシック" pitchFamily="34" charset="-128"/>
              </a:rPr>
              <a:t>Process</a:t>
            </a:r>
            <a:endParaRPr kumimoji="0" lang="de-DE" sz="1200" b="0" i="0" u="none" strike="noStrike" kern="0" cap="none" spc="0" normalizeH="0" baseline="0" noProof="0" smtClean="0">
              <a:ln>
                <a:noFill/>
              </a:ln>
              <a:solidFill>
                <a:sysClr val="windowText" lastClr="000000"/>
              </a:solidFill>
              <a:effectLst/>
              <a:uLnTx/>
              <a:uFillTx/>
              <a:latin typeface="+mn-lt"/>
              <a:ea typeface="ＭＳ Ｐゴシック" pitchFamily="34" charset="-128"/>
            </a:endParaRPr>
          </a:p>
        </p:txBody>
      </p:sp>
      <p:sp>
        <p:nvSpPr>
          <p:cNvPr id="105" name="TextBox 206"/>
          <p:cNvSpPr txBox="1">
            <a:spLocks noChangeArrowheads="1"/>
          </p:cNvSpPr>
          <p:nvPr/>
        </p:nvSpPr>
        <p:spPr bwMode="auto">
          <a:xfrm>
            <a:off x="3128684" y="4283865"/>
            <a:ext cx="671961"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ysClr val="windowText" lastClr="000000"/>
                </a:solidFill>
                <a:effectLst/>
                <a:uLnTx/>
                <a:uFillTx/>
                <a:latin typeface="+mn-lt"/>
                <a:ea typeface="ＭＳ Ｐゴシック" pitchFamily="34" charset="-128"/>
              </a:rPr>
              <a:t>Format</a:t>
            </a:r>
            <a:endParaRPr kumimoji="0" lang="de-DE" sz="1200" b="0" i="0" u="none" strike="noStrike" kern="0" cap="none" spc="0" normalizeH="0" baseline="0" noProof="0" smtClean="0">
              <a:ln>
                <a:noFill/>
              </a:ln>
              <a:solidFill>
                <a:sysClr val="windowText" lastClr="000000"/>
              </a:solidFill>
              <a:effectLst/>
              <a:uLnTx/>
              <a:uFillTx/>
              <a:latin typeface="+mn-lt"/>
              <a:ea typeface="ＭＳ Ｐゴシック" pitchFamily="34" charset="-128"/>
            </a:endParaRPr>
          </a:p>
        </p:txBody>
      </p:sp>
      <p:sp>
        <p:nvSpPr>
          <p:cNvPr id="106" name="Rectangle 105"/>
          <p:cNvSpPr>
            <a:spLocks noChangeArrowheads="1"/>
          </p:cNvSpPr>
          <p:nvPr/>
        </p:nvSpPr>
        <p:spPr bwMode="auto">
          <a:xfrm>
            <a:off x="5104782" y="4613823"/>
            <a:ext cx="400338" cy="234901"/>
          </a:xfrm>
          <a:prstGeom prst="rect">
            <a:avLst/>
          </a:prstGeom>
          <a:solidFill>
            <a:srgbClr val="FFC00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F</a:t>
            </a:r>
            <a:r>
              <a:rPr lang="en-US" sz="1200" dirty="0" smtClean="0">
                <a:ea typeface="ＭＳ Ｐゴシック" pitchFamily="112" charset="-128"/>
              </a:rPr>
              <a:t>1</a:t>
            </a:r>
            <a:endParaRPr lang="de-DE" sz="1200" dirty="0">
              <a:ea typeface="ＭＳ Ｐゴシック" pitchFamily="112" charset="-128"/>
            </a:endParaRPr>
          </a:p>
        </p:txBody>
      </p:sp>
      <p:sp>
        <p:nvSpPr>
          <p:cNvPr id="107" name="Rectangle 106"/>
          <p:cNvSpPr>
            <a:spLocks noChangeArrowheads="1"/>
          </p:cNvSpPr>
          <p:nvPr/>
        </p:nvSpPr>
        <p:spPr bwMode="auto">
          <a:xfrm>
            <a:off x="5541681" y="4612909"/>
            <a:ext cx="400338" cy="234901"/>
          </a:xfrm>
          <a:prstGeom prst="rect">
            <a:avLst/>
          </a:prstGeom>
          <a:solidFill>
            <a:srgbClr val="FFC00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F</a:t>
            </a:r>
            <a:r>
              <a:rPr lang="en-US" sz="1200" dirty="0" smtClean="0">
                <a:ea typeface="ＭＳ Ｐゴシック" pitchFamily="112" charset="-128"/>
              </a:rPr>
              <a:t>2</a:t>
            </a:r>
            <a:endParaRPr lang="de-DE" sz="1200" dirty="0">
              <a:ea typeface="ＭＳ Ｐゴシック" pitchFamily="112" charset="-128"/>
            </a:endParaRPr>
          </a:p>
        </p:txBody>
      </p:sp>
      <p:sp>
        <p:nvSpPr>
          <p:cNvPr id="108" name="TextBox 209"/>
          <p:cNvSpPr txBox="1">
            <a:spLocks noChangeArrowheads="1"/>
          </p:cNvSpPr>
          <p:nvPr/>
        </p:nvSpPr>
        <p:spPr bwMode="auto">
          <a:xfrm>
            <a:off x="3128684" y="4581128"/>
            <a:ext cx="585398"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Send </a:t>
            </a:r>
            <a:endParaRPr kumimoji="0" lang="de-DE" sz="1200" b="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grpSp>
        <p:nvGrpSpPr>
          <p:cNvPr id="109" name="Group 210"/>
          <p:cNvGrpSpPr>
            <a:grpSpLocks/>
          </p:cNvGrpSpPr>
          <p:nvPr/>
        </p:nvGrpSpPr>
        <p:grpSpPr bwMode="auto">
          <a:xfrm>
            <a:off x="3173471" y="3847879"/>
            <a:ext cx="2839840" cy="707447"/>
            <a:chOff x="3123360" y="4178377"/>
            <a:chExt cx="3901600" cy="869311"/>
          </a:xfrm>
        </p:grpSpPr>
        <p:cxnSp>
          <p:nvCxnSpPr>
            <p:cNvPr id="110" name="Straight Connector 109"/>
            <p:cNvCxnSpPr/>
            <p:nvPr/>
          </p:nvCxnSpPr>
          <p:spPr bwMode="auto">
            <a:xfrm>
              <a:off x="3145963" y="4178377"/>
              <a:ext cx="3862672" cy="0"/>
            </a:xfrm>
            <a:prstGeom prst="line">
              <a:avLst/>
            </a:prstGeom>
            <a:noFill/>
            <a:ln w="12700" cap="flat" cmpd="sng" algn="ctr">
              <a:solidFill>
                <a:srgbClr val="800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1" name="Straight Connector 110"/>
            <p:cNvCxnSpPr/>
            <p:nvPr/>
          </p:nvCxnSpPr>
          <p:spPr bwMode="auto">
            <a:xfrm>
              <a:off x="3145963" y="4590570"/>
              <a:ext cx="3862672" cy="0"/>
            </a:xfrm>
            <a:prstGeom prst="line">
              <a:avLst/>
            </a:prstGeom>
            <a:noFill/>
            <a:ln w="12700" cap="flat" cmpd="sng" algn="ctr">
              <a:solidFill>
                <a:srgbClr val="800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2" name="Straight Connector 111"/>
            <p:cNvCxnSpPr/>
            <p:nvPr/>
          </p:nvCxnSpPr>
          <p:spPr bwMode="auto">
            <a:xfrm>
              <a:off x="3123360" y="5047688"/>
              <a:ext cx="3901600" cy="0"/>
            </a:xfrm>
            <a:prstGeom prst="line">
              <a:avLst/>
            </a:prstGeom>
            <a:noFill/>
            <a:ln w="12700" cap="flat" cmpd="sng" algn="ctr">
              <a:solidFill>
                <a:srgbClr val="800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113" name="TextBox 214"/>
          <p:cNvSpPr txBox="1">
            <a:spLocks noChangeArrowheads="1"/>
          </p:cNvSpPr>
          <p:nvPr/>
        </p:nvSpPr>
        <p:spPr bwMode="auto">
          <a:xfrm>
            <a:off x="5148064" y="3506039"/>
            <a:ext cx="931647"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PC Layer</a:t>
            </a:r>
          </a:p>
        </p:txBody>
      </p:sp>
      <p:sp>
        <p:nvSpPr>
          <p:cNvPr id="114" name="Rectangle 215"/>
          <p:cNvSpPr>
            <a:spLocks noChangeArrowheads="1"/>
          </p:cNvSpPr>
          <p:nvPr/>
        </p:nvSpPr>
        <p:spPr bwMode="auto">
          <a:xfrm>
            <a:off x="2325026" y="5661248"/>
            <a:ext cx="38884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lvl="0" indent="-180975">
              <a:buFont typeface="Arial"/>
              <a:buChar char="•"/>
              <a:defRPr/>
            </a:pPr>
            <a:r>
              <a:rPr lang="en-US" sz="1600" kern="0" dirty="0">
                <a:solidFill>
                  <a:srgbClr val="261748"/>
                </a:solidFill>
              </a:rPr>
              <a:t>A</a:t>
            </a:r>
            <a:r>
              <a:rPr kumimoji="0" lang="en-US" sz="1600" i="0" u="none" strike="noStrike" kern="0" cap="none" spc="0" normalizeH="0" baseline="0" noProof="0" dirty="0" err="1" smtClean="0">
                <a:ln>
                  <a:noFill/>
                </a:ln>
                <a:solidFill>
                  <a:srgbClr val="261748"/>
                </a:solidFill>
                <a:effectLst/>
                <a:uLnTx/>
                <a:uFillTx/>
              </a:rPr>
              <a:t>cquisition</a:t>
            </a:r>
            <a:r>
              <a:rPr kumimoji="0" lang="en-US" sz="1600" i="0" u="none" strike="noStrike" kern="0" cap="none" spc="0" normalizeH="0" baseline="0" noProof="0" dirty="0" smtClean="0">
                <a:ln>
                  <a:noFill/>
                </a:ln>
                <a:solidFill>
                  <a:srgbClr val="261748"/>
                </a:solidFill>
                <a:effectLst/>
                <a:uLnTx/>
                <a:uFillTx/>
              </a:rPr>
              <a:t>, </a:t>
            </a:r>
            <a:r>
              <a:rPr lang="en-US" sz="1600" kern="0" dirty="0">
                <a:solidFill>
                  <a:srgbClr val="261748"/>
                </a:solidFill>
              </a:rPr>
              <a:t>aggregation</a:t>
            </a:r>
            <a:r>
              <a:rPr lang="en-US" sz="1600" kern="0" dirty="0" smtClean="0">
                <a:solidFill>
                  <a:srgbClr val="261748"/>
                </a:solidFill>
              </a:rPr>
              <a:t>, consolidation</a:t>
            </a:r>
          </a:p>
          <a:p>
            <a:pPr marL="180975" lvl="0" indent="-180975">
              <a:buFont typeface="Arial"/>
              <a:buChar char="•"/>
              <a:defRPr/>
            </a:pPr>
            <a:r>
              <a:rPr lang="en-US" sz="1600" kern="0" dirty="0" smtClean="0">
                <a:solidFill>
                  <a:srgbClr val="261748"/>
                </a:solidFill>
              </a:rPr>
              <a:t>Processing, monitoring, </a:t>
            </a:r>
            <a:r>
              <a:rPr kumimoji="0" lang="en-US" sz="1600" i="0" u="none" strike="noStrike" kern="0" cap="none" spc="0" normalizeH="0" baseline="0" noProof="0" dirty="0" smtClean="0">
                <a:ln>
                  <a:noFill/>
                </a:ln>
                <a:solidFill>
                  <a:srgbClr val="261748"/>
                </a:solidFill>
                <a:effectLst/>
                <a:uLnTx/>
                <a:uFillTx/>
              </a:rPr>
              <a:t>dispatching</a:t>
            </a:r>
          </a:p>
          <a:p>
            <a:pPr marL="180975" lvl="0" indent="-180975">
              <a:buFont typeface="Arial"/>
              <a:buChar char="•"/>
              <a:defRPr/>
            </a:pPr>
            <a:r>
              <a:rPr lang="en-US" sz="1600" kern="0" dirty="0" smtClean="0">
                <a:solidFill>
                  <a:srgbClr val="261748"/>
                </a:solidFill>
              </a:rPr>
              <a:t>F</a:t>
            </a:r>
            <a:r>
              <a:rPr kumimoji="0" lang="en-US" sz="1600" i="0" u="none" strike="noStrike" kern="0" cap="none" spc="0" normalizeH="0" baseline="0" noProof="0" dirty="0" err="1" smtClean="0">
                <a:ln>
                  <a:noFill/>
                </a:ln>
                <a:solidFill>
                  <a:srgbClr val="261748"/>
                </a:solidFill>
                <a:effectLst/>
                <a:uLnTx/>
                <a:uFillTx/>
              </a:rPr>
              <a:t>ormatting</a:t>
            </a:r>
            <a:r>
              <a:rPr lang="en-US" sz="1600" kern="0" dirty="0" smtClean="0">
                <a:solidFill>
                  <a:srgbClr val="261748"/>
                </a:solidFill>
              </a:rPr>
              <a:t>, </a:t>
            </a:r>
            <a:r>
              <a:rPr kumimoji="0" lang="en-US" sz="1600" i="0" u="none" strike="noStrike" kern="0" cap="none" spc="0" normalizeH="0" baseline="0" noProof="0" dirty="0" smtClean="0">
                <a:ln>
                  <a:noFill/>
                </a:ln>
                <a:solidFill>
                  <a:srgbClr val="261748"/>
                </a:solidFill>
                <a:effectLst/>
                <a:uLnTx/>
                <a:uFillTx/>
              </a:rPr>
              <a:t>recording</a:t>
            </a:r>
          </a:p>
        </p:txBody>
      </p:sp>
      <p:sp>
        <p:nvSpPr>
          <p:cNvPr id="115" name="Rectangle 114"/>
          <p:cNvSpPr>
            <a:spLocks noChangeArrowheads="1"/>
          </p:cNvSpPr>
          <p:nvPr/>
        </p:nvSpPr>
        <p:spPr bwMode="auto">
          <a:xfrm>
            <a:off x="1704651" y="2284003"/>
            <a:ext cx="400338" cy="233988"/>
          </a:xfrm>
          <a:prstGeom prst="rect">
            <a:avLst/>
          </a:prstGeom>
          <a:solidFill>
            <a:srgbClr val="FFFF0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T1</a:t>
            </a:r>
            <a:endParaRPr lang="de-DE" sz="1200" dirty="0">
              <a:ea typeface="ＭＳ Ｐゴシック" pitchFamily="112" charset="-128"/>
            </a:endParaRPr>
          </a:p>
        </p:txBody>
      </p:sp>
      <p:sp>
        <p:nvSpPr>
          <p:cNvPr id="116" name="Rectangle 115"/>
          <p:cNvSpPr>
            <a:spLocks noChangeArrowheads="1"/>
          </p:cNvSpPr>
          <p:nvPr/>
        </p:nvSpPr>
        <p:spPr bwMode="auto">
          <a:xfrm>
            <a:off x="2126925" y="2637725"/>
            <a:ext cx="399424" cy="233988"/>
          </a:xfrm>
          <a:prstGeom prst="rect">
            <a:avLst/>
          </a:prstGeom>
          <a:solidFill>
            <a:srgbClr val="FF0000"/>
          </a:solidFill>
          <a:ln w="9525">
            <a:solidFill>
              <a:srgbClr val="BE4B48"/>
            </a:solidFill>
            <a:miter lim="800000"/>
            <a:headEnd/>
            <a:tailEnd/>
          </a:ln>
          <a:effectLst/>
        </p:spPr>
        <p:txBody>
          <a:bodyPr lIns="72000" tIns="36000" rIns="72000" bIns="36000"/>
          <a:lstStyle/>
          <a:p>
            <a:pPr algn="ctr" defTabSz="914317">
              <a:defRPr/>
            </a:pPr>
            <a:r>
              <a:rPr lang="en-US" sz="1200" dirty="0">
                <a:ea typeface="ＭＳ Ｐゴシック" pitchFamily="112" charset="-128"/>
              </a:rPr>
              <a:t>T1</a:t>
            </a:r>
            <a:endParaRPr lang="de-DE" sz="1200" dirty="0">
              <a:ea typeface="ＭＳ Ｐゴシック" pitchFamily="112" charset="-128"/>
            </a:endParaRPr>
          </a:p>
        </p:txBody>
      </p:sp>
      <p:sp>
        <p:nvSpPr>
          <p:cNvPr id="117" name="Rectangle 116"/>
          <p:cNvSpPr>
            <a:spLocks noChangeArrowheads="1"/>
          </p:cNvSpPr>
          <p:nvPr/>
        </p:nvSpPr>
        <p:spPr bwMode="auto">
          <a:xfrm>
            <a:off x="2546458" y="2984138"/>
            <a:ext cx="400338" cy="234901"/>
          </a:xfrm>
          <a:prstGeom prst="rect">
            <a:avLst/>
          </a:prstGeom>
          <a:solidFill>
            <a:srgbClr val="00B05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T1</a:t>
            </a:r>
            <a:endParaRPr lang="de-DE" sz="1200" dirty="0">
              <a:ea typeface="ＭＳ Ｐゴシック" pitchFamily="112" charset="-128"/>
            </a:endParaRPr>
          </a:p>
        </p:txBody>
      </p:sp>
      <p:sp>
        <p:nvSpPr>
          <p:cNvPr id="118" name="Rectangle 117"/>
          <p:cNvSpPr>
            <a:spLocks noChangeArrowheads="1"/>
          </p:cNvSpPr>
          <p:nvPr/>
        </p:nvSpPr>
        <p:spPr bwMode="auto">
          <a:xfrm>
            <a:off x="2145206" y="2282175"/>
            <a:ext cx="400338" cy="234901"/>
          </a:xfrm>
          <a:prstGeom prst="rect">
            <a:avLst/>
          </a:prstGeom>
          <a:solidFill>
            <a:srgbClr val="FFFF0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T2</a:t>
            </a:r>
            <a:endParaRPr lang="de-DE" sz="1200" dirty="0">
              <a:ea typeface="ＭＳ Ｐゴシック" pitchFamily="112" charset="-128"/>
            </a:endParaRPr>
          </a:p>
        </p:txBody>
      </p:sp>
      <p:sp>
        <p:nvSpPr>
          <p:cNvPr id="119" name="Rectangle 118"/>
          <p:cNvSpPr>
            <a:spLocks noChangeArrowheads="1"/>
          </p:cNvSpPr>
          <p:nvPr/>
        </p:nvSpPr>
        <p:spPr bwMode="auto">
          <a:xfrm>
            <a:off x="2559254" y="2637725"/>
            <a:ext cx="400338" cy="233988"/>
          </a:xfrm>
          <a:prstGeom prst="rect">
            <a:avLst/>
          </a:prstGeom>
          <a:solidFill>
            <a:srgbClr val="FF0000"/>
          </a:solidFill>
          <a:ln w="9525">
            <a:solidFill>
              <a:srgbClr val="BE4B48"/>
            </a:solidFill>
            <a:miter lim="800000"/>
            <a:headEnd/>
            <a:tailEnd/>
          </a:ln>
          <a:effectLst/>
        </p:spPr>
        <p:txBody>
          <a:bodyPr lIns="72000" tIns="36000" rIns="72000" bIns="36000"/>
          <a:lstStyle/>
          <a:p>
            <a:pPr algn="ctr" defTabSz="914317">
              <a:defRPr/>
            </a:pPr>
            <a:r>
              <a:rPr lang="en-US" sz="1200" dirty="0">
                <a:ea typeface="ＭＳ Ｐゴシック" pitchFamily="112" charset="-128"/>
              </a:rPr>
              <a:t>T2</a:t>
            </a:r>
            <a:endParaRPr lang="de-DE" sz="1200" dirty="0">
              <a:ea typeface="ＭＳ Ｐゴシック" pitchFamily="112" charset="-128"/>
            </a:endParaRPr>
          </a:p>
        </p:txBody>
      </p:sp>
      <p:sp>
        <p:nvSpPr>
          <p:cNvPr id="120" name="Rectangle 119"/>
          <p:cNvSpPr>
            <a:spLocks noChangeArrowheads="1"/>
          </p:cNvSpPr>
          <p:nvPr/>
        </p:nvSpPr>
        <p:spPr bwMode="auto">
          <a:xfrm>
            <a:off x="2976958" y="2983223"/>
            <a:ext cx="400338" cy="233988"/>
          </a:xfrm>
          <a:prstGeom prst="rect">
            <a:avLst/>
          </a:prstGeom>
          <a:solidFill>
            <a:srgbClr val="00B050"/>
          </a:solidFill>
          <a:ln w="9525">
            <a:solidFill>
              <a:srgbClr val="4A7EBB"/>
            </a:solidFill>
            <a:miter lim="800000"/>
            <a:headEnd/>
            <a:tailEnd/>
          </a:ln>
          <a:effectLst/>
        </p:spPr>
        <p:txBody>
          <a:bodyPr lIns="72000" tIns="36000" rIns="72000" bIns="36000"/>
          <a:lstStyle/>
          <a:p>
            <a:pPr algn="ctr" defTabSz="914317">
              <a:defRPr/>
            </a:pPr>
            <a:r>
              <a:rPr lang="en-US" sz="1200" dirty="0">
                <a:ea typeface="ＭＳ Ｐゴシック" pitchFamily="112" charset="-128"/>
              </a:rPr>
              <a:t>T2</a:t>
            </a:r>
            <a:endParaRPr lang="de-DE" sz="1200" dirty="0">
              <a:ea typeface="ＭＳ Ｐゴシック" pitchFamily="112" charset="-128"/>
            </a:endParaRPr>
          </a:p>
        </p:txBody>
      </p:sp>
      <p:sp>
        <p:nvSpPr>
          <p:cNvPr id="121" name="TextBox 222"/>
          <p:cNvSpPr txBox="1">
            <a:spLocks noChangeArrowheads="1"/>
          </p:cNvSpPr>
          <p:nvPr/>
        </p:nvSpPr>
        <p:spPr bwMode="auto">
          <a:xfrm>
            <a:off x="970698" y="2294057"/>
            <a:ext cx="737684"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Receive</a:t>
            </a:r>
            <a:endParaRPr kumimoji="0" lang="de-DE" sz="1200" b="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sp>
        <p:nvSpPr>
          <p:cNvPr id="122" name="TextBox 223"/>
          <p:cNvSpPr txBox="1">
            <a:spLocks noChangeArrowheads="1"/>
          </p:cNvSpPr>
          <p:nvPr/>
        </p:nvSpPr>
        <p:spPr bwMode="auto">
          <a:xfrm>
            <a:off x="970698" y="2666976"/>
            <a:ext cx="865925"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Build train</a:t>
            </a:r>
            <a:endParaRPr kumimoji="0" lang="de-DE" sz="1200" b="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sp>
        <p:nvSpPr>
          <p:cNvPr id="123" name="TextBox 224"/>
          <p:cNvSpPr txBox="1">
            <a:spLocks noChangeArrowheads="1"/>
          </p:cNvSpPr>
          <p:nvPr/>
        </p:nvSpPr>
        <p:spPr bwMode="auto">
          <a:xfrm>
            <a:off x="970698" y="3039892"/>
            <a:ext cx="542118"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Send</a:t>
            </a:r>
            <a:endParaRPr kumimoji="0" lang="de-DE" sz="1200" b="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cxnSp>
        <p:nvCxnSpPr>
          <p:cNvPr id="124" name="Straight Connector 123"/>
          <p:cNvCxnSpPr/>
          <p:nvPr/>
        </p:nvCxnSpPr>
        <p:spPr bwMode="auto">
          <a:xfrm>
            <a:off x="1031938" y="2589283"/>
            <a:ext cx="2442245" cy="914"/>
          </a:xfrm>
          <a:prstGeom prst="line">
            <a:avLst/>
          </a:prstGeom>
          <a:noFill/>
          <a:ln w="12700" cap="flat" cmpd="sng" algn="ctr">
            <a:solidFill>
              <a:srgbClr val="800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25" name="Straight Connector 124"/>
          <p:cNvCxnSpPr/>
          <p:nvPr/>
        </p:nvCxnSpPr>
        <p:spPr bwMode="auto">
          <a:xfrm>
            <a:off x="1031938" y="2924726"/>
            <a:ext cx="2442245" cy="0"/>
          </a:xfrm>
          <a:prstGeom prst="line">
            <a:avLst/>
          </a:prstGeom>
          <a:noFill/>
          <a:ln w="12700" cap="flat" cmpd="sng" algn="ctr">
            <a:solidFill>
              <a:srgbClr val="800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26" name="TextBox 227"/>
          <p:cNvSpPr txBox="1">
            <a:spLocks noChangeArrowheads="1"/>
          </p:cNvSpPr>
          <p:nvPr/>
        </p:nvSpPr>
        <p:spPr bwMode="auto">
          <a:xfrm>
            <a:off x="2466765" y="2222763"/>
            <a:ext cx="117851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rPr>
              <a:t>Train builder</a:t>
            </a:r>
            <a:endParaRPr kumimoji="0" lang="de-DE" sz="1400" b="0" i="0" u="none" strike="noStrike" kern="0" cap="none" spc="0" normalizeH="0" baseline="0" noProof="0" dirty="0" smtClean="0">
              <a:ln>
                <a:noFill/>
              </a:ln>
              <a:solidFill>
                <a:sysClr val="windowText" lastClr="000000"/>
              </a:solidFill>
              <a:effectLst/>
              <a:uLnTx/>
              <a:uFillTx/>
              <a:latin typeface="+mn-lt"/>
              <a:ea typeface="ＭＳ Ｐゴシック" pitchFamily="34" charset="-128"/>
            </a:endParaRPr>
          </a:p>
        </p:txBody>
      </p:sp>
      <p:sp>
        <p:nvSpPr>
          <p:cNvPr id="127" name="Rectangle 228"/>
          <p:cNvSpPr>
            <a:spLocks noChangeArrowheads="1"/>
          </p:cNvSpPr>
          <p:nvPr/>
        </p:nvSpPr>
        <p:spPr bwMode="auto">
          <a:xfrm>
            <a:off x="425794" y="3501008"/>
            <a:ext cx="1644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261748"/>
                </a:solidFill>
                <a:effectLst/>
                <a:uLnTx/>
                <a:uFillTx/>
              </a:rPr>
              <a:t>Data generation</a:t>
            </a:r>
          </a:p>
        </p:txBody>
      </p:sp>
      <p:grpSp>
        <p:nvGrpSpPr>
          <p:cNvPr id="128" name="Group 229"/>
          <p:cNvGrpSpPr>
            <a:grpSpLocks/>
          </p:cNvGrpSpPr>
          <p:nvPr/>
        </p:nvGrpSpPr>
        <p:grpSpPr bwMode="auto">
          <a:xfrm>
            <a:off x="6571276" y="3346087"/>
            <a:ext cx="608733" cy="626099"/>
            <a:chOff x="12093111" y="23478643"/>
            <a:chExt cx="1289322" cy="1325339"/>
          </a:xfrm>
        </p:grpSpPr>
        <p:pic>
          <p:nvPicPr>
            <p:cNvPr id="129" name="Picture 8" descr="http://imagebank.osa.org/getImage.xqy?img=OG0kcC5sYXJnZSxvZS0yMC00LTQxNDktZzAwMQ"/>
            <p:cNvPicPr>
              <a:picLocks noChangeAspect="1" noChangeArrowheads="1"/>
            </p:cNvPicPr>
            <p:nvPr/>
          </p:nvPicPr>
          <p:blipFill>
            <a:blip r:embed="rId3">
              <a:extLst>
                <a:ext uri="{28A0092B-C50C-407E-A947-70E740481C1C}">
                  <a14:useLocalDpi xmlns:a14="http://schemas.microsoft.com/office/drawing/2010/main" val="0"/>
                </a:ext>
              </a:extLst>
            </a:blip>
            <a:srcRect t="76019" r="83238"/>
            <a:stretch>
              <a:fillRect/>
            </a:stretch>
          </p:blipFill>
          <p:spPr bwMode="auto">
            <a:xfrm>
              <a:off x="12093111" y="23478643"/>
              <a:ext cx="798291" cy="8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8" descr="http://imagebank.osa.org/getImage.xqy?img=OG0kcC5sYXJnZSxvZS0yMC00LTQxNDktZzAwMQ"/>
            <p:cNvPicPr>
              <a:picLocks noChangeAspect="1" noChangeArrowheads="1"/>
            </p:cNvPicPr>
            <p:nvPr/>
          </p:nvPicPr>
          <p:blipFill>
            <a:blip r:embed="rId3">
              <a:extLst>
                <a:ext uri="{28A0092B-C50C-407E-A947-70E740481C1C}">
                  <a14:useLocalDpi xmlns:a14="http://schemas.microsoft.com/office/drawing/2010/main" val="0"/>
                </a:ext>
              </a:extLst>
            </a:blip>
            <a:srcRect l="16476" t="76019" r="67046"/>
            <a:stretch>
              <a:fillRect/>
            </a:stretch>
          </p:blipFill>
          <p:spPr bwMode="auto">
            <a:xfrm>
              <a:off x="12174084" y="23581829"/>
              <a:ext cx="784722" cy="8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8" descr="http://imagebank.osa.org/getImage.xqy?img=OG0kcC5sYXJnZSxvZS0yMC00LTQxNDktZzAwMQ"/>
            <p:cNvPicPr>
              <a:picLocks noChangeAspect="1" noChangeArrowheads="1"/>
            </p:cNvPicPr>
            <p:nvPr/>
          </p:nvPicPr>
          <p:blipFill>
            <a:blip r:embed="rId3">
              <a:extLst>
                <a:ext uri="{28A0092B-C50C-407E-A947-70E740481C1C}">
                  <a14:useLocalDpi xmlns:a14="http://schemas.microsoft.com/office/drawing/2010/main" val="0"/>
                </a:ext>
              </a:extLst>
            </a:blip>
            <a:srcRect l="33170" t="76019" r="50000"/>
            <a:stretch>
              <a:fillRect/>
            </a:stretch>
          </p:blipFill>
          <p:spPr bwMode="auto">
            <a:xfrm>
              <a:off x="12284755" y="23696025"/>
              <a:ext cx="801569" cy="8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8" descr="http://imagebank.osa.org/getImage.xqy?img=OG0kcC5sYXJnZSxvZS0yMC00LTQxNDktZzAwMQ"/>
            <p:cNvPicPr>
              <a:picLocks noChangeAspect="1" noChangeArrowheads="1"/>
            </p:cNvPicPr>
            <p:nvPr/>
          </p:nvPicPr>
          <p:blipFill>
            <a:blip r:embed="rId3">
              <a:extLst>
                <a:ext uri="{28A0092B-C50C-407E-A947-70E740481C1C}">
                  <a14:useLocalDpi xmlns:a14="http://schemas.microsoft.com/office/drawing/2010/main" val="0"/>
                </a:ext>
              </a:extLst>
            </a:blip>
            <a:srcRect l="50209" t="76019" r="33363"/>
            <a:stretch>
              <a:fillRect/>
            </a:stretch>
          </p:blipFill>
          <p:spPr bwMode="auto">
            <a:xfrm>
              <a:off x="12385601" y="23787293"/>
              <a:ext cx="782323" cy="8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8" descr="http://imagebank.osa.org/getImage.xqy?img=OG0kcC5sYXJnZSxvZS0yMC00LTQxNDktZzAwMQ"/>
            <p:cNvPicPr>
              <a:picLocks noChangeAspect="1" noChangeArrowheads="1"/>
            </p:cNvPicPr>
            <p:nvPr/>
          </p:nvPicPr>
          <p:blipFill>
            <a:blip r:embed="rId3">
              <a:extLst>
                <a:ext uri="{28A0092B-C50C-407E-A947-70E740481C1C}">
                  <a14:useLocalDpi xmlns:a14="http://schemas.microsoft.com/office/drawing/2010/main" val="0"/>
                </a:ext>
              </a:extLst>
            </a:blip>
            <a:srcRect l="66637" t="76019" r="16293"/>
            <a:stretch>
              <a:fillRect/>
            </a:stretch>
          </p:blipFill>
          <p:spPr bwMode="auto">
            <a:xfrm>
              <a:off x="12484060" y="23914274"/>
              <a:ext cx="812976" cy="8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8" descr="http://imagebank.osa.org/getImage.xqy?img=OG0kcC5sYXJnZSxvZS0yMC00LTQxNDktZzAwMQ"/>
            <p:cNvPicPr>
              <a:picLocks noChangeAspect="1" noChangeArrowheads="1"/>
            </p:cNvPicPr>
            <p:nvPr/>
          </p:nvPicPr>
          <p:blipFill>
            <a:blip r:embed="rId3">
              <a:extLst>
                <a:ext uri="{28A0092B-C50C-407E-A947-70E740481C1C}">
                  <a14:useLocalDpi xmlns:a14="http://schemas.microsoft.com/office/drawing/2010/main" val="0"/>
                </a:ext>
              </a:extLst>
            </a:blip>
            <a:srcRect l="83707" t="76019"/>
            <a:stretch>
              <a:fillRect/>
            </a:stretch>
          </p:blipFill>
          <p:spPr bwMode="auto">
            <a:xfrm>
              <a:off x="12606441" y="23999950"/>
              <a:ext cx="775992" cy="8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 name="Rectangle 236"/>
          <p:cNvSpPr>
            <a:spLocks noChangeArrowheads="1"/>
          </p:cNvSpPr>
          <p:nvPr/>
        </p:nvSpPr>
        <p:spPr bwMode="auto">
          <a:xfrm>
            <a:off x="6670847" y="2475944"/>
            <a:ext cx="20072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70C0"/>
                </a:solidFill>
                <a:effectLst/>
                <a:uLnTx/>
                <a:uFillTx/>
              </a:rPr>
              <a:t>Scientific computing</a:t>
            </a:r>
            <a:endParaRPr kumimoji="0" lang="de-DE" sz="1600" b="0" i="0" u="none" strike="noStrike" kern="0" cap="none" spc="0" normalizeH="0" baseline="0" noProof="0" dirty="0" smtClean="0">
              <a:ln>
                <a:noFill/>
              </a:ln>
              <a:solidFill>
                <a:srgbClr val="0070C0"/>
              </a:solidFill>
              <a:effectLst/>
              <a:uLnTx/>
              <a:uFillTx/>
            </a:endParaRPr>
          </a:p>
        </p:txBody>
      </p:sp>
      <p:pic>
        <p:nvPicPr>
          <p:cNvPr id="136" name="Picture 6" descr="http://desy.cfel.de/sites/site_cfel-desy/content/e100036/e100049/e104832/e170332/fig2b.jpg"/>
          <p:cNvPicPr>
            <a:picLocks noChangeAspect="1" noChangeArrowheads="1"/>
          </p:cNvPicPr>
          <p:nvPr/>
        </p:nvPicPr>
        <p:blipFill>
          <a:blip r:embed="rId4" cstate="print">
            <a:extLst>
              <a:ext uri="{28A0092B-C50C-407E-A947-70E740481C1C}">
                <a14:useLocalDpi xmlns:a14="http://schemas.microsoft.com/office/drawing/2010/main" val="0"/>
              </a:ext>
            </a:extLst>
          </a:blip>
          <a:srcRect l="4518" r="9924"/>
          <a:stretch>
            <a:fillRect/>
          </a:stretch>
        </p:blipFill>
        <p:spPr bwMode="auto">
          <a:xfrm>
            <a:off x="6999948" y="2786711"/>
            <a:ext cx="679110" cy="46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2" descr="nu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2674" y="2778485"/>
            <a:ext cx="640723" cy="47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 name="Group 239"/>
          <p:cNvGrpSpPr>
            <a:grpSpLocks/>
          </p:cNvGrpSpPr>
          <p:nvPr/>
        </p:nvGrpSpPr>
        <p:grpSpPr bwMode="auto">
          <a:xfrm>
            <a:off x="6630685" y="3467650"/>
            <a:ext cx="513674" cy="516418"/>
            <a:chOff x="10319758" y="21746715"/>
            <a:chExt cx="1591393" cy="1600068"/>
          </a:xfrm>
        </p:grpSpPr>
        <p:pic>
          <p:nvPicPr>
            <p:cNvPr id="139" name="Picture 10" descr="https://encrypted-tbn0.gstatic.com/images?q=tbn:ANd9GcTOetkWlGfjPMIf0LgvJRvsi_PA3WsFyv3sbLL_61dcfKk1b2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19758" y="21746715"/>
              <a:ext cx="1056216" cy="1076021"/>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pic>
          <p:nvPicPr>
            <p:cNvPr id="140" name="Picture 10" descr="https://encrypted-tbn0.gstatic.com/images?q=tbn:ANd9GcTOetkWlGfjPMIf0LgvJRvsi_PA3WsFyv3sbLL_61dcfKk1b2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8691" y="21879034"/>
              <a:ext cx="1056216" cy="1076021"/>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pic>
          <p:nvPicPr>
            <p:cNvPr id="141" name="Picture 10" descr="https://encrypted-tbn0.gstatic.com/images?q=tbn:ANd9GcTOetkWlGfjPMIf0LgvJRvsi_PA3WsFyv3sbLL_61dcfKk1b2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00011" y="22004082"/>
              <a:ext cx="1056216" cy="1076021"/>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pic>
          <p:nvPicPr>
            <p:cNvPr id="142" name="Picture 10" descr="https://encrypted-tbn0.gstatic.com/images?q=tbn:ANd9GcTOetkWlGfjPMIf0LgvJRvsi_PA3WsFyv3sbLL_61dcfKk1b2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3596" y="22137911"/>
              <a:ext cx="1056216" cy="1076021"/>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pic>
          <p:nvPicPr>
            <p:cNvPr id="143" name="Picture 10" descr="https://encrypted-tbn0.gstatic.com/images?q=tbn:ANd9GcTOetkWlGfjPMIf0LgvJRvsi_PA3WsFyv3sbLL_61dcfKk1b2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4935" y="22270762"/>
              <a:ext cx="1056216" cy="1076021"/>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grpSp>
      <p:pic>
        <p:nvPicPr>
          <p:cNvPr id="144" name="Picture 14" descr="https://encrypted-tbn0.gstatic.com/images?q=tbn:ANd9GcQbuW9LLRq9iYPJb4KM2sLGe-wxsfc90cAhHPQGHVy5velYQFXXZ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6740" y="3489836"/>
            <a:ext cx="1060255" cy="5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Rectangle 249"/>
          <p:cNvSpPr>
            <a:spLocks noChangeArrowheads="1"/>
          </p:cNvSpPr>
          <p:nvPr/>
        </p:nvSpPr>
        <p:spPr bwMode="auto">
          <a:xfrm>
            <a:off x="6981484" y="3210813"/>
            <a:ext cx="1386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3D reconstruction</a:t>
            </a:r>
            <a:endParaRPr kumimoji="0" lang="de-DE" sz="1200" b="0" i="0" u="none" strike="noStrike" kern="0" cap="none" spc="0" normalizeH="0" baseline="0" noProof="0" dirty="0" smtClean="0">
              <a:ln>
                <a:noFill/>
              </a:ln>
              <a:solidFill>
                <a:sysClr val="windowText" lastClr="000000"/>
              </a:solidFill>
              <a:effectLst/>
              <a:uLnTx/>
              <a:uFillTx/>
            </a:endParaRPr>
          </a:p>
        </p:txBody>
      </p:sp>
      <p:sp>
        <p:nvSpPr>
          <p:cNvPr id="146" name="Right Arrow 134"/>
          <p:cNvSpPr>
            <a:spLocks noChangeArrowheads="1"/>
          </p:cNvSpPr>
          <p:nvPr/>
        </p:nvSpPr>
        <p:spPr bwMode="auto">
          <a:xfrm>
            <a:off x="7217443" y="3681811"/>
            <a:ext cx="289920" cy="133123"/>
          </a:xfrm>
          <a:prstGeom prst="rightArrow">
            <a:avLst>
              <a:gd name="adj1" fmla="val 50000"/>
              <a:gd name="adj2" fmla="val 50210"/>
            </a:avLst>
          </a:prstGeom>
          <a:solidFill>
            <a:srgbClr val="4F81BD"/>
          </a:solidFill>
          <a:ln>
            <a:noFill/>
          </a:ln>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147" name="Right Arrow 134"/>
          <p:cNvSpPr>
            <a:spLocks noChangeArrowheads="1"/>
          </p:cNvSpPr>
          <p:nvPr/>
        </p:nvSpPr>
        <p:spPr bwMode="auto">
          <a:xfrm>
            <a:off x="7698069" y="2966212"/>
            <a:ext cx="289920" cy="134006"/>
          </a:xfrm>
          <a:prstGeom prst="rightArrow">
            <a:avLst>
              <a:gd name="adj1" fmla="val 50000"/>
              <a:gd name="adj2" fmla="val 50210"/>
            </a:avLst>
          </a:prstGeom>
          <a:solidFill>
            <a:srgbClr val="4F81BD"/>
          </a:solidFill>
          <a:ln>
            <a:noFill/>
          </a:ln>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148" name="Right Arrow 134"/>
          <p:cNvSpPr>
            <a:spLocks noChangeArrowheads="1"/>
          </p:cNvSpPr>
          <p:nvPr/>
        </p:nvSpPr>
        <p:spPr bwMode="auto">
          <a:xfrm>
            <a:off x="6709363" y="2956141"/>
            <a:ext cx="263025" cy="370754"/>
          </a:xfrm>
          <a:prstGeom prst="bentArrow">
            <a:avLst/>
          </a:prstGeom>
          <a:solidFill>
            <a:srgbClr val="4F81BD"/>
          </a:solidFill>
          <a:ln>
            <a:noFill/>
          </a:ln>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173" name="TextBox 209"/>
          <p:cNvSpPr txBox="1">
            <a:spLocks noChangeArrowheads="1"/>
          </p:cNvSpPr>
          <p:nvPr/>
        </p:nvSpPr>
        <p:spPr bwMode="auto">
          <a:xfrm>
            <a:off x="3189122" y="5168235"/>
            <a:ext cx="2808312" cy="276989"/>
          </a:xfrm>
          <a:prstGeom prst="rect">
            <a:avLst/>
          </a:prstGeom>
          <a:solidFill>
            <a:schemeClr val="accent1">
              <a:lumMod val="25000"/>
              <a:lumOff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eaLnBrk="0" hangingPunct="0">
              <a:defRPr sz="8200">
                <a:solidFill>
                  <a:schemeClr val="tx1"/>
                </a:solidFill>
                <a:latin typeface="Arial" charset="0"/>
                <a:ea typeface="ＭＳ Ｐゴシック" pitchFamily="34" charset="-128"/>
              </a:defRPr>
            </a:lvl1pPr>
            <a:lvl2pPr marL="742950" indent="-285750" eaLnBrk="0" hangingPunct="0">
              <a:defRPr sz="8200">
                <a:solidFill>
                  <a:schemeClr val="tx1"/>
                </a:solidFill>
                <a:latin typeface="Arial" charset="0"/>
                <a:ea typeface="ＭＳ Ｐゴシック" pitchFamily="34" charset="-128"/>
              </a:defRPr>
            </a:lvl2pPr>
            <a:lvl3pPr marL="1143000" indent="-228600" eaLnBrk="0" hangingPunct="0">
              <a:defRPr sz="8200">
                <a:solidFill>
                  <a:schemeClr val="tx1"/>
                </a:solidFill>
                <a:latin typeface="Arial" charset="0"/>
                <a:ea typeface="ＭＳ Ｐゴシック" pitchFamily="34" charset="-128"/>
              </a:defRPr>
            </a:lvl3pPr>
            <a:lvl4pPr marL="1600200" indent="-228600" eaLnBrk="0" hangingPunct="0">
              <a:defRPr sz="8200">
                <a:solidFill>
                  <a:schemeClr val="tx1"/>
                </a:solidFill>
                <a:latin typeface="Arial" charset="0"/>
                <a:ea typeface="ＭＳ Ｐゴシック" pitchFamily="34" charset="-128"/>
              </a:defRPr>
            </a:lvl4pPr>
            <a:lvl5pPr marL="2057400" indent="-228600" eaLnBrk="0" hangingPunct="0">
              <a:defRPr sz="8200">
                <a:solidFill>
                  <a:schemeClr val="tx1"/>
                </a:solidFill>
                <a:latin typeface="Arial" charset="0"/>
                <a:ea typeface="ＭＳ Ｐゴシック" pitchFamily="34" charset="-128"/>
              </a:defRPr>
            </a:lvl5pPr>
            <a:lvl6pPr marL="25146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7512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sng" strike="noStrike" kern="0" cap="none" spc="0" normalizeH="0" baseline="0" noProof="0" dirty="0" smtClean="0">
                <a:ln>
                  <a:noFill/>
                </a:ln>
                <a:solidFill>
                  <a:sysClr val="windowText" lastClr="000000"/>
                </a:solidFill>
                <a:effectLst/>
                <a:uLnTx/>
                <a:uFillTx/>
                <a:latin typeface="+mn-lt"/>
              </a:rPr>
              <a:t>Aggregation</a:t>
            </a:r>
            <a:r>
              <a:rPr lang="en-US" sz="1200" u="sng" kern="0" dirty="0">
                <a:solidFill>
                  <a:sysClr val="windowText" lastClr="000000"/>
                </a:solidFill>
                <a:latin typeface="+mn-lt"/>
              </a:rPr>
              <a:t>,</a:t>
            </a:r>
            <a:r>
              <a:rPr kumimoji="0" lang="en-US" sz="1200" i="0" u="sng" strike="noStrike" kern="0" cap="none" spc="0" normalizeH="0" noProof="0" dirty="0" smtClean="0">
                <a:ln>
                  <a:noFill/>
                </a:ln>
                <a:solidFill>
                  <a:sysClr val="windowText" lastClr="000000"/>
                </a:solidFill>
                <a:effectLst/>
                <a:uLnTx/>
                <a:uFillTx/>
                <a:latin typeface="+mn-lt"/>
              </a:rPr>
              <a:t> </a:t>
            </a:r>
            <a:r>
              <a:rPr kumimoji="0" lang="en-US" sz="1200" i="0" u="sng" strike="noStrike" kern="0" cap="none" spc="0" normalizeH="0" baseline="0" noProof="0" dirty="0" smtClean="0">
                <a:ln>
                  <a:noFill/>
                </a:ln>
                <a:solidFill>
                  <a:sysClr val="windowText" lastClr="000000"/>
                </a:solidFill>
                <a:effectLst/>
                <a:uLnTx/>
                <a:uFillTx/>
                <a:latin typeface="+mn-lt"/>
              </a:rPr>
              <a:t>integration &amp; dispatching</a:t>
            </a:r>
            <a:endParaRPr kumimoji="0" lang="de-DE" sz="1200" i="0" u="sng" strike="noStrike" kern="0" cap="none" spc="0" normalizeH="0" baseline="0" noProof="0" dirty="0" smtClean="0">
              <a:ln>
                <a:noFill/>
              </a:ln>
              <a:solidFill>
                <a:sysClr val="windowText" lastClr="000000"/>
              </a:solidFill>
              <a:effectLst/>
              <a:uLnTx/>
              <a:uFillTx/>
              <a:latin typeface="+mn-lt"/>
            </a:endParaRPr>
          </a:p>
        </p:txBody>
      </p:sp>
      <p:sp>
        <p:nvSpPr>
          <p:cNvPr id="150" name="Right Arrow 134"/>
          <p:cNvSpPr>
            <a:spLocks noChangeArrowheads="1"/>
          </p:cNvSpPr>
          <p:nvPr/>
        </p:nvSpPr>
        <p:spPr bwMode="auto">
          <a:xfrm>
            <a:off x="1748962" y="5016036"/>
            <a:ext cx="1343555" cy="141156"/>
          </a:xfrm>
          <a:prstGeom prst="rightArrow">
            <a:avLst>
              <a:gd name="adj1" fmla="val 50000"/>
              <a:gd name="adj2" fmla="val 50210"/>
            </a:avLst>
          </a:prstGeom>
          <a:solidFill>
            <a:srgbClr val="008000"/>
          </a:solidFill>
          <a:ln>
            <a:noFill/>
          </a:ln>
          <a:extLst/>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152" name="Right Arrow 134"/>
          <p:cNvSpPr>
            <a:spLocks noChangeArrowheads="1"/>
          </p:cNvSpPr>
          <p:nvPr/>
        </p:nvSpPr>
        <p:spPr bwMode="auto">
          <a:xfrm>
            <a:off x="1748962" y="5160052"/>
            <a:ext cx="1343555" cy="141156"/>
          </a:xfrm>
          <a:prstGeom prst="rightArrow">
            <a:avLst>
              <a:gd name="adj1" fmla="val 50000"/>
              <a:gd name="adj2" fmla="val 50210"/>
            </a:avLst>
          </a:prstGeom>
          <a:solidFill>
            <a:srgbClr val="008000"/>
          </a:solidFill>
          <a:ln>
            <a:noFill/>
          </a:ln>
          <a:extLst/>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153" name="Right Arrow 134"/>
          <p:cNvSpPr>
            <a:spLocks noChangeArrowheads="1"/>
          </p:cNvSpPr>
          <p:nvPr/>
        </p:nvSpPr>
        <p:spPr bwMode="auto">
          <a:xfrm>
            <a:off x="1748962" y="5301208"/>
            <a:ext cx="1343555" cy="141156"/>
          </a:xfrm>
          <a:prstGeom prst="rightArrow">
            <a:avLst>
              <a:gd name="adj1" fmla="val 50000"/>
              <a:gd name="adj2" fmla="val 50210"/>
            </a:avLst>
          </a:prstGeom>
          <a:solidFill>
            <a:srgbClr val="008000"/>
          </a:solidFill>
          <a:ln>
            <a:noFill/>
          </a:ln>
          <a:extLst/>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4" name="Left Brace 3"/>
          <p:cNvSpPr/>
          <p:nvPr/>
        </p:nvSpPr>
        <p:spPr bwMode="auto">
          <a:xfrm>
            <a:off x="1388922" y="4869160"/>
            <a:ext cx="288032" cy="720080"/>
          </a:xfrm>
          <a:prstGeom prst="leftBrace">
            <a:avLst>
              <a:gd name="adj1" fmla="val 29840"/>
              <a:gd name="adj2" fmla="val 50000"/>
            </a:avLst>
          </a:prstGeom>
          <a:noFill/>
          <a:ln w="127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nchor="ctr"/>
          <a:lstStyle/>
          <a:p>
            <a:pPr algn="ctr"/>
            <a:endParaRPr lang="en-US"/>
          </a:p>
        </p:txBody>
      </p:sp>
      <p:sp>
        <p:nvSpPr>
          <p:cNvPr id="154" name="Rectangle 228"/>
          <p:cNvSpPr>
            <a:spLocks noChangeArrowheads="1"/>
          </p:cNvSpPr>
          <p:nvPr/>
        </p:nvSpPr>
        <p:spPr bwMode="auto">
          <a:xfrm>
            <a:off x="160880" y="4932456"/>
            <a:ext cx="1292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8000"/>
                </a:solidFill>
                <a:effectLst/>
                <a:uLnTx/>
                <a:uFillTx/>
              </a:rPr>
              <a:t>Slow &amp;</a:t>
            </a:r>
            <a:r>
              <a:rPr kumimoji="0" lang="en-US" sz="1400" b="1" i="0" u="none" strike="noStrike" kern="0" cap="none" spc="0" normalizeH="0" noProof="0" dirty="0" smtClean="0">
                <a:ln>
                  <a:noFill/>
                </a:ln>
                <a:solidFill>
                  <a:srgbClr val="008000"/>
                </a:solidFill>
                <a:effectLst/>
                <a:uLnTx/>
                <a:uFillTx/>
              </a:rPr>
              <a:t> fast </a:t>
            </a:r>
            <a:br>
              <a:rPr kumimoji="0" lang="en-US" sz="1400" b="1" i="0" u="none" strike="noStrike" kern="0" cap="none" spc="0" normalizeH="0" noProof="0" dirty="0" smtClean="0">
                <a:ln>
                  <a:noFill/>
                </a:ln>
                <a:solidFill>
                  <a:srgbClr val="008000"/>
                </a:solidFill>
                <a:effectLst/>
                <a:uLnTx/>
                <a:uFillTx/>
              </a:rPr>
            </a:br>
            <a:r>
              <a:rPr kumimoji="0" lang="en-US" sz="1400" b="1" i="0" u="none" strike="noStrike" kern="0" cap="none" spc="0" normalizeH="0" noProof="0" dirty="0" smtClean="0">
                <a:ln>
                  <a:noFill/>
                </a:ln>
                <a:solidFill>
                  <a:srgbClr val="008000"/>
                </a:solidFill>
                <a:effectLst/>
                <a:uLnTx/>
                <a:uFillTx/>
              </a:rPr>
              <a:t>data streams</a:t>
            </a:r>
            <a:endParaRPr kumimoji="0" lang="en-US" sz="1400" b="1" i="0" u="none" strike="noStrike" kern="0" cap="none" spc="0" normalizeH="0" baseline="0" noProof="0" dirty="0" smtClean="0">
              <a:ln>
                <a:noFill/>
              </a:ln>
              <a:solidFill>
                <a:srgbClr val="008000"/>
              </a:solidFill>
              <a:effectLst/>
              <a:uLnTx/>
              <a:uFillTx/>
            </a:endParaRPr>
          </a:p>
        </p:txBody>
      </p:sp>
      <p:cxnSp>
        <p:nvCxnSpPr>
          <p:cNvPr id="172" name="Straight Connector 171"/>
          <p:cNvCxnSpPr/>
          <p:nvPr/>
        </p:nvCxnSpPr>
        <p:spPr bwMode="auto">
          <a:xfrm>
            <a:off x="3189122" y="4941168"/>
            <a:ext cx="2839840" cy="0"/>
          </a:xfrm>
          <a:prstGeom prst="line">
            <a:avLst/>
          </a:prstGeom>
          <a:noFill/>
          <a:ln w="12700" cap="flat" cmpd="sng" algn="ctr">
            <a:solidFill>
              <a:srgbClr val="800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74" name="Up-Down Arrow 132"/>
          <p:cNvSpPr>
            <a:spLocks noChangeArrowheads="1"/>
          </p:cNvSpPr>
          <p:nvPr/>
        </p:nvSpPr>
        <p:spPr bwMode="auto">
          <a:xfrm>
            <a:off x="4277586" y="4437112"/>
            <a:ext cx="351696" cy="720080"/>
          </a:xfrm>
          <a:prstGeom prst="upDownArrow">
            <a:avLst>
              <a:gd name="adj1" fmla="val 69844"/>
              <a:gd name="adj2" fmla="val 41752"/>
            </a:avLst>
          </a:prstGeom>
          <a:solidFill>
            <a:schemeClr val="accent1">
              <a:lumMod val="50000"/>
              <a:lumOff val="50000"/>
            </a:schemeClr>
          </a:solidFill>
          <a:ln>
            <a:noFill/>
          </a:ln>
          <a:extLst/>
        </p:spPr>
        <p:txBody>
          <a:bodyPr lIns="287976" tIns="287976" rIns="287976" bIns="287976" anchor="b"/>
          <a:lstStyle/>
          <a:p>
            <a:pPr marL="339725" marR="0" lvl="0" indent="-339725" defTabSz="91122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ysClr val="windowText" lastClr="000000"/>
              </a:solidFill>
              <a:effectLst/>
              <a:uLnTx/>
              <a:uFillTx/>
            </a:endParaRPr>
          </a:p>
        </p:txBody>
      </p:sp>
      <p:sp>
        <p:nvSpPr>
          <p:cNvPr id="156" name="Rectangle 228"/>
          <p:cNvSpPr>
            <a:spLocks noChangeArrowheads="1"/>
          </p:cNvSpPr>
          <p:nvPr/>
        </p:nvSpPr>
        <p:spPr bwMode="auto">
          <a:xfrm>
            <a:off x="4139952" y="2996952"/>
            <a:ext cx="1313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3366FF"/>
                </a:solidFill>
                <a:effectLst/>
                <a:uLnTx/>
                <a:uFillTx/>
              </a:rPr>
              <a:t>Fast 2D pixel </a:t>
            </a:r>
            <a:br>
              <a:rPr kumimoji="0" lang="en-US" sz="1400" b="1" i="0" u="none" strike="noStrike" kern="0" cap="none" spc="0" normalizeH="0" baseline="0" noProof="0" dirty="0" smtClean="0">
                <a:ln>
                  <a:noFill/>
                </a:ln>
                <a:solidFill>
                  <a:srgbClr val="3366FF"/>
                </a:solidFill>
                <a:effectLst/>
                <a:uLnTx/>
                <a:uFillTx/>
              </a:rPr>
            </a:br>
            <a:r>
              <a:rPr kumimoji="0" lang="en-US" sz="1400" b="1" i="0" u="none" strike="noStrike" kern="0" cap="none" spc="0" normalizeH="0" baseline="0" noProof="0" dirty="0" smtClean="0">
                <a:ln>
                  <a:noFill/>
                </a:ln>
                <a:solidFill>
                  <a:srgbClr val="3366FF"/>
                </a:solidFill>
                <a:effectLst/>
                <a:uLnTx/>
                <a:uFillTx/>
              </a:rPr>
              <a:t>detector data</a:t>
            </a:r>
          </a:p>
        </p:txBody>
      </p:sp>
      <p:sp>
        <p:nvSpPr>
          <p:cNvPr id="158" name="Bent Arrow 157"/>
          <p:cNvSpPr/>
          <p:nvPr/>
        </p:nvSpPr>
        <p:spPr bwMode="auto">
          <a:xfrm rot="16200000" flipH="1" flipV="1">
            <a:off x="3635896" y="2996952"/>
            <a:ext cx="432048" cy="576064"/>
          </a:xfrm>
          <a:prstGeom prst="bentArrow">
            <a:avLst>
              <a:gd name="adj1" fmla="val 26178"/>
              <a:gd name="adj2" fmla="val 28954"/>
              <a:gd name="adj3" fmla="val 33017"/>
              <a:gd name="adj4" fmla="val 60447"/>
            </a:avLst>
          </a:prstGeom>
          <a:solidFill>
            <a:srgbClr val="3366FF"/>
          </a:solidFill>
          <a:ln>
            <a:noFill/>
          </a:ln>
          <a:effectLst/>
          <a:extLst/>
        </p:spPr>
        <p:txBody>
          <a:bodyPr lIns="287976" tIns="287976" rIns="287976" bIns="287976" anchor="b"/>
          <a:lstStyle/>
          <a:p>
            <a:pPr marL="341282" indent="-341282" defTabSz="912734">
              <a:defRPr/>
            </a:pPr>
            <a:endParaRPr lang="en-US" sz="1100">
              <a:ea typeface="ＭＳ Ｐゴシック" charset="0"/>
              <a:cs typeface="ＭＳ Ｐゴシック" charset="0"/>
            </a:endParaRPr>
          </a:p>
        </p:txBody>
      </p:sp>
      <p:sp>
        <p:nvSpPr>
          <p:cNvPr id="159" name="Bent Arrow 158"/>
          <p:cNvSpPr/>
          <p:nvPr/>
        </p:nvSpPr>
        <p:spPr bwMode="auto">
          <a:xfrm rot="16200000" flipH="1" flipV="1">
            <a:off x="6264188" y="4473117"/>
            <a:ext cx="432048" cy="936104"/>
          </a:xfrm>
          <a:prstGeom prst="bentArrow">
            <a:avLst>
              <a:gd name="adj1" fmla="val 35951"/>
              <a:gd name="adj2" fmla="val 28954"/>
              <a:gd name="adj3" fmla="val 33017"/>
              <a:gd name="adj4" fmla="val 60447"/>
            </a:avLst>
          </a:prstGeom>
          <a:solidFill>
            <a:srgbClr val="3366FF"/>
          </a:solidFill>
          <a:ln>
            <a:noFill/>
          </a:ln>
          <a:effectLst/>
          <a:extLst/>
        </p:spPr>
        <p:txBody>
          <a:bodyPr lIns="287976" tIns="287976" rIns="287976" bIns="287976" anchor="b"/>
          <a:lstStyle/>
          <a:p>
            <a:pPr marL="341282" indent="-341282" defTabSz="912734">
              <a:defRPr/>
            </a:pPr>
            <a:endParaRPr lang="en-US" sz="1100">
              <a:ea typeface="ＭＳ Ｐゴシック" charset="0"/>
              <a:cs typeface="ＭＳ Ｐゴシック" charset="0"/>
            </a:endParaRPr>
          </a:p>
        </p:txBody>
      </p:sp>
    </p:spTree>
    <p:extLst>
      <p:ext uri="{BB962C8B-B14F-4D97-AF65-F5344CB8AC3E}">
        <p14:creationId xmlns:p14="http://schemas.microsoft.com/office/powerpoint/2010/main" val="15081451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Q 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052736"/>
            <a:ext cx="4461328" cy="2520280"/>
          </a:xfrm>
          <a:prstGeom prst="rect">
            <a:avLst/>
          </a:prstGeom>
        </p:spPr>
      </p:pic>
      <p:sp>
        <p:nvSpPr>
          <p:cNvPr id="3" name="Title 2"/>
          <p:cNvSpPr>
            <a:spLocks noGrp="1"/>
          </p:cNvSpPr>
          <p:nvPr>
            <p:ph type="title"/>
          </p:nvPr>
        </p:nvSpPr>
        <p:spPr/>
        <p:txBody>
          <a:bodyPr/>
          <a:lstStyle/>
          <a:p>
            <a:r>
              <a:rPr lang="en-US" dirty="0" smtClean="0"/>
              <a:t>PC layer concept revisited</a:t>
            </a:r>
            <a:endParaRPr lang="en-US" dirty="0"/>
          </a:p>
        </p:txBody>
      </p:sp>
      <p:sp>
        <p:nvSpPr>
          <p:cNvPr id="4" name="Content Placeholder 3"/>
          <p:cNvSpPr>
            <a:spLocks noGrp="1"/>
          </p:cNvSpPr>
          <p:nvPr>
            <p:ph idx="1"/>
          </p:nvPr>
        </p:nvSpPr>
        <p:spPr>
          <a:xfrm>
            <a:off x="404813" y="1196752"/>
            <a:ext cx="8487667" cy="5083398"/>
          </a:xfrm>
        </p:spPr>
        <p:txBody>
          <a:bodyPr/>
          <a:lstStyle/>
          <a:p>
            <a:r>
              <a:rPr lang="en-US" sz="2000" dirty="0" smtClean="0"/>
              <a:t>PC layer as data hub</a:t>
            </a:r>
          </a:p>
          <a:p>
            <a:pPr lvl="1"/>
            <a:r>
              <a:rPr lang="en-US" sz="2000" dirty="0" smtClean="0"/>
              <a:t>Cluster of high-performance </a:t>
            </a:r>
            <a:br>
              <a:rPr lang="en-US" sz="2000" dirty="0" smtClean="0"/>
            </a:br>
            <a:r>
              <a:rPr lang="en-US" sz="2000" dirty="0" smtClean="0"/>
              <a:t>computers where all experiment </a:t>
            </a:r>
            <a:br>
              <a:rPr lang="en-US" sz="2000" dirty="0" smtClean="0"/>
            </a:br>
            <a:r>
              <a:rPr lang="en-US" sz="2000" dirty="0" smtClean="0"/>
              <a:t>data are collected, validated </a:t>
            </a:r>
            <a:br>
              <a:rPr lang="en-US" sz="2000" dirty="0" smtClean="0"/>
            </a:br>
            <a:r>
              <a:rPr lang="en-US" sz="2000" dirty="0" smtClean="0"/>
              <a:t>and saved to </a:t>
            </a:r>
            <a:r>
              <a:rPr lang="en-US" sz="2000" dirty="0" smtClean="0"/>
              <a:t>files</a:t>
            </a:r>
            <a:endParaRPr lang="en-US" sz="2000" dirty="0" smtClean="0"/>
          </a:p>
          <a:p>
            <a:r>
              <a:rPr lang="en-US" sz="2000" dirty="0" smtClean="0"/>
              <a:t>PC layer’s operations on </a:t>
            </a:r>
            <a:r>
              <a:rPr lang="en-US" sz="2000" dirty="0"/>
              <a:t>data</a:t>
            </a:r>
          </a:p>
          <a:p>
            <a:pPr lvl="1">
              <a:lnSpc>
                <a:spcPct val="90000"/>
              </a:lnSpc>
              <a:buFont typeface="Wingdings" charset="2"/>
              <a:buChar char="ü"/>
            </a:pPr>
            <a:r>
              <a:rPr lang="en-US" sz="2000" dirty="0" smtClean="0"/>
              <a:t>Correct receiving of data from fast </a:t>
            </a:r>
            <a:br>
              <a:rPr lang="en-US" sz="2000" dirty="0" smtClean="0"/>
            </a:br>
            <a:r>
              <a:rPr lang="en-US" sz="2000" dirty="0" smtClean="0"/>
              <a:t>and slow data sources, </a:t>
            </a:r>
            <a:r>
              <a:rPr lang="en-US" sz="2000" dirty="0" smtClean="0"/>
              <a:t>using </a:t>
            </a:r>
            <a:r>
              <a:rPr lang="en-US" sz="2000" dirty="0" smtClean="0"/>
              <a:t>TCP/UDP or via broker </a:t>
            </a:r>
            <a:br>
              <a:rPr lang="en-US" sz="2000" dirty="0" smtClean="0"/>
            </a:br>
            <a:r>
              <a:rPr lang="en-US" sz="2000" dirty="0" smtClean="0">
                <a:solidFill>
                  <a:srgbClr val="0070C0"/>
                </a:solidFill>
                <a:sym typeface="Wingdings" panose="05000000000000000000" pitchFamily="2" charset="2"/>
              </a:rPr>
              <a:t> Tuning and performance tests</a:t>
            </a:r>
            <a:endParaRPr lang="en-US" sz="2000" dirty="0">
              <a:solidFill>
                <a:srgbClr val="0070C0"/>
              </a:solidFill>
            </a:endParaRPr>
          </a:p>
          <a:p>
            <a:pPr lvl="1">
              <a:lnSpc>
                <a:spcPct val="90000"/>
              </a:lnSpc>
              <a:buFont typeface="Wingdings" charset="2"/>
              <a:buChar char="Ø"/>
            </a:pPr>
            <a:r>
              <a:rPr lang="en-US" sz="2000" dirty="0" smtClean="0"/>
              <a:t>Consolidation: data collection and integration </a:t>
            </a:r>
            <a:br>
              <a:rPr lang="en-US" sz="2000" dirty="0" smtClean="0"/>
            </a:br>
            <a:r>
              <a:rPr lang="en-US" sz="2000" dirty="0" smtClean="0"/>
              <a:t>from several data sources </a:t>
            </a:r>
            <a:br>
              <a:rPr lang="en-US" sz="2000" dirty="0" smtClean="0"/>
            </a:br>
            <a:r>
              <a:rPr lang="en-US" sz="2000" dirty="0" smtClean="0">
                <a:solidFill>
                  <a:srgbClr val="0070C0"/>
                </a:solidFill>
                <a:sym typeface="Wingdings" panose="05000000000000000000" pitchFamily="2" charset="2"/>
              </a:rPr>
              <a:t> Data aggregators for slow and fast data</a:t>
            </a:r>
            <a:endParaRPr lang="en-US" sz="2000" dirty="0" smtClean="0">
              <a:solidFill>
                <a:srgbClr val="0070C0"/>
              </a:solidFill>
            </a:endParaRPr>
          </a:p>
          <a:p>
            <a:pPr lvl="1">
              <a:lnSpc>
                <a:spcPct val="90000"/>
              </a:lnSpc>
            </a:pPr>
            <a:r>
              <a:rPr lang="en-US" sz="2000" dirty="0" smtClean="0"/>
              <a:t>Validation</a:t>
            </a:r>
            <a:r>
              <a:rPr lang="en-US" sz="2000" dirty="0"/>
              <a:t>, </a:t>
            </a:r>
            <a:r>
              <a:rPr lang="en-US" sz="2000" dirty="0" smtClean="0"/>
              <a:t>monitoring, fast-feedback analysis, rejection and </a:t>
            </a:r>
            <a:br>
              <a:rPr lang="en-US" sz="2000" dirty="0" smtClean="0"/>
            </a:br>
            <a:r>
              <a:rPr lang="en-US" sz="2000" dirty="0" smtClean="0"/>
              <a:t>reduction (selected experts’ algorithms) </a:t>
            </a:r>
            <a:r>
              <a:rPr lang="en-US" sz="2000" dirty="0" smtClean="0">
                <a:solidFill>
                  <a:srgbClr val="0070C0"/>
                </a:solidFill>
                <a:sym typeface="Wingdings"/>
              </a:rPr>
              <a:t> </a:t>
            </a:r>
            <a:r>
              <a:rPr lang="en-US" sz="2000" dirty="0" smtClean="0">
                <a:solidFill>
                  <a:srgbClr val="0070C0"/>
                </a:solidFill>
              </a:rPr>
              <a:t>PC </a:t>
            </a:r>
            <a:r>
              <a:rPr lang="en-US" sz="2000" dirty="0">
                <a:solidFill>
                  <a:srgbClr val="0070C0"/>
                </a:solidFill>
              </a:rPr>
              <a:t>layer pipeline </a:t>
            </a:r>
            <a:r>
              <a:rPr lang="en-US" sz="2000" dirty="0" smtClean="0">
                <a:solidFill>
                  <a:srgbClr val="0070C0"/>
                </a:solidFill>
              </a:rPr>
              <a:t>concept</a:t>
            </a:r>
            <a:endParaRPr lang="en-US" sz="2000" dirty="0">
              <a:solidFill>
                <a:srgbClr val="0070C0"/>
              </a:solidFill>
            </a:endParaRPr>
          </a:p>
          <a:p>
            <a:pPr lvl="1">
              <a:lnSpc>
                <a:spcPct val="90000"/>
              </a:lnSpc>
              <a:buFont typeface="Wingdings" charset="2"/>
              <a:buChar char="ü"/>
            </a:pPr>
            <a:r>
              <a:rPr lang="en-US" sz="2000" dirty="0"/>
              <a:t>Formatting and recording to data </a:t>
            </a:r>
            <a:r>
              <a:rPr lang="en-US" sz="2000" dirty="0" smtClean="0"/>
              <a:t>files </a:t>
            </a:r>
            <a:br>
              <a:rPr lang="en-US" sz="2000" dirty="0" smtClean="0"/>
            </a:br>
            <a:r>
              <a:rPr lang="en-US" sz="2000" dirty="0" smtClean="0">
                <a:solidFill>
                  <a:srgbClr val="0070C0"/>
                </a:solidFill>
                <a:sym typeface="Wingdings" panose="05000000000000000000" pitchFamily="2" charset="2"/>
              </a:rPr>
              <a:t> HDF5 file structure, file naming schema, file system </a:t>
            </a:r>
            <a:endParaRPr lang="en-US" sz="2000" dirty="0">
              <a:solidFill>
                <a:srgbClr val="0070C0"/>
              </a:solidFill>
            </a:endParaRPr>
          </a:p>
          <a:p>
            <a:pPr lvl="1">
              <a:lnSpc>
                <a:spcPct val="90000"/>
              </a:lnSpc>
            </a:pPr>
            <a:r>
              <a:rPr lang="en-US" sz="2000" dirty="0" smtClean="0"/>
              <a:t>Data dissemination </a:t>
            </a:r>
            <a:r>
              <a:rPr lang="en-US" sz="2000" dirty="0" smtClean="0"/>
              <a:t>to scientific computing pipeline</a:t>
            </a:r>
          </a:p>
        </p:txBody>
      </p:sp>
      <p:sp>
        <p:nvSpPr>
          <p:cNvPr id="5" name="TextBox 4"/>
          <p:cNvSpPr txBox="1"/>
          <p:nvPr/>
        </p:nvSpPr>
        <p:spPr>
          <a:xfrm>
            <a:off x="-1476672" y="3573016"/>
            <a:ext cx="184731" cy="400110"/>
          </a:xfrm>
          <a:prstGeom prst="rect">
            <a:avLst/>
          </a:prstGeom>
          <a:noFill/>
        </p:spPr>
        <p:txBody>
          <a:bodyPr wrap="none" rtlCol="0">
            <a:spAutoFit/>
          </a:bodyPr>
          <a:lstStyle/>
          <a:p>
            <a:pPr marL="268288" indent="-268288">
              <a:spcBef>
                <a:spcPts val="600"/>
              </a:spcBef>
              <a:buClr>
                <a:schemeClr val="accent2"/>
              </a:buClr>
              <a:buSzPct val="80000"/>
            </a:pPr>
            <a:endParaRPr lang="en-US" sz="2000" dirty="0" smtClean="0">
              <a:solidFill>
                <a:schemeClr val="accent3"/>
              </a:solidFill>
            </a:endParaRPr>
          </a:p>
        </p:txBody>
      </p:sp>
    </p:spTree>
    <p:extLst>
      <p:ext uri="{BB962C8B-B14F-4D97-AF65-F5344CB8AC3E}">
        <p14:creationId xmlns:p14="http://schemas.microsoft.com/office/powerpoint/2010/main" val="144875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227" y="2564903"/>
            <a:ext cx="914400" cy="464403"/>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PCL0</a:t>
            </a:r>
            <a:endParaRPr lang="en-US" dirty="0">
              <a:solidFill>
                <a:prstClr val="white"/>
              </a:solidFill>
              <a:latin typeface="Calibri"/>
            </a:endParaRPr>
          </a:p>
        </p:txBody>
      </p:sp>
      <p:sp>
        <p:nvSpPr>
          <p:cNvPr id="5" name="Rectangle 4"/>
          <p:cNvSpPr/>
          <p:nvPr/>
        </p:nvSpPr>
        <p:spPr>
          <a:xfrm>
            <a:off x="5034475" y="2564903"/>
            <a:ext cx="914400" cy="464403"/>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PCL1</a:t>
            </a:r>
            <a:endParaRPr lang="en-US" dirty="0">
              <a:solidFill>
                <a:prstClr val="white"/>
              </a:solidFill>
              <a:latin typeface="Calibri"/>
            </a:endParaRPr>
          </a:p>
        </p:txBody>
      </p:sp>
      <p:sp>
        <p:nvSpPr>
          <p:cNvPr id="6" name="Rectangle 5"/>
          <p:cNvSpPr/>
          <p:nvPr/>
        </p:nvSpPr>
        <p:spPr>
          <a:xfrm>
            <a:off x="6023119" y="2564903"/>
            <a:ext cx="914400" cy="464403"/>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PCL2</a:t>
            </a:r>
            <a:endParaRPr lang="en-US" dirty="0">
              <a:solidFill>
                <a:prstClr val="white"/>
              </a:solidFill>
              <a:latin typeface="Calibri"/>
            </a:endParaRPr>
          </a:p>
        </p:txBody>
      </p:sp>
      <p:sp>
        <p:nvSpPr>
          <p:cNvPr id="7" name="Rectangle 6"/>
          <p:cNvSpPr/>
          <p:nvPr/>
        </p:nvSpPr>
        <p:spPr>
          <a:xfrm>
            <a:off x="7019367" y="2564903"/>
            <a:ext cx="914400" cy="464403"/>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PCL3</a:t>
            </a:r>
            <a:endParaRPr lang="en-US" dirty="0">
              <a:solidFill>
                <a:prstClr val="white"/>
              </a:solidFill>
              <a:latin typeface="Calibri"/>
            </a:endParaRPr>
          </a:p>
        </p:txBody>
      </p:sp>
      <p:sp>
        <p:nvSpPr>
          <p:cNvPr id="8" name="Rectangle 7"/>
          <p:cNvSpPr/>
          <p:nvPr/>
        </p:nvSpPr>
        <p:spPr>
          <a:xfrm>
            <a:off x="4415201" y="6111892"/>
            <a:ext cx="914400" cy="4854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dirty="0" smtClean="0">
                <a:solidFill>
                  <a:prstClr val="white"/>
                </a:solidFill>
                <a:latin typeface="Calibri"/>
              </a:rPr>
              <a:t>Cal0</a:t>
            </a:r>
            <a:endParaRPr lang="en-US" dirty="0">
              <a:solidFill>
                <a:prstClr val="white"/>
              </a:solidFill>
              <a:latin typeface="Calibri"/>
            </a:endParaRPr>
          </a:p>
        </p:txBody>
      </p:sp>
      <p:sp>
        <p:nvSpPr>
          <p:cNvPr id="9" name="Rectangle 8"/>
          <p:cNvSpPr/>
          <p:nvPr/>
        </p:nvSpPr>
        <p:spPr>
          <a:xfrm>
            <a:off x="5411449" y="6111892"/>
            <a:ext cx="914400" cy="4854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dirty="0" smtClean="0">
                <a:solidFill>
                  <a:prstClr val="white"/>
                </a:solidFill>
                <a:latin typeface="Calibri"/>
              </a:rPr>
              <a:t>Cal1</a:t>
            </a:r>
            <a:endParaRPr lang="en-US" dirty="0">
              <a:solidFill>
                <a:prstClr val="white"/>
              </a:solidFill>
              <a:latin typeface="Calibri"/>
            </a:endParaRPr>
          </a:p>
        </p:txBody>
      </p:sp>
      <p:sp>
        <p:nvSpPr>
          <p:cNvPr id="10" name="Rectangle 9"/>
          <p:cNvSpPr/>
          <p:nvPr/>
        </p:nvSpPr>
        <p:spPr>
          <a:xfrm>
            <a:off x="6400093" y="6111892"/>
            <a:ext cx="914400" cy="4854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dirty="0" smtClean="0">
                <a:solidFill>
                  <a:prstClr val="white"/>
                </a:solidFill>
                <a:latin typeface="Calibri"/>
              </a:rPr>
              <a:t>Cal2</a:t>
            </a:r>
            <a:endParaRPr lang="en-US" dirty="0">
              <a:solidFill>
                <a:prstClr val="white"/>
              </a:solidFill>
              <a:latin typeface="Calibri"/>
            </a:endParaRPr>
          </a:p>
        </p:txBody>
      </p:sp>
      <p:sp>
        <p:nvSpPr>
          <p:cNvPr id="11" name="Rectangle 10"/>
          <p:cNvSpPr/>
          <p:nvPr/>
        </p:nvSpPr>
        <p:spPr>
          <a:xfrm>
            <a:off x="7396341" y="6111892"/>
            <a:ext cx="914400" cy="4854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dirty="0" smtClean="0">
                <a:solidFill>
                  <a:prstClr val="white"/>
                </a:solidFill>
                <a:latin typeface="Calibri"/>
              </a:rPr>
              <a:t>Cal3</a:t>
            </a:r>
            <a:endParaRPr lang="en-US" dirty="0">
              <a:solidFill>
                <a:prstClr val="white"/>
              </a:solidFill>
              <a:latin typeface="Calibri"/>
            </a:endParaRPr>
          </a:p>
        </p:txBody>
      </p:sp>
      <p:sp>
        <p:nvSpPr>
          <p:cNvPr id="12" name="Can 11"/>
          <p:cNvSpPr/>
          <p:nvPr/>
        </p:nvSpPr>
        <p:spPr>
          <a:xfrm>
            <a:off x="4258771" y="3333515"/>
            <a:ext cx="480918" cy="265501"/>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prstClr val="white"/>
              </a:solidFill>
              <a:latin typeface="Calibri"/>
            </a:endParaRPr>
          </a:p>
        </p:txBody>
      </p:sp>
      <p:sp>
        <p:nvSpPr>
          <p:cNvPr id="13" name="Can 12"/>
          <p:cNvSpPr/>
          <p:nvPr/>
        </p:nvSpPr>
        <p:spPr>
          <a:xfrm>
            <a:off x="5255019" y="3333515"/>
            <a:ext cx="480918" cy="265501"/>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prstClr val="white"/>
              </a:solidFill>
              <a:latin typeface="Calibri"/>
            </a:endParaRPr>
          </a:p>
        </p:txBody>
      </p:sp>
      <p:sp>
        <p:nvSpPr>
          <p:cNvPr id="14" name="Can 13"/>
          <p:cNvSpPr/>
          <p:nvPr/>
        </p:nvSpPr>
        <p:spPr>
          <a:xfrm>
            <a:off x="6239860" y="3333515"/>
            <a:ext cx="480918" cy="265501"/>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prstClr val="white"/>
              </a:solidFill>
              <a:latin typeface="Calibri"/>
            </a:endParaRPr>
          </a:p>
        </p:txBody>
      </p:sp>
      <p:sp>
        <p:nvSpPr>
          <p:cNvPr id="15" name="Can 14"/>
          <p:cNvSpPr/>
          <p:nvPr/>
        </p:nvSpPr>
        <p:spPr>
          <a:xfrm>
            <a:off x="7241717" y="3333515"/>
            <a:ext cx="480918" cy="265501"/>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prstClr val="white"/>
              </a:solidFill>
              <a:latin typeface="Calibri"/>
            </a:endParaRPr>
          </a:p>
        </p:txBody>
      </p:sp>
      <p:cxnSp>
        <p:nvCxnSpPr>
          <p:cNvPr id="17" name="Straight Arrow Connector 16"/>
          <p:cNvCxnSpPr>
            <a:stCxn id="4" idx="2"/>
            <a:endCxn id="12" idx="1"/>
          </p:cNvCxnSpPr>
          <p:nvPr/>
        </p:nvCxnSpPr>
        <p:spPr>
          <a:xfrm>
            <a:off x="4495427" y="3029306"/>
            <a:ext cx="3803" cy="3042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2"/>
            <a:endCxn id="13" idx="1"/>
          </p:cNvCxnSpPr>
          <p:nvPr/>
        </p:nvCxnSpPr>
        <p:spPr>
          <a:xfrm>
            <a:off x="5491675" y="3029306"/>
            <a:ext cx="3803" cy="3042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2"/>
            <a:endCxn id="14" idx="1"/>
          </p:cNvCxnSpPr>
          <p:nvPr/>
        </p:nvCxnSpPr>
        <p:spPr>
          <a:xfrm>
            <a:off x="6480319" y="3029306"/>
            <a:ext cx="0" cy="3042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2"/>
            <a:endCxn id="15" idx="1"/>
          </p:cNvCxnSpPr>
          <p:nvPr/>
        </p:nvCxnSpPr>
        <p:spPr>
          <a:xfrm>
            <a:off x="7476567" y="3029306"/>
            <a:ext cx="5609" cy="3042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038227" y="3690960"/>
            <a:ext cx="3895539" cy="430887"/>
          </a:xfrm>
          <a:prstGeom prst="rect">
            <a:avLst/>
          </a:prstGeom>
          <a:solidFill>
            <a:schemeClr val="accent6">
              <a:lumMod val="40000"/>
              <a:lumOff val="60000"/>
            </a:schemeClr>
          </a:solidFill>
        </p:spPr>
        <p:txBody>
          <a:bodyPr wrap="square" rtlCol="0">
            <a:spAutoFit/>
          </a:bodyPr>
          <a:lstStyle/>
          <a:p>
            <a:pPr lvl="1" defTabSz="457200"/>
            <a:r>
              <a:rPr lang="en-US" sz="1100" dirty="0" smtClean="0">
                <a:solidFill>
                  <a:prstClr val="black"/>
                </a:solidFill>
                <a:latin typeface="Calibri"/>
              </a:rPr>
              <a:t>0		1		2		3</a:t>
            </a:r>
            <a:br>
              <a:rPr lang="en-US" sz="1100" dirty="0" smtClean="0">
                <a:solidFill>
                  <a:prstClr val="black"/>
                </a:solidFill>
                <a:latin typeface="Calibri"/>
              </a:rPr>
            </a:br>
            <a:r>
              <a:rPr lang="en-US" sz="1100" dirty="0" smtClean="0">
                <a:solidFill>
                  <a:prstClr val="black"/>
                </a:solidFill>
                <a:latin typeface="Calibri"/>
              </a:rPr>
              <a:t>4		5	…</a:t>
            </a:r>
            <a:endParaRPr lang="en-US" sz="1100" dirty="0">
              <a:solidFill>
                <a:prstClr val="black"/>
              </a:solidFill>
              <a:latin typeface="Calibri"/>
            </a:endParaRPr>
          </a:p>
        </p:txBody>
      </p:sp>
      <p:sp>
        <p:nvSpPr>
          <p:cNvPr id="32" name="Rounded Rectangle 31"/>
          <p:cNvSpPr/>
          <p:nvPr/>
        </p:nvSpPr>
        <p:spPr>
          <a:xfrm>
            <a:off x="1403648" y="2774784"/>
            <a:ext cx="1554675" cy="610192"/>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Reader</a:t>
            </a:r>
            <a:endParaRPr lang="en-US" dirty="0">
              <a:solidFill>
                <a:prstClr val="white"/>
              </a:solidFill>
              <a:latin typeface="Calibri"/>
            </a:endParaRPr>
          </a:p>
        </p:txBody>
      </p:sp>
      <p:sp>
        <p:nvSpPr>
          <p:cNvPr id="33" name="TextBox 32"/>
          <p:cNvSpPr txBox="1"/>
          <p:nvPr/>
        </p:nvSpPr>
        <p:spPr>
          <a:xfrm>
            <a:off x="1560095" y="3414350"/>
            <a:ext cx="2158567" cy="1569660"/>
          </a:xfrm>
          <a:prstGeom prst="rect">
            <a:avLst/>
          </a:prstGeom>
          <a:noFill/>
        </p:spPr>
        <p:txBody>
          <a:bodyPr wrap="square" rtlCol="0">
            <a:spAutoFit/>
          </a:bodyPr>
          <a:lstStyle/>
          <a:p>
            <a:pPr defTabSz="457200"/>
            <a:r>
              <a:rPr lang="en-US" sz="1600" dirty="0" smtClean="0">
                <a:solidFill>
                  <a:prstClr val="black"/>
                </a:solidFill>
                <a:latin typeface="Calibri"/>
              </a:rPr>
              <a:t>/r0001/r0001.h5</a:t>
            </a:r>
            <a:br>
              <a:rPr lang="en-US" sz="1600" dirty="0" smtClean="0">
                <a:solidFill>
                  <a:prstClr val="black"/>
                </a:solidFill>
                <a:latin typeface="Calibri"/>
              </a:rPr>
            </a:br>
            <a:r>
              <a:rPr lang="en-US" sz="1600" dirty="0" smtClean="0">
                <a:solidFill>
                  <a:prstClr val="black"/>
                </a:solidFill>
                <a:latin typeface="Calibri"/>
              </a:rPr>
              <a:t>	   /pcl0</a:t>
            </a:r>
            <a:br>
              <a:rPr lang="en-US" sz="1600" dirty="0" smtClean="0">
                <a:solidFill>
                  <a:prstClr val="black"/>
                </a:solidFill>
                <a:latin typeface="Calibri"/>
              </a:rPr>
            </a:br>
            <a:r>
              <a:rPr lang="en-US" sz="1600" dirty="0" smtClean="0">
                <a:solidFill>
                  <a:prstClr val="black"/>
                </a:solidFill>
                <a:latin typeface="Calibri"/>
              </a:rPr>
              <a:t>	   /pcl1</a:t>
            </a:r>
            <a:br>
              <a:rPr lang="en-US" sz="1600" dirty="0" smtClean="0">
                <a:solidFill>
                  <a:prstClr val="black"/>
                </a:solidFill>
                <a:latin typeface="Calibri"/>
              </a:rPr>
            </a:br>
            <a:r>
              <a:rPr lang="en-US" sz="1600" dirty="0" smtClean="0">
                <a:solidFill>
                  <a:prstClr val="black"/>
                </a:solidFill>
                <a:latin typeface="Calibri"/>
              </a:rPr>
              <a:t>	   /pcl2</a:t>
            </a:r>
            <a:br>
              <a:rPr lang="en-US" sz="1600" dirty="0" smtClean="0">
                <a:solidFill>
                  <a:prstClr val="black"/>
                </a:solidFill>
                <a:latin typeface="Calibri"/>
              </a:rPr>
            </a:br>
            <a:r>
              <a:rPr lang="en-US" sz="1600" dirty="0" smtClean="0">
                <a:solidFill>
                  <a:prstClr val="black"/>
                </a:solidFill>
                <a:latin typeface="Calibri"/>
              </a:rPr>
              <a:t>	   /pcl3</a:t>
            </a:r>
            <a:br>
              <a:rPr lang="en-US" sz="1600" dirty="0" smtClean="0">
                <a:solidFill>
                  <a:prstClr val="black"/>
                </a:solidFill>
                <a:latin typeface="Calibri"/>
              </a:rPr>
            </a:br>
            <a:r>
              <a:rPr lang="en-US" sz="1600" dirty="0" smtClean="0">
                <a:solidFill>
                  <a:prstClr val="black"/>
                </a:solidFill>
                <a:latin typeface="Calibri"/>
              </a:rPr>
              <a:t>	   /agg0</a:t>
            </a:r>
          </a:p>
        </p:txBody>
      </p:sp>
      <p:cxnSp>
        <p:nvCxnSpPr>
          <p:cNvPr id="35" name="Curved Connector 34"/>
          <p:cNvCxnSpPr>
            <a:endCxn id="12" idx="2"/>
          </p:cNvCxnSpPr>
          <p:nvPr/>
        </p:nvCxnSpPr>
        <p:spPr>
          <a:xfrm flipV="1">
            <a:off x="2767405" y="3466266"/>
            <a:ext cx="1491366" cy="408118"/>
          </a:xfrm>
          <a:prstGeom prst="curvedConnector3">
            <a:avLst/>
          </a:prstGeom>
          <a:ln w="12700" cmpd="sng">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endCxn id="13" idx="2"/>
          </p:cNvCxnSpPr>
          <p:nvPr/>
        </p:nvCxnSpPr>
        <p:spPr>
          <a:xfrm flipV="1">
            <a:off x="2767405" y="3466266"/>
            <a:ext cx="2487614" cy="655581"/>
          </a:xfrm>
          <a:prstGeom prst="curvedConnector3">
            <a:avLst>
              <a:gd name="adj1" fmla="val 78994"/>
            </a:avLst>
          </a:prstGeom>
          <a:ln w="12700" cmpd="sng">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endCxn id="14" idx="2"/>
          </p:cNvCxnSpPr>
          <p:nvPr/>
        </p:nvCxnSpPr>
        <p:spPr>
          <a:xfrm flipV="1">
            <a:off x="2767405" y="3466266"/>
            <a:ext cx="3472455" cy="902035"/>
          </a:xfrm>
          <a:prstGeom prst="curvedConnector3">
            <a:avLst>
              <a:gd name="adj1" fmla="val 84994"/>
            </a:avLst>
          </a:prstGeom>
          <a:ln w="12700" cmpd="sng">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15" idx="2"/>
          </p:cNvCxnSpPr>
          <p:nvPr/>
        </p:nvCxnSpPr>
        <p:spPr>
          <a:xfrm flipV="1">
            <a:off x="2767405" y="3466266"/>
            <a:ext cx="4474312" cy="1141973"/>
          </a:xfrm>
          <a:prstGeom prst="curvedConnector3">
            <a:avLst>
              <a:gd name="adj1" fmla="val 88547"/>
            </a:avLst>
          </a:prstGeom>
          <a:ln w="12700" cmpd="sng">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49" name="Snip Single Corner Rectangle 48"/>
          <p:cNvSpPr/>
          <p:nvPr/>
        </p:nvSpPr>
        <p:spPr>
          <a:xfrm>
            <a:off x="1254814" y="1124744"/>
            <a:ext cx="1673089" cy="755703"/>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en-US" dirty="0" smtClean="0">
                <a:solidFill>
                  <a:schemeClr val="tx1"/>
                </a:solidFill>
                <a:latin typeface="Calibri"/>
              </a:rPr>
              <a:t>Metadata Catalog</a:t>
            </a:r>
            <a:endParaRPr lang="en-US" dirty="0">
              <a:solidFill>
                <a:schemeClr val="tx1"/>
              </a:solidFill>
              <a:latin typeface="Calibri"/>
            </a:endParaRPr>
          </a:p>
        </p:txBody>
      </p:sp>
      <p:sp>
        <p:nvSpPr>
          <p:cNvPr id="57" name="Snip Same Side Corner Rectangle 56"/>
          <p:cNvSpPr/>
          <p:nvPr/>
        </p:nvSpPr>
        <p:spPr>
          <a:xfrm>
            <a:off x="5752769" y="4893726"/>
            <a:ext cx="1294647" cy="467264"/>
          </a:xfrm>
          <a:prstGeom prst="snip2Same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Dispatcher</a:t>
            </a:r>
            <a:endParaRPr lang="en-US" dirty="0">
              <a:solidFill>
                <a:prstClr val="white"/>
              </a:solidFill>
              <a:latin typeface="Calibri"/>
            </a:endParaRPr>
          </a:p>
        </p:txBody>
      </p:sp>
      <p:sp>
        <p:nvSpPr>
          <p:cNvPr id="58" name="Striped Right Arrow 57"/>
          <p:cNvSpPr/>
          <p:nvPr/>
        </p:nvSpPr>
        <p:spPr>
          <a:xfrm rot="5400000">
            <a:off x="6185793" y="4420626"/>
            <a:ext cx="420756" cy="30971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9" name="TextBox 58"/>
          <p:cNvSpPr txBox="1"/>
          <p:nvPr/>
        </p:nvSpPr>
        <p:spPr>
          <a:xfrm>
            <a:off x="6601355" y="4581128"/>
            <a:ext cx="1236236" cy="369332"/>
          </a:xfrm>
          <a:prstGeom prst="rect">
            <a:avLst/>
          </a:prstGeom>
          <a:noFill/>
        </p:spPr>
        <p:txBody>
          <a:bodyPr wrap="none" rtlCol="0">
            <a:spAutoFit/>
          </a:bodyPr>
          <a:lstStyle/>
          <a:p>
            <a:pPr defTabSz="457200"/>
            <a:r>
              <a:rPr lang="en-US" dirty="0" smtClean="0">
                <a:solidFill>
                  <a:prstClr val="black"/>
                </a:solidFill>
                <a:latin typeface="Calibri"/>
              </a:rPr>
              <a:t>Full images</a:t>
            </a:r>
            <a:endParaRPr lang="en-US" dirty="0">
              <a:solidFill>
                <a:prstClr val="black"/>
              </a:solidFill>
              <a:latin typeface="Calibri"/>
            </a:endParaRPr>
          </a:p>
        </p:txBody>
      </p:sp>
      <p:cxnSp>
        <p:nvCxnSpPr>
          <p:cNvPr id="61" name="Straight Arrow Connector 60"/>
          <p:cNvCxnSpPr>
            <a:stCxn id="57" idx="1"/>
            <a:endCxn id="8" idx="0"/>
          </p:cNvCxnSpPr>
          <p:nvPr/>
        </p:nvCxnSpPr>
        <p:spPr>
          <a:xfrm flipH="1">
            <a:off x="4872401" y="5360990"/>
            <a:ext cx="1527692" cy="750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7" idx="1"/>
            <a:endCxn id="10" idx="0"/>
          </p:cNvCxnSpPr>
          <p:nvPr/>
        </p:nvCxnSpPr>
        <p:spPr>
          <a:xfrm>
            <a:off x="6400093" y="5360990"/>
            <a:ext cx="457200" cy="750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7" idx="1"/>
            <a:endCxn id="9" idx="0"/>
          </p:cNvCxnSpPr>
          <p:nvPr/>
        </p:nvCxnSpPr>
        <p:spPr>
          <a:xfrm flipH="1">
            <a:off x="5868649" y="5360990"/>
            <a:ext cx="531444" cy="750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7" idx="1"/>
            <a:endCxn id="11" idx="0"/>
          </p:cNvCxnSpPr>
          <p:nvPr/>
        </p:nvCxnSpPr>
        <p:spPr>
          <a:xfrm>
            <a:off x="6400093" y="5360990"/>
            <a:ext cx="1453448" cy="750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7106246" y="5374411"/>
            <a:ext cx="1498202" cy="369332"/>
          </a:xfrm>
          <a:prstGeom prst="rect">
            <a:avLst/>
          </a:prstGeom>
          <a:noFill/>
        </p:spPr>
        <p:txBody>
          <a:bodyPr wrap="none" rtlCol="0">
            <a:spAutoFit/>
          </a:bodyPr>
          <a:lstStyle/>
          <a:p>
            <a:pPr defTabSz="457200"/>
            <a:r>
              <a:rPr lang="en-US" dirty="0" smtClean="0">
                <a:solidFill>
                  <a:prstClr val="black"/>
                </a:solidFill>
                <a:latin typeface="Calibri"/>
              </a:rPr>
              <a:t>Modules-wise</a:t>
            </a:r>
            <a:endParaRPr lang="en-US" dirty="0">
              <a:solidFill>
                <a:prstClr val="black"/>
              </a:solidFill>
              <a:latin typeface="Calibri"/>
            </a:endParaRPr>
          </a:p>
        </p:txBody>
      </p:sp>
      <p:sp>
        <p:nvSpPr>
          <p:cNvPr id="83" name="TextBox 82"/>
          <p:cNvSpPr txBox="1"/>
          <p:nvPr/>
        </p:nvSpPr>
        <p:spPr>
          <a:xfrm>
            <a:off x="683568" y="1916832"/>
            <a:ext cx="1184940" cy="369332"/>
          </a:xfrm>
          <a:prstGeom prst="rect">
            <a:avLst/>
          </a:prstGeom>
          <a:noFill/>
        </p:spPr>
        <p:txBody>
          <a:bodyPr wrap="none" rtlCol="0">
            <a:spAutoFit/>
          </a:bodyPr>
          <a:lstStyle/>
          <a:p>
            <a:pPr defTabSz="457200"/>
            <a:r>
              <a:rPr lang="en-US" dirty="0" smtClean="0">
                <a:solidFill>
                  <a:prstClr val="black"/>
                </a:solidFill>
                <a:latin typeface="Calibri"/>
              </a:rPr>
              <a:t>List of files</a:t>
            </a:r>
            <a:endParaRPr lang="en-US" dirty="0">
              <a:solidFill>
                <a:prstClr val="black"/>
              </a:solidFill>
              <a:latin typeface="Calibri"/>
            </a:endParaRPr>
          </a:p>
        </p:txBody>
      </p:sp>
      <p:sp>
        <p:nvSpPr>
          <p:cNvPr id="84" name="TextBox 83"/>
          <p:cNvSpPr txBox="1"/>
          <p:nvPr/>
        </p:nvSpPr>
        <p:spPr>
          <a:xfrm>
            <a:off x="2502190" y="2234675"/>
            <a:ext cx="1366780" cy="369332"/>
          </a:xfrm>
          <a:prstGeom prst="rect">
            <a:avLst/>
          </a:prstGeom>
          <a:noFill/>
        </p:spPr>
        <p:txBody>
          <a:bodyPr wrap="none" rtlCol="0">
            <a:spAutoFit/>
          </a:bodyPr>
          <a:lstStyle/>
          <a:p>
            <a:pPr defTabSz="457200"/>
            <a:r>
              <a:rPr lang="en-US" dirty="0" smtClean="0">
                <a:solidFill>
                  <a:prstClr val="black"/>
                </a:solidFill>
                <a:latin typeface="Calibri"/>
              </a:rPr>
              <a:t>Run-number</a:t>
            </a:r>
            <a:endParaRPr lang="en-US" dirty="0">
              <a:solidFill>
                <a:prstClr val="black"/>
              </a:solidFill>
              <a:latin typeface="Calibri"/>
            </a:endParaRPr>
          </a:p>
        </p:txBody>
      </p:sp>
      <p:cxnSp>
        <p:nvCxnSpPr>
          <p:cNvPr id="91" name="Straight Arrow Connector 90"/>
          <p:cNvCxnSpPr/>
          <p:nvPr/>
        </p:nvCxnSpPr>
        <p:spPr>
          <a:xfrm flipV="1">
            <a:off x="2502190" y="1916832"/>
            <a:ext cx="0" cy="857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Bent Arrow 92"/>
          <p:cNvSpPr/>
          <p:nvPr/>
        </p:nvSpPr>
        <p:spPr>
          <a:xfrm flipH="1">
            <a:off x="2966826" y="1511581"/>
            <a:ext cx="3060093" cy="971609"/>
          </a:xfrm>
          <a:prstGeom prst="bentArrow">
            <a:avLst>
              <a:gd name="adj1" fmla="val 13738"/>
              <a:gd name="adj2" fmla="val 14003"/>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black"/>
                </a:solidFill>
                <a:latin typeface="Calibri"/>
              </a:rPr>
              <a:t>Register data files</a:t>
            </a:r>
            <a:br>
              <a:rPr lang="en-US" dirty="0" smtClean="0">
                <a:solidFill>
                  <a:prstClr val="black"/>
                </a:solidFill>
                <a:latin typeface="Calibri"/>
              </a:rPr>
            </a:br>
            <a:r>
              <a:rPr lang="en-US" dirty="0" smtClean="0">
                <a:solidFill>
                  <a:prstClr val="black"/>
                </a:solidFill>
                <a:latin typeface="Calibri"/>
              </a:rPr>
              <a:t>and metadata</a:t>
            </a:r>
            <a:endParaRPr lang="en-US" dirty="0">
              <a:solidFill>
                <a:prstClr val="black"/>
              </a:solidFill>
              <a:latin typeface="Calibri"/>
            </a:endParaRPr>
          </a:p>
        </p:txBody>
      </p:sp>
      <p:cxnSp>
        <p:nvCxnSpPr>
          <p:cNvPr id="95" name="Straight Arrow Connector 94"/>
          <p:cNvCxnSpPr/>
          <p:nvPr/>
        </p:nvCxnSpPr>
        <p:spPr>
          <a:xfrm>
            <a:off x="1835696" y="1916832"/>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Rectangle 97"/>
          <p:cNvSpPr/>
          <p:nvPr/>
        </p:nvSpPr>
        <p:spPr>
          <a:xfrm>
            <a:off x="7992801" y="2564903"/>
            <a:ext cx="914400" cy="464403"/>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AGG0</a:t>
            </a:r>
            <a:endParaRPr lang="en-US" dirty="0">
              <a:solidFill>
                <a:prstClr val="white"/>
              </a:solidFill>
              <a:latin typeface="Calibri"/>
            </a:endParaRPr>
          </a:p>
        </p:txBody>
      </p:sp>
      <p:sp>
        <p:nvSpPr>
          <p:cNvPr id="99" name="Can 98"/>
          <p:cNvSpPr/>
          <p:nvPr/>
        </p:nvSpPr>
        <p:spPr>
          <a:xfrm>
            <a:off x="8231277" y="3333515"/>
            <a:ext cx="480918" cy="265501"/>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prstClr val="white"/>
              </a:solidFill>
              <a:latin typeface="Calibri"/>
            </a:endParaRPr>
          </a:p>
        </p:txBody>
      </p:sp>
      <p:cxnSp>
        <p:nvCxnSpPr>
          <p:cNvPr id="100" name="Straight Arrow Connector 99"/>
          <p:cNvCxnSpPr>
            <a:endCxn id="99" idx="1"/>
          </p:cNvCxnSpPr>
          <p:nvPr/>
        </p:nvCxnSpPr>
        <p:spPr>
          <a:xfrm>
            <a:off x="8466127" y="3029307"/>
            <a:ext cx="5609" cy="304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endCxn id="99" idx="2"/>
          </p:cNvCxnSpPr>
          <p:nvPr/>
        </p:nvCxnSpPr>
        <p:spPr>
          <a:xfrm flipV="1">
            <a:off x="2767405" y="3466266"/>
            <a:ext cx="5463872" cy="1372432"/>
          </a:xfrm>
          <a:prstGeom prst="curvedConnector3">
            <a:avLst>
              <a:gd name="adj1" fmla="val 88884"/>
            </a:avLst>
          </a:prstGeom>
          <a:ln w="12700" cmpd="sng">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8315480" y="3703225"/>
            <a:ext cx="312512" cy="600164"/>
          </a:xfrm>
          <a:prstGeom prst="rect">
            <a:avLst/>
          </a:prstGeom>
          <a:solidFill>
            <a:schemeClr val="accent5">
              <a:lumMod val="40000"/>
              <a:lumOff val="60000"/>
            </a:schemeClr>
          </a:solidFill>
        </p:spPr>
        <p:txBody>
          <a:bodyPr wrap="square" rtlCol="0">
            <a:spAutoFit/>
          </a:bodyPr>
          <a:lstStyle/>
          <a:p>
            <a:pPr marL="20638" lvl="1" indent="-20638" defTabSz="457200"/>
            <a:r>
              <a:rPr lang="en-US" sz="1100" dirty="0" smtClean="0">
                <a:solidFill>
                  <a:srgbClr val="0000FF"/>
                </a:solidFill>
                <a:latin typeface="Calibri"/>
              </a:rPr>
              <a:t>0</a:t>
            </a:r>
            <a:br>
              <a:rPr lang="en-US" sz="1100" dirty="0" smtClean="0">
                <a:solidFill>
                  <a:srgbClr val="0000FF"/>
                </a:solidFill>
                <a:latin typeface="Calibri"/>
              </a:rPr>
            </a:br>
            <a:r>
              <a:rPr lang="en-US" sz="1100" dirty="0" smtClean="0">
                <a:solidFill>
                  <a:srgbClr val="0000FF"/>
                </a:solidFill>
                <a:latin typeface="Calibri"/>
              </a:rPr>
              <a:t>1</a:t>
            </a:r>
            <a:br>
              <a:rPr lang="en-US" sz="1100" dirty="0" smtClean="0">
                <a:solidFill>
                  <a:srgbClr val="0000FF"/>
                </a:solidFill>
                <a:latin typeface="Calibri"/>
              </a:rPr>
            </a:br>
            <a:r>
              <a:rPr lang="en-US" sz="1100" dirty="0" smtClean="0">
                <a:solidFill>
                  <a:srgbClr val="0000FF"/>
                </a:solidFill>
                <a:latin typeface="Calibri"/>
              </a:rPr>
              <a:t>…</a:t>
            </a:r>
            <a:endParaRPr lang="en-US" sz="1100" dirty="0">
              <a:solidFill>
                <a:srgbClr val="0000FF"/>
              </a:solidFill>
              <a:latin typeface="Calibri"/>
            </a:endParaRPr>
          </a:p>
        </p:txBody>
      </p:sp>
      <p:sp>
        <p:nvSpPr>
          <p:cNvPr id="122" name="TextBox 121"/>
          <p:cNvSpPr txBox="1"/>
          <p:nvPr/>
        </p:nvSpPr>
        <p:spPr>
          <a:xfrm>
            <a:off x="0" y="5057889"/>
            <a:ext cx="4813560" cy="1323439"/>
          </a:xfrm>
          <a:prstGeom prst="rect">
            <a:avLst/>
          </a:prstGeom>
          <a:noFill/>
        </p:spPr>
        <p:txBody>
          <a:bodyPr wrap="square" rtlCol="0">
            <a:spAutoFit/>
          </a:bodyPr>
          <a:lstStyle/>
          <a:p>
            <a:pPr marL="285750" indent="-285750" defTabSz="457200">
              <a:buFont typeface="Arial"/>
              <a:buChar char="•"/>
            </a:pPr>
            <a:r>
              <a:rPr lang="en-US" sz="1600" dirty="0" smtClean="0">
                <a:solidFill>
                  <a:prstClr val="black"/>
                </a:solidFill>
                <a:latin typeface="Calibri"/>
              </a:rPr>
              <a:t>Match train-id to filename using</a:t>
            </a:r>
            <a:r>
              <a:rPr lang="en-US" sz="1600" dirty="0">
                <a:solidFill>
                  <a:prstClr val="black"/>
                </a:solidFill>
                <a:latin typeface="Calibri"/>
              </a:rPr>
              <a:t> </a:t>
            </a:r>
            <a:r>
              <a:rPr lang="en-US" sz="1600" dirty="0" err="1" smtClean="0">
                <a:solidFill>
                  <a:prstClr val="black"/>
                </a:solidFill>
                <a:latin typeface="Calibri"/>
              </a:rPr>
              <a:t>Seq</a:t>
            </a:r>
            <a:r>
              <a:rPr lang="en-US" sz="1600" dirty="0" smtClean="0">
                <a:solidFill>
                  <a:prstClr val="black"/>
                </a:solidFill>
                <a:latin typeface="Calibri"/>
              </a:rPr>
              <a:t>(T</a:t>
            </a:r>
            <a:r>
              <a:rPr lang="en-US" sz="1600" baseline="-25000" dirty="0" smtClean="0">
                <a:solidFill>
                  <a:prstClr val="black"/>
                </a:solidFill>
                <a:latin typeface="Calibri"/>
              </a:rPr>
              <a:t>0</a:t>
            </a:r>
            <a:r>
              <a:rPr lang="en-US" sz="1600" dirty="0" smtClean="0">
                <a:solidFill>
                  <a:prstClr val="black"/>
                </a:solidFill>
                <a:latin typeface="Calibri"/>
              </a:rPr>
              <a:t>,N</a:t>
            </a:r>
            <a:r>
              <a:rPr lang="en-US" sz="1600" baseline="-25000" dirty="0" smtClean="0">
                <a:solidFill>
                  <a:prstClr val="black"/>
                </a:solidFill>
                <a:latin typeface="Calibri"/>
              </a:rPr>
              <a:t>C</a:t>
            </a:r>
            <a:r>
              <a:rPr lang="en-US" sz="1600" dirty="0" smtClean="0">
                <a:solidFill>
                  <a:prstClr val="black"/>
                </a:solidFill>
                <a:latin typeface="Calibri"/>
              </a:rPr>
              <a:t>,N</a:t>
            </a:r>
            <a:r>
              <a:rPr lang="en-US" sz="1600" baseline="-25000" dirty="0" smtClean="0">
                <a:solidFill>
                  <a:prstClr val="black"/>
                </a:solidFill>
                <a:latin typeface="Calibri"/>
              </a:rPr>
              <a:t>TF</a:t>
            </a:r>
            <a:r>
              <a:rPr lang="en-US" sz="1600" dirty="0" smtClean="0">
                <a:solidFill>
                  <a:prstClr val="black"/>
                </a:solidFill>
                <a:latin typeface="Calibri"/>
              </a:rPr>
              <a:t>)</a:t>
            </a:r>
          </a:p>
          <a:p>
            <a:pPr marL="285750" indent="-285750" defTabSz="457200">
              <a:buFont typeface="Arial"/>
              <a:buChar char="•"/>
            </a:pPr>
            <a:r>
              <a:rPr lang="en-US" sz="1600" dirty="0" smtClean="0">
                <a:solidFill>
                  <a:prstClr val="black"/>
                </a:solidFill>
                <a:latin typeface="Calibri"/>
              </a:rPr>
              <a:t>Match filename to node/folder using inverted index</a:t>
            </a:r>
          </a:p>
          <a:p>
            <a:pPr marL="742950" lvl="1" indent="-285750" defTabSz="457200">
              <a:buFont typeface="Arial"/>
              <a:buChar char="•"/>
            </a:pPr>
            <a:r>
              <a:rPr lang="en-US" sz="1600" dirty="0" smtClean="0">
                <a:solidFill>
                  <a:prstClr val="black"/>
                </a:solidFill>
                <a:latin typeface="Calibri"/>
              </a:rPr>
              <a:t>Using symbolic links</a:t>
            </a:r>
          </a:p>
          <a:p>
            <a:pPr marL="742950" lvl="1" indent="-285750" defTabSz="457200">
              <a:buFont typeface="Arial"/>
              <a:buChar char="•"/>
            </a:pPr>
            <a:r>
              <a:rPr lang="en-US" sz="1600" dirty="0" smtClean="0">
                <a:solidFill>
                  <a:prstClr val="black"/>
                </a:solidFill>
                <a:latin typeface="Calibri"/>
              </a:rPr>
              <a:t>Using reverse formula (discovered from data)</a:t>
            </a:r>
          </a:p>
          <a:p>
            <a:pPr marL="742950" lvl="1" indent="-285750" defTabSz="457200">
              <a:buFont typeface="Arial"/>
              <a:buChar char="•"/>
            </a:pPr>
            <a:r>
              <a:rPr lang="en-US" sz="1600" dirty="0" smtClean="0">
                <a:solidFill>
                  <a:prstClr val="black"/>
                </a:solidFill>
                <a:latin typeface="Calibri"/>
              </a:rPr>
              <a:t>Using dictionary (</a:t>
            </a:r>
            <a:r>
              <a:rPr lang="en-US" sz="1600" dirty="0" err="1" smtClean="0">
                <a:solidFill>
                  <a:prstClr val="black"/>
                </a:solidFill>
                <a:latin typeface="Calibri"/>
              </a:rPr>
              <a:t>filename</a:t>
            </a:r>
            <a:r>
              <a:rPr lang="en-US" sz="1600" dirty="0" err="1" smtClean="0">
                <a:solidFill>
                  <a:prstClr val="black"/>
                </a:solidFill>
                <a:latin typeface="Calibri"/>
                <a:sym typeface="Wingdings"/>
              </a:rPr>
              <a:t>location</a:t>
            </a:r>
            <a:r>
              <a:rPr lang="en-US" sz="1600" dirty="0" smtClean="0">
                <a:solidFill>
                  <a:prstClr val="black"/>
                </a:solidFill>
                <a:latin typeface="Calibri"/>
                <a:sym typeface="Wingdings"/>
              </a:rPr>
              <a:t>)</a:t>
            </a:r>
            <a:endParaRPr lang="en-US" sz="1600" dirty="0">
              <a:solidFill>
                <a:prstClr val="black"/>
              </a:solidFill>
              <a:latin typeface="Calibri"/>
            </a:endParaRPr>
          </a:p>
        </p:txBody>
      </p:sp>
      <p:sp>
        <p:nvSpPr>
          <p:cNvPr id="37" name="Title 36"/>
          <p:cNvSpPr>
            <a:spLocks noGrp="1"/>
          </p:cNvSpPr>
          <p:nvPr>
            <p:ph type="title"/>
          </p:nvPr>
        </p:nvSpPr>
        <p:spPr/>
        <p:txBody>
          <a:bodyPr/>
          <a:lstStyle/>
          <a:p>
            <a:r>
              <a:rPr lang="en-US" dirty="0" smtClean="0"/>
              <a:t>Data acquisition and management services</a:t>
            </a:r>
            <a:endParaRPr lang="en-US" dirty="0"/>
          </a:p>
        </p:txBody>
      </p:sp>
    </p:spTree>
    <p:extLst>
      <p:ext uri="{BB962C8B-B14F-4D97-AF65-F5344CB8AC3E}">
        <p14:creationId xmlns:p14="http://schemas.microsoft.com/office/powerpoint/2010/main" val="35865765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sz="quarter" idx="1"/>
          </p:nvPr>
        </p:nvSpPr>
        <p:spPr/>
        <p:txBody>
          <a:bodyPr/>
          <a:lstStyle/>
          <a:p>
            <a:endParaRPr lang="en-US"/>
          </a:p>
        </p:txBody>
      </p:sp>
      <p:sp>
        <p:nvSpPr>
          <p:cNvPr id="3" name="Title 2"/>
          <p:cNvSpPr>
            <a:spLocks noGrp="1"/>
          </p:cNvSpPr>
          <p:nvPr>
            <p:ph type="ctrTitle" sz="quarter"/>
          </p:nvPr>
        </p:nvSpPr>
        <p:spPr/>
        <p:txBody>
          <a:bodyPr/>
          <a:lstStyle/>
          <a:p>
            <a:r>
              <a:rPr lang="en-US" dirty="0" smtClean="0"/>
              <a:t>Run management</a:t>
            </a:r>
            <a:endParaRPr lang="en-US" dirty="0"/>
          </a:p>
        </p:txBody>
      </p:sp>
    </p:spTree>
    <p:extLst>
      <p:ext uri="{BB962C8B-B14F-4D97-AF65-F5344CB8AC3E}">
        <p14:creationId xmlns:p14="http://schemas.microsoft.com/office/powerpoint/2010/main" val="26806977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scientific activities</a:t>
            </a:r>
            <a:endParaRPr lang="en-US" dirty="0"/>
          </a:p>
        </p:txBody>
      </p:sp>
      <p:sp>
        <p:nvSpPr>
          <p:cNvPr id="3" name="Content Placeholder 2"/>
          <p:cNvSpPr>
            <a:spLocks noGrp="1"/>
          </p:cNvSpPr>
          <p:nvPr>
            <p:ph idx="1"/>
          </p:nvPr>
        </p:nvSpPr>
        <p:spPr>
          <a:xfrm>
            <a:off x="404813" y="1196752"/>
            <a:ext cx="8271643" cy="5083398"/>
          </a:xfrm>
        </p:spPr>
        <p:txBody>
          <a:bodyPr/>
          <a:lstStyle/>
          <a:p>
            <a:pPr marL="298450" lvl="1" indent="-298450">
              <a:buClr>
                <a:schemeClr val="accent2"/>
              </a:buClr>
              <a:buSzPct val="80000"/>
              <a:buFont typeface="Wingdings" pitchFamily="2" charset="2"/>
              <a:buChar char="n"/>
            </a:pPr>
            <a:r>
              <a:rPr lang="en-US" sz="2000" dirty="0" smtClean="0"/>
              <a:t>Proposal </a:t>
            </a:r>
            <a:r>
              <a:rPr lang="en-US" sz="2000" dirty="0" smtClean="0">
                <a:sym typeface="Wingdings" panose="05000000000000000000" pitchFamily="2" charset="2"/>
              </a:rPr>
              <a:t> Experiment and Analysis  Runs</a:t>
            </a:r>
            <a:endParaRPr lang="en-US" sz="2000" dirty="0" smtClean="0"/>
          </a:p>
          <a:p>
            <a:pPr lvl="1"/>
            <a:endParaRPr lang="en-US" sz="2000" dirty="0" smtClean="0"/>
          </a:p>
          <a:p>
            <a:pPr lvl="1"/>
            <a:endParaRPr lang="en-US" sz="2000" dirty="0"/>
          </a:p>
          <a:p>
            <a:pPr lvl="1"/>
            <a:endParaRPr lang="en-US" sz="2000" dirty="0" smtClean="0"/>
          </a:p>
          <a:p>
            <a:pPr lvl="1"/>
            <a:endParaRPr lang="en-US" sz="2000" dirty="0" smtClean="0"/>
          </a:p>
          <a:p>
            <a:pPr lvl="1"/>
            <a:endParaRPr lang="en-US" sz="2000" dirty="0"/>
          </a:p>
          <a:p>
            <a:pPr lvl="1"/>
            <a:endParaRPr lang="en-US" sz="2000" dirty="0" smtClean="0"/>
          </a:p>
          <a:p>
            <a:pPr lvl="1"/>
            <a:r>
              <a:rPr lang="en-US" sz="2000" dirty="0" smtClean="0"/>
              <a:t>Experiment is an </a:t>
            </a:r>
            <a:r>
              <a:rPr lang="en-GB" sz="2000" dirty="0" smtClean="0"/>
              <a:t>investigation into the physical behaviour of the environment usually to test an hypothesis, typically involving an instrument operating under some instrumental settings and environmental conditions, and generating data sets in files</a:t>
            </a:r>
            <a:r>
              <a:rPr lang="en-GB" sz="2000" dirty="0"/>
              <a:t> (*</a:t>
            </a:r>
            <a:r>
              <a:rPr lang="en-GB" sz="2000" dirty="0" smtClean="0"/>
              <a:t>)</a:t>
            </a:r>
          </a:p>
          <a:p>
            <a:pPr lvl="1"/>
            <a:r>
              <a:rPr lang="en-GB" sz="2000" dirty="0" smtClean="0"/>
              <a:t>An experiment consists of series of runs, where at each run some environment conditions or instrumental settings are altered or varied</a:t>
            </a:r>
            <a:endParaRPr lang="en-GB" sz="2000" dirty="0"/>
          </a:p>
        </p:txBody>
      </p:sp>
      <p:sp>
        <p:nvSpPr>
          <p:cNvPr id="11" name="Textfeld 36"/>
          <p:cNvSpPr txBox="1"/>
          <p:nvPr/>
        </p:nvSpPr>
        <p:spPr>
          <a:xfrm>
            <a:off x="398128" y="6197242"/>
            <a:ext cx="8460122" cy="400110"/>
          </a:xfrm>
          <a:prstGeom prst="rect">
            <a:avLst/>
          </a:prstGeom>
          <a:solidFill>
            <a:schemeClr val="accent6"/>
          </a:solidFill>
          <a:ln w="12700">
            <a:noFill/>
          </a:ln>
        </p:spPr>
        <p:txBody>
          <a:bodyPr wrap="square" rtlCol="0">
            <a:spAutoFit/>
          </a:bodyPr>
          <a:lstStyle/>
          <a:p>
            <a:pPr>
              <a:spcBef>
                <a:spcPts val="0"/>
              </a:spcBef>
              <a:buClr>
                <a:schemeClr val="tx1"/>
              </a:buClr>
              <a:buSzPct val="80000"/>
              <a:buNone/>
            </a:pPr>
            <a:r>
              <a:rPr lang="en-GB" sz="1000" dirty="0" smtClean="0"/>
              <a:t>* Yang</a:t>
            </a:r>
            <a:r>
              <a:rPr lang="en-GB" sz="1000" dirty="0"/>
              <a:t>, E.; Matthews, B.; Wilson, M.; , "Enhancing the Core Scientific Metadata Model to Incorporate Derived Data," </a:t>
            </a:r>
            <a:r>
              <a:rPr lang="en-GB" sz="1000" i="1" dirty="0"/>
              <a:t>e-Science (e-Science), 2010 IEEE Sixth International Conference on</a:t>
            </a:r>
            <a:r>
              <a:rPr lang="en-GB" sz="1000" dirty="0"/>
              <a:t> , vol., no., pp.145-152, 7-10 Dec. </a:t>
            </a:r>
            <a:r>
              <a:rPr lang="en-GB" sz="1000" dirty="0" smtClean="0"/>
              <a:t>2010		 </a:t>
            </a:r>
            <a:r>
              <a:rPr lang="en-GB" sz="1000" dirty="0" err="1" smtClean="0"/>
              <a:t>doi</a:t>
            </a:r>
            <a:r>
              <a:rPr lang="en-GB" sz="1000" dirty="0"/>
              <a:t>: 10.1109/eScience.</a:t>
            </a:r>
            <a:r>
              <a:rPr lang="en-GB" sz="1000" dirty="0" smtClean="0"/>
              <a:t>2010.48</a:t>
            </a:r>
            <a:endParaRPr lang="en-GB" sz="24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612565"/>
            <a:ext cx="2297430" cy="1937385"/>
          </a:xfrm>
          <a:prstGeom prst="rect">
            <a:avLst/>
          </a:prstGeom>
        </p:spPr>
      </p:pic>
    </p:spTree>
    <p:extLst>
      <p:ext uri="{BB962C8B-B14F-4D97-AF65-F5344CB8AC3E}">
        <p14:creationId xmlns:p14="http://schemas.microsoft.com/office/powerpoint/2010/main" val="42296992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endParaRPr lang="en-US" dirty="0"/>
          </a:p>
        </p:txBody>
      </p:sp>
      <p:sp>
        <p:nvSpPr>
          <p:cNvPr id="3" name="Content Placeholder 2"/>
          <p:cNvSpPr>
            <a:spLocks noGrp="1"/>
          </p:cNvSpPr>
          <p:nvPr>
            <p:ph idx="1"/>
          </p:nvPr>
        </p:nvSpPr>
        <p:spPr/>
        <p:txBody>
          <a:bodyPr>
            <a:normAutofit/>
          </a:bodyPr>
          <a:lstStyle/>
          <a:p>
            <a:r>
              <a:rPr lang="en-US" sz="2000" dirty="0"/>
              <a:t>An experiment is the first entry </a:t>
            </a:r>
            <a:r>
              <a:rPr lang="en-US" sz="2000" dirty="0" smtClean="0"/>
              <a:t>point to user data</a:t>
            </a:r>
          </a:p>
          <a:p>
            <a:pPr lvl="1"/>
            <a:r>
              <a:rPr lang="en-US" sz="2000" dirty="0" smtClean="0"/>
              <a:t>Has a globally unique ID, to which are associated all meta</a:t>
            </a:r>
            <a:r>
              <a:rPr lang="en-US" sz="2000" dirty="0"/>
              <a:t>-data </a:t>
            </a:r>
            <a:r>
              <a:rPr lang="en-US" sz="2000" dirty="0" smtClean="0"/>
              <a:t>identifying or describing </a:t>
            </a:r>
            <a:r>
              <a:rPr lang="en-US" sz="2000" dirty="0"/>
              <a:t>the object of the </a:t>
            </a:r>
            <a:r>
              <a:rPr lang="en-US" sz="2000" dirty="0" smtClean="0"/>
              <a:t>experiment, </a:t>
            </a:r>
            <a:r>
              <a:rPr lang="en-US" sz="2000" dirty="0"/>
              <a:t>e.g. </a:t>
            </a:r>
            <a:r>
              <a:rPr lang="en-US" sz="2000" dirty="0" smtClean="0"/>
              <a:t>name, sample </a:t>
            </a:r>
            <a:r>
              <a:rPr lang="en-US" sz="2000" dirty="0"/>
              <a:t>description, </a:t>
            </a:r>
            <a:r>
              <a:rPr lang="en-US" sz="2000" dirty="0" smtClean="0"/>
              <a:t>PI/users, date/time/shift, </a:t>
            </a:r>
            <a:r>
              <a:rPr lang="en-US" sz="2000" dirty="0"/>
              <a:t>…</a:t>
            </a:r>
          </a:p>
          <a:p>
            <a:pPr lvl="1"/>
            <a:r>
              <a:rPr lang="en-US" sz="2000" dirty="0" smtClean="0"/>
              <a:t>May </a:t>
            </a:r>
            <a:r>
              <a:rPr lang="en-US" sz="2000" dirty="0"/>
              <a:t>span over several beam-times </a:t>
            </a:r>
            <a:r>
              <a:rPr lang="en-US" sz="2000" dirty="0" smtClean="0"/>
              <a:t>slots that </a:t>
            </a:r>
            <a:r>
              <a:rPr lang="en-US" sz="2000" dirty="0"/>
              <a:t>are not necessarily </a:t>
            </a:r>
            <a:r>
              <a:rPr lang="en-US" sz="2000" dirty="0" smtClean="0"/>
              <a:t>contiguous in time</a:t>
            </a:r>
          </a:p>
          <a:p>
            <a:pPr lvl="1"/>
            <a:r>
              <a:rPr lang="en-US" sz="2000" dirty="0" smtClean="0"/>
              <a:t>Divided </a:t>
            </a:r>
            <a:r>
              <a:rPr lang="en-US" sz="2000" dirty="0"/>
              <a:t>into a series of runs identified </a:t>
            </a:r>
            <a:r>
              <a:rPr lang="en-US" sz="2000" dirty="0" smtClean="0"/>
              <a:t>by unique run-ids </a:t>
            </a:r>
            <a:r>
              <a:rPr lang="en-US" sz="2000" dirty="0"/>
              <a:t>(i.e. an increasing sequence number)</a:t>
            </a:r>
          </a:p>
          <a:p>
            <a:pPr lvl="1"/>
            <a:r>
              <a:rPr lang="en-US" sz="2000" dirty="0" smtClean="0"/>
              <a:t>Several independent experiments </a:t>
            </a:r>
            <a:r>
              <a:rPr lang="en-US" sz="2000" dirty="0"/>
              <a:t>may take place in </a:t>
            </a:r>
            <a:r>
              <a:rPr lang="en-US" sz="2000" dirty="0" smtClean="0"/>
              <a:t>parallel</a:t>
            </a:r>
          </a:p>
          <a:p>
            <a:pPr lvl="1"/>
            <a:r>
              <a:rPr lang="en-US" sz="2000" dirty="0" smtClean="0"/>
              <a:t>Experiment </a:t>
            </a:r>
            <a:r>
              <a:rPr lang="en-US" sz="2000" dirty="0"/>
              <a:t>configuration specifies list of all </a:t>
            </a:r>
            <a:r>
              <a:rPr lang="en-US" sz="2000" dirty="0" smtClean="0"/>
              <a:t>the necessary data </a:t>
            </a:r>
            <a:r>
              <a:rPr lang="en-US" sz="2000" dirty="0"/>
              <a:t>source </a:t>
            </a:r>
            <a:r>
              <a:rPr lang="en-US" sz="2000" dirty="0" smtClean="0"/>
              <a:t>devices</a:t>
            </a:r>
            <a:endParaRPr lang="en-US" sz="2000" dirty="0"/>
          </a:p>
        </p:txBody>
      </p:sp>
    </p:spTree>
    <p:extLst>
      <p:ext uri="{BB962C8B-B14F-4D97-AF65-F5344CB8AC3E}">
        <p14:creationId xmlns:p14="http://schemas.microsoft.com/office/powerpoint/2010/main" val="12738526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european-xfel-gmbh_presentation">
  <a:themeElements>
    <a:clrScheme name="XFEL">
      <a:dk1>
        <a:srgbClr val="261748"/>
      </a:dk1>
      <a:lt1>
        <a:srgbClr val="FFFFFF"/>
      </a:lt1>
      <a:dk2>
        <a:srgbClr val="000000"/>
      </a:dk2>
      <a:lt2>
        <a:srgbClr val="E0E0E0"/>
      </a:lt2>
      <a:accent1>
        <a:srgbClr val="261748"/>
      </a:accent1>
      <a:accent2>
        <a:srgbClr val="FD930A"/>
      </a:accent2>
      <a:accent3>
        <a:srgbClr val="000000"/>
      </a:accent3>
      <a:accent4>
        <a:srgbClr val="626262"/>
      </a:accent4>
      <a:accent5>
        <a:srgbClr val="ACABB1"/>
      </a:accent5>
      <a:accent6>
        <a:srgbClr val="E0E0E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accent3"/>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defRPr kumimoji="0" sz="2000" b="0" i="0" u="none" strike="noStrike" cap="none" normalizeH="0" baseline="0" smtClean="0">
            <a:ln>
              <a:noFill/>
            </a:ln>
            <a:solidFill>
              <a:schemeClr val="accent3"/>
            </a:solidFill>
            <a:effectLst/>
            <a:latin typeface="Arial" charset="0"/>
            <a:ea typeface="ＭＳ Ｐゴシック" pitchFamily="112" charset="-128"/>
          </a:defRPr>
        </a:defPPr>
      </a:lstStyle>
    </a:spDef>
    <a:lnDef>
      <a:spPr bwMode="auto">
        <a:noFill/>
        <a:ln w="127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a:lstStyle/>
    </a:lnDef>
    <a:txDef>
      <a:spPr>
        <a:noFill/>
      </a:spPr>
      <a:bodyPr wrap="none" rtlCol="0">
        <a:spAutoFit/>
      </a:bodyPr>
      <a:lstStyle>
        <a:defPPr marL="268288" indent="-268288">
          <a:spcBef>
            <a:spcPts val="600"/>
          </a:spcBef>
          <a:buClr>
            <a:schemeClr val="accent2"/>
          </a:buClr>
          <a:buSzPct val="80000"/>
          <a:defRPr sz="2000" smtClean="0">
            <a:solidFill>
              <a:schemeClr val="accent3"/>
            </a:solidFill>
          </a:defRPr>
        </a:defPPr>
      </a:lstStyle>
    </a:tx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template-european-xfel_presentation</Template>
  <TotalTime>52</TotalTime>
  <Words>834</Words>
  <Application>Microsoft Macintosh PowerPoint</Application>
  <PresentationFormat>On-screen Show (4:3)</PresentationFormat>
  <Paragraphs>167</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template-european-xfel-gmbh_presentation</vt:lpstr>
      <vt:lpstr>The PC-Layer: where data hits the disks</vt:lpstr>
      <vt:lpstr>The Big Picture</vt:lpstr>
      <vt:lpstr>Challenges</vt:lpstr>
      <vt:lpstr>Data acquisition, processing and management</vt:lpstr>
      <vt:lpstr>PC layer concept revisited</vt:lpstr>
      <vt:lpstr>Data acquisition and management services</vt:lpstr>
      <vt:lpstr>Run management</vt:lpstr>
      <vt:lpstr>Model of scientific activities</vt:lpstr>
      <vt:lpstr>Experiment </vt:lpstr>
      <vt:lpstr>Run</vt:lpstr>
      <vt:lpstr>Concepts and Requirements (1)</vt:lpstr>
      <vt:lpstr>Concepts and Requirements (2)</vt:lpstr>
      <vt:lpstr>Run control – state machine</vt:lpstr>
      <vt:lpstr>PowerPoint Presentation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Boukhelef, Djelloul</dc:creator>
  <cp:lastModifiedBy>Djelloul Boukhelef</cp:lastModifiedBy>
  <cp:revision>254</cp:revision>
  <dcterms:created xsi:type="dcterms:W3CDTF">2013-09-21T10:10:08Z</dcterms:created>
  <dcterms:modified xsi:type="dcterms:W3CDTF">2016-02-03T08:23:43Z</dcterms:modified>
</cp:coreProperties>
</file>