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347" r:id="rId3"/>
    <p:sldId id="351" r:id="rId4"/>
    <p:sldId id="406" r:id="rId5"/>
    <p:sldId id="392" r:id="rId6"/>
    <p:sldId id="383" r:id="rId7"/>
    <p:sldId id="385" r:id="rId8"/>
    <p:sldId id="384" r:id="rId9"/>
    <p:sldId id="41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FF0E"/>
    <a:srgbClr val="97E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20" autoAdjust="0"/>
  </p:normalViewPr>
  <p:slideViewPr>
    <p:cSldViewPr>
      <p:cViewPr varScale="1">
        <p:scale>
          <a:sx n="161" d="100"/>
          <a:sy n="161" d="100"/>
        </p:scale>
        <p:origin x="-140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86C3D-2312-7941-B455-C44332D1F7D4}" type="datetimeFigureOut">
              <a:rPr lang="en-US" smtClean="0"/>
              <a:t>03/02/16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88982-D3ED-AC42-8EF3-0BE710668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46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noProof="0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/>
        </p:nvSpPr>
        <p:spPr bwMode="auto">
          <a:xfrm>
            <a:off x="115888" y="666936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0325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239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32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noProof="0"/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66936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r>
              <a:rPr lang="en-US" sz="1000" dirty="0" smtClean="0">
                <a:solidFill>
                  <a:schemeClr val="bg1"/>
                </a:solidFill>
              </a:rPr>
              <a:t>Data Processing Workshop – XFEL -  3-4</a:t>
            </a:r>
            <a:r>
              <a:rPr lang="en-US" sz="1000" baseline="0" dirty="0" smtClean="0">
                <a:solidFill>
                  <a:schemeClr val="bg1"/>
                </a:solidFill>
              </a:rPr>
              <a:t> February 2016</a:t>
            </a:r>
            <a:endParaRPr lang="en-US" sz="1000" dirty="0" smtClean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196752"/>
            <a:ext cx="7972425" cy="508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 format – don’t edit!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noProof="0" smtClean="0">
                <a:solidFill>
                  <a:schemeClr val="bg1"/>
                </a:solidFill>
                <a:ea typeface="Geneva" pitchFamily="1" charset="-128"/>
              </a:rPr>
              <a:t>‹#›</a:t>
            </a:fld>
            <a:endParaRPr lang="en-GB" sz="1000" b="1" noProof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5496" y="6710461"/>
            <a:ext cx="8902700" cy="10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 smtClean="0">
                <a:solidFill>
                  <a:schemeClr val="tx1"/>
                </a:solidFill>
              </a:rPr>
              <a:t>D. Boukhelef (for ITDM)  - </a:t>
            </a:r>
            <a:r>
              <a:rPr lang="en-US" sz="800" dirty="0" smtClean="0">
                <a:solidFill>
                  <a:schemeClr val="tx1"/>
                </a:solidFill>
              </a:rPr>
              <a:t>Data Processing Workshop – XFEL -  3-4</a:t>
            </a:r>
            <a:r>
              <a:rPr lang="en-US" sz="800" baseline="0" dirty="0" smtClean="0">
                <a:solidFill>
                  <a:schemeClr val="tx1"/>
                </a:solidFill>
              </a:rPr>
              <a:t> February 2016</a:t>
            </a:r>
            <a:endParaRPr lang="en-GB" noProof="0" dirty="0" smtClean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Djelloul Boukhelef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sz="2800" dirty="0" smtClean="0"/>
              <a:t>Data processing workshop</a:t>
            </a:r>
          </a:p>
          <a:p>
            <a:r>
              <a:rPr lang="en-US" sz="2800" dirty="0" err="1" smtClean="0"/>
              <a:t>Eu</a:t>
            </a:r>
            <a:r>
              <a:rPr lang="en-US" sz="2800" dirty="0" smtClean="0"/>
              <a:t>-XFEL, 03-04 Feb. 2016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6000" dirty="0"/>
              <a:t>Hierarchical data organization</a:t>
            </a:r>
            <a:endParaRPr lang="en-US" sz="6000" dirty="0">
              <a:solidFill>
                <a:schemeClr val="accent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40955" y="5863872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endParaRPr lang="en-US" sz="20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060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Macintosh HD:Users:steffenhauf:Documents:Dataflow XFE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" y="909232"/>
            <a:ext cx="8493760" cy="55387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907692" y="2754923"/>
            <a:ext cx="3116384" cy="70788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/>
              <a:t>Hierarchical data organization</a:t>
            </a:r>
            <a:endParaRPr lang="en-US" sz="2000" dirty="0" smtClean="0">
              <a:solidFill>
                <a:schemeClr val="accent3"/>
              </a:solidFill>
            </a:endParaRPr>
          </a:p>
        </p:txBody>
      </p:sp>
      <p:cxnSp>
        <p:nvCxnSpPr>
          <p:cNvPr id="7" name="Straight Arrow Connector 6"/>
          <p:cNvCxnSpPr>
            <a:stCxn id="6" idx="2"/>
          </p:cNvCxnSpPr>
          <p:nvPr/>
        </p:nvCxnSpPr>
        <p:spPr bwMode="auto">
          <a:xfrm>
            <a:off x="5465884" y="3462809"/>
            <a:ext cx="561731" cy="1197114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>
            <a:stCxn id="6" idx="2"/>
          </p:cNvCxnSpPr>
          <p:nvPr/>
        </p:nvCxnSpPr>
        <p:spPr bwMode="auto">
          <a:xfrm flipH="1">
            <a:off x="3233616" y="3462809"/>
            <a:ext cx="2232268" cy="1353422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>
            <a:stCxn id="6" idx="2"/>
          </p:cNvCxnSpPr>
          <p:nvPr/>
        </p:nvCxnSpPr>
        <p:spPr bwMode="auto">
          <a:xfrm flipH="1">
            <a:off x="1797540" y="3462809"/>
            <a:ext cx="3668344" cy="1763729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>
            <a:stCxn id="6" idx="1"/>
          </p:cNvCxnSpPr>
          <p:nvPr/>
        </p:nvCxnSpPr>
        <p:spPr bwMode="auto">
          <a:xfrm flipH="1" flipV="1">
            <a:off x="3275856" y="2708920"/>
            <a:ext cx="631836" cy="399946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>
            <a:stCxn id="6" idx="1"/>
          </p:cNvCxnSpPr>
          <p:nvPr/>
        </p:nvCxnSpPr>
        <p:spPr bwMode="auto">
          <a:xfrm flipH="1" flipV="1">
            <a:off x="2699792" y="2780928"/>
            <a:ext cx="1207900" cy="327938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57199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aq hardwa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12775"/>
            <a:ext cx="3849272" cy="26807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3" y="1196752"/>
            <a:ext cx="8487667" cy="5083398"/>
          </a:xfrm>
        </p:spPr>
        <p:txBody>
          <a:bodyPr/>
          <a:lstStyle/>
          <a:p>
            <a:r>
              <a:rPr lang="en-US" sz="2000" dirty="0" smtClean="0"/>
              <a:t>Many devices continuously push data to the PC layer</a:t>
            </a:r>
          </a:p>
          <a:p>
            <a:pPr lvl="1"/>
            <a:r>
              <a:rPr lang="en-US" sz="2000" dirty="0" smtClean="0"/>
              <a:t>Image data: 2D detectors </a:t>
            </a:r>
            <a:r>
              <a:rPr lang="en-US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big &amp; fast</a:t>
            </a:r>
            <a:endParaRPr lang="en-US" sz="2000" dirty="0" smtClean="0">
              <a:solidFill>
                <a:srgbClr val="0070C0"/>
              </a:solidFill>
            </a:endParaRPr>
          </a:p>
          <a:p>
            <a:pPr lvl="1"/>
            <a:r>
              <a:rPr lang="en-US" sz="2000" dirty="0" smtClean="0"/>
              <a:t>Pulse data: BPMs, digitizers </a:t>
            </a:r>
            <a:r>
              <a:rPr lang="en-US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fast</a:t>
            </a:r>
            <a:endParaRPr lang="en-US" sz="2000" dirty="0" smtClean="0">
              <a:solidFill>
                <a:srgbClr val="0070C0"/>
              </a:solidFill>
            </a:endParaRPr>
          </a:p>
          <a:p>
            <a:pPr lvl="1"/>
            <a:r>
              <a:rPr lang="en-US" sz="2000" dirty="0" smtClean="0"/>
              <a:t>Control data: sensors, motors </a:t>
            </a:r>
            <a:r>
              <a:rPr lang="en-US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slow</a:t>
            </a:r>
          </a:p>
          <a:p>
            <a:pPr marL="300037" lvl="1" indent="0">
              <a:buNone/>
            </a:pPr>
            <a:endParaRPr lang="en-US" sz="2000" dirty="0" smtClean="0"/>
          </a:p>
          <a:p>
            <a:pPr marL="300037" lvl="1" indent="0">
              <a:buNone/>
            </a:pPr>
            <a:endParaRPr lang="en-US" sz="2000" dirty="0" smtClean="0"/>
          </a:p>
          <a:p>
            <a:r>
              <a:rPr lang="en-US" sz="2000" dirty="0" smtClean="0"/>
              <a:t>Data handling and processing requires </a:t>
            </a:r>
            <a:br>
              <a:rPr lang="en-US" sz="2000" dirty="0" smtClean="0"/>
            </a:br>
            <a:r>
              <a:rPr lang="en-US" sz="2000" dirty="0" smtClean="0"/>
              <a:t>consolidating multiple fast/slow, </a:t>
            </a:r>
            <a:br>
              <a:rPr lang="en-US" sz="2000" dirty="0" smtClean="0"/>
            </a:br>
            <a:r>
              <a:rPr lang="en-US" sz="2000" dirty="0" smtClean="0"/>
              <a:t>small/large data streams based on </a:t>
            </a:r>
            <a:r>
              <a:rPr lang="en-US" sz="2000" u="sng" dirty="0" smtClean="0"/>
              <a:t>train-id</a:t>
            </a:r>
          </a:p>
          <a:p>
            <a:pPr lvl="1"/>
            <a:r>
              <a:rPr lang="en-US" sz="2000" dirty="0" smtClean="0">
                <a:cs typeface="+mn-cs"/>
              </a:rPr>
              <a:t>Data </a:t>
            </a:r>
            <a:r>
              <a:rPr lang="en-US" sz="2000" dirty="0">
                <a:cs typeface="+mn-cs"/>
              </a:rPr>
              <a:t>is received by software devices </a:t>
            </a:r>
            <a:r>
              <a:rPr lang="en-US" sz="2000" dirty="0" smtClean="0">
                <a:cs typeface="+mn-cs"/>
              </a:rPr>
              <a:t>at </a:t>
            </a:r>
            <a:r>
              <a:rPr lang="en-US" sz="2000" u="sng" dirty="0">
                <a:cs typeface="+mn-cs"/>
              </a:rPr>
              <a:t>10Hz (train rate</a:t>
            </a:r>
            <a:r>
              <a:rPr lang="en-US" sz="2000" u="sng" dirty="0" smtClean="0">
                <a:cs typeface="+mn-cs"/>
              </a:rPr>
              <a:t>)</a:t>
            </a:r>
            <a:r>
              <a:rPr lang="en-US" sz="2000" u="sng" dirty="0">
                <a:cs typeface="+mn-cs"/>
              </a:rPr>
              <a:t> at most </a:t>
            </a:r>
          </a:p>
          <a:p>
            <a:pPr lvl="1"/>
            <a:r>
              <a:rPr lang="en-US" sz="2000" dirty="0" smtClean="0">
                <a:cs typeface="+mn-cs"/>
              </a:rPr>
              <a:t>All </a:t>
            </a:r>
            <a:r>
              <a:rPr lang="en-US" sz="2000" dirty="0">
                <a:cs typeface="+mn-cs"/>
              </a:rPr>
              <a:t>data, in XFEL, are </a:t>
            </a:r>
            <a:r>
              <a:rPr lang="en-US" sz="2000" u="sng" dirty="0">
                <a:cs typeface="+mn-cs"/>
              </a:rPr>
              <a:t>tagged with train-</a:t>
            </a:r>
            <a:r>
              <a:rPr lang="en-US" sz="2000" u="sng" dirty="0" smtClean="0">
                <a:cs typeface="+mn-cs"/>
              </a:rPr>
              <a:t>id</a:t>
            </a:r>
            <a:r>
              <a:rPr lang="en-US" sz="2000" dirty="0" smtClean="0">
                <a:cs typeface="+mn-cs"/>
              </a:rPr>
              <a:t> (globally unique 64bits id)</a:t>
            </a:r>
            <a:endParaRPr lang="en-US" sz="2000" dirty="0">
              <a:cs typeface="+mn-cs"/>
            </a:endParaRP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999474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5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in-memory and in-file data layout</a:t>
            </a:r>
            <a:endParaRPr lang="en-US" dirty="0"/>
          </a:p>
        </p:txBody>
      </p:sp>
      <p:sp>
        <p:nvSpPr>
          <p:cNvPr id="66" name="Content Placeholder 6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Goal: Common data layout </a:t>
            </a:r>
          </a:p>
          <a:p>
            <a:pPr lvl="1"/>
            <a:r>
              <a:rPr lang="en-US" sz="2000" dirty="0" smtClean="0"/>
              <a:t>In-memory container (key-value dict.) ≈ file structure (hdf5)</a:t>
            </a:r>
          </a:p>
          <a:p>
            <a:r>
              <a:rPr lang="en-US" sz="2000" dirty="0" smtClean="0"/>
              <a:t>Data dissemination from PC layer to storage and SC cluster</a:t>
            </a:r>
          </a:p>
          <a:p>
            <a:pPr lvl="1"/>
            <a:r>
              <a:rPr lang="en-US" sz="2000" dirty="0" smtClean="0"/>
              <a:t>Common data interface with users’ scientific algorithms: </a:t>
            </a:r>
            <a:br>
              <a:rPr lang="en-US" sz="2000" dirty="0" smtClean="0"/>
            </a:br>
            <a:r>
              <a:rPr lang="en-US" sz="2000" dirty="0" smtClean="0"/>
              <a:t>(online, real-time, from </a:t>
            </a:r>
            <a:r>
              <a:rPr lang="en-US" sz="2000" dirty="0" err="1" smtClean="0"/>
              <a:t>PCLayer</a:t>
            </a:r>
            <a:r>
              <a:rPr lang="en-US" sz="2000" dirty="0" smtClean="0"/>
              <a:t>) vs. (offline, differed, from files)</a:t>
            </a:r>
            <a:endParaRPr lang="en-US" sz="2000" dirty="0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3212976"/>
            <a:ext cx="6048672" cy="329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98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data organization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59255" y="2060848"/>
            <a:ext cx="2909830" cy="338554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600" dirty="0" smtClean="0">
                <a:solidFill>
                  <a:schemeClr val="accent3"/>
                </a:solidFill>
              </a:rPr>
              <a:t>Variable pulse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85055" y="4365104"/>
            <a:ext cx="3394802" cy="3385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600" dirty="0" smtClean="0">
                <a:solidFill>
                  <a:schemeClr val="accent3"/>
                </a:solidFill>
              </a:rPr>
              <a:t>Train control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4088" y="2780928"/>
            <a:ext cx="3313974" cy="338554"/>
          </a:xfrm>
          <a:prstGeom prst="rect">
            <a:avLst/>
          </a:prstGeom>
          <a:solidFill>
            <a:srgbClr val="BFBFBF"/>
          </a:solidFill>
          <a:ln>
            <a:solidFill>
              <a:srgbClr val="0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268288" indent="-268288" algn="ctr">
              <a:spcBef>
                <a:spcPts val="600"/>
              </a:spcBef>
              <a:buClr>
                <a:schemeClr val="accent2"/>
              </a:buClr>
              <a:buSzPct val="80000"/>
              <a:defRPr sz="1600">
                <a:solidFill>
                  <a:schemeClr val="accent3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dirty="0" smtClean="0"/>
              <a:t>Train</a:t>
            </a:r>
            <a:r>
              <a:rPr lang="en-US" dirty="0"/>
              <a:t>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340768"/>
            <a:ext cx="3313974" cy="338554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600" dirty="0" smtClean="0">
                <a:solidFill>
                  <a:schemeClr val="accent3"/>
                </a:solidFill>
              </a:rPr>
              <a:t>Pulse data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59255" y="3501008"/>
            <a:ext cx="2909830" cy="338554"/>
          </a:xfrm>
          <a:prstGeom prst="rect">
            <a:avLst/>
          </a:prstGeom>
          <a:solidFill>
            <a:srgbClr val="BFBFBF"/>
          </a:solidFill>
          <a:ln>
            <a:solidFill>
              <a:srgbClr val="0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268288" indent="-268288" algn="ctr">
              <a:spcBef>
                <a:spcPts val="600"/>
              </a:spcBef>
              <a:buClr>
                <a:schemeClr val="accent2"/>
              </a:buClr>
              <a:buSzPct val="80000"/>
              <a:defRPr sz="1600">
                <a:solidFill>
                  <a:schemeClr val="accent3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dirty="0"/>
              <a:t>Variable </a:t>
            </a:r>
            <a:r>
              <a:rPr lang="en-US" dirty="0" smtClean="0"/>
              <a:t>train</a:t>
            </a:r>
            <a:r>
              <a:rPr lang="en-US" dirty="0"/>
              <a:t>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85380" y="5208488"/>
            <a:ext cx="3391077" cy="338554"/>
          </a:xfrm>
          <a:prstGeom prst="rect">
            <a:avLst/>
          </a:prstGeom>
          <a:solidFill>
            <a:srgbClr val="97E4FF"/>
          </a:solidFill>
          <a:ln>
            <a:solidFill>
              <a:srgbClr val="00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268288" indent="-268288" algn="ctr">
              <a:spcBef>
                <a:spcPts val="600"/>
              </a:spcBef>
              <a:buClr>
                <a:schemeClr val="accent2"/>
              </a:buClr>
              <a:buSzPct val="80000"/>
              <a:defRPr sz="1600">
                <a:solidFill>
                  <a:schemeClr val="accent3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dirty="0"/>
              <a:t>Run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85055" y="6072584"/>
            <a:ext cx="3394802" cy="338554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268288" indent="-268288" algn="ctr">
              <a:spcBef>
                <a:spcPts val="600"/>
              </a:spcBef>
              <a:buClr>
                <a:schemeClr val="accent2"/>
              </a:buClr>
              <a:buSzPct val="80000"/>
              <a:defRPr sz="1600">
                <a:solidFill>
                  <a:schemeClr val="accent3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dirty="0" smtClean="0"/>
              <a:t>Data integrated over multiple trains</a:t>
            </a:r>
            <a:endParaRPr lang="en-US" dirty="0"/>
          </a:p>
        </p:txBody>
      </p:sp>
      <p:pic>
        <p:nvPicPr>
          <p:cNvPr id="12" name="Picture 11" descr="xfel-bunch-crop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09120"/>
            <a:ext cx="4162863" cy="173052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79512" y="1196752"/>
            <a:ext cx="4281463" cy="2955660"/>
            <a:chOff x="467544" y="3501008"/>
            <a:chExt cx="4281463" cy="295566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3501008"/>
              <a:ext cx="4281463" cy="2955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3707904" y="5157192"/>
              <a:ext cx="55656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68288" indent="-268288">
                <a:spcBef>
                  <a:spcPts val="600"/>
                </a:spcBef>
                <a:buClr>
                  <a:schemeClr val="accent2"/>
                </a:buClr>
                <a:buSzPct val="80000"/>
              </a:pPr>
              <a:r>
                <a:rPr lang="en-US" sz="800" dirty="0" smtClean="0">
                  <a:solidFill>
                    <a:schemeClr val="accent4"/>
                  </a:solidFill>
                </a:rPr>
                <a:t>Digitizer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07904" y="4941748"/>
              <a:ext cx="95450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rtlCol="0" anchor="t">
              <a:noAutofit/>
            </a:bodyPr>
            <a:lstStyle/>
            <a:p>
              <a:pPr marL="268288" indent="-268288">
                <a:spcBef>
                  <a:spcPts val="600"/>
                </a:spcBef>
                <a:buClr>
                  <a:schemeClr val="accent2"/>
                </a:buClr>
                <a:buSzPct val="80000"/>
              </a:pPr>
              <a:r>
                <a:rPr lang="en-US" sz="800" dirty="0" smtClean="0">
                  <a:solidFill>
                    <a:srgbClr val="626262"/>
                  </a:solidFill>
                </a:rPr>
                <a:t>2D pixel detector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1960" y="5101026"/>
              <a:ext cx="432048" cy="336997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9232" y="5928568"/>
            <a:ext cx="524768" cy="524768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436096" y="1700808"/>
            <a:ext cx="1709164" cy="16927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100" dirty="0" err="1" smtClean="0">
                <a:solidFill>
                  <a:schemeClr val="accent3"/>
                </a:solidFill>
              </a:rPr>
              <a:t>eg</a:t>
            </a:r>
            <a:r>
              <a:rPr lang="en-US" sz="1100" dirty="0" smtClean="0">
                <a:solidFill>
                  <a:schemeClr val="accent3"/>
                </a:solidFill>
              </a:rPr>
              <a:t>. Pulse digitizer, BPM, 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96136" y="2420888"/>
            <a:ext cx="1787755" cy="16927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100" dirty="0" err="1" smtClean="0">
                <a:solidFill>
                  <a:schemeClr val="accent3"/>
                </a:solidFill>
              </a:rPr>
              <a:t>eg</a:t>
            </a:r>
            <a:r>
              <a:rPr lang="en-US" sz="1100" dirty="0" smtClean="0">
                <a:solidFill>
                  <a:schemeClr val="accent3"/>
                </a:solidFill>
              </a:rPr>
              <a:t>. 2D pixel detector images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64088" y="3140968"/>
            <a:ext cx="1874061" cy="16927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100" dirty="0" err="1" smtClean="0">
                <a:solidFill>
                  <a:schemeClr val="accent3"/>
                </a:solidFill>
              </a:rPr>
              <a:t>eg</a:t>
            </a:r>
            <a:r>
              <a:rPr lang="en-US" sz="1100" dirty="0" smtClean="0">
                <a:solidFill>
                  <a:schemeClr val="accent3"/>
                </a:solidFill>
              </a:rPr>
              <a:t>. 2D pixel detector train info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96136" y="3861048"/>
            <a:ext cx="1050612" cy="16927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100" dirty="0" err="1" smtClean="0">
                <a:solidFill>
                  <a:schemeClr val="accent3"/>
                </a:solidFill>
              </a:rPr>
              <a:t>eg</a:t>
            </a:r>
            <a:r>
              <a:rPr lang="en-US" sz="1100" dirty="0" smtClean="0">
                <a:solidFill>
                  <a:schemeClr val="accent3"/>
                </a:solidFill>
              </a:rPr>
              <a:t>. Slow camera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92080" y="4725144"/>
            <a:ext cx="2140347" cy="16927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100" dirty="0" err="1" smtClean="0">
                <a:solidFill>
                  <a:schemeClr val="accent3"/>
                </a:solidFill>
              </a:rPr>
              <a:t>eg</a:t>
            </a:r>
            <a:r>
              <a:rPr lang="en-US" sz="1100" dirty="0" smtClean="0">
                <a:solidFill>
                  <a:schemeClr val="accent3"/>
                </a:solidFill>
              </a:rPr>
              <a:t>. Sensors, actuators, motors, 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92080" y="5589240"/>
            <a:ext cx="1850642" cy="16927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100" dirty="0" err="1" smtClean="0">
                <a:solidFill>
                  <a:schemeClr val="accent3"/>
                </a:solidFill>
              </a:rPr>
              <a:t>eg</a:t>
            </a:r>
            <a:r>
              <a:rPr lang="en-US" sz="1100" dirty="0" smtClean="0">
                <a:solidFill>
                  <a:schemeClr val="accent3"/>
                </a:solidFill>
              </a:rPr>
              <a:t>. 2D detector configuration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8007782" y="2390621"/>
            <a:ext cx="1872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600" dirty="0" smtClean="0">
                <a:solidFill>
                  <a:schemeClr val="accent3"/>
                </a:solidFill>
              </a:rPr>
              <a:t>Deterministic push</a:t>
            </a:r>
          </a:p>
        </p:txBody>
      </p:sp>
      <p:sp>
        <p:nvSpPr>
          <p:cNvPr id="26" name="TextBox 25"/>
          <p:cNvSpPr txBox="1"/>
          <p:nvPr/>
        </p:nvSpPr>
        <p:spPr>
          <a:xfrm rot="16200000">
            <a:off x="8281344" y="4334836"/>
            <a:ext cx="1325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600" dirty="0" smtClean="0">
                <a:solidFill>
                  <a:schemeClr val="accent3"/>
                </a:solidFill>
              </a:rPr>
              <a:t>Event driven</a:t>
            </a:r>
          </a:p>
        </p:txBody>
      </p:sp>
    </p:spTree>
    <p:extLst>
      <p:ext uri="{BB962C8B-B14F-4D97-AF65-F5344CB8AC3E}">
        <p14:creationId xmlns:p14="http://schemas.microsoft.com/office/powerpoint/2010/main" val="2593316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79512" y="3789040"/>
            <a:ext cx="282464" cy="36336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052736"/>
            <a:ext cx="4544698" cy="5560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categories and Naming convention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Naming convention</a:t>
            </a:r>
          </a:p>
          <a:p>
            <a:pPr marL="300037" lvl="1" indent="0">
              <a:buNone/>
            </a:pPr>
            <a:r>
              <a:rPr lang="en-US" sz="1600" dirty="0" smtClean="0"/>
              <a:t>/</a:t>
            </a:r>
            <a:r>
              <a:rPr lang="en-US" sz="1600" dirty="0" err="1" smtClean="0"/>
              <a:t>detlab_det_lpd</a:t>
            </a:r>
            <a:r>
              <a:rPr lang="en-US" sz="1600" dirty="0" smtClean="0"/>
              <a:t>/fem/1/femVoltage0</a:t>
            </a:r>
          </a:p>
          <a:p>
            <a:pPr marL="300037" lvl="1" indent="0">
              <a:buNone/>
            </a:pPr>
            <a:endParaRPr lang="en-US" sz="1800" dirty="0" smtClean="0"/>
          </a:p>
          <a:p>
            <a:pPr marL="300037" lvl="1" indent="0">
              <a:buNone/>
            </a:pPr>
            <a:endParaRPr lang="en-US" sz="1800" dirty="0" smtClean="0"/>
          </a:p>
          <a:p>
            <a:r>
              <a:rPr lang="en-US" sz="2000" dirty="0" smtClean="0"/>
              <a:t>Control data</a:t>
            </a:r>
          </a:p>
          <a:p>
            <a:pPr marL="300037" lvl="1" indent="0">
              <a:buNone/>
            </a:pPr>
            <a:endParaRPr lang="en-US" sz="1800" dirty="0" smtClean="0"/>
          </a:p>
          <a:p>
            <a:pPr marL="300037" lvl="1" indent="0">
              <a:buNone/>
            </a:pPr>
            <a:endParaRPr lang="en-US" sz="1800" dirty="0"/>
          </a:p>
          <a:p>
            <a:r>
              <a:rPr lang="en-US" sz="2000" dirty="0" smtClean="0"/>
              <a:t>Instrument data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547664" y="5373216"/>
            <a:ext cx="1152128" cy="64807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Digitizer device 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2699792" y="5517232"/>
            <a:ext cx="432048" cy="0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oval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2699792" y="5949280"/>
            <a:ext cx="432048" cy="0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oval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2771800" y="5229200"/>
            <a:ext cx="3913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000" dirty="0" smtClean="0">
                <a:solidFill>
                  <a:schemeClr val="accent3"/>
                </a:solidFill>
              </a:rPr>
              <a:t>raw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99792" y="5949280"/>
            <a:ext cx="7763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000" dirty="0" smtClean="0">
                <a:solidFill>
                  <a:schemeClr val="accent3"/>
                </a:solidFill>
              </a:rPr>
              <a:t>processed</a:t>
            </a:r>
          </a:p>
        </p:txBody>
      </p:sp>
      <p:cxnSp>
        <p:nvCxnSpPr>
          <p:cNvPr id="16" name="Straight Arrow Connector 15"/>
          <p:cNvCxnSpPr>
            <a:stCxn id="27" idx="3"/>
          </p:cNvCxnSpPr>
          <p:nvPr/>
        </p:nvCxnSpPr>
        <p:spPr bwMode="auto">
          <a:xfrm flipV="1">
            <a:off x="3347864" y="3501008"/>
            <a:ext cx="1656184" cy="1188132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dot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3203848" y="5949280"/>
            <a:ext cx="1512168" cy="576064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dot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5445224"/>
            <a:ext cx="576064" cy="449329"/>
          </a:xfrm>
          <a:prstGeom prst="rect">
            <a:avLst/>
          </a:prstGeom>
        </p:spPr>
      </p:pic>
      <p:sp>
        <p:nvSpPr>
          <p:cNvPr id="20" name="Right Arrow 19"/>
          <p:cNvSpPr/>
          <p:nvPr/>
        </p:nvSpPr>
        <p:spPr bwMode="auto">
          <a:xfrm>
            <a:off x="1115616" y="5445224"/>
            <a:ext cx="402344" cy="484632"/>
          </a:xfrm>
          <a:prstGeom prst="rightArrow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048" y="4149080"/>
            <a:ext cx="1113936" cy="57606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 bwMode="auto">
          <a:xfrm>
            <a:off x="1547664" y="4221088"/>
            <a:ext cx="1152128" cy="64807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PC layer device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2771800" y="3861048"/>
            <a:ext cx="576064" cy="216024"/>
          </a:xfrm>
          <a:prstGeom prst="rect">
            <a:avLst/>
          </a:prstGeom>
          <a:solidFill>
            <a:srgbClr val="008000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</a:pP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header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2771800" y="4077072"/>
            <a:ext cx="576064" cy="504056"/>
          </a:xfrm>
          <a:prstGeom prst="rect">
            <a:avLst/>
          </a:prstGeom>
          <a:solidFill>
            <a:srgbClr val="3366FF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</a:pPr>
            <a:r>
              <a:rPr lang="en-US" sz="7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images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771800" y="4581128"/>
            <a:ext cx="576064" cy="216024"/>
          </a:xfrm>
          <a:prstGeom prst="rect">
            <a:avLst/>
          </a:prstGeom>
          <a:solidFill>
            <a:srgbClr val="FD930A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</a:pP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descriptor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2771800" y="4797152"/>
            <a:ext cx="576064" cy="216024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</a:pPr>
            <a:r>
              <a:rPr lang="en-US" sz="7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detector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30" name="Straight Arrow Connector 29"/>
          <p:cNvCxnSpPr>
            <a:stCxn id="26" idx="3"/>
          </p:cNvCxnSpPr>
          <p:nvPr/>
        </p:nvCxnSpPr>
        <p:spPr bwMode="auto">
          <a:xfrm>
            <a:off x="3347864" y="4329100"/>
            <a:ext cx="1656184" cy="1116124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dot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>
            <a:stCxn id="25" idx="3"/>
          </p:cNvCxnSpPr>
          <p:nvPr/>
        </p:nvCxnSpPr>
        <p:spPr bwMode="auto">
          <a:xfrm>
            <a:off x="3347864" y="3969060"/>
            <a:ext cx="1656184" cy="324036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dot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>
            <a:stCxn id="28" idx="3"/>
          </p:cNvCxnSpPr>
          <p:nvPr/>
        </p:nvCxnSpPr>
        <p:spPr bwMode="auto">
          <a:xfrm flipV="1">
            <a:off x="3347864" y="4509120"/>
            <a:ext cx="1656184" cy="396044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dot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3131840" y="5517232"/>
            <a:ext cx="1584176" cy="864096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dot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4" name="Rectangle 43"/>
          <p:cNvSpPr/>
          <p:nvPr/>
        </p:nvSpPr>
        <p:spPr bwMode="auto">
          <a:xfrm>
            <a:off x="1547664" y="2924944"/>
            <a:ext cx="1152128" cy="64807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</a:pPr>
            <a:r>
              <a:rPr lang="en-US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FEM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Ctrl device</a:t>
            </a:r>
          </a:p>
        </p:txBody>
      </p:sp>
      <p:cxnSp>
        <p:nvCxnSpPr>
          <p:cNvPr id="47" name="Elbow Connector 46"/>
          <p:cNvCxnSpPr>
            <a:stCxn id="45" idx="0"/>
            <a:endCxn id="44" idx="1"/>
          </p:cNvCxnSpPr>
          <p:nvPr/>
        </p:nvCxnSpPr>
        <p:spPr bwMode="auto">
          <a:xfrm rot="5400000" flipH="1" flipV="1">
            <a:off x="664174" y="2905550"/>
            <a:ext cx="540060" cy="1226920"/>
          </a:xfrm>
          <a:prstGeom prst="bentConnector2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>
            <a:stCxn id="44" idx="3"/>
          </p:cNvCxnSpPr>
          <p:nvPr/>
        </p:nvCxnSpPr>
        <p:spPr bwMode="auto">
          <a:xfrm flipV="1">
            <a:off x="2699792" y="2204864"/>
            <a:ext cx="2160240" cy="1044116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dot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80" name="TextBox 79"/>
          <p:cNvSpPr txBox="1"/>
          <p:nvPr/>
        </p:nvSpPr>
        <p:spPr>
          <a:xfrm>
            <a:off x="899592" y="1916832"/>
            <a:ext cx="7120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200" dirty="0" smtClean="0">
                <a:solidFill>
                  <a:srgbClr val="FF0000"/>
                </a:solidFill>
              </a:rPr>
              <a:t>Domain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907704" y="1916832"/>
            <a:ext cx="518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200" smtClean="0">
                <a:solidFill>
                  <a:srgbClr val="FF0000"/>
                </a:solidFill>
              </a:rPr>
              <a:t>Type</a:t>
            </a:r>
            <a:endParaRPr lang="en-US" sz="1200" dirty="0" smtClean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555776" y="1916832"/>
            <a:ext cx="764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200" dirty="0" smtClean="0">
                <a:solidFill>
                  <a:srgbClr val="FF0000"/>
                </a:solidFill>
              </a:rPr>
              <a:t>Instance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275856" y="1916832"/>
            <a:ext cx="749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200" dirty="0" smtClean="0">
                <a:solidFill>
                  <a:srgbClr val="FF0000"/>
                </a:solidFill>
              </a:rPr>
              <a:t>property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378617" y="1412028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endParaRPr lang="en-US" sz="20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374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1052736"/>
            <a:ext cx="2529840" cy="533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Instrument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Properties</a:t>
            </a:r>
          </a:p>
          <a:p>
            <a:pPr lvl="1"/>
            <a:r>
              <a:rPr lang="en-US" sz="2000" dirty="0" smtClean="0"/>
              <a:t>Monotonically increasing </a:t>
            </a:r>
            <a:r>
              <a:rPr lang="en-US" sz="2000" dirty="0" err="1" smtClean="0"/>
              <a:t>trainId</a:t>
            </a:r>
            <a:endParaRPr lang="en-US" sz="2000" dirty="0"/>
          </a:p>
          <a:p>
            <a:pPr lvl="1"/>
            <a:r>
              <a:rPr lang="en-US" sz="2000" dirty="0" smtClean="0"/>
              <a:t>Monotonically increasing </a:t>
            </a:r>
            <a:r>
              <a:rPr lang="en-US" sz="2000" dirty="0" err="1" smtClean="0"/>
              <a:t>pulseId</a:t>
            </a:r>
            <a:r>
              <a:rPr lang="en-US" sz="2000" dirty="0" smtClean="0"/>
              <a:t> within same train</a:t>
            </a:r>
          </a:p>
          <a:p>
            <a:pPr lvl="1"/>
            <a:endParaRPr lang="en-US" sz="2000" dirty="0"/>
          </a:p>
          <a:p>
            <a:r>
              <a:rPr lang="en-US" sz="2000" dirty="0" smtClean="0"/>
              <a:t>Instrument </a:t>
            </a:r>
            <a:r>
              <a:rPr lang="en-US" sz="2000" dirty="0"/>
              <a:t>data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Pulse </a:t>
            </a:r>
            <a:r>
              <a:rPr lang="en-US" sz="2000" dirty="0" smtClean="0">
                <a:solidFill>
                  <a:srgbClr val="0000FF"/>
                </a:solidFill>
              </a:rPr>
              <a:t>data</a:t>
            </a:r>
            <a:r>
              <a:rPr lang="en-US" sz="2000" dirty="0" smtClean="0"/>
              <a:t>: data for all entries in </a:t>
            </a:r>
            <a:r>
              <a:rPr lang="en-US" sz="2000" dirty="0" err="1"/>
              <a:t>pulseId</a:t>
            </a:r>
            <a:r>
              <a:rPr lang="en-US" sz="2000" dirty="0"/>
              <a:t> are present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Variable pulse </a:t>
            </a:r>
            <a:r>
              <a:rPr lang="en-US" sz="2000" dirty="0" smtClean="0">
                <a:solidFill>
                  <a:srgbClr val="0000FF"/>
                </a:solidFill>
              </a:rPr>
              <a:t>data</a:t>
            </a:r>
            <a:r>
              <a:rPr lang="en-US" sz="2000" dirty="0" smtClean="0">
                <a:solidFill>
                  <a:schemeClr val="accent3"/>
                </a:solidFill>
              </a:rPr>
              <a:t>: data for some entries </a:t>
            </a:r>
            <a:br>
              <a:rPr lang="en-US" sz="2000" dirty="0" smtClean="0">
                <a:solidFill>
                  <a:schemeClr val="accent3"/>
                </a:solidFill>
              </a:rPr>
            </a:br>
            <a:r>
              <a:rPr lang="en-US" sz="2000" dirty="0" smtClean="0"/>
              <a:t>in </a:t>
            </a:r>
            <a:r>
              <a:rPr lang="en-US" sz="2000" dirty="0" err="1"/>
              <a:t>pulseId</a:t>
            </a:r>
            <a:r>
              <a:rPr lang="en-US" sz="2000" dirty="0"/>
              <a:t> are </a:t>
            </a:r>
            <a:r>
              <a:rPr lang="en-US" sz="2000" dirty="0" smtClean="0"/>
              <a:t>missing</a:t>
            </a:r>
            <a:endParaRPr lang="en-US" sz="2000" dirty="0">
              <a:solidFill>
                <a:schemeClr val="accent3"/>
              </a:solidFill>
            </a:endParaRP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Train </a:t>
            </a:r>
            <a:r>
              <a:rPr lang="en-US" sz="2000" dirty="0" smtClean="0">
                <a:solidFill>
                  <a:srgbClr val="0000FF"/>
                </a:solidFill>
              </a:rPr>
              <a:t>data</a:t>
            </a:r>
            <a:r>
              <a:rPr lang="en-US" sz="2000" dirty="0" smtClean="0"/>
              <a:t>: </a:t>
            </a:r>
            <a:r>
              <a:rPr lang="en-US" sz="2000" dirty="0"/>
              <a:t>data for all entries in </a:t>
            </a:r>
            <a:r>
              <a:rPr lang="en-US" sz="2000" dirty="0" err="1" smtClean="0"/>
              <a:t>trainId</a:t>
            </a:r>
            <a:r>
              <a:rPr lang="en-US" sz="2000" dirty="0" smtClean="0"/>
              <a:t> </a:t>
            </a:r>
            <a:r>
              <a:rPr lang="en-US" sz="2000" dirty="0"/>
              <a:t>are </a:t>
            </a:r>
            <a:r>
              <a:rPr lang="en-US" sz="2000" dirty="0" smtClean="0"/>
              <a:t>present</a:t>
            </a:r>
            <a:endParaRPr lang="en-US" sz="2000" dirty="0"/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Variable train </a:t>
            </a:r>
            <a:r>
              <a:rPr lang="en-US" sz="2000" dirty="0" smtClean="0">
                <a:solidFill>
                  <a:srgbClr val="0000FF"/>
                </a:solidFill>
              </a:rPr>
              <a:t>data</a:t>
            </a:r>
            <a:r>
              <a:rPr lang="en-US" sz="2000" dirty="0" smtClean="0"/>
              <a:t>: </a:t>
            </a:r>
            <a:r>
              <a:rPr lang="en-US" sz="2000" dirty="0">
                <a:solidFill>
                  <a:schemeClr val="accent3"/>
                </a:solidFill>
              </a:rPr>
              <a:t>data for some entries </a:t>
            </a:r>
            <a:br>
              <a:rPr lang="en-US" sz="2000" dirty="0">
                <a:solidFill>
                  <a:schemeClr val="accent3"/>
                </a:solidFill>
              </a:rPr>
            </a:br>
            <a:r>
              <a:rPr lang="en-US" sz="2000" dirty="0"/>
              <a:t>in </a:t>
            </a:r>
            <a:r>
              <a:rPr lang="en-US" sz="2000" dirty="0" err="1" smtClean="0"/>
              <a:t>trainId</a:t>
            </a:r>
            <a:r>
              <a:rPr lang="en-US" sz="2000" dirty="0" smtClean="0"/>
              <a:t> </a:t>
            </a:r>
            <a:r>
              <a:rPr lang="en-US" sz="2000" dirty="0"/>
              <a:t>are </a:t>
            </a:r>
            <a:r>
              <a:rPr lang="en-US" sz="2000" dirty="0" smtClean="0"/>
              <a:t>missing</a:t>
            </a:r>
            <a:endParaRPr lang="en-US" sz="2000" dirty="0"/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Run </a:t>
            </a:r>
            <a:r>
              <a:rPr lang="en-US" sz="2000" dirty="0" smtClean="0">
                <a:solidFill>
                  <a:srgbClr val="0000FF"/>
                </a:solidFill>
              </a:rPr>
              <a:t>data</a:t>
            </a:r>
            <a:r>
              <a:rPr lang="en-US" sz="2000" dirty="0" smtClean="0"/>
              <a:t>: run-wide configuration of a data source</a:t>
            </a:r>
          </a:p>
          <a:p>
            <a:pPr lvl="2"/>
            <a:r>
              <a:rPr lang="en-US" sz="2000" dirty="0" smtClean="0"/>
              <a:t>Needed </a:t>
            </a:r>
            <a:r>
              <a:rPr lang="en-US" sz="2000" dirty="0"/>
              <a:t>for </a:t>
            </a:r>
            <a:r>
              <a:rPr lang="en-US" sz="2000" dirty="0" smtClean="0"/>
              <a:t>correct interpretation </a:t>
            </a:r>
            <a:r>
              <a:rPr lang="en-US" sz="2000" dirty="0"/>
              <a:t>of </a:t>
            </a:r>
            <a:r>
              <a:rPr lang="en-US" sz="2000" dirty="0" smtClean="0"/>
              <a:t>data, </a:t>
            </a:r>
            <a:br>
              <a:rPr lang="en-US" sz="2000" dirty="0" smtClean="0"/>
            </a:br>
            <a:r>
              <a:rPr lang="en-US" sz="2000" dirty="0" smtClean="0"/>
              <a:t>e.g. module size, ROI, etc.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8204373" y="1124744"/>
            <a:ext cx="9117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" charset="0"/>
                <a:ea typeface="ＭＳ Ｐゴシック" pitchFamily="112" charset="-128"/>
              </a:rPr>
              <a:t>Mandatory </a:t>
            </a:r>
            <a:endParaRPr lang="en-US" sz="1100" dirty="0"/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8316416" y="1364288"/>
            <a:ext cx="72008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62751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Slow data sources: e.g. motors, valves, etc.</a:t>
            </a:r>
          </a:p>
          <a:p>
            <a:r>
              <a:rPr lang="en-US" sz="2000" dirty="0" smtClean="0"/>
              <a:t>Control data</a:t>
            </a:r>
          </a:p>
          <a:p>
            <a:pPr lvl="1"/>
            <a:r>
              <a:rPr lang="en-US" sz="2000" dirty="0"/>
              <a:t>Value</a:t>
            </a:r>
          </a:p>
          <a:p>
            <a:pPr lvl="1"/>
            <a:r>
              <a:rPr lang="en-US" sz="2000" dirty="0" smtClean="0"/>
              <a:t>Timestamp: indicates when </a:t>
            </a:r>
            <a:r>
              <a:rPr lang="en-US" sz="2000" dirty="0"/>
              <a:t>was </a:t>
            </a:r>
            <a:r>
              <a:rPr lang="en-US" sz="2000" dirty="0" smtClean="0"/>
              <a:t>the value read-out</a:t>
            </a:r>
          </a:p>
          <a:p>
            <a:pPr lvl="2"/>
            <a:r>
              <a:rPr lang="en-US" sz="2000" dirty="0" smtClean="0"/>
              <a:t>Better correlation if timestamp resolution is </a:t>
            </a:r>
            <a:br>
              <a:rPr lang="en-US" sz="2000" dirty="0" smtClean="0"/>
            </a:br>
            <a:r>
              <a:rPr lang="en-US" sz="2000" dirty="0" smtClean="0"/>
              <a:t>higher than train-id: e.g. when within train?</a:t>
            </a:r>
            <a:endParaRPr lang="en-US" sz="2000" dirty="0"/>
          </a:p>
          <a:p>
            <a:pPr lvl="1"/>
            <a:r>
              <a:rPr lang="en-US" sz="2000" dirty="0" smtClean="0"/>
              <a:t>Train</a:t>
            </a:r>
            <a:r>
              <a:rPr lang="en-US" sz="2000" dirty="0"/>
              <a:t>-</a:t>
            </a:r>
            <a:r>
              <a:rPr lang="en-US" sz="2000" dirty="0" smtClean="0"/>
              <a:t>id: all train-ids in a run</a:t>
            </a:r>
          </a:p>
          <a:p>
            <a:pPr lvl="1"/>
            <a:endParaRPr lang="en-US" sz="2000" dirty="0"/>
          </a:p>
          <a:p>
            <a:r>
              <a:rPr lang="en-US" sz="2000" dirty="0" smtClean="0"/>
              <a:t>Event-driven data pushing</a:t>
            </a:r>
          </a:p>
          <a:p>
            <a:pPr lvl="1"/>
            <a:r>
              <a:rPr lang="en-US" sz="2000" dirty="0" smtClean="0"/>
              <a:t>Value is not available for every train</a:t>
            </a:r>
          </a:p>
          <a:p>
            <a:pPr lvl="2"/>
            <a:r>
              <a:rPr lang="en-US" sz="2000" dirty="0" smtClean="0"/>
              <a:t>Propagate previous value and keep the same timestamp</a:t>
            </a:r>
          </a:p>
          <a:p>
            <a:pPr lvl="2"/>
            <a:r>
              <a:rPr lang="en-US" sz="2000" dirty="0" smtClean="0"/>
              <a:t>Timestamp=0 to mean error situation (e.g. device is down)</a:t>
            </a:r>
          </a:p>
          <a:p>
            <a:pPr lvl="1"/>
            <a:r>
              <a:rPr lang="en-US" sz="2000" dirty="0" smtClean="0"/>
              <a:t>All properties should have the same number of entries in “timestamp” and “value”, which is the same as in “</a:t>
            </a:r>
            <a:r>
              <a:rPr lang="en-US" sz="2000" dirty="0" err="1" smtClean="0"/>
              <a:t>trainId</a:t>
            </a:r>
            <a:r>
              <a:rPr lang="en-US" sz="2000" dirty="0" smtClean="0"/>
              <a:t>”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1340768"/>
            <a:ext cx="231648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21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276872"/>
            <a:ext cx="6038793" cy="264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3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european-xfel-gmbh_presentation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template-european-xfel_presentation</Template>
  <TotalTime>63</TotalTime>
  <Words>286</Words>
  <Application>Microsoft Macintosh PowerPoint</Application>
  <PresentationFormat>On-screen Show (4:3)</PresentationFormat>
  <Paragraphs>89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template-european-xfel-gmbh_presentation</vt:lpstr>
      <vt:lpstr>Hierarchical data organization</vt:lpstr>
      <vt:lpstr>PowerPoint Presentation</vt:lpstr>
      <vt:lpstr>Introduction</vt:lpstr>
      <vt:lpstr>Common in-memory and in-file data layout</vt:lpstr>
      <vt:lpstr>Hierarchical data organization</vt:lpstr>
      <vt:lpstr>Data categories and Naming convention</vt:lpstr>
      <vt:lpstr>Instrument data</vt:lpstr>
      <vt:lpstr>Control data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Boukhelef, Djelloul</dc:creator>
  <cp:lastModifiedBy>Djelloul Boukhelef</cp:lastModifiedBy>
  <cp:revision>255</cp:revision>
  <dcterms:created xsi:type="dcterms:W3CDTF">2013-09-21T10:10:08Z</dcterms:created>
  <dcterms:modified xsi:type="dcterms:W3CDTF">2016-02-03T08:14:11Z</dcterms:modified>
</cp:coreProperties>
</file>