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13" r:id="rId2"/>
    <p:sldId id="376" r:id="rId3"/>
    <p:sldId id="324" r:id="rId4"/>
    <p:sldId id="380" r:id="rId5"/>
    <p:sldId id="416" r:id="rId6"/>
    <p:sldId id="328" r:id="rId7"/>
    <p:sldId id="415" r:id="rId8"/>
    <p:sldId id="32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FF0E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20" autoAdjust="0"/>
  </p:normalViewPr>
  <p:slideViewPr>
    <p:cSldViewPr>
      <p:cViewPr varScale="1">
        <p:scale>
          <a:sx n="103" d="100"/>
          <a:sy n="103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86C3D-2312-7941-B455-C44332D1F7D4}" type="datetimeFigureOut">
              <a:rPr lang="en-US" smtClean="0"/>
              <a:t>04/02/16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88982-D3ED-AC42-8EF3-0BE710668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4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trike="sngStrike" dirty="0" smtClean="0"/>
              <a:t>Selected experts’ algorithms can be plugged in at PC layer for fast feedback and data reduction.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8982-D3ED-AC42-8EF3-0BE7106688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59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Selective, i.e. allow users to select which data parameters they want in the export file.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8982-D3ED-AC42-8EF3-0BE7106688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4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Note that currently assumed archiving period of 3 years effectively means no open access.</a:t>
            </a:r>
            <a:br>
              <a:rPr lang="en-US" sz="1200" dirty="0" smtClean="0"/>
            </a:br>
            <a:endParaRPr lang="en-US" sz="12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. </a:t>
            </a:r>
            <a:r>
              <a:rPr lang="en-US" sz="1200" strike="sngStrike" dirty="0" smtClean="0"/>
              <a:t>They are not allowed to publish scientific results out of experiments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88982-D3ED-AC42-8EF3-0BE7106688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8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66936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66936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r>
              <a:rPr lang="en-US" sz="1000" dirty="0" smtClean="0">
                <a:solidFill>
                  <a:schemeClr val="bg1"/>
                </a:solidFill>
              </a:rPr>
              <a:t>Data Processing Workshop – XFEL -  3-4</a:t>
            </a:r>
            <a:r>
              <a:rPr lang="en-US" sz="1000" baseline="0" dirty="0" smtClean="0">
                <a:solidFill>
                  <a:schemeClr val="bg1"/>
                </a:solidFill>
              </a:rPr>
              <a:t> February 2016</a:t>
            </a:r>
            <a:endParaRPr lang="en-US" sz="1000" dirty="0" smtClean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196752"/>
            <a:ext cx="7972425" cy="508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5496" y="6710461"/>
            <a:ext cx="8902700" cy="10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 smtClean="0">
                <a:solidFill>
                  <a:schemeClr val="tx1"/>
                </a:solidFill>
              </a:rPr>
              <a:t>D. Boukhelef (for ITDM)  - </a:t>
            </a:r>
            <a:r>
              <a:rPr lang="en-US" sz="800" dirty="0" smtClean="0">
                <a:solidFill>
                  <a:schemeClr val="tx1"/>
                </a:solidFill>
              </a:rPr>
              <a:t>Data Processing Workshop – XFEL -  3-4</a:t>
            </a:r>
            <a:r>
              <a:rPr lang="en-US" sz="800" baseline="0" dirty="0" smtClean="0">
                <a:solidFill>
                  <a:schemeClr val="tx1"/>
                </a:solidFill>
              </a:rPr>
              <a:t> February 2016</a:t>
            </a:r>
            <a:endParaRPr lang="en-GB" noProof="0" dirty="0" smtClean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Djelloul Boukhelef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Data processing workshop</a:t>
            </a:r>
          </a:p>
          <a:p>
            <a:r>
              <a:rPr lang="en-US" sz="2800" dirty="0" err="1" smtClean="0"/>
              <a:t>Eu</a:t>
            </a:r>
            <a:r>
              <a:rPr lang="en-US" sz="2800" dirty="0" smtClean="0"/>
              <a:t>-XFEL, 03-04 Feb.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6000" dirty="0"/>
              <a:t>Retrieving queried data </a:t>
            </a:r>
            <a:br>
              <a:rPr lang="en-US" sz="6000" dirty="0"/>
            </a:br>
            <a:r>
              <a:rPr lang="en-US" sz="6000" dirty="0"/>
              <a:t>as a user</a:t>
            </a:r>
            <a:endParaRPr lang="en-US" sz="6000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40955" y="5863872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8288" indent="-268288">
              <a:spcBef>
                <a:spcPts val="600"/>
              </a:spcBef>
              <a:buClr>
                <a:schemeClr val="accent2"/>
              </a:buClr>
              <a:buSzPct val="80000"/>
            </a:pPr>
            <a:endParaRPr lang="en-US" sz="2000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64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access to experiment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196752"/>
            <a:ext cx="8343651" cy="5083398"/>
          </a:xfrm>
        </p:spPr>
        <p:txBody>
          <a:bodyPr/>
          <a:lstStyle/>
          <a:p>
            <a:r>
              <a:rPr lang="en-US" dirty="0" smtClean="0"/>
              <a:t>Online (near-real-time)</a:t>
            </a:r>
          </a:p>
          <a:p>
            <a:pPr lvl="1"/>
            <a:r>
              <a:rPr lang="en-US" sz="2000" dirty="0"/>
              <a:t>On </a:t>
            </a:r>
            <a:r>
              <a:rPr lang="en-US" sz="2000" dirty="0" smtClean="0"/>
              <a:t>a best</a:t>
            </a:r>
            <a:r>
              <a:rPr lang="en-US" sz="2000" dirty="0"/>
              <a:t>-effort basis, </a:t>
            </a:r>
            <a:r>
              <a:rPr lang="en-US" sz="2000" dirty="0" smtClean="0"/>
              <a:t>selected experiment data is streamed out </a:t>
            </a:r>
            <a:r>
              <a:rPr lang="en-US" sz="2000" dirty="0"/>
              <a:t>directly </a:t>
            </a:r>
            <a:r>
              <a:rPr lang="en-US" sz="2000" dirty="0" smtClean="0"/>
              <a:t>from </a:t>
            </a:r>
            <a:r>
              <a:rPr lang="en-US" sz="2000" dirty="0"/>
              <a:t>PC </a:t>
            </a:r>
            <a:r>
              <a:rPr lang="en-US" sz="2000" dirty="0" smtClean="0"/>
              <a:t>layer to online analysis pipeline using </a:t>
            </a:r>
            <a:r>
              <a:rPr lang="en-US" sz="2000" dirty="0" err="1" smtClean="0"/>
              <a:t>Karabo</a:t>
            </a:r>
            <a:r>
              <a:rPr lang="en-US" sz="2000" dirty="0" smtClean="0"/>
              <a:t> P2P, for processing </a:t>
            </a:r>
            <a:r>
              <a:rPr lang="en-US" sz="2000" dirty="0"/>
              <a:t>by users’ </a:t>
            </a:r>
            <a:r>
              <a:rPr lang="en-US" sz="2000" dirty="0" smtClean="0"/>
              <a:t>algorithms and visualization.</a:t>
            </a:r>
          </a:p>
          <a:p>
            <a:pPr lvl="1"/>
            <a:r>
              <a:rPr lang="en-US" sz="2000" dirty="0" smtClean="0"/>
              <a:t>“Go-back” to earlier experiment/run data </a:t>
            </a:r>
            <a:r>
              <a:rPr lang="en-US" sz="2000" dirty="0"/>
              <a:t>is possible via </a:t>
            </a:r>
            <a:r>
              <a:rPr lang="en-US" sz="2000" dirty="0" smtClean="0"/>
              <a:t>dedicated reading service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smtClean="0"/>
              <a:t>tightly controlled</a:t>
            </a:r>
          </a:p>
          <a:p>
            <a:r>
              <a:rPr lang="en-US" dirty="0" smtClean="0"/>
              <a:t>Offline (on-site)</a:t>
            </a:r>
          </a:p>
          <a:p>
            <a:pPr lvl="1"/>
            <a:r>
              <a:rPr lang="en-US" sz="2000" dirty="0" smtClean="0"/>
              <a:t>Now, that experiment data is made persistent, user can access raw data, for an extended time period using the reading service</a:t>
            </a:r>
          </a:p>
          <a:p>
            <a:pPr lvl="1"/>
            <a:r>
              <a:rPr lang="en-US" sz="2000" dirty="0" smtClean="0"/>
              <a:t>Data calibration is performed, on the-fly, where necessary</a:t>
            </a:r>
            <a:endParaRPr lang="en-US" dirty="0" smtClean="0"/>
          </a:p>
          <a:p>
            <a:r>
              <a:rPr lang="en-US" dirty="0" smtClean="0"/>
              <a:t>Off-site</a:t>
            </a:r>
          </a:p>
          <a:p>
            <a:pPr lvl="1"/>
            <a:r>
              <a:rPr lang="en-US" sz="2000" dirty="0" smtClean="0"/>
              <a:t>Export service will provide mechanism to export experiment data that can be downloaded and accessed by users on their premises</a:t>
            </a:r>
          </a:p>
          <a:p>
            <a:pPr lvl="1"/>
            <a:r>
              <a:rPr lang="en-US" sz="2000" dirty="0" smtClean="0"/>
              <a:t>Defined user view???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234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2347" y="1844824"/>
            <a:ext cx="4361653" cy="23762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data during experiment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196752"/>
            <a:ext cx="8559675" cy="5083398"/>
          </a:xfrm>
        </p:spPr>
        <p:txBody>
          <a:bodyPr/>
          <a:lstStyle/>
          <a:p>
            <a:pPr marL="298450" lvl="1" indent="-298450">
              <a:buClr>
                <a:schemeClr val="accent2"/>
              </a:buClr>
              <a:buSzPct val="80000"/>
              <a:buFont typeface="Wingdings" pitchFamily="2" charset="2"/>
              <a:buChar char="n"/>
            </a:pPr>
            <a:r>
              <a:rPr lang="en-US" sz="2000" dirty="0" smtClean="0"/>
              <a:t>Selected fraction of experiment data </a:t>
            </a:r>
            <a:r>
              <a:rPr lang="en-US" sz="2000" dirty="0"/>
              <a:t>is </a:t>
            </a:r>
            <a:r>
              <a:rPr lang="en-US" sz="2000" dirty="0" smtClean="0"/>
              <a:t>streamed</a:t>
            </a:r>
            <a:br>
              <a:rPr lang="en-US" sz="2000" dirty="0" smtClean="0"/>
            </a:br>
            <a:r>
              <a:rPr lang="en-US" sz="2000" dirty="0" smtClean="0"/>
              <a:t>out </a:t>
            </a:r>
            <a:r>
              <a:rPr lang="en-US" sz="2000" dirty="0"/>
              <a:t>directly from PC layer to online analysis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using </a:t>
            </a:r>
            <a:r>
              <a:rPr lang="en-US" sz="2000" dirty="0" err="1"/>
              <a:t>Karabo</a:t>
            </a:r>
            <a:r>
              <a:rPr lang="en-US" sz="2000" dirty="0"/>
              <a:t> P2P </a:t>
            </a:r>
            <a:r>
              <a:rPr lang="en-US" sz="2000" dirty="0" smtClean="0"/>
              <a:t>(</a:t>
            </a:r>
            <a:r>
              <a:rPr lang="en-US" sz="2000" dirty="0"/>
              <a:t>near-real-time) .</a:t>
            </a:r>
          </a:p>
          <a:p>
            <a:r>
              <a:rPr lang="en-US" sz="2000" dirty="0" smtClean="0"/>
              <a:t>Experiment data stored in online </a:t>
            </a:r>
            <a:br>
              <a:rPr lang="en-US" sz="2000" dirty="0" smtClean="0"/>
            </a:br>
            <a:r>
              <a:rPr lang="en-US" sz="2000" dirty="0" smtClean="0"/>
              <a:t>cache</a:t>
            </a:r>
            <a:r>
              <a:rPr lang="en-US" sz="2000" dirty="0"/>
              <a:t> </a:t>
            </a:r>
            <a:r>
              <a:rPr lang="en-US" sz="2000" dirty="0" smtClean="0"/>
              <a:t>can </a:t>
            </a:r>
            <a:r>
              <a:rPr lang="en-US" sz="2000" dirty="0"/>
              <a:t>be accessed immediately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for fast-feedback </a:t>
            </a:r>
            <a:r>
              <a:rPr lang="en-US" sz="2000" dirty="0"/>
              <a:t>in the online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computing </a:t>
            </a:r>
            <a:r>
              <a:rPr lang="en-US" sz="2000" dirty="0"/>
              <a:t>cluster.</a:t>
            </a:r>
          </a:p>
          <a:p>
            <a:r>
              <a:rPr lang="en-US" sz="2000" dirty="0" smtClean="0"/>
              <a:t>Standard </a:t>
            </a:r>
            <a:r>
              <a:rPr lang="en-US" sz="2000" dirty="0"/>
              <a:t>set of algorithms will </a:t>
            </a:r>
            <a:r>
              <a:rPr lang="en-US" sz="2000" dirty="0" smtClean="0"/>
              <a:t>be made </a:t>
            </a:r>
            <a:br>
              <a:rPr lang="en-US" sz="2000" dirty="0" smtClean="0"/>
            </a:br>
            <a:r>
              <a:rPr lang="en-US" sz="2000" dirty="0" smtClean="0"/>
              <a:t>available on the online computing cluster </a:t>
            </a:r>
            <a:br>
              <a:rPr lang="en-US" sz="2000" dirty="0" smtClean="0"/>
            </a:br>
            <a:r>
              <a:rPr lang="en-US" sz="2000" dirty="0" smtClean="0"/>
              <a:t>to </a:t>
            </a:r>
            <a:r>
              <a:rPr lang="en-US" sz="2000" dirty="0"/>
              <a:t>monitor </a:t>
            </a:r>
            <a:r>
              <a:rPr lang="en-US" sz="2000" dirty="0" smtClean="0"/>
              <a:t>data streams and </a:t>
            </a:r>
            <a:r>
              <a:rPr lang="en-US" sz="2000" dirty="0"/>
              <a:t>calibrate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images according to </a:t>
            </a:r>
            <a:r>
              <a:rPr lang="en-US" sz="2000" dirty="0"/>
              <a:t>the </a:t>
            </a:r>
            <a:r>
              <a:rPr lang="en-US" sz="2000" dirty="0" smtClean="0"/>
              <a:t>detector state.</a:t>
            </a:r>
            <a:endParaRPr lang="en-US" sz="2000" dirty="0"/>
          </a:p>
          <a:p>
            <a:r>
              <a:rPr lang="en-US" sz="2000" dirty="0" smtClean="0"/>
              <a:t>Users can plug in </a:t>
            </a:r>
            <a:r>
              <a:rPr lang="en-US" sz="2000" dirty="0"/>
              <a:t>their </a:t>
            </a:r>
            <a:r>
              <a:rPr lang="en-US" sz="2000" dirty="0" smtClean="0"/>
              <a:t>own algorithms to the </a:t>
            </a:r>
            <a:br>
              <a:rPr lang="en-US" sz="2000" dirty="0" smtClean="0"/>
            </a:br>
            <a:r>
              <a:rPr lang="en-US" sz="2000" dirty="0" smtClean="0"/>
              <a:t>pipeline </a:t>
            </a:r>
            <a:r>
              <a:rPr lang="en-US" sz="2000" dirty="0"/>
              <a:t>by implementing </a:t>
            </a:r>
            <a:r>
              <a:rPr lang="en-US" sz="2000" dirty="0" smtClean="0"/>
              <a:t>them as </a:t>
            </a:r>
            <a:r>
              <a:rPr lang="en-US" sz="2000" dirty="0" err="1" smtClean="0"/>
              <a:t>Karabo</a:t>
            </a:r>
            <a:r>
              <a:rPr lang="en-US" sz="2000" dirty="0" smtClean="0"/>
              <a:t> devices.</a:t>
            </a:r>
          </a:p>
          <a:p>
            <a:r>
              <a:rPr lang="en-US" sz="2000" dirty="0" smtClean="0"/>
              <a:t>Alternatively </a:t>
            </a:r>
            <a:r>
              <a:rPr lang="en-US" sz="2000" dirty="0"/>
              <a:t>calibrated detector data can be stored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</a:t>
            </a:r>
            <a:r>
              <a:rPr lang="en-US" sz="2000" dirty="0"/>
              <a:t>the online cluster file system </a:t>
            </a:r>
            <a:r>
              <a:rPr lang="en-US" sz="2000" dirty="0" smtClean="0"/>
              <a:t>(user storage space) </a:t>
            </a:r>
            <a:br>
              <a:rPr lang="en-US" sz="2000" dirty="0" smtClean="0"/>
            </a:br>
            <a:r>
              <a:rPr lang="en-US" sz="2000" dirty="0" smtClean="0"/>
              <a:t>in </a:t>
            </a:r>
            <a:r>
              <a:rPr lang="en-US" sz="2000" dirty="0"/>
              <a:t>HDF5 files and then accessed by user software.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342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retrieval service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User query (e.g. via web interface)</a:t>
            </a:r>
          </a:p>
          <a:p>
            <a:pPr lvl="1"/>
            <a:r>
              <a:rPr lang="en-US" sz="2000" dirty="0" smtClean="0"/>
              <a:t>Resolved by MDC into run-number(s)</a:t>
            </a:r>
          </a:p>
          <a:p>
            <a:r>
              <a:rPr lang="en-US" sz="2000" dirty="0" smtClean="0"/>
              <a:t>Run-number is resolved into list</a:t>
            </a:r>
            <a:br>
              <a:rPr lang="en-US" sz="2000" dirty="0" smtClean="0"/>
            </a:br>
            <a:r>
              <a:rPr lang="en-US" sz="2000" dirty="0" smtClean="0"/>
              <a:t>of files (full path)</a:t>
            </a:r>
          </a:p>
          <a:p>
            <a:r>
              <a:rPr lang="en-US" sz="2000" dirty="0" smtClean="0"/>
              <a:t>Query answer granularity at MDC is files</a:t>
            </a:r>
          </a:p>
          <a:p>
            <a:endParaRPr lang="en-US" sz="2000" dirty="0" smtClean="0"/>
          </a:p>
          <a:p>
            <a:r>
              <a:rPr lang="en-US" sz="2000" dirty="0" smtClean="0"/>
              <a:t>Query model at the reader service defines</a:t>
            </a:r>
            <a:br>
              <a:rPr lang="en-US" sz="2000" dirty="0" smtClean="0"/>
            </a:br>
            <a:r>
              <a:rPr lang="en-US" sz="2000" dirty="0" smtClean="0"/>
              <a:t>the level of details (query granularity)</a:t>
            </a:r>
          </a:p>
          <a:p>
            <a:pPr lvl="1"/>
            <a:r>
              <a:rPr lang="en-US" sz="1800" dirty="0" smtClean="0"/>
              <a:t>Given a data file, stream all datasets out</a:t>
            </a:r>
          </a:p>
          <a:p>
            <a:pPr lvl="1"/>
            <a:r>
              <a:rPr lang="en-US" sz="1800" dirty="0" smtClean="0"/>
              <a:t>Given a list of files, stream out all datasets (order?)</a:t>
            </a:r>
          </a:p>
          <a:p>
            <a:pPr lvl="1"/>
            <a:r>
              <a:rPr lang="en-US" sz="1800" dirty="0" smtClean="0"/>
              <a:t>Retrieve one train, range of trains, etc.</a:t>
            </a:r>
          </a:p>
          <a:p>
            <a:pPr lvl="1"/>
            <a:r>
              <a:rPr lang="en-US" sz="1800" dirty="0" smtClean="0"/>
              <a:t>Retrieve selected datasets</a:t>
            </a:r>
          </a:p>
          <a:p>
            <a:pPr lvl="1"/>
            <a:r>
              <a:rPr lang="en-US" sz="1800" dirty="0" smtClean="0"/>
              <a:t>Retrieve partial data, e.g. modules from images </a:t>
            </a:r>
            <a:endParaRPr lang="en-US" sz="1800" dirty="0"/>
          </a:p>
        </p:txBody>
      </p:sp>
      <p:sp>
        <p:nvSpPr>
          <p:cNvPr id="30" name="Rounded Rectangle 29"/>
          <p:cNvSpPr/>
          <p:nvPr/>
        </p:nvSpPr>
        <p:spPr>
          <a:xfrm>
            <a:off x="6083693" y="3819065"/>
            <a:ext cx="1467752" cy="61019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 smtClean="0">
                <a:solidFill>
                  <a:prstClr val="white"/>
                </a:solidFill>
                <a:latin typeface="Calibri"/>
              </a:rPr>
              <a:t>Reader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Snip Single Corner Rectangle 30"/>
          <p:cNvSpPr/>
          <p:nvPr/>
        </p:nvSpPr>
        <p:spPr>
          <a:xfrm>
            <a:off x="5890632" y="1784419"/>
            <a:ext cx="1422738" cy="91440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dirty="0" smtClean="0">
                <a:solidFill>
                  <a:prstClr val="white"/>
                </a:solidFill>
                <a:latin typeface="Calibri"/>
              </a:rPr>
              <a:t>Metadata Catalog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308304" y="2492896"/>
            <a:ext cx="10081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343790" y="1845585"/>
            <a:ext cx="1098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User query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360" y="1834299"/>
            <a:ext cx="814640" cy="814640"/>
          </a:xfrm>
          <a:prstGeom prst="rect">
            <a:avLst/>
          </a:prstGeom>
        </p:spPr>
      </p:pic>
      <p:cxnSp>
        <p:nvCxnSpPr>
          <p:cNvPr id="36" name="Straight Arrow Connector 35"/>
          <p:cNvCxnSpPr>
            <a:stCxn id="35" idx="1"/>
            <a:endCxn id="31" idx="0"/>
          </p:cNvCxnSpPr>
          <p:nvPr/>
        </p:nvCxnSpPr>
        <p:spPr>
          <a:xfrm flipH="1">
            <a:off x="7313370" y="2241619"/>
            <a:ext cx="10159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08104" y="285293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List of files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452320" y="5085184"/>
            <a:ext cx="1202432" cy="69837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pipeline</a:t>
            </a:r>
          </a:p>
        </p:txBody>
      </p:sp>
      <p:sp>
        <p:nvSpPr>
          <p:cNvPr id="3" name="Can 2"/>
          <p:cNvSpPr/>
          <p:nvPr/>
        </p:nvSpPr>
        <p:spPr bwMode="auto">
          <a:xfrm>
            <a:off x="6084168" y="5013176"/>
            <a:ext cx="914400" cy="792088"/>
          </a:xfrm>
          <a:prstGeom prst="can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84168" y="5301208"/>
            <a:ext cx="907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Datasets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" name="Straight Arrow Connector 4"/>
          <p:cNvCxnSpPr>
            <a:stCxn id="30" idx="2"/>
            <a:endCxn id="3" idx="1"/>
          </p:cNvCxnSpPr>
          <p:nvPr/>
        </p:nvCxnSpPr>
        <p:spPr bwMode="auto">
          <a:xfrm flipH="1">
            <a:off x="6541368" y="4429257"/>
            <a:ext cx="276201" cy="583919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30" idx="2"/>
            <a:endCxn id="2" idx="0"/>
          </p:cNvCxnSpPr>
          <p:nvPr/>
        </p:nvCxnSpPr>
        <p:spPr bwMode="auto">
          <a:xfrm>
            <a:off x="6817569" y="4429257"/>
            <a:ext cx="1235967" cy="65592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020272" y="5373216"/>
            <a:ext cx="432048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30" idx="3"/>
            <a:endCxn id="35" idx="2"/>
          </p:cNvCxnSpPr>
          <p:nvPr/>
        </p:nvCxnSpPr>
        <p:spPr bwMode="auto">
          <a:xfrm flipV="1">
            <a:off x="7551445" y="2648939"/>
            <a:ext cx="1185235" cy="1475222"/>
          </a:xfrm>
          <a:prstGeom prst="curvedConnector2">
            <a:avLst/>
          </a:prstGeom>
          <a:ln>
            <a:solidFill>
              <a:srgbClr val="0000FF"/>
            </a:solidFill>
            <a:headEnd type="arrow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588224" y="2708920"/>
            <a:ext cx="0" cy="115212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236296" y="249289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List of files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68344" y="3140968"/>
            <a:ext cx="8823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Retrieve </a:t>
            </a:r>
            <a:br>
              <a:rPr lang="en-US" sz="1600" dirty="0" smtClean="0">
                <a:solidFill>
                  <a:prstClr val="black"/>
                </a:solidFill>
                <a:latin typeface="Calibri"/>
              </a:rPr>
            </a:b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data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8244408" y="2708920"/>
            <a:ext cx="648072" cy="2160240"/>
          </a:xfrm>
          <a:prstGeom prst="straightConnector1">
            <a:avLst/>
          </a:prstGeom>
          <a:noFill/>
          <a:ln w="12700" cap="flat" cmpd="sng" algn="ctr">
            <a:solidFill>
              <a:schemeClr val="folHlink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8404495" y="4149080"/>
            <a:ext cx="7395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Access</a:t>
            </a:r>
            <a:br>
              <a:rPr lang="en-US" sz="1600" dirty="0" smtClean="0">
                <a:solidFill>
                  <a:prstClr val="black"/>
                </a:solidFill>
                <a:latin typeface="Calibri"/>
              </a:rPr>
            </a:b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data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174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r="17797"/>
          <a:stretch/>
        </p:blipFill>
        <p:spPr>
          <a:xfrm>
            <a:off x="5292080" y="5013176"/>
            <a:ext cx="3817546" cy="17752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export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Export </a:t>
            </a:r>
            <a:r>
              <a:rPr lang="en-US" sz="2000" dirty="0"/>
              <a:t>calibrated, slow/fast data </a:t>
            </a:r>
            <a:r>
              <a:rPr lang="en-US" sz="2000" dirty="0" smtClean="0"/>
              <a:t>to users </a:t>
            </a:r>
            <a:br>
              <a:rPr lang="en-US" sz="2000" dirty="0" smtClean="0"/>
            </a:br>
            <a:r>
              <a:rPr lang="en-US" sz="2000" dirty="0" smtClean="0"/>
              <a:t>outside </a:t>
            </a:r>
            <a:r>
              <a:rPr lang="en-US" sz="2000" dirty="0"/>
              <a:t>the European XFEL facility</a:t>
            </a:r>
          </a:p>
          <a:p>
            <a:pPr lvl="1"/>
            <a:r>
              <a:rPr lang="en-US" sz="1800" u="sng" dirty="0" smtClean="0"/>
              <a:t>Only calibrated data</a:t>
            </a:r>
            <a:r>
              <a:rPr lang="en-US" sz="1800" dirty="0" smtClean="0"/>
              <a:t> will be exported</a:t>
            </a:r>
          </a:p>
          <a:p>
            <a:r>
              <a:rPr lang="en-US" sz="2000" dirty="0" smtClean="0"/>
              <a:t>User-personalized view</a:t>
            </a:r>
          </a:p>
          <a:p>
            <a:pPr lvl="1"/>
            <a:r>
              <a:rPr lang="en-US" sz="1800" dirty="0" smtClean="0"/>
              <a:t>Users may want to rearrange</a:t>
            </a:r>
            <a:r>
              <a:rPr lang="en-US" sz="1800" dirty="0"/>
              <a:t> </a:t>
            </a:r>
            <a:r>
              <a:rPr lang="en-US" sz="1800" dirty="0" smtClean="0"/>
              <a:t>data groups </a:t>
            </a:r>
            <a:br>
              <a:rPr lang="en-US" sz="1800" dirty="0" smtClean="0"/>
            </a:br>
            <a:r>
              <a:rPr lang="en-US" sz="1800" dirty="0" smtClean="0"/>
              <a:t>in the new dataset according to the users’ </a:t>
            </a:r>
            <a:br>
              <a:rPr lang="en-US" sz="1800" dirty="0" smtClean="0"/>
            </a:br>
            <a:r>
              <a:rPr lang="en-US" sz="1800" dirty="0" smtClean="0"/>
              <a:t>needs (</a:t>
            </a:r>
            <a:r>
              <a:rPr lang="en-US" sz="1800" dirty="0"/>
              <a:t>user-defined </a:t>
            </a:r>
            <a:r>
              <a:rPr lang="en-US" sz="1800" dirty="0" smtClean="0"/>
              <a:t>view)</a:t>
            </a:r>
          </a:p>
          <a:p>
            <a:pPr lvl="1"/>
            <a:r>
              <a:rPr lang="en-US" sz="1800" dirty="0" smtClean="0"/>
              <a:t>E.g. grouping by location, renaming entities,</a:t>
            </a:r>
            <a:br>
              <a:rPr lang="en-US" sz="1800" dirty="0" smtClean="0"/>
            </a:br>
            <a:r>
              <a:rPr lang="en-US" sz="1800" dirty="0" smtClean="0"/>
              <a:t>horizontal/vertical data partitioning, etc.</a:t>
            </a:r>
          </a:p>
          <a:p>
            <a:r>
              <a:rPr lang="en-US" sz="2000" dirty="0" smtClean="0"/>
              <a:t>Predefined templates </a:t>
            </a:r>
            <a:r>
              <a:rPr lang="en-US" sz="2000" dirty="0"/>
              <a:t>can be provided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(for major use-cases) </a:t>
            </a:r>
          </a:p>
          <a:p>
            <a:r>
              <a:rPr lang="en-US" sz="2000" dirty="0" smtClean="0"/>
              <a:t>Another use case</a:t>
            </a:r>
          </a:p>
          <a:p>
            <a:pPr lvl="1"/>
            <a:r>
              <a:rPr lang="en-US" sz="1800" dirty="0" smtClean="0"/>
              <a:t>Mapping of internal physical entities</a:t>
            </a:r>
            <a:br>
              <a:rPr lang="en-US" sz="1800" dirty="0" smtClean="0"/>
            </a:br>
            <a:r>
              <a:rPr lang="en-US" sz="1800" dirty="0" smtClean="0"/>
              <a:t>to data entities used by standard </a:t>
            </a:r>
            <a:br>
              <a:rPr lang="en-US" sz="1800" dirty="0" smtClean="0"/>
            </a:br>
            <a:r>
              <a:rPr lang="en-US" sz="1800" dirty="0" smtClean="0"/>
              <a:t>(commonly used) analysis tools</a:t>
            </a:r>
            <a:br>
              <a:rPr lang="en-US" sz="1800" dirty="0" smtClean="0"/>
            </a:br>
            <a:endParaRPr lang="en-US" sz="20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6228184" y="4221088"/>
            <a:ext cx="792088" cy="5760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35" y="1340768"/>
            <a:ext cx="3233965" cy="341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833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Migration service</a:t>
            </a:r>
          </a:p>
          <a:p>
            <a:pPr lvl="1"/>
            <a:r>
              <a:rPr lang="en-US" sz="2000" dirty="0" smtClean="0"/>
              <a:t>Move</a:t>
            </a:r>
            <a:r>
              <a:rPr lang="en-US" sz="2000" dirty="0"/>
              <a:t>/copy </a:t>
            </a:r>
            <a:r>
              <a:rPr lang="en-US" sz="2000" dirty="0" smtClean="0"/>
              <a:t>experiment data to offline </a:t>
            </a:r>
            <a:br>
              <a:rPr lang="en-US" sz="2000" dirty="0" smtClean="0"/>
            </a:br>
            <a:r>
              <a:rPr lang="en-US" sz="2000" dirty="0" smtClean="0"/>
              <a:t>storage and archive system, and back.</a:t>
            </a:r>
          </a:p>
          <a:p>
            <a:pPr lvl="1"/>
            <a:r>
              <a:rPr lang="en-US" sz="2000" dirty="0" smtClean="0"/>
              <a:t>Migration service is synchronized</a:t>
            </a:r>
            <a:r>
              <a:rPr lang="en-US" sz="2000" dirty="0"/>
              <a:t> </a:t>
            </a:r>
            <a:r>
              <a:rPr lang="en-US" sz="2000" dirty="0" smtClean="0"/>
              <a:t>with </a:t>
            </a:r>
            <a:br>
              <a:rPr lang="en-US" sz="2000" dirty="0" smtClean="0"/>
            </a:br>
            <a:r>
              <a:rPr lang="en-US" sz="2000" dirty="0" smtClean="0"/>
              <a:t>the Metadata catalogue to reflect </a:t>
            </a:r>
            <a:br>
              <a:rPr lang="en-US" sz="2000" dirty="0" smtClean="0"/>
            </a:br>
            <a:r>
              <a:rPr lang="en-US" sz="2000" dirty="0" smtClean="0"/>
              <a:t>coherent and valid state of the DM system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035" y="1340768"/>
            <a:ext cx="3233965" cy="341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6228184" y="3429000"/>
            <a:ext cx="792088" cy="5760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882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276872"/>
            <a:ext cx="6038793" cy="264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retention and </a:t>
            </a:r>
            <a:r>
              <a:rPr lang="en-US" dirty="0"/>
              <a:t>access policy (</a:t>
            </a:r>
            <a:r>
              <a:rPr lang="en-US" dirty="0" err="1"/>
              <a:t>PANData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196752"/>
            <a:ext cx="8343651" cy="5083398"/>
          </a:xfrm>
        </p:spPr>
        <p:txBody>
          <a:bodyPr/>
          <a:lstStyle/>
          <a:p>
            <a:r>
              <a:rPr lang="en-US" sz="2000" dirty="0" smtClean="0"/>
              <a:t>Raw </a:t>
            </a:r>
            <a:r>
              <a:rPr lang="en-US" sz="2000" dirty="0"/>
              <a:t>data and associated metadata obtained as a result of publicly funded projects are open </a:t>
            </a:r>
            <a:r>
              <a:rPr lang="en-US" sz="2000" dirty="0" smtClean="0"/>
              <a:t>access</a:t>
            </a:r>
            <a:endParaRPr lang="en-US" sz="2000" dirty="0"/>
          </a:p>
          <a:p>
            <a:r>
              <a:rPr lang="en-US" sz="2000" dirty="0" smtClean="0"/>
              <a:t>Access </a:t>
            </a:r>
            <a:r>
              <a:rPr lang="en-US" sz="2000" dirty="0"/>
              <a:t>to the raw data is restricted to the experimental team for the period </a:t>
            </a:r>
            <a:r>
              <a:rPr lang="en-US" sz="2000" dirty="0" smtClean="0"/>
              <a:t>of at least </a:t>
            </a:r>
            <a:r>
              <a:rPr lang="en-US" sz="2000" dirty="0"/>
              <a:t>3 </a:t>
            </a:r>
            <a:r>
              <a:rPr lang="en-US" sz="2000" dirty="0" smtClean="0"/>
              <a:t>years</a:t>
            </a:r>
          </a:p>
          <a:p>
            <a:pPr lvl="1"/>
            <a:r>
              <a:rPr lang="en-US" sz="2000" dirty="0" smtClean="0"/>
              <a:t>European XFEL will strive for long-term data storage, </a:t>
            </a:r>
            <a:r>
              <a:rPr lang="en-US" sz="2000" u="sng" dirty="0" smtClean="0"/>
              <a:t>subject to available funding</a:t>
            </a:r>
          </a:p>
          <a:p>
            <a:r>
              <a:rPr lang="en-US" sz="2000" dirty="0" smtClean="0"/>
              <a:t>Raw </a:t>
            </a:r>
            <a:r>
              <a:rPr lang="en-US" sz="2000" dirty="0"/>
              <a:t>data is by default removed from the offline storage one year after </a:t>
            </a:r>
            <a:r>
              <a:rPr lang="en-US" sz="2000" dirty="0" smtClean="0"/>
              <a:t>the experiment </a:t>
            </a:r>
            <a:r>
              <a:rPr lang="en-US" sz="2000" dirty="0"/>
              <a:t>has been performed</a:t>
            </a:r>
          </a:p>
          <a:p>
            <a:r>
              <a:rPr lang="en-US" sz="2000" dirty="0" smtClean="0"/>
              <a:t>Calibration </a:t>
            </a:r>
            <a:r>
              <a:rPr lang="en-US" sz="2000" dirty="0"/>
              <a:t>constants are </a:t>
            </a:r>
            <a:r>
              <a:rPr lang="en-US" sz="2000" dirty="0" smtClean="0"/>
              <a:t>archived without </a:t>
            </a:r>
            <a:r>
              <a:rPr lang="en-US" sz="2000" dirty="0"/>
              <a:t>time limits i.e. "</a:t>
            </a:r>
            <a:r>
              <a:rPr lang="en-US" sz="2000" dirty="0" smtClean="0"/>
              <a:t>forever”</a:t>
            </a:r>
          </a:p>
          <a:p>
            <a:r>
              <a:rPr lang="en-US" sz="2000" dirty="0" smtClean="0"/>
              <a:t>Access </a:t>
            </a:r>
            <a:r>
              <a:rPr lang="en-US" sz="2000" dirty="0"/>
              <a:t>to raw data in the archive system is protected using NFS4.1 ACL according to the </a:t>
            </a:r>
            <a:r>
              <a:rPr lang="en-US" sz="2000" dirty="0" smtClean="0"/>
              <a:t>specification provided </a:t>
            </a:r>
            <a:r>
              <a:rPr lang="en-US" sz="2000" dirty="0"/>
              <a:t>by experiment </a:t>
            </a:r>
            <a:r>
              <a:rPr lang="en-US" sz="2000" dirty="0" smtClean="0"/>
              <a:t>PI.</a:t>
            </a:r>
          </a:p>
          <a:p>
            <a:r>
              <a:rPr lang="en-US" sz="2000" dirty="0" smtClean="0"/>
              <a:t>Access </a:t>
            </a:r>
            <a:r>
              <a:rPr lang="en-US" sz="2000" dirty="0"/>
              <a:t>to raw data is granted to European XFEL staff only for instrument related </a:t>
            </a:r>
            <a:r>
              <a:rPr lang="en-US" sz="2000" dirty="0" smtClean="0"/>
              <a:t>investigation (diagnostic, upgrade, etc.)</a:t>
            </a:r>
          </a:p>
          <a:p>
            <a:r>
              <a:rPr lang="en-US" sz="2000" dirty="0" smtClean="0"/>
              <a:t>Access </a:t>
            </a:r>
            <a:r>
              <a:rPr lang="en-US" sz="2000" dirty="0"/>
              <a:t>to calibration constants is open to all facility </a:t>
            </a:r>
            <a:r>
              <a:rPr lang="en-US" sz="2000" dirty="0" smtClean="0"/>
              <a:t>users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2204864"/>
            <a:ext cx="2843808" cy="284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6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template-european-xfel_presentation</Template>
  <TotalTime>783</TotalTime>
  <Words>432</Words>
  <Application>Microsoft Macintosh PowerPoint</Application>
  <PresentationFormat>On-screen Show (4:3)</PresentationFormat>
  <Paragraphs>73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template-european-xfel-gmbh_presentation</vt:lpstr>
      <vt:lpstr>Retrieving queried data  as a user</vt:lpstr>
      <vt:lpstr>User access to experiment data</vt:lpstr>
      <vt:lpstr>Access to data during experiment </vt:lpstr>
      <vt:lpstr>Data retrieval service</vt:lpstr>
      <vt:lpstr>Data export service</vt:lpstr>
      <vt:lpstr>Data migration</vt:lpstr>
      <vt:lpstr>PowerPoint Presentation</vt:lpstr>
      <vt:lpstr>Data retention and access policy (PANData)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Boukhelef, Djelloul</dc:creator>
  <cp:lastModifiedBy>Djelloul Boukhelef</cp:lastModifiedBy>
  <cp:revision>257</cp:revision>
  <dcterms:created xsi:type="dcterms:W3CDTF">2013-09-21T10:10:08Z</dcterms:created>
  <dcterms:modified xsi:type="dcterms:W3CDTF">2016-02-04T08:44:34Z</dcterms:modified>
</cp:coreProperties>
</file>