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5" r:id="rId2"/>
  </p:sldMasterIdLst>
  <p:notesMasterIdLst>
    <p:notesMasterId r:id="rId3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0" d="100"/>
          <a:sy n="40" d="100"/>
        </p:scale>
        <p:origin x="-15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36A2F-1E1E-3243-8E46-549E37756AF8}" type="datetimeFigureOut">
              <a:rPr lang="en-US" smtClean="0"/>
              <a:t>02.02.16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C536B-0A80-EF42-AFB3-405C56FF2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7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F08DDF-290B-49BC-9F94-6BC547E80180}" type="slidenum">
              <a:rPr lang="de-DE"/>
              <a:pPr/>
              <a:t>1</a:t>
            </a:fld>
            <a:endParaRPr lang="de-DE"/>
          </a:p>
        </p:txBody>
      </p:sp>
      <p:sp>
        <p:nvSpPr>
          <p:cNvPr id="1064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r>
              <a:rPr lang="en-GB" sz="1100" b="1" dirty="0"/>
              <a:t>How to edit the title slide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</a:pPr>
            <a:endParaRPr lang="en-GB" sz="1100" dirty="0"/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Upper </a:t>
            </a:r>
            <a:r>
              <a:rPr lang="en-GB" sz="1100" dirty="0"/>
              <a:t>area: </a:t>
            </a:r>
            <a:r>
              <a:rPr lang="en-GB" sz="1100" b="1" dirty="0"/>
              <a:t>Title</a:t>
            </a:r>
            <a:r>
              <a:rPr lang="en-GB" sz="1100" dirty="0"/>
              <a:t> of your talk, max. 2 rows of the defined size (55 </a:t>
            </a:r>
            <a:r>
              <a:rPr lang="en-GB" sz="1100" dirty="0" err="1"/>
              <a:t>pt</a:t>
            </a:r>
            <a:r>
              <a:rPr lang="en-GB" sz="1100" dirty="0"/>
              <a:t>)</a:t>
            </a:r>
          </a:p>
          <a:p>
            <a:pPr marL="228600" indent="-228600">
              <a:spcBef>
                <a:spcPct val="0"/>
              </a:spcBef>
              <a:spcAft>
                <a:spcPct val="20000"/>
              </a:spcAft>
              <a:buFontTx/>
              <a:buAutoNum type="arabicPeriod"/>
            </a:pPr>
            <a:r>
              <a:rPr lang="en-GB" sz="1100" dirty="0" smtClean="0"/>
              <a:t>Lower </a:t>
            </a:r>
            <a:r>
              <a:rPr lang="en-GB" sz="1100" dirty="0"/>
              <a:t>area </a:t>
            </a:r>
            <a:r>
              <a:rPr lang="en-GB" sz="1100" b="1" dirty="0"/>
              <a:t>(subtitle):</a:t>
            </a:r>
            <a:r>
              <a:rPr lang="en-GB" sz="1100" dirty="0"/>
              <a:t> Conference/meeting/workshop, location, date, </a:t>
            </a:r>
            <a:br>
              <a:rPr lang="en-GB" sz="1100" dirty="0"/>
            </a:br>
            <a:r>
              <a:rPr lang="en-GB" sz="1100" dirty="0" smtClean="0"/>
              <a:t>your </a:t>
            </a:r>
            <a:r>
              <a:rPr lang="en-GB" sz="1100" dirty="0"/>
              <a:t>name and affiliation, </a:t>
            </a:r>
            <a:r>
              <a:rPr lang="en-GB" sz="1100" dirty="0" smtClean="0"/>
              <a:t>max</a:t>
            </a:r>
            <a:r>
              <a:rPr lang="en-GB" sz="1100" dirty="0"/>
              <a:t>. 4 rows of the defined size (32 </a:t>
            </a:r>
            <a:r>
              <a:rPr lang="en-GB" sz="1100" dirty="0" err="1"/>
              <a:t>pt</a:t>
            </a:r>
            <a:r>
              <a:rPr lang="en-GB" sz="1100" dirty="0" smtClean="0"/>
              <a:t>)</a:t>
            </a:r>
            <a:endParaRPr lang="en-GB" sz="11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63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96076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5915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85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2" name="Rectangle 82"/>
          <p:cNvSpPr>
            <a:spLocks noChangeArrowheads="1"/>
          </p:cNvSpPr>
          <p:nvPr userDrawn="1"/>
        </p:nvSpPr>
        <p:spPr bwMode="auto">
          <a:xfrm>
            <a:off x="8442325" y="114300"/>
            <a:ext cx="576264" cy="907200"/>
          </a:xfrm>
          <a:prstGeom prst="rect">
            <a:avLst/>
          </a:prstGeom>
          <a:solidFill>
            <a:schemeClr val="tx1"/>
          </a:solidFill>
          <a:ln w="9525">
            <a:solidFill>
              <a:srgbClr val="261748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13" name="Line 73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0323" name="Picture 83" descr="logo-XFEL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4" name="Rectangle 8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4607" y="3411538"/>
            <a:ext cx="8325262" cy="2868612"/>
          </a:xfrm>
          <a:extLst>
            <a:ext uri="{91240B29-F687-4f45-9708-019B960494DF}">
              <a14:hiddenLine xmlns:a14="http://schemas.microsoft.com/office/drawing/2010/main" w="28575">
                <a:solidFill>
                  <a:srgbClr val="FF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0" indent="0" algn="ctr">
              <a:buFont typeface="Wingdings" pitchFamily="2" charset="2"/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sp>
        <p:nvSpPr>
          <p:cNvPr id="10325" name="Line 85"/>
          <p:cNvSpPr>
            <a:spLocks noChangeShapeType="1"/>
          </p:cNvSpPr>
          <p:nvPr userDrawn="1"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326" name="Rectangle 86"/>
          <p:cNvSpPr>
            <a:spLocks noGrp="1" noChangeArrowheads="1"/>
          </p:cNvSpPr>
          <p:nvPr>
            <p:ph type="ctrTitle" sz="quarter"/>
          </p:nvPr>
        </p:nvSpPr>
        <p:spPr>
          <a:xfrm>
            <a:off x="404813" y="1314450"/>
            <a:ext cx="8331200" cy="18446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>
              <a:defRPr sz="5500" b="0">
                <a:solidFill>
                  <a:schemeClr val="tx1"/>
                </a:solidFill>
              </a:defRPr>
            </a:lvl1pPr>
          </a:lstStyle>
          <a:p>
            <a:pPr lvl="0"/>
            <a:endParaRPr lang="en-GB" noProof="0" dirty="0" smtClean="0"/>
          </a:p>
        </p:txBody>
      </p:sp>
      <p:pic>
        <p:nvPicPr>
          <p:cNvPr id="10327" name="Picture 87" descr="Undulator_final_nurh#50DE97_links4-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114300"/>
            <a:ext cx="7281863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64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44576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26572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432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BD41925-BADA-44CD-9D29-92AC82CF061D}" type="slidenum">
              <a:rPr lang="en-GB" sz="1000" b="1">
                <a:solidFill>
                  <a:srgbClr val="FFFFFF"/>
                </a:solidFill>
                <a:latin typeface="Arial" charset="0"/>
                <a:ea typeface="Geneva" pitchFamily="1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b="1">
              <a:solidFill>
                <a:srgbClr val="FFFFFF"/>
              </a:solidFill>
              <a:latin typeface="Arial" charset="0"/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pitchFamily="112" charset="-128"/>
              </a:rPr>
              <a:t>03.02.2016 European XFEL Data Processing Workshop</a:t>
            </a:r>
          </a:p>
          <a:p>
            <a:pPr defTabSz="914400" fontAlgn="base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pitchFamily="112" charset="-128"/>
              </a:rPr>
              <a:t>Steffen Hauf, European XFEL GmbH</a:t>
            </a:r>
          </a:p>
        </p:txBody>
      </p:sp>
    </p:spTree>
    <p:extLst>
      <p:ext uri="{BB962C8B-B14F-4D97-AF65-F5344CB8AC3E}">
        <p14:creationId xmlns:p14="http://schemas.microsoft.com/office/powerpoint/2010/main" val="379301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34" descr="Undulator_final_nurh#50DE97_rech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325" y="114300"/>
            <a:ext cx="582613" cy="9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6" name="Rectangle 122"/>
          <p:cNvSpPr>
            <a:spLocks noChangeArrowheads="1"/>
          </p:cNvSpPr>
          <p:nvPr/>
        </p:nvSpPr>
        <p:spPr bwMode="auto">
          <a:xfrm>
            <a:off x="1093788" y="114300"/>
            <a:ext cx="7283450" cy="915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54" name="Rectangle 130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307975"/>
            <a:ext cx="72834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Slide title: Don’t edit here!</a:t>
            </a:r>
          </a:p>
        </p:txBody>
      </p:sp>
      <p:sp>
        <p:nvSpPr>
          <p:cNvPr id="1144" name="Line 120"/>
          <p:cNvSpPr>
            <a:spLocks noChangeShapeType="1"/>
          </p:cNvSpPr>
          <p:nvPr/>
        </p:nvSpPr>
        <p:spPr bwMode="auto">
          <a:xfrm>
            <a:off x="115888" y="6477000"/>
            <a:ext cx="8904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20000"/>
              </a:spcBef>
              <a:spcAft>
                <a:spcPct val="0"/>
              </a:spcAft>
              <a:buClr>
                <a:srgbClr val="F8B323"/>
              </a:buClr>
              <a:buFont typeface="Wingdings" pitchFamily="2" charset="2"/>
              <a:buChar char="n"/>
            </a:pPr>
            <a:endParaRPr lang="en-GB" sz="900">
              <a:solidFill>
                <a:srgbClr val="261748"/>
              </a:solidFill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147" name="Text Box 123"/>
          <p:cNvSpPr txBox="1">
            <a:spLocks noChangeArrowheads="1"/>
          </p:cNvSpPr>
          <p:nvPr/>
        </p:nvSpPr>
        <p:spPr bwMode="auto">
          <a:xfrm>
            <a:off x="1093788" y="114300"/>
            <a:ext cx="66294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251555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79200" tIns="0" rIns="46800" bIns="0" anchor="b"/>
          <a:lstStyle/>
          <a:p>
            <a:pPr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1151" name="Picture 127" descr="logo-XFEL_rgb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114300"/>
            <a:ext cx="911225" cy="91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6" name="Rectangle 132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04813" y="1347788"/>
            <a:ext cx="7972425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text format – don’t edit!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</a:p>
        </p:txBody>
      </p:sp>
      <p:sp>
        <p:nvSpPr>
          <p:cNvPr id="17" name="Rechteck 16"/>
          <p:cNvSpPr/>
          <p:nvPr/>
        </p:nvSpPr>
        <p:spPr bwMode="auto">
          <a:xfrm>
            <a:off x="8448938" y="784800"/>
            <a:ext cx="576000" cy="247075"/>
          </a:xfrm>
          <a:prstGeom prst="rect">
            <a:avLst/>
          </a:prstGeom>
          <a:noFill/>
          <a:ln>
            <a:noFill/>
          </a:ln>
        </p:spPr>
        <p:txBody>
          <a:bodyPr vert="horz" wrap="square" lIns="54000" tIns="45720" rIns="54000" bIns="18000" numCol="1" anchor="b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7BD41925-BADA-44CD-9D29-92AC82CF061D}" type="slidenum">
              <a:rPr lang="en-GB" sz="1000" b="1" smtClean="0">
                <a:solidFill>
                  <a:srgbClr val="FFFFFF"/>
                </a:solidFill>
                <a:latin typeface="Arial" charset="0"/>
                <a:ea typeface="Geneva" pitchFamily="1" charset="-128"/>
              </a:rPr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1000" b="1" smtClean="0">
              <a:solidFill>
                <a:srgbClr val="FFFFFF"/>
              </a:solidFill>
              <a:latin typeface="Arial" charset="0"/>
              <a:ea typeface="Geneva" pitchFamily="1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475" y="6477000"/>
            <a:ext cx="890270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eaLnBrk="0" hangingPunct="0">
              <a:lnSpc>
                <a:spcPct val="110000"/>
              </a:lnSpc>
              <a:spcBef>
                <a:spcPct val="0"/>
              </a:spcBef>
              <a:buClrTx/>
              <a:buFontTx/>
              <a:buNone/>
              <a:defRPr sz="800">
                <a:solidFill>
                  <a:srgbClr val="000000"/>
                </a:solidFill>
              </a:defRPr>
            </a:lvl1pPr>
          </a:lstStyle>
          <a:p>
            <a:pPr defTabSz="914400" fontAlgn="base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pitchFamily="112" charset="-128"/>
              </a:rPr>
              <a:t>03.02.2016 European XFEL Data Processing Workshop</a:t>
            </a:r>
          </a:p>
          <a:p>
            <a:pPr defTabSz="914400" fontAlgn="base">
              <a:spcAft>
                <a:spcPct val="0"/>
              </a:spcAft>
            </a:pPr>
            <a:r>
              <a:rPr lang="en-GB" dirty="0" smtClean="0">
                <a:latin typeface="Arial" charset="0"/>
                <a:ea typeface="ＭＳ Ｐゴシック" pitchFamily="112" charset="-128"/>
              </a:rPr>
              <a:t>Steffen Hauf, European XFEL GmbH</a:t>
            </a:r>
          </a:p>
        </p:txBody>
      </p:sp>
    </p:spTree>
    <p:extLst>
      <p:ext uri="{BB962C8B-B14F-4D97-AF65-F5344CB8AC3E}">
        <p14:creationId xmlns:p14="http://schemas.microsoft.com/office/powerpoint/2010/main" val="3389141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112" charset="-128"/>
        </a:defRPr>
      </a:lvl9pPr>
    </p:titleStyle>
    <p:bodyStyle>
      <a:lvl1pPr marL="298450" indent="-298450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n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58800" indent="-258763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2"/>
          </a:solidFill>
          <a:latin typeface="+mn-lt"/>
          <a:ea typeface="+mn-ea"/>
        </a:defRPr>
      </a:lvl2pPr>
      <a:lvl3pPr marL="817563" indent="-257175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"/>
        <a:defRPr sz="2400">
          <a:solidFill>
            <a:schemeClr val="tx2"/>
          </a:solidFill>
          <a:latin typeface="+mn-lt"/>
          <a:ea typeface="+mn-ea"/>
        </a:defRPr>
      </a:lvl3pPr>
      <a:lvl4pPr marL="1077913" indent="-258763" algn="l" rtl="0" eaLnBrk="1" fontAlgn="base" hangingPunct="1">
        <a:spcBef>
          <a:spcPts val="6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rgbClr val="100F2E"/>
          </a:solidFill>
          <a:latin typeface="+mn-lt"/>
          <a:ea typeface="+mn-ea"/>
        </a:defRPr>
      </a:lvl4pPr>
      <a:lvl5pPr marL="1312863" indent="-223838" algn="l" rtl="0" eaLnBrk="1" fontAlgn="base" hangingPunct="1">
        <a:spcBef>
          <a:spcPts val="600"/>
        </a:spcBef>
        <a:spcAft>
          <a:spcPct val="0"/>
        </a:spcAft>
        <a:buClr>
          <a:schemeClr val="accent2"/>
        </a:buClr>
        <a:buChar char="»"/>
        <a:defRPr sz="2400">
          <a:solidFill>
            <a:srgbClr val="100F2E"/>
          </a:solidFill>
          <a:latin typeface="+mn-lt"/>
          <a:ea typeface="+mn-ea"/>
        </a:defRPr>
      </a:lvl5pPr>
      <a:lvl6pPr marL="17700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6pPr>
      <a:lvl7pPr marL="22272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7pPr>
      <a:lvl8pPr marL="26844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8pPr>
      <a:lvl9pPr marL="3141663" indent="-223838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»"/>
        <a:defRPr sz="2400">
          <a:solidFill>
            <a:srgbClr val="100F2E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 sz="quarter"/>
          </p:nvPr>
        </p:nvSpPr>
        <p:spPr>
          <a:xfrm>
            <a:off x="345795" y="2092885"/>
            <a:ext cx="8331200" cy="1844675"/>
          </a:xfrm>
        </p:spPr>
        <p:txBody>
          <a:bodyPr/>
          <a:lstStyle/>
          <a:p>
            <a:r>
              <a:rPr lang="en-US" sz="3600" dirty="0"/>
              <a:t>The XFEL calibration </a:t>
            </a:r>
            <a:r>
              <a:rPr lang="en-US" sz="3600" dirty="0" smtClean="0"/>
              <a:t>pipeline</a:t>
            </a:r>
            <a:br>
              <a:rPr lang="en-US" sz="3600" dirty="0" smtClean="0"/>
            </a:br>
            <a:r>
              <a:rPr lang="en-US" sz="2400" dirty="0" smtClean="0"/>
              <a:t>An </a:t>
            </a:r>
            <a:r>
              <a:rPr lang="en-US" sz="2400" dirty="0"/>
              <a:t>example of Karabo-p2p distributed computing mixed with thread-level parallelism in Python and GPU </a:t>
            </a:r>
            <a:r>
              <a:rPr lang="en-US" sz="2400" dirty="0" smtClean="0"/>
              <a:t>computing	</a:t>
            </a:r>
            <a:endParaRPr lang="de-DE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4139453"/>
            <a:ext cx="86509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2000" dirty="0" smtClean="0">
              <a:solidFill>
                <a:schemeClr val="accent3"/>
              </a:solidFill>
            </a:endParaRP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endParaRPr lang="en-US" sz="2000" dirty="0">
              <a:solidFill>
                <a:schemeClr val="accent3"/>
              </a:solidFill>
            </a:endParaRP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S. Hauf</a:t>
            </a:r>
          </a:p>
        </p:txBody>
      </p:sp>
    </p:spTree>
    <p:extLst>
      <p:ext uri="{BB962C8B-B14F-4D97-AF65-F5344CB8AC3E}">
        <p14:creationId xmlns:p14="http://schemas.microsoft.com/office/powerpoint/2010/main" val="2288047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Python-based Calibration and Data Analysis Suite </a:t>
            </a:r>
            <a:r>
              <a:rPr lang="en-US" dirty="0" smtClean="0"/>
              <a:t>- Specifics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8495347" cy="4932362"/>
          </a:xfrm>
        </p:spPr>
        <p:txBody>
          <a:bodyPr/>
          <a:lstStyle/>
          <a:p>
            <a:r>
              <a:rPr lang="en-US" sz="2000" dirty="0" err="1" smtClean="0"/>
              <a:t>iPython</a:t>
            </a:r>
            <a:r>
              <a:rPr lang="en-US" sz="2000" dirty="0" smtClean="0"/>
              <a:t> library which transparently handles concurrency using </a:t>
            </a:r>
            <a:r>
              <a:rPr lang="en-US" sz="2000" dirty="0" err="1" smtClean="0"/>
              <a:t>ipcluster</a:t>
            </a:r>
            <a:r>
              <a:rPr lang="en-US" sz="2000" dirty="0" smtClean="0"/>
              <a:t> (</a:t>
            </a:r>
            <a:r>
              <a:rPr lang="en-US" sz="2000" dirty="0" smtClean="0"/>
              <a:t>local) </a:t>
            </a:r>
            <a:r>
              <a:rPr lang="en-US" sz="2000" dirty="0" smtClean="0"/>
              <a:t>either per image (x, y, </a:t>
            </a:r>
            <a:r>
              <a:rPr lang="en-US" sz="2000" dirty="0" err="1" smtClean="0"/>
              <a:t>z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), or per image region (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, </a:t>
            </a:r>
            <a:r>
              <a:rPr lang="en-US" sz="2000" dirty="0" err="1" smtClean="0"/>
              <a:t>y</a:t>
            </a:r>
            <a:r>
              <a:rPr lang="en-US" sz="2000" baseline="-25000" dirty="0" err="1" smtClean="0"/>
              <a:t>n</a:t>
            </a:r>
            <a:r>
              <a:rPr lang="en-US" sz="2000" dirty="0" smtClean="0"/>
              <a:t>, z)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Functionality implemented as calculator objects which work on streaming data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2169012"/>
            <a:ext cx="8321040" cy="17705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1260"/>
            <a:ext cx="9144000" cy="143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8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Python-based Calibration and Data Analysis Suite - Specifics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plotting using “smart” objects which can interpret the output of the calculator objects.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3400362"/>
            <a:ext cx="5147514" cy="2746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0" y="2618930"/>
            <a:ext cx="3644900" cy="37945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026400" y="2367280"/>
            <a:ext cx="934720" cy="12598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72404" b="79857"/>
          <a:stretch/>
        </p:blipFill>
        <p:spPr>
          <a:xfrm>
            <a:off x="7487920" y="3055810"/>
            <a:ext cx="1005840" cy="764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39340"/>
            <a:ext cx="9144000" cy="41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804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ounded Rectangle 168"/>
          <p:cNvSpPr/>
          <p:nvPr/>
        </p:nvSpPr>
        <p:spPr bwMode="auto">
          <a:xfrm>
            <a:off x="6421120" y="1249680"/>
            <a:ext cx="2651760" cy="2286000"/>
          </a:xfrm>
          <a:prstGeom prst="round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Python-based Calibration and Data Analysis Suite - Specifics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127760"/>
            <a:ext cx="6432867" cy="883920"/>
          </a:xfrm>
        </p:spPr>
        <p:txBody>
          <a:bodyPr/>
          <a:lstStyle/>
          <a:p>
            <a:r>
              <a:rPr lang="en-US" dirty="0" smtClean="0"/>
              <a:t>Seamlessly integrates into </a:t>
            </a:r>
            <a:r>
              <a:rPr lang="en-US" dirty="0" err="1" smtClean="0"/>
              <a:t>Karabo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(the </a:t>
            </a:r>
            <a:r>
              <a:rPr lang="en-US" dirty="0"/>
              <a:t>C</a:t>
            </a:r>
            <a:r>
              <a:rPr lang="en-US" dirty="0" smtClean="0"/>
              <a:t>al-DB test pipeline runs this way)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4236720" y="2905760"/>
            <a:ext cx="1524000" cy="1097280"/>
            <a:chOff x="944880" y="4714240"/>
            <a:chExt cx="1778000" cy="1280160"/>
          </a:xfrm>
        </p:grpSpPr>
        <p:sp>
          <p:nvSpPr>
            <p:cNvPr id="68" name="Rounded Rectangle 67"/>
            <p:cNvSpPr/>
            <p:nvPr/>
          </p:nvSpPr>
          <p:spPr bwMode="auto">
            <a:xfrm>
              <a:off x="944880" y="4714240"/>
              <a:ext cx="1778000" cy="128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1076960" y="488696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70" name="Picture 6" descr="Thumb_ibm-x3650-m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488" y="4770039"/>
              <a:ext cx="915412" cy="38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839928" y="5524912"/>
              <a:ext cx="515338" cy="176884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993860" y="5317439"/>
              <a:ext cx="515338" cy="176884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250970" y="5524912"/>
              <a:ext cx="515338" cy="17688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404902" y="5330824"/>
              <a:ext cx="515338" cy="17688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748" y="4947194"/>
              <a:ext cx="499744" cy="302845"/>
            </a:xfrm>
            <a:prstGeom prst="rect">
              <a:avLst/>
            </a:prstGeom>
          </p:spPr>
        </p:pic>
      </p:grpSp>
      <p:sp>
        <p:nvSpPr>
          <p:cNvPr id="77" name="Rounded Rectangle 76"/>
          <p:cNvSpPr/>
          <p:nvPr/>
        </p:nvSpPr>
        <p:spPr bwMode="auto">
          <a:xfrm>
            <a:off x="1097280" y="4318000"/>
            <a:ext cx="1778000" cy="21539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1229360" y="4490720"/>
            <a:ext cx="1559399" cy="914400"/>
            <a:chOff x="1229360" y="4490720"/>
            <a:chExt cx="1559399" cy="914400"/>
          </a:xfrm>
        </p:grpSpPr>
        <p:sp>
          <p:nvSpPr>
            <p:cNvPr id="78" name="Rounded Rectangle 77"/>
            <p:cNvSpPr/>
            <p:nvPr/>
          </p:nvSpPr>
          <p:spPr bwMode="auto">
            <a:xfrm>
              <a:off x="1229360" y="449072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992328" y="5128672"/>
              <a:ext cx="515338" cy="176884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2146260" y="4921199"/>
              <a:ext cx="515338" cy="176884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403370" y="5128672"/>
              <a:ext cx="515338" cy="17688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557302" y="4934584"/>
              <a:ext cx="515338" cy="17688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3148" y="4550954"/>
              <a:ext cx="499744" cy="302845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7061200" y="4389120"/>
            <a:ext cx="1778000" cy="1280160"/>
            <a:chOff x="944880" y="4714240"/>
            <a:chExt cx="1778000" cy="1280160"/>
          </a:xfrm>
        </p:grpSpPr>
        <p:sp>
          <p:nvSpPr>
            <p:cNvPr id="95" name="Rounded Rectangle 94"/>
            <p:cNvSpPr/>
            <p:nvPr/>
          </p:nvSpPr>
          <p:spPr bwMode="auto">
            <a:xfrm>
              <a:off x="944880" y="4714240"/>
              <a:ext cx="1778000" cy="128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96" name="Rounded Rectangle 95"/>
            <p:cNvSpPr/>
            <p:nvPr/>
          </p:nvSpPr>
          <p:spPr bwMode="auto">
            <a:xfrm>
              <a:off x="1076960" y="488696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97" name="Picture 6" descr="Thumb_ibm-x3650-m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488" y="4770039"/>
              <a:ext cx="915412" cy="38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839928" y="5524912"/>
              <a:ext cx="515338" cy="176884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993860" y="5317439"/>
              <a:ext cx="515338" cy="176884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250970" y="5524912"/>
              <a:ext cx="515338" cy="176884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404902" y="5330824"/>
              <a:ext cx="515338" cy="176884"/>
            </a:xfrm>
            <a:prstGeom prst="rect">
              <a:avLst/>
            </a:prstGeom>
          </p:spPr>
        </p:pic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748" y="4947194"/>
              <a:ext cx="499744" cy="302845"/>
            </a:xfrm>
            <a:prstGeom prst="rect">
              <a:avLst/>
            </a:prstGeom>
          </p:spPr>
        </p:pic>
      </p:grpSp>
      <p:grpSp>
        <p:nvGrpSpPr>
          <p:cNvPr id="104" name="Group 103"/>
          <p:cNvGrpSpPr/>
          <p:nvPr/>
        </p:nvGrpSpPr>
        <p:grpSpPr>
          <a:xfrm>
            <a:off x="1219200" y="5445760"/>
            <a:ext cx="1559399" cy="914400"/>
            <a:chOff x="1229360" y="4490720"/>
            <a:chExt cx="1559399" cy="914400"/>
          </a:xfrm>
        </p:grpSpPr>
        <p:sp>
          <p:nvSpPr>
            <p:cNvPr id="105" name="Rounded Rectangle 104"/>
            <p:cNvSpPr/>
            <p:nvPr/>
          </p:nvSpPr>
          <p:spPr bwMode="auto">
            <a:xfrm>
              <a:off x="1229360" y="449072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992328" y="5128672"/>
              <a:ext cx="515338" cy="176884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2146260" y="4921199"/>
              <a:ext cx="515338" cy="176884"/>
            </a:xfrm>
            <a:prstGeom prst="rect">
              <a:avLst/>
            </a:prstGeom>
          </p:spPr>
        </p:pic>
        <p:pic>
          <p:nvPicPr>
            <p:cNvPr id="108" name="Picture 107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403370" y="5128672"/>
              <a:ext cx="515338" cy="176884"/>
            </a:xfrm>
            <a:prstGeom prst="rect">
              <a:avLst/>
            </a:prstGeom>
          </p:spPr>
        </p:pic>
        <p:pic>
          <p:nvPicPr>
            <p:cNvPr id="109" name="Picture 108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557302" y="4934584"/>
              <a:ext cx="515338" cy="176884"/>
            </a:xfrm>
            <a:prstGeom prst="rect">
              <a:avLst/>
            </a:prstGeom>
          </p:spPr>
        </p:pic>
        <p:pic>
          <p:nvPicPr>
            <p:cNvPr id="110" name="Picture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3148" y="4550954"/>
              <a:ext cx="499744" cy="302845"/>
            </a:xfrm>
            <a:prstGeom prst="rect">
              <a:avLst/>
            </a:prstGeom>
          </p:spPr>
        </p:pic>
      </p:grpSp>
      <p:pic>
        <p:nvPicPr>
          <p:cNvPr id="79" name="Picture 6" descr="Thumb_ibm-x3650-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88" y="4373799"/>
            <a:ext cx="915412" cy="38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1" name="Group 110"/>
          <p:cNvGrpSpPr/>
          <p:nvPr/>
        </p:nvGrpSpPr>
        <p:grpSpPr>
          <a:xfrm>
            <a:off x="7081520" y="2164080"/>
            <a:ext cx="1559399" cy="914400"/>
            <a:chOff x="1229360" y="4490720"/>
            <a:chExt cx="1559399" cy="914400"/>
          </a:xfrm>
        </p:grpSpPr>
        <p:sp>
          <p:nvSpPr>
            <p:cNvPr id="112" name="Rounded Rectangle 111"/>
            <p:cNvSpPr/>
            <p:nvPr/>
          </p:nvSpPr>
          <p:spPr bwMode="auto">
            <a:xfrm>
              <a:off x="1229360" y="4490720"/>
              <a:ext cx="1559399" cy="91440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tint val="50000"/>
                    <a:satMod val="300000"/>
                    <a:alpha val="96000"/>
                  </a:schemeClr>
                </a:gs>
                <a:gs pos="35000">
                  <a:schemeClr val="accent4">
                    <a:tint val="37000"/>
                    <a:satMod val="300000"/>
                    <a:alpha val="96000"/>
                  </a:schemeClr>
                </a:gs>
                <a:gs pos="100000">
                  <a:schemeClr val="accent4">
                    <a:tint val="15000"/>
                    <a:satMod val="350000"/>
                    <a:alpha val="96000"/>
                  </a:schemeClr>
                </a:gs>
              </a:gsLst>
              <a:lin ang="16200000" scaled="1"/>
              <a:tileRect/>
            </a:gradFill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113" name="Picture 112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992328" y="5128672"/>
              <a:ext cx="515338" cy="176884"/>
            </a:xfrm>
            <a:prstGeom prst="rect">
              <a:avLst/>
            </a:prstGeom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2146260" y="4921199"/>
              <a:ext cx="515338" cy="176884"/>
            </a:xfrm>
            <a:prstGeom prst="rect">
              <a:avLst/>
            </a:prstGeom>
          </p:spPr>
        </p:pic>
        <p:pic>
          <p:nvPicPr>
            <p:cNvPr id="115" name="Picture 114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403370" y="5128672"/>
              <a:ext cx="515338" cy="176884"/>
            </a:xfrm>
            <a:prstGeom prst="rect">
              <a:avLst/>
            </a:prstGeom>
          </p:spPr>
        </p:pic>
        <p:pic>
          <p:nvPicPr>
            <p:cNvPr id="116" name="Picture 115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557302" y="4934584"/>
              <a:ext cx="515338" cy="176884"/>
            </a:xfrm>
            <a:prstGeom prst="rect">
              <a:avLst/>
            </a:prstGeom>
          </p:spPr>
        </p:pic>
        <p:pic>
          <p:nvPicPr>
            <p:cNvPr id="117" name="Picture 1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3148" y="4550954"/>
              <a:ext cx="499744" cy="302845"/>
            </a:xfrm>
            <a:prstGeom prst="rect">
              <a:avLst/>
            </a:prstGeom>
          </p:spPr>
        </p:pic>
      </p:grpSp>
      <p:sp>
        <p:nvSpPr>
          <p:cNvPr id="118" name="TextBox 117"/>
          <p:cNvSpPr txBox="1"/>
          <p:nvPr/>
        </p:nvSpPr>
        <p:spPr>
          <a:xfrm>
            <a:off x="6543040" y="1280160"/>
            <a:ext cx="2479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err="1" smtClean="0">
                <a:solidFill>
                  <a:schemeClr val="accent3"/>
                </a:solidFill>
              </a:rPr>
              <a:t>Karabo</a:t>
            </a:r>
            <a:r>
              <a:rPr lang="en-US" sz="1600" dirty="0" smtClean="0">
                <a:solidFill>
                  <a:schemeClr val="accent3"/>
                </a:solidFill>
              </a:rPr>
              <a:t> device with sub-concurrency handled by python: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246880" y="4124960"/>
            <a:ext cx="1524000" cy="1097280"/>
            <a:chOff x="944880" y="4714240"/>
            <a:chExt cx="1778000" cy="1280160"/>
          </a:xfrm>
        </p:grpSpPr>
        <p:sp>
          <p:nvSpPr>
            <p:cNvPr id="120" name="Rounded Rectangle 119"/>
            <p:cNvSpPr/>
            <p:nvPr/>
          </p:nvSpPr>
          <p:spPr bwMode="auto">
            <a:xfrm>
              <a:off x="944880" y="4714240"/>
              <a:ext cx="1778000" cy="128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21" name="Rounded Rectangle 120"/>
            <p:cNvSpPr/>
            <p:nvPr/>
          </p:nvSpPr>
          <p:spPr bwMode="auto">
            <a:xfrm>
              <a:off x="1076960" y="488696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122" name="Picture 6" descr="Thumb_ibm-x3650-m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488" y="4770039"/>
              <a:ext cx="915412" cy="38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839928" y="5524912"/>
              <a:ext cx="515338" cy="176884"/>
            </a:xfrm>
            <a:prstGeom prst="rect">
              <a:avLst/>
            </a:prstGeom>
          </p:spPr>
        </p:pic>
        <p:pic>
          <p:nvPicPr>
            <p:cNvPr id="124" name="Picture 123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993860" y="5317439"/>
              <a:ext cx="515338" cy="176884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250970" y="5524912"/>
              <a:ext cx="515338" cy="176884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404902" y="5330824"/>
              <a:ext cx="515338" cy="176884"/>
            </a:xfrm>
            <a:prstGeom prst="rect">
              <a:avLst/>
            </a:prstGeom>
          </p:spPr>
        </p:pic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748" y="4947194"/>
              <a:ext cx="499744" cy="302845"/>
            </a:xfrm>
            <a:prstGeom prst="rect">
              <a:avLst/>
            </a:prstGeom>
          </p:spPr>
        </p:pic>
      </p:grpSp>
      <p:grpSp>
        <p:nvGrpSpPr>
          <p:cNvPr id="128" name="Group 127"/>
          <p:cNvGrpSpPr/>
          <p:nvPr/>
        </p:nvGrpSpPr>
        <p:grpSpPr>
          <a:xfrm>
            <a:off x="4277360" y="5374640"/>
            <a:ext cx="1524000" cy="1097280"/>
            <a:chOff x="944880" y="4714240"/>
            <a:chExt cx="1778000" cy="1280160"/>
          </a:xfrm>
        </p:grpSpPr>
        <p:sp>
          <p:nvSpPr>
            <p:cNvPr id="129" name="Rounded Rectangle 128"/>
            <p:cNvSpPr/>
            <p:nvPr/>
          </p:nvSpPr>
          <p:spPr bwMode="auto">
            <a:xfrm>
              <a:off x="944880" y="4714240"/>
              <a:ext cx="1778000" cy="128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30" name="Rounded Rectangle 129"/>
            <p:cNvSpPr/>
            <p:nvPr/>
          </p:nvSpPr>
          <p:spPr bwMode="auto">
            <a:xfrm>
              <a:off x="1076960" y="488696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131" name="Picture 6" descr="Thumb_ibm-x3650-m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488" y="4770039"/>
              <a:ext cx="915412" cy="38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2" name="Picture 131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839928" y="5524912"/>
              <a:ext cx="515338" cy="176884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993860" y="5317439"/>
              <a:ext cx="515338" cy="176884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250970" y="5524912"/>
              <a:ext cx="515338" cy="176884"/>
            </a:xfrm>
            <a:prstGeom prst="rect">
              <a:avLst/>
            </a:prstGeom>
          </p:spPr>
        </p:pic>
        <p:pic>
          <p:nvPicPr>
            <p:cNvPr id="135" name="Picture 134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404902" y="5330824"/>
              <a:ext cx="515338" cy="176884"/>
            </a:xfrm>
            <a:prstGeom prst="rect">
              <a:avLst/>
            </a:prstGeom>
          </p:spPr>
        </p:pic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748" y="4947194"/>
              <a:ext cx="499744" cy="302845"/>
            </a:xfrm>
            <a:prstGeom prst="rect">
              <a:avLst/>
            </a:prstGeom>
          </p:spPr>
        </p:pic>
      </p:grpSp>
      <p:cxnSp>
        <p:nvCxnSpPr>
          <p:cNvPr id="138" name="Straight Arrow Connector 137"/>
          <p:cNvCxnSpPr>
            <a:stCxn id="78" idx="3"/>
            <a:endCxn id="69" idx="1"/>
          </p:cNvCxnSpPr>
          <p:nvPr/>
        </p:nvCxnSpPr>
        <p:spPr bwMode="auto">
          <a:xfrm flipV="1">
            <a:off x="2788759" y="3445692"/>
            <a:ext cx="1561172" cy="150222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9" name="Straight Arrow Connector 138"/>
          <p:cNvCxnSpPr>
            <a:stCxn id="78" idx="3"/>
            <a:endCxn id="121" idx="1"/>
          </p:cNvCxnSpPr>
          <p:nvPr/>
        </p:nvCxnSpPr>
        <p:spPr bwMode="auto">
          <a:xfrm flipV="1">
            <a:off x="2788759" y="4664892"/>
            <a:ext cx="1571332" cy="28302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2" name="Straight Arrow Connector 141"/>
          <p:cNvCxnSpPr>
            <a:stCxn id="78" idx="3"/>
            <a:endCxn id="130" idx="1"/>
          </p:cNvCxnSpPr>
          <p:nvPr/>
        </p:nvCxnSpPr>
        <p:spPr bwMode="auto">
          <a:xfrm>
            <a:off x="2788759" y="4947920"/>
            <a:ext cx="1601812" cy="966652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5" name="Straight Arrow Connector 144"/>
          <p:cNvCxnSpPr>
            <a:endCxn id="96" idx="1"/>
          </p:cNvCxnSpPr>
          <p:nvPr/>
        </p:nvCxnSpPr>
        <p:spPr bwMode="auto">
          <a:xfrm>
            <a:off x="5674199" y="4704080"/>
            <a:ext cx="1519081" cy="314960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8" name="Straight Arrow Connector 147"/>
          <p:cNvCxnSpPr>
            <a:stCxn id="105" idx="3"/>
            <a:endCxn id="121" idx="1"/>
          </p:cNvCxnSpPr>
          <p:nvPr/>
        </p:nvCxnSpPr>
        <p:spPr bwMode="auto">
          <a:xfrm flipV="1">
            <a:off x="2778599" y="4664892"/>
            <a:ext cx="1581492" cy="123806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1" name="Straight Arrow Connector 150"/>
          <p:cNvCxnSpPr>
            <a:stCxn id="105" idx="3"/>
            <a:endCxn id="130" idx="1"/>
          </p:cNvCxnSpPr>
          <p:nvPr/>
        </p:nvCxnSpPr>
        <p:spPr bwMode="auto">
          <a:xfrm>
            <a:off x="2778599" y="5902960"/>
            <a:ext cx="1611972" cy="11612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4" name="Straight Arrow Connector 153"/>
          <p:cNvCxnSpPr>
            <a:stCxn id="69" idx="3"/>
            <a:endCxn id="96" idx="1"/>
          </p:cNvCxnSpPr>
          <p:nvPr/>
        </p:nvCxnSpPr>
        <p:spPr bwMode="auto">
          <a:xfrm>
            <a:off x="5686559" y="3445692"/>
            <a:ext cx="1506721" cy="157334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7" name="Straight Arrow Connector 156"/>
          <p:cNvCxnSpPr>
            <a:stCxn id="105" idx="3"/>
            <a:endCxn id="69" idx="1"/>
          </p:cNvCxnSpPr>
          <p:nvPr/>
        </p:nvCxnSpPr>
        <p:spPr bwMode="auto">
          <a:xfrm flipV="1">
            <a:off x="2778599" y="3445692"/>
            <a:ext cx="1571332" cy="245726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3" name="Straight Arrow Connector 162"/>
          <p:cNvCxnSpPr>
            <a:stCxn id="130" idx="3"/>
            <a:endCxn id="96" idx="1"/>
          </p:cNvCxnSpPr>
          <p:nvPr/>
        </p:nvCxnSpPr>
        <p:spPr bwMode="auto">
          <a:xfrm flipV="1">
            <a:off x="5727199" y="5019040"/>
            <a:ext cx="1466081" cy="895532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67" name="TextBox 166"/>
          <p:cNvSpPr txBox="1"/>
          <p:nvPr/>
        </p:nvSpPr>
        <p:spPr>
          <a:xfrm>
            <a:off x="2895600" y="5913120"/>
            <a:ext cx="1245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err="1" smtClean="0">
                <a:solidFill>
                  <a:schemeClr val="accent3"/>
                </a:solidFill>
              </a:rPr>
              <a:t>Karabo</a:t>
            </a:r>
            <a:r>
              <a:rPr lang="en-US" sz="1600" dirty="0" smtClean="0">
                <a:solidFill>
                  <a:schemeClr val="accent3"/>
                </a:solidFill>
              </a:rPr>
              <a:t> p2p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5902960" y="5679440"/>
            <a:ext cx="1245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err="1" smtClean="0">
                <a:solidFill>
                  <a:schemeClr val="accent3"/>
                </a:solidFill>
              </a:rPr>
              <a:t>Karabo</a:t>
            </a:r>
            <a:r>
              <a:rPr lang="en-US" sz="1600" dirty="0" smtClean="0">
                <a:solidFill>
                  <a:schemeClr val="accent3"/>
                </a:solidFill>
              </a:rPr>
              <a:t> p2p</a:t>
            </a:r>
          </a:p>
        </p:txBody>
      </p:sp>
    </p:spTree>
    <p:extLst>
      <p:ext uri="{BB962C8B-B14F-4D97-AF65-F5344CB8AC3E}">
        <p14:creationId xmlns:p14="http://schemas.microsoft.com/office/powerpoint/2010/main" val="237460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Python-based Calibration and Data Analysis Suite </a:t>
            </a:r>
            <a:r>
              <a:rPr lang="en-US" dirty="0" smtClean="0"/>
              <a:t>– Usage of </a:t>
            </a:r>
            <a:r>
              <a:rPr lang="en-US" dirty="0" err="1" smtClean="0"/>
              <a:t>Ipython.Parallel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84" y="1964592"/>
            <a:ext cx="53213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8" y="1319824"/>
            <a:ext cx="34671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5273431"/>
            <a:ext cx="4165600" cy="355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5304693" y="2696308"/>
            <a:ext cx="1387231" cy="977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789615" y="2413001"/>
            <a:ext cx="2071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Configure a parallel client to use a load-balanced view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242171" y="2696308"/>
            <a:ext cx="1430214" cy="117817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815017" y="3903786"/>
            <a:ext cx="2071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Use provided parallel map function or sequential fallback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 bwMode="auto">
          <a:xfrm flipH="1">
            <a:off x="5238264" y="4719394"/>
            <a:ext cx="1576753" cy="2063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3" idx="1"/>
          </p:cNvCxnSpPr>
          <p:nvPr/>
        </p:nvCxnSpPr>
        <p:spPr bwMode="auto">
          <a:xfrm flipH="1">
            <a:off x="5244126" y="4719394"/>
            <a:ext cx="1570891" cy="72011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1552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Python-based Calibration and Data Analysis Suite </a:t>
            </a:r>
            <a:r>
              <a:rPr lang="en-US" dirty="0" smtClean="0"/>
              <a:t>– Usage of </a:t>
            </a:r>
            <a:r>
              <a:rPr lang="en-US" dirty="0" err="1" smtClean="0"/>
              <a:t>Ipython.Parallel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84" y="1964592"/>
            <a:ext cx="53213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48" y="1319824"/>
            <a:ext cx="3467100" cy="57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431" y="5273431"/>
            <a:ext cx="4165600" cy="355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flipH="1">
            <a:off x="5304693" y="2696308"/>
            <a:ext cx="1387231" cy="977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6789615" y="2413001"/>
            <a:ext cx="2071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Configure a parallel client to use a load-balanced view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242171" y="2696308"/>
            <a:ext cx="1430214" cy="1178170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>
            <a:off x="6815017" y="3903786"/>
            <a:ext cx="2071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Use provided parallel map function or sequential fallback</a:t>
            </a:r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 bwMode="auto">
          <a:xfrm flipH="1">
            <a:off x="5238264" y="4719394"/>
            <a:ext cx="1576753" cy="20638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13" idx="1"/>
          </p:cNvCxnSpPr>
          <p:nvPr/>
        </p:nvCxnSpPr>
        <p:spPr bwMode="auto">
          <a:xfrm flipH="1">
            <a:off x="5244126" y="4719394"/>
            <a:ext cx="1570891" cy="720115"/>
          </a:xfrm>
          <a:prstGeom prst="straightConnector1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055561"/>
              </p:ext>
            </p:extLst>
          </p:nvPr>
        </p:nvGraphicFramePr>
        <p:xfrm>
          <a:off x="5266325" y="2138680"/>
          <a:ext cx="3394308" cy="364235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267863"/>
                <a:gridCol w="558274"/>
                <a:gridCol w="568171"/>
              </a:tblGrid>
              <a:tr h="2827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Algorithm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CPU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GPU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Offset map calculation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Noise map calculation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Gain</a:t>
                      </a:r>
                      <a:r>
                        <a:rPr lang="en-US" sz="1400" baseline="0" dirty="0" smtClean="0"/>
                        <a:t> map calculation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Streaming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histogramming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Statistics calculation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Offset Correction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Gain Correction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Common</a:t>
                      </a:r>
                      <a:r>
                        <a:rPr lang="en-US" sz="1400" baseline="0" dirty="0" smtClean="0"/>
                        <a:t> Mode Correction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Pattern Detection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X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19889" y="1608667"/>
            <a:ext cx="23366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Use in algorithms</a:t>
            </a:r>
          </a:p>
        </p:txBody>
      </p:sp>
    </p:spTree>
    <p:extLst>
      <p:ext uri="{BB962C8B-B14F-4D97-AF65-F5344CB8AC3E}">
        <p14:creationId xmlns:p14="http://schemas.microsoft.com/office/powerpoint/2010/main" val="1402753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Python-based Calibration and Data Analysis Suite – </a:t>
            </a:r>
            <a:r>
              <a:rPr lang="en-US" dirty="0" smtClean="0"/>
              <a:t>GPU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7972425" cy="1065212"/>
          </a:xfrm>
        </p:spPr>
        <p:txBody>
          <a:bodyPr/>
          <a:lstStyle/>
          <a:p>
            <a:r>
              <a:rPr lang="en-US" dirty="0" smtClean="0"/>
              <a:t>Using CUDA via </a:t>
            </a:r>
            <a:r>
              <a:rPr lang="en-US" dirty="0" err="1" smtClean="0"/>
              <a:t>pyCUDA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1400" dirty="0" err="1" smtClean="0"/>
              <a:t>Klöckner</a:t>
            </a:r>
            <a:r>
              <a:rPr lang="en-US" sz="1400" dirty="0"/>
              <a:t>, Andreas, et al. "</a:t>
            </a:r>
            <a:r>
              <a:rPr lang="en-US" sz="1400" dirty="0" err="1"/>
              <a:t>PyCUDA</a:t>
            </a:r>
            <a:r>
              <a:rPr lang="en-US" sz="1400" dirty="0"/>
              <a:t> and </a:t>
            </a:r>
            <a:r>
              <a:rPr lang="en-US" sz="1400" dirty="0" err="1"/>
              <a:t>PyOpenCL</a:t>
            </a:r>
            <a:r>
              <a:rPr lang="en-US" sz="1400" dirty="0"/>
              <a:t>: A scripting-based approach to GPU </a:t>
            </a:r>
            <a:r>
              <a:rPr lang="en-US" sz="1400" dirty="0" smtClean="0"/>
              <a:t>run time </a:t>
            </a:r>
            <a:r>
              <a:rPr lang="en-US" sz="1400" dirty="0"/>
              <a:t>code generation." </a:t>
            </a:r>
            <a:r>
              <a:rPr lang="en-US" sz="1400" i="1" dirty="0"/>
              <a:t>Parallel Computing</a:t>
            </a:r>
            <a:r>
              <a:rPr lang="en-US" sz="1400" dirty="0"/>
              <a:t> 38.3 (2012): 157-174</a:t>
            </a:r>
            <a:r>
              <a:rPr lang="en-US" sz="1400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67" y="2918177"/>
            <a:ext cx="8839200" cy="3505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335" y="2285999"/>
            <a:ext cx="884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Allows for instance to run-time optimize GPU-kernels, e.g. the sorting networks used for common-mode computation</a:t>
            </a:r>
          </a:p>
        </p:txBody>
      </p:sp>
    </p:spTree>
    <p:extLst>
      <p:ext uri="{BB962C8B-B14F-4D97-AF65-F5344CB8AC3E}">
        <p14:creationId xmlns:p14="http://schemas.microsoft.com/office/powerpoint/2010/main" val="302666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Python-based Calibration and Data Analysis Suite – </a:t>
            </a:r>
            <a:r>
              <a:rPr lang="en-US" dirty="0" smtClean="0"/>
              <a:t>GPU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7972425" cy="1065212"/>
          </a:xfrm>
        </p:spPr>
        <p:txBody>
          <a:bodyPr/>
          <a:lstStyle/>
          <a:p>
            <a:r>
              <a:rPr lang="en-US" dirty="0" smtClean="0"/>
              <a:t>Using CUDA via </a:t>
            </a:r>
            <a:r>
              <a:rPr lang="en-US" dirty="0" err="1" smtClean="0"/>
              <a:t>pyCUDA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1400" dirty="0" err="1" smtClean="0"/>
              <a:t>Klöckner</a:t>
            </a:r>
            <a:r>
              <a:rPr lang="en-US" sz="1400" dirty="0"/>
              <a:t>, Andreas, et al. "</a:t>
            </a:r>
            <a:r>
              <a:rPr lang="en-US" sz="1400" dirty="0" err="1"/>
              <a:t>PyCUDA</a:t>
            </a:r>
            <a:r>
              <a:rPr lang="en-US" sz="1400" dirty="0"/>
              <a:t> and </a:t>
            </a:r>
            <a:r>
              <a:rPr lang="en-US" sz="1400" dirty="0" err="1"/>
              <a:t>PyOpenCL</a:t>
            </a:r>
            <a:r>
              <a:rPr lang="en-US" sz="1400" dirty="0"/>
              <a:t>: A scripting-based approach to GPU </a:t>
            </a:r>
            <a:r>
              <a:rPr lang="en-US" sz="1400" dirty="0" smtClean="0"/>
              <a:t>run time </a:t>
            </a:r>
            <a:r>
              <a:rPr lang="en-US" sz="1400" dirty="0"/>
              <a:t>code generation." </a:t>
            </a:r>
            <a:r>
              <a:rPr lang="en-US" sz="1400" i="1" dirty="0"/>
              <a:t>Parallel Computing</a:t>
            </a:r>
            <a:r>
              <a:rPr lang="en-US" sz="1400" dirty="0"/>
              <a:t> 38.3 (2012): 157-174</a:t>
            </a:r>
            <a:r>
              <a:rPr lang="en-US" sz="1400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6335" y="2285999"/>
            <a:ext cx="8847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2"/>
              </a:buClr>
              <a:buSzPct val="80000"/>
            </a:pPr>
            <a:r>
              <a:rPr lang="en-US" sz="2000" dirty="0" smtClean="0">
                <a:solidFill>
                  <a:schemeClr val="accent3"/>
                </a:solidFill>
              </a:rPr>
              <a:t>Allows for instance to run-time optimize GPU-kernels, e.g. the sorting networks used for common-mode computation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42734"/>
            <a:ext cx="65913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5622"/>
            <a:ext cx="9144000" cy="1466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85444" y="3922889"/>
            <a:ext cx="5124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is-IS" sz="2000" dirty="0" smtClean="0">
                <a:solidFill>
                  <a:schemeClr val="accent3"/>
                </a:solidFill>
              </a:rPr>
              <a:t>….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222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Python-based Calibration and Data Analysis Suite – </a:t>
            </a:r>
            <a:r>
              <a:rPr lang="en-US" dirty="0" smtClean="0"/>
              <a:t>GPU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91" y="1714677"/>
            <a:ext cx="7972425" cy="1036990"/>
          </a:xfrm>
        </p:spPr>
        <p:txBody>
          <a:bodyPr/>
          <a:lstStyle/>
          <a:p>
            <a:r>
              <a:rPr lang="en-US" dirty="0" smtClean="0"/>
              <a:t>Performance-optimization for correction and calibration routines </a:t>
            </a:r>
            <a:r>
              <a:rPr lang="en-US" dirty="0" smtClean="0">
                <a:sym typeface="Wingdings"/>
              </a:rPr>
              <a:t> near real-time performance seams possible</a:t>
            </a:r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150083" y="4804566"/>
            <a:ext cx="1434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000" b="1" dirty="0" smtClean="0">
                <a:solidFill>
                  <a:schemeClr val="accent3"/>
                </a:solidFill>
              </a:rPr>
              <a:t>Corresponds to one 10G line</a:t>
            </a:r>
          </a:p>
        </p:txBody>
      </p:sp>
      <p:sp>
        <p:nvSpPr>
          <p:cNvPr id="10" name="Left Brace 9"/>
          <p:cNvSpPr/>
          <p:nvPr/>
        </p:nvSpPr>
        <p:spPr bwMode="auto">
          <a:xfrm>
            <a:off x="1673318" y="4826188"/>
            <a:ext cx="416560" cy="528320"/>
          </a:xfrm>
          <a:prstGeom prst="leftBrace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2176" y="3093915"/>
            <a:ext cx="55430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GPU-based for “near-</a:t>
            </a:r>
            <a:r>
              <a:rPr lang="en-US" sz="1600" b="1" dirty="0" err="1" smtClean="0">
                <a:solidFill>
                  <a:schemeClr val="accent3"/>
                </a:solidFill>
              </a:rPr>
              <a:t>realtime</a:t>
            </a:r>
            <a:r>
              <a:rPr lang="en-US" sz="1600" b="1" dirty="0" smtClean="0">
                <a:solidFill>
                  <a:schemeClr val="accent3"/>
                </a:solidFill>
              </a:rPr>
              <a:t>” corrections:</a:t>
            </a: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Offset, common-mode, split-event, statistics)</a:t>
            </a:r>
            <a:endParaRPr lang="en-US" sz="1200" b="1" dirty="0" smtClean="0">
              <a:solidFill>
                <a:schemeClr val="accent3"/>
              </a:solidFill>
            </a:endParaRPr>
          </a:p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200" dirty="0" smtClean="0">
                <a:solidFill>
                  <a:schemeClr val="accent3"/>
                </a:solidFill>
              </a:rPr>
              <a:t>(scaled from </a:t>
            </a:r>
            <a:r>
              <a:rPr lang="en-US" sz="1200" dirty="0" err="1" smtClean="0">
                <a:solidFill>
                  <a:schemeClr val="accent3"/>
                </a:solidFill>
              </a:rPr>
              <a:t>Nvidia</a:t>
            </a:r>
            <a:r>
              <a:rPr lang="en-US" sz="1200" dirty="0" smtClean="0">
                <a:solidFill>
                  <a:schemeClr val="accent3"/>
                </a:solidFill>
              </a:rPr>
              <a:t> K2200 to K40, requires approx. 1 GPU per 10G line)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734" y="4118848"/>
            <a:ext cx="6801677" cy="230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731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 err="1" smtClean="0"/>
              <a:t>Karabo</a:t>
            </a:r>
            <a:r>
              <a:rPr lang="en-US" dirty="0" smtClean="0"/>
              <a:t> comes into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4" y="1347788"/>
            <a:ext cx="5818186" cy="4932362"/>
          </a:xfrm>
        </p:spPr>
        <p:txBody>
          <a:bodyPr/>
          <a:lstStyle/>
          <a:p>
            <a:r>
              <a:rPr lang="en-US" dirty="0" smtClean="0"/>
              <a:t>Chose </a:t>
            </a:r>
            <a:r>
              <a:rPr lang="en-US" dirty="0" err="1" smtClean="0"/>
              <a:t>Karabo</a:t>
            </a:r>
            <a:r>
              <a:rPr lang="en-US" dirty="0" smtClean="0"/>
              <a:t> p2p for distributed computing</a:t>
            </a:r>
          </a:p>
          <a:p>
            <a:pPr lvl="1"/>
            <a:r>
              <a:rPr lang="en-US" dirty="0" smtClean="0"/>
              <a:t>Allows for native integration of </a:t>
            </a:r>
            <a:r>
              <a:rPr lang="en-US" dirty="0" err="1" smtClean="0"/>
              <a:t>Karabo</a:t>
            </a:r>
            <a:r>
              <a:rPr lang="en-US" dirty="0" smtClean="0"/>
              <a:t>-data formats</a:t>
            </a:r>
          </a:p>
          <a:p>
            <a:pPr lvl="1"/>
            <a:r>
              <a:rPr lang="en-US" dirty="0" smtClean="0"/>
              <a:t>Allows for easy integration into </a:t>
            </a:r>
            <a:r>
              <a:rPr lang="en-US" dirty="0" err="1" smtClean="0"/>
              <a:t>Karabo</a:t>
            </a:r>
            <a:r>
              <a:rPr lang="en-US" dirty="0"/>
              <a:t>-</a:t>
            </a:r>
            <a:r>
              <a:rPr lang="en-US" dirty="0" smtClean="0"/>
              <a:t>GUI</a:t>
            </a:r>
          </a:p>
          <a:p>
            <a:pPr lvl="1"/>
            <a:r>
              <a:rPr lang="en-US" dirty="0" smtClean="0"/>
              <a:t>Direct access to control-system where needed, e.g. detector</a:t>
            </a:r>
            <a:br>
              <a:rPr lang="en-US" dirty="0" smtClean="0"/>
            </a:br>
            <a:r>
              <a:rPr lang="en-US" dirty="0" smtClean="0"/>
              <a:t>operating conditions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7115387" y="2792871"/>
            <a:ext cx="1524000" cy="1097280"/>
            <a:chOff x="944880" y="4714240"/>
            <a:chExt cx="1778000" cy="1280160"/>
          </a:xfrm>
        </p:grpSpPr>
        <p:sp>
          <p:nvSpPr>
            <p:cNvPr id="55" name="Rounded Rectangle 54"/>
            <p:cNvSpPr/>
            <p:nvPr/>
          </p:nvSpPr>
          <p:spPr bwMode="auto">
            <a:xfrm>
              <a:off x="944880" y="4714240"/>
              <a:ext cx="1778000" cy="128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1076960" y="488696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57" name="Picture 6" descr="Thumb_ibm-x3650-m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488" y="4770039"/>
              <a:ext cx="915412" cy="38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839928" y="5524912"/>
              <a:ext cx="515338" cy="176884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993860" y="5317439"/>
              <a:ext cx="515338" cy="17688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250970" y="5524912"/>
              <a:ext cx="515338" cy="17688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404902" y="5330824"/>
              <a:ext cx="515338" cy="17688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748" y="4947194"/>
              <a:ext cx="499744" cy="302845"/>
            </a:xfrm>
            <a:prstGeom prst="rect">
              <a:avLst/>
            </a:prstGeom>
          </p:spPr>
        </p:pic>
      </p:grpSp>
      <p:sp>
        <p:nvSpPr>
          <p:cNvPr id="63" name="Rounded Rectangle 62"/>
          <p:cNvSpPr/>
          <p:nvPr/>
        </p:nvSpPr>
        <p:spPr bwMode="auto">
          <a:xfrm>
            <a:off x="3975947" y="4205111"/>
            <a:ext cx="1778000" cy="215392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4108027" y="4377831"/>
            <a:ext cx="1559399" cy="914400"/>
            <a:chOff x="1229360" y="4490720"/>
            <a:chExt cx="1559399" cy="914400"/>
          </a:xfrm>
        </p:grpSpPr>
        <p:sp>
          <p:nvSpPr>
            <p:cNvPr id="65" name="Rounded Rectangle 64"/>
            <p:cNvSpPr/>
            <p:nvPr/>
          </p:nvSpPr>
          <p:spPr bwMode="auto">
            <a:xfrm>
              <a:off x="1229360" y="449072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992328" y="5128672"/>
              <a:ext cx="515338" cy="176884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2146260" y="4921199"/>
              <a:ext cx="515338" cy="176884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403370" y="5128672"/>
              <a:ext cx="515338" cy="176884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557302" y="4934584"/>
              <a:ext cx="515338" cy="176884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3148" y="4550954"/>
              <a:ext cx="499744" cy="302845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4097867" y="5332871"/>
            <a:ext cx="1559399" cy="914400"/>
            <a:chOff x="1229360" y="4490720"/>
            <a:chExt cx="1559399" cy="914400"/>
          </a:xfrm>
        </p:grpSpPr>
        <p:sp>
          <p:nvSpPr>
            <p:cNvPr id="72" name="Rounded Rectangle 71"/>
            <p:cNvSpPr/>
            <p:nvPr/>
          </p:nvSpPr>
          <p:spPr bwMode="auto">
            <a:xfrm>
              <a:off x="1229360" y="449072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992328" y="5128672"/>
              <a:ext cx="515338" cy="176884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2146260" y="4921199"/>
              <a:ext cx="515338" cy="176884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403370" y="5128672"/>
              <a:ext cx="515338" cy="17688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557302" y="4934584"/>
              <a:ext cx="515338" cy="17688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3148" y="4550954"/>
              <a:ext cx="499744" cy="302845"/>
            </a:xfrm>
            <a:prstGeom prst="rect">
              <a:avLst/>
            </a:prstGeom>
          </p:spPr>
        </p:pic>
      </p:grpSp>
      <p:pic>
        <p:nvPicPr>
          <p:cNvPr id="78" name="Picture 6" descr="Thumb_ibm-x3650-m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55" y="4260910"/>
            <a:ext cx="915412" cy="384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Group 78"/>
          <p:cNvGrpSpPr/>
          <p:nvPr/>
        </p:nvGrpSpPr>
        <p:grpSpPr>
          <a:xfrm>
            <a:off x="7125547" y="4012071"/>
            <a:ext cx="1524000" cy="1097280"/>
            <a:chOff x="944880" y="4714240"/>
            <a:chExt cx="1778000" cy="1280160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944880" y="4714240"/>
              <a:ext cx="1778000" cy="128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81" name="Rounded Rectangle 80"/>
            <p:cNvSpPr/>
            <p:nvPr/>
          </p:nvSpPr>
          <p:spPr bwMode="auto">
            <a:xfrm>
              <a:off x="1076960" y="488696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82" name="Picture 6" descr="Thumb_ibm-x3650-m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488" y="4770039"/>
              <a:ext cx="915412" cy="38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839928" y="5524912"/>
              <a:ext cx="515338" cy="17688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993860" y="5317439"/>
              <a:ext cx="515338" cy="17688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250970" y="5524912"/>
              <a:ext cx="515338" cy="176884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404902" y="5330824"/>
              <a:ext cx="515338" cy="176884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748" y="4947194"/>
              <a:ext cx="499744" cy="302845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7156027" y="5261751"/>
            <a:ext cx="1524000" cy="1097280"/>
            <a:chOff x="944880" y="4714240"/>
            <a:chExt cx="1778000" cy="1280160"/>
          </a:xfrm>
        </p:grpSpPr>
        <p:sp>
          <p:nvSpPr>
            <p:cNvPr id="89" name="Rounded Rectangle 88"/>
            <p:cNvSpPr/>
            <p:nvPr/>
          </p:nvSpPr>
          <p:spPr bwMode="auto">
            <a:xfrm>
              <a:off x="944880" y="4714240"/>
              <a:ext cx="1778000" cy="128016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90" name="Rounded Rectangle 89"/>
            <p:cNvSpPr/>
            <p:nvPr/>
          </p:nvSpPr>
          <p:spPr bwMode="auto">
            <a:xfrm>
              <a:off x="1076960" y="4886960"/>
              <a:ext cx="1559399" cy="914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pic>
          <p:nvPicPr>
            <p:cNvPr id="91" name="Picture 6" descr="Thumb_ibm-x3650-m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488" y="4770039"/>
              <a:ext cx="915412" cy="384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" name="Picture 91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839928" y="5524912"/>
              <a:ext cx="515338" cy="176884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993860" y="5317439"/>
              <a:ext cx="515338" cy="176884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250970" y="5524912"/>
              <a:ext cx="515338" cy="176884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3"/>
            <a:srcRect r="62462"/>
            <a:stretch/>
          </p:blipFill>
          <p:spPr>
            <a:xfrm>
              <a:off x="1404902" y="5330824"/>
              <a:ext cx="515338" cy="176884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50748" y="4947194"/>
              <a:ext cx="499744" cy="302845"/>
            </a:xfrm>
            <a:prstGeom prst="rect">
              <a:avLst/>
            </a:prstGeom>
          </p:spPr>
        </p:pic>
      </p:grpSp>
      <p:cxnSp>
        <p:nvCxnSpPr>
          <p:cNvPr id="97" name="Straight Arrow Connector 96"/>
          <p:cNvCxnSpPr>
            <a:stCxn id="65" idx="3"/>
            <a:endCxn id="56" idx="1"/>
          </p:cNvCxnSpPr>
          <p:nvPr/>
        </p:nvCxnSpPr>
        <p:spPr bwMode="auto">
          <a:xfrm flipV="1">
            <a:off x="5667426" y="3332803"/>
            <a:ext cx="1561172" cy="150222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>
            <a:stCxn id="65" idx="3"/>
            <a:endCxn id="81" idx="1"/>
          </p:cNvCxnSpPr>
          <p:nvPr/>
        </p:nvCxnSpPr>
        <p:spPr bwMode="auto">
          <a:xfrm flipV="1">
            <a:off x="5667426" y="4552003"/>
            <a:ext cx="1571332" cy="28302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9" name="Straight Arrow Connector 98"/>
          <p:cNvCxnSpPr>
            <a:stCxn id="65" idx="3"/>
            <a:endCxn id="90" idx="1"/>
          </p:cNvCxnSpPr>
          <p:nvPr/>
        </p:nvCxnSpPr>
        <p:spPr bwMode="auto">
          <a:xfrm>
            <a:off x="5667426" y="4835031"/>
            <a:ext cx="1601812" cy="966652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>
            <a:stCxn id="72" idx="3"/>
            <a:endCxn id="81" idx="1"/>
          </p:cNvCxnSpPr>
          <p:nvPr/>
        </p:nvCxnSpPr>
        <p:spPr bwMode="auto">
          <a:xfrm flipV="1">
            <a:off x="5657266" y="4552003"/>
            <a:ext cx="1581492" cy="123806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>
            <a:stCxn id="72" idx="3"/>
            <a:endCxn id="90" idx="1"/>
          </p:cNvCxnSpPr>
          <p:nvPr/>
        </p:nvCxnSpPr>
        <p:spPr bwMode="auto">
          <a:xfrm>
            <a:off x="5657266" y="5790071"/>
            <a:ext cx="1611972" cy="11612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>
            <a:stCxn id="72" idx="3"/>
            <a:endCxn id="56" idx="1"/>
          </p:cNvCxnSpPr>
          <p:nvPr/>
        </p:nvCxnSpPr>
        <p:spPr bwMode="auto">
          <a:xfrm flipV="1">
            <a:off x="5657266" y="3332803"/>
            <a:ext cx="1571332" cy="2457268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3" name="TextBox 102"/>
          <p:cNvSpPr txBox="1"/>
          <p:nvPr/>
        </p:nvSpPr>
        <p:spPr>
          <a:xfrm>
            <a:off x="5774267" y="5800231"/>
            <a:ext cx="12456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dirty="0" err="1" smtClean="0">
                <a:solidFill>
                  <a:schemeClr val="accent3"/>
                </a:solidFill>
              </a:rPr>
              <a:t>Karabo</a:t>
            </a:r>
            <a:r>
              <a:rPr lang="en-US" sz="1600" dirty="0" smtClean="0">
                <a:solidFill>
                  <a:schemeClr val="accent3"/>
                </a:solidFill>
              </a:rPr>
              <a:t> p2p</a:t>
            </a:r>
          </a:p>
        </p:txBody>
      </p:sp>
    </p:spTree>
    <p:extLst>
      <p:ext uri="{BB962C8B-B14F-4D97-AF65-F5344CB8AC3E}">
        <p14:creationId xmlns:p14="http://schemas.microsoft.com/office/powerpoint/2010/main" val="2109034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out of </a:t>
            </a:r>
            <a:r>
              <a:rPr lang="en-US" dirty="0" err="1" smtClean="0"/>
              <a:t>Karabo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723"/>
            <a:ext cx="9144000" cy="2909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44" y="4322234"/>
            <a:ext cx="5638800" cy="109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89" y="5517445"/>
            <a:ext cx="52578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90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709334" y="6208889"/>
            <a:ext cx="6533444" cy="649111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and Correction Parameters of XFEL Detectors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762"/>
          <a:stretch/>
        </p:blipFill>
        <p:spPr>
          <a:xfrm>
            <a:off x="1481666" y="989188"/>
            <a:ext cx="5791200" cy="5868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145388" y="2463800"/>
            <a:ext cx="31750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3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out of </a:t>
            </a:r>
            <a:r>
              <a:rPr lang="en-US" dirty="0" err="1" smtClean="0"/>
              <a:t>Karabo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723"/>
            <a:ext cx="9144000" cy="2909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44" y="4322234"/>
            <a:ext cx="5638800" cy="109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89" y="5517445"/>
            <a:ext cx="5257800" cy="5080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 bwMode="auto">
          <a:xfrm>
            <a:off x="4967111" y="1552223"/>
            <a:ext cx="2328333" cy="1100667"/>
          </a:xfrm>
          <a:prstGeom prst="wedgeRectCallout">
            <a:avLst>
              <a:gd name="adj1" fmla="val -92954"/>
              <a:gd name="adj2" fmla="val 53526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Define callbacks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to use when data is available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9377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out of </a:t>
            </a:r>
            <a:r>
              <a:rPr lang="en-US" dirty="0" err="1" smtClean="0"/>
              <a:t>Karabo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723"/>
            <a:ext cx="9144000" cy="2909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44" y="4322234"/>
            <a:ext cx="5638800" cy="109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89" y="5517445"/>
            <a:ext cx="5257800" cy="5080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 bwMode="auto">
          <a:xfrm>
            <a:off x="4967111" y="1552223"/>
            <a:ext cx="2328333" cy="1100667"/>
          </a:xfrm>
          <a:prstGeom prst="wedgeRectCallout">
            <a:avLst>
              <a:gd name="adj1" fmla="val -92954"/>
              <a:gd name="adj2" fmla="val 53526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Define callbacks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to use when data is available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4357510" y="3920069"/>
            <a:ext cx="2328333" cy="750710"/>
          </a:xfrm>
          <a:prstGeom prst="wedgeRectCallout">
            <a:avLst>
              <a:gd name="adj1" fmla="val -98409"/>
              <a:gd name="adj2" fmla="val 87361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Retrieve data by path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838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out of </a:t>
            </a:r>
            <a:r>
              <a:rPr lang="en-US" dirty="0" err="1" smtClean="0"/>
              <a:t>Karabo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723"/>
            <a:ext cx="9144000" cy="2909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44" y="4322234"/>
            <a:ext cx="5638800" cy="109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89" y="5517445"/>
            <a:ext cx="5257800" cy="5080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 bwMode="auto">
          <a:xfrm>
            <a:off x="4967111" y="1552223"/>
            <a:ext cx="2328333" cy="1100667"/>
          </a:xfrm>
          <a:prstGeom prst="wedgeRectCallout">
            <a:avLst>
              <a:gd name="adj1" fmla="val -92954"/>
              <a:gd name="adj2" fmla="val 53526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Define callbacks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to use when data is available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4357510" y="3920069"/>
            <a:ext cx="2328333" cy="750710"/>
          </a:xfrm>
          <a:prstGeom prst="wedgeRectCallout">
            <a:avLst>
              <a:gd name="adj1" fmla="val -98409"/>
              <a:gd name="adj2" fmla="val 87361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Retrieve data by path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6457243" y="4763914"/>
            <a:ext cx="2328333" cy="1106308"/>
          </a:xfrm>
          <a:prstGeom prst="wedgeRectCallout">
            <a:avLst>
              <a:gd name="adj1" fmla="val -100227"/>
              <a:gd name="adj2" fmla="val 49096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Check for availability of optional data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0493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out of </a:t>
            </a:r>
            <a:r>
              <a:rPr lang="en-US" dirty="0" err="1" smtClean="0"/>
              <a:t>Karabo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1723"/>
            <a:ext cx="9144000" cy="29094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44" y="4322234"/>
            <a:ext cx="5638800" cy="109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89" y="5517445"/>
            <a:ext cx="5257800" cy="508000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 bwMode="auto">
          <a:xfrm>
            <a:off x="4967111" y="1552223"/>
            <a:ext cx="2328333" cy="1100667"/>
          </a:xfrm>
          <a:prstGeom prst="wedgeRectCallout">
            <a:avLst>
              <a:gd name="adj1" fmla="val -92954"/>
              <a:gd name="adj2" fmla="val 53526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Define callbacks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to use when data is available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4357510" y="3920069"/>
            <a:ext cx="2328333" cy="750710"/>
          </a:xfrm>
          <a:prstGeom prst="wedgeRectCallout">
            <a:avLst>
              <a:gd name="adj1" fmla="val -98409"/>
              <a:gd name="adj2" fmla="val 87361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Retrieve data by path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6457243" y="4763914"/>
            <a:ext cx="2328333" cy="1106308"/>
          </a:xfrm>
          <a:prstGeom prst="wedgeRectCallout">
            <a:avLst>
              <a:gd name="adj1" fmla="val -100227"/>
              <a:gd name="adj2" fmla="val 49096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Check for availability of optional data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3745087" y="3739444"/>
            <a:ext cx="4326469" cy="1919112"/>
          </a:xfrm>
          <a:prstGeom prst="wedgeRectCallout">
            <a:avLst>
              <a:gd name="adj1" fmla="val -107729"/>
              <a:gd name="adj2" fmla="val 24831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In all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cases: reassignment to local variables which map to non-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karabo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code (here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PyDetLib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) and its data types (here Python + </a:t>
            </a:r>
            <a:r>
              <a:rPr kumimoji="0" lang="en-US" sz="2000" b="1" i="0" u="none" strike="noStrike" cap="none" normalizeH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numpy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)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961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data back to </a:t>
            </a:r>
            <a:r>
              <a:rPr lang="en-US" dirty="0" err="1" smtClean="0"/>
              <a:t>Karabo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056" y="1428045"/>
            <a:ext cx="4686300" cy="2082800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 bwMode="auto">
          <a:xfrm>
            <a:off x="5926666" y="1382888"/>
            <a:ext cx="2652889" cy="2483555"/>
          </a:xfrm>
          <a:prstGeom prst="wedgeRectCallout">
            <a:avLst>
              <a:gd name="adj1" fmla="val -165097"/>
              <a:gd name="adj2" fmla="val -40572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The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numpy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array should convert to a specific data format, that for images/arrays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  <a:sym typeface="Wingdings"/>
              </a:rPr>
              <a:t> mandatory fields in hierarchical structure presented earlier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5458177" y="4174066"/>
            <a:ext cx="3121378" cy="877711"/>
          </a:xfrm>
          <a:prstGeom prst="wedgeRectCallout">
            <a:avLst>
              <a:gd name="adj1" fmla="val -109223"/>
              <a:gd name="adj2" fmla="val -203094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If we had optional data set it, as it was modified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149578" y="4665132"/>
            <a:ext cx="3121378" cy="1346201"/>
          </a:xfrm>
          <a:prstGeom prst="wedgeRectCallout">
            <a:avLst>
              <a:gd name="adj1" fmla="val -36438"/>
              <a:gd name="adj2" fmla="val -154428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Modifying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the original input data structure 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  <a:sym typeface="Wingdings"/>
              </a:rPr>
              <a:t> </a:t>
            </a:r>
            <a:r>
              <a:rPr lang="en-US" sz="2000" dirty="0" smtClean="0">
                <a:solidFill>
                  <a:schemeClr val="accent3"/>
                </a:solidFill>
                <a:sym typeface="Wingdings"/>
              </a:rPr>
              <a:t>fields I didn’t touch are preserved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3829756" y="5254977"/>
            <a:ext cx="3121378" cy="1165579"/>
          </a:xfrm>
          <a:prstGeom prst="wedgeRectCallout">
            <a:avLst>
              <a:gd name="adj1" fmla="val -80290"/>
              <a:gd name="adj2" fmla="val -198468"/>
            </a:avLst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Finally, write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rPr>
              <a:t> back to a p2p output I can address by </a:t>
            </a:r>
            <a:r>
              <a:rPr lang="en-US" sz="2000" dirty="0" smtClean="0">
                <a:solidFill>
                  <a:schemeClr val="accent3"/>
                </a:solidFill>
              </a:rPr>
              <a:t>ID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4330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benefit for using </a:t>
            </a:r>
            <a:r>
              <a:rPr lang="en-US" dirty="0" err="1" smtClean="0"/>
              <a:t>Karabo</a:t>
            </a:r>
            <a:r>
              <a:rPr lang="en-US" dirty="0" smtClean="0"/>
              <a:t> p2p – Can connect the GUI to any output to monitor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150" y="1423888"/>
            <a:ext cx="4554373" cy="5220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8400" y="1215725"/>
            <a:ext cx="4972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err="1" smtClean="0">
                <a:solidFill>
                  <a:schemeClr val="accent3"/>
                </a:solidFill>
              </a:rPr>
              <a:t>Karabo</a:t>
            </a:r>
            <a:r>
              <a:rPr lang="en-US" sz="1600" b="1" dirty="0" smtClean="0">
                <a:solidFill>
                  <a:schemeClr val="accent3"/>
                </a:solidFill>
              </a:rPr>
              <a:t>-online views of scattering in a ferrous solution imaged by LPD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2405"/>
            <a:ext cx="4548814" cy="2560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36365" y="3080117"/>
            <a:ext cx="4503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Online view of APS direct beam on LPD</a:t>
            </a:r>
          </a:p>
        </p:txBody>
      </p:sp>
    </p:spTree>
    <p:extLst>
      <p:ext uri="{BB962C8B-B14F-4D97-AF65-F5344CB8AC3E}">
        <p14:creationId xmlns:p14="http://schemas.microsoft.com/office/powerpoint/2010/main" val="306106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benefit for using </a:t>
            </a:r>
            <a:r>
              <a:rPr lang="en-US" dirty="0" err="1" smtClean="0"/>
              <a:t>Karabo</a:t>
            </a:r>
            <a:r>
              <a:rPr lang="en-US" dirty="0" smtClean="0"/>
              <a:t> p2p – Can connect the GUI to any output to monitor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150" y="1423888"/>
            <a:ext cx="4554373" cy="5220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8400" y="1215725"/>
            <a:ext cx="4972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err="1" smtClean="0">
                <a:solidFill>
                  <a:schemeClr val="accent3"/>
                </a:solidFill>
              </a:rPr>
              <a:t>Karabo</a:t>
            </a:r>
            <a:r>
              <a:rPr lang="en-US" sz="1600" b="1" dirty="0" smtClean="0">
                <a:solidFill>
                  <a:schemeClr val="accent3"/>
                </a:solidFill>
              </a:rPr>
              <a:t>-online views of scattering in a ferrous solution imaged by LPD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2405"/>
            <a:ext cx="4548814" cy="25608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136365" y="3080117"/>
            <a:ext cx="4503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Online view of APS direct beam on LPD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7999" y="4092222"/>
            <a:ext cx="3711222" cy="707886"/>
          </a:xfrm>
          <a:prstGeom prst="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Connected to raw </a:t>
            </a:r>
            <a:r>
              <a:rPr lang="en-US" sz="2000" dirty="0">
                <a:solidFill>
                  <a:schemeClr val="accent3"/>
                </a:solidFill>
              </a:rPr>
              <a:t>data online output </a:t>
            </a:r>
            <a:r>
              <a:rPr lang="en-US" sz="2000" dirty="0" smtClean="0">
                <a:solidFill>
                  <a:schemeClr val="accent3"/>
                </a:solidFill>
              </a:rPr>
              <a:t>on PC layer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2623" y="3341511"/>
            <a:ext cx="4134556" cy="707886"/>
          </a:xfrm>
          <a:prstGeom prst="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Connected to the outputs of the individual correction stages</a:t>
            </a:r>
            <a:endParaRPr lang="en-US" sz="2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6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</a:t>
            </a:r>
            <a:r>
              <a:rPr lang="en-US" dirty="0" err="1"/>
              <a:t>Karabo</a:t>
            </a:r>
            <a:r>
              <a:rPr lang="en-US" dirty="0"/>
              <a:t> comes into 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Link: Show documentation of </a:t>
            </a:r>
            <a:r>
              <a:rPr lang="en-US" dirty="0" err="1" smtClean="0"/>
              <a:t>CalibrationBase</a:t>
            </a:r>
            <a:endParaRPr lang="en-US" dirty="0" smtClean="0"/>
          </a:p>
          <a:p>
            <a:r>
              <a:rPr lang="en-US" dirty="0" smtClean="0"/>
              <a:t>Link: Show documentation of </a:t>
            </a:r>
            <a:r>
              <a:rPr lang="en-US" dirty="0" err="1" smtClean="0"/>
              <a:t>PyDetLib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3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2641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443" y="1246010"/>
            <a:ext cx="4611055" cy="37352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14889" y="1100666"/>
            <a:ext cx="16894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LPD offset map</a:t>
            </a:r>
            <a:endParaRPr lang="en-US" sz="16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30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56" y="1404055"/>
            <a:ext cx="6218766" cy="35316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6" name="TextBox 145"/>
          <p:cNvSpPr txBox="1"/>
          <p:nvPr/>
        </p:nvSpPr>
        <p:spPr>
          <a:xfrm>
            <a:off x="2427112" y="1157110"/>
            <a:ext cx="2133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LPD Common Mode</a:t>
            </a:r>
            <a:endParaRPr lang="en-US" sz="16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7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944" y="1417705"/>
            <a:ext cx="3436056" cy="3253071"/>
          </a:xfrm>
          <a:prstGeom prst="rect">
            <a:avLst/>
          </a:prstGeom>
        </p:spPr>
      </p:pic>
      <p:sp>
        <p:nvSpPr>
          <p:cNvPr id="147" name="TextBox 146"/>
          <p:cNvSpPr txBox="1"/>
          <p:nvPr/>
        </p:nvSpPr>
        <p:spPr>
          <a:xfrm>
            <a:off x="818445" y="1128887"/>
            <a:ext cx="2892777" cy="606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err="1" smtClean="0">
                <a:solidFill>
                  <a:schemeClr val="accent3"/>
                </a:solidFill>
              </a:rPr>
              <a:t>PnCCD</a:t>
            </a:r>
            <a:r>
              <a:rPr lang="en-US" sz="1600" b="1" dirty="0" smtClean="0">
                <a:solidFill>
                  <a:schemeClr val="accent3"/>
                </a:solidFill>
              </a:rPr>
              <a:t> Charge Transfer Inefficiency</a:t>
            </a:r>
            <a:endParaRPr lang="en-US" sz="16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731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88" y="1437922"/>
            <a:ext cx="2841977" cy="262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009" y="1430866"/>
            <a:ext cx="2930879" cy="264724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3429000" y="2384778"/>
            <a:ext cx="465667" cy="705555"/>
          </a:xfrm>
          <a:prstGeom prst="rightArrow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96333" y="1128887"/>
            <a:ext cx="6646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Uncorrected and corrected Fe-55 spectrum taken with </a:t>
            </a:r>
            <a:r>
              <a:rPr lang="en-US" sz="1600" b="1" dirty="0" err="1" smtClean="0">
                <a:solidFill>
                  <a:schemeClr val="accent3"/>
                </a:solidFill>
              </a:rPr>
              <a:t>FastCCD</a:t>
            </a:r>
            <a:endParaRPr lang="en-US" sz="16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583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/>
          <p:cNvSpPr/>
          <p:nvPr/>
        </p:nvSpPr>
        <p:spPr bwMode="auto">
          <a:xfrm>
            <a:off x="7017563" y="1090353"/>
            <a:ext cx="2027011" cy="191132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505240"/>
            <a:ext cx="7283450" cy="530396"/>
          </a:xfrm>
        </p:spPr>
        <p:txBody>
          <a:bodyPr/>
          <a:lstStyle/>
          <a:p>
            <a:r>
              <a:rPr lang="en-US" dirty="0" smtClean="0"/>
              <a:t>Possible components of correction pipelines</a:t>
            </a:r>
            <a:endParaRPr lang="en-US" dirty="0"/>
          </a:p>
        </p:txBody>
      </p:sp>
      <p:grpSp>
        <p:nvGrpSpPr>
          <p:cNvPr id="101" name="Group 100"/>
          <p:cNvGrpSpPr/>
          <p:nvPr/>
        </p:nvGrpSpPr>
        <p:grpSpPr>
          <a:xfrm>
            <a:off x="2148822" y="5203089"/>
            <a:ext cx="254162" cy="370318"/>
            <a:chOff x="5702785" y="2374591"/>
            <a:chExt cx="449788" cy="603535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153" name="Group 152"/>
          <p:cNvGrpSpPr/>
          <p:nvPr/>
        </p:nvGrpSpPr>
        <p:grpSpPr>
          <a:xfrm>
            <a:off x="3456617" y="5201555"/>
            <a:ext cx="253391" cy="276808"/>
            <a:chOff x="5704149" y="2374591"/>
            <a:chExt cx="448424" cy="451135"/>
          </a:xfrm>
        </p:grpSpPr>
        <p:sp>
          <p:nvSpPr>
            <p:cNvPr id="154" name="Rectangle 15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8" name="Rectangle 157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159" name="Rectangle 158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74" name="Rectangle 173"/>
          <p:cNvSpPr/>
          <p:nvPr/>
        </p:nvSpPr>
        <p:spPr bwMode="auto">
          <a:xfrm>
            <a:off x="4756152" y="5168322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7238126" y="5185663"/>
            <a:ext cx="253391" cy="276808"/>
            <a:chOff x="5704149" y="2374591"/>
            <a:chExt cx="448424" cy="451135"/>
          </a:xfrm>
        </p:grpSpPr>
        <p:sp>
          <p:nvSpPr>
            <p:cNvPr id="250" name="Rectangle 249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1" name="Rectangle 250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3" name="Rectangle 252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4" name="Rectangle 253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55" name="Rectangle 254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7201963" y="1494358"/>
            <a:ext cx="254162" cy="370318"/>
            <a:chOff x="5702785" y="2374591"/>
            <a:chExt cx="449788" cy="603535"/>
          </a:xfrm>
        </p:grpSpPr>
        <p:sp>
          <p:nvSpPr>
            <p:cNvPr id="264" name="Rectangle 263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5" name="Rectangle 264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6" name="Rectangle 26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7" name="Rectangle 26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8" name="Rectangle 267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69" name="Rectangle 268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0" name="Rectangle 26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1" name="Rectangle 27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2" name="Rectangle 27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3" name="Rectangle 272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76" name="Group 275"/>
          <p:cNvGrpSpPr/>
          <p:nvPr/>
        </p:nvGrpSpPr>
        <p:grpSpPr>
          <a:xfrm>
            <a:off x="7199638" y="2017225"/>
            <a:ext cx="253391" cy="276808"/>
            <a:chOff x="5704149" y="2374591"/>
            <a:chExt cx="448424" cy="451135"/>
          </a:xfrm>
        </p:grpSpPr>
        <p:sp>
          <p:nvSpPr>
            <p:cNvPr id="277" name="Rectangle 276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79" name="Rectangle 278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0" name="Rectangle 279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1" name="Rectangle 280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2" name="Rectangle 281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283" name="Rectangle 282"/>
          <p:cNvSpPr/>
          <p:nvPr/>
        </p:nvSpPr>
        <p:spPr bwMode="auto">
          <a:xfrm>
            <a:off x="7204976" y="2511460"/>
            <a:ext cx="247229" cy="296271"/>
          </a:xfrm>
          <a:prstGeom prst="rect">
            <a:avLst/>
          </a:prstGeom>
          <a:solidFill>
            <a:schemeClr val="accent1">
              <a:lumMod val="25000"/>
              <a:lumOff val="75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289" name="TextBox 288"/>
          <p:cNvSpPr txBox="1"/>
          <p:nvPr/>
        </p:nvSpPr>
        <p:spPr>
          <a:xfrm>
            <a:off x="7516352" y="1486480"/>
            <a:ext cx="7121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pixel</a:t>
            </a:r>
          </a:p>
        </p:txBody>
      </p:sp>
      <p:sp>
        <p:nvSpPr>
          <p:cNvPr id="290" name="TextBox 289"/>
          <p:cNvSpPr txBox="1"/>
          <p:nvPr/>
        </p:nvSpPr>
        <p:spPr>
          <a:xfrm>
            <a:off x="7514801" y="1908262"/>
            <a:ext cx="149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>
                <a:solidFill>
                  <a:schemeClr val="accent3"/>
                </a:solidFill>
              </a:rPr>
              <a:t>r</a:t>
            </a:r>
            <a:r>
              <a:rPr lang="en-US" sz="2000" dirty="0" smtClean="0">
                <a:solidFill>
                  <a:schemeClr val="accent3"/>
                </a:solidFill>
              </a:rPr>
              <a:t>ow/column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7553290" y="2421369"/>
            <a:ext cx="883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dirty="0" smtClean="0">
                <a:solidFill>
                  <a:schemeClr val="accent3"/>
                </a:solidFill>
              </a:rPr>
              <a:t>image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7115547" y="1008792"/>
            <a:ext cx="1518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granularity</a:t>
            </a:r>
          </a:p>
        </p:txBody>
      </p:sp>
      <p:grpSp>
        <p:nvGrpSpPr>
          <p:cNvPr id="300" name="Group 299"/>
          <p:cNvGrpSpPr/>
          <p:nvPr/>
        </p:nvGrpSpPr>
        <p:grpSpPr>
          <a:xfrm>
            <a:off x="8479457" y="4130728"/>
            <a:ext cx="253391" cy="276808"/>
            <a:chOff x="5704149" y="2374591"/>
            <a:chExt cx="448424" cy="451135"/>
          </a:xfrm>
        </p:grpSpPr>
        <p:sp>
          <p:nvSpPr>
            <p:cNvPr id="301" name="Rectangle 300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2" name="Rectangle 301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3" name="Rectangle 302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4" name="Rectangle 30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5" name="Rectangle 30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6" name="Rectangle 30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sp>
        <p:nvSpPr>
          <p:cNvPr id="100" name="Process 99"/>
          <p:cNvSpPr/>
          <p:nvPr/>
        </p:nvSpPr>
        <p:spPr bwMode="auto">
          <a:xfrm>
            <a:off x="1435529" y="5117521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Offset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sub.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52" name="Process 151"/>
          <p:cNvSpPr/>
          <p:nvPr/>
        </p:nvSpPr>
        <p:spPr bwMode="auto">
          <a:xfrm>
            <a:off x="2781043" y="5115988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CM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160" name="Process 159"/>
          <p:cNvSpPr/>
          <p:nvPr/>
        </p:nvSpPr>
        <p:spPr bwMode="auto">
          <a:xfrm>
            <a:off x="4076790" y="5115989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CTI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sp>
        <p:nvSpPr>
          <p:cNvPr id="99" name="Data 98"/>
          <p:cNvSpPr/>
          <p:nvPr/>
        </p:nvSpPr>
        <p:spPr bwMode="auto">
          <a:xfrm>
            <a:off x="344180" y="5105693"/>
            <a:ext cx="764440" cy="789055"/>
          </a:xfrm>
          <a:prstGeom prst="flowChartInputOutpu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68288" marR="0" indent="-268288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n"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87" name="Straight Arrow Connector 186"/>
          <p:cNvCxnSpPr>
            <a:stCxn id="99" idx="5"/>
            <a:endCxn id="100" idx="1"/>
          </p:cNvCxnSpPr>
          <p:nvPr/>
        </p:nvCxnSpPr>
        <p:spPr bwMode="auto">
          <a:xfrm flipV="1">
            <a:off x="1032176" y="5499720"/>
            <a:ext cx="403353" cy="50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9" name="Straight Arrow Connector 188"/>
          <p:cNvCxnSpPr>
            <a:stCxn id="100" idx="3"/>
            <a:endCxn id="152" idx="1"/>
          </p:cNvCxnSpPr>
          <p:nvPr/>
        </p:nvCxnSpPr>
        <p:spPr bwMode="auto">
          <a:xfrm flipV="1">
            <a:off x="2434233" y="5498187"/>
            <a:ext cx="346810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1" name="Straight Arrow Connector 190"/>
          <p:cNvCxnSpPr>
            <a:stCxn id="152" idx="3"/>
            <a:endCxn id="160" idx="1"/>
          </p:cNvCxnSpPr>
          <p:nvPr/>
        </p:nvCxnSpPr>
        <p:spPr bwMode="auto">
          <a:xfrm>
            <a:off x="3779747" y="5498187"/>
            <a:ext cx="297043" cy="1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3" name="Straight Arrow Connector 192"/>
          <p:cNvCxnSpPr>
            <a:stCxn id="152" idx="3"/>
            <a:endCxn id="196" idx="1"/>
          </p:cNvCxnSpPr>
          <p:nvPr/>
        </p:nvCxnSpPr>
        <p:spPr bwMode="auto">
          <a:xfrm flipV="1">
            <a:off x="3779747" y="4564033"/>
            <a:ext cx="294222" cy="934154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9" name="Straight Arrow Connector 198"/>
          <p:cNvCxnSpPr>
            <a:stCxn id="183" idx="3"/>
          </p:cNvCxnSpPr>
          <p:nvPr/>
        </p:nvCxnSpPr>
        <p:spPr bwMode="auto">
          <a:xfrm flipV="1">
            <a:off x="7561256" y="5493589"/>
            <a:ext cx="244176" cy="1533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94" name="Process 293"/>
          <p:cNvSpPr/>
          <p:nvPr/>
        </p:nvSpPr>
        <p:spPr bwMode="auto">
          <a:xfrm>
            <a:off x="7803881" y="4057988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Split</a:t>
            </a:r>
          </a:p>
          <a:p>
            <a:pPr>
              <a:buClr>
                <a:schemeClr val="accent2"/>
              </a:buClr>
              <a:buSzPct val="80000"/>
              <a:buNone/>
            </a:pPr>
            <a:r>
              <a:rPr lang="en-US" sz="1600" dirty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events</a:t>
            </a:r>
          </a:p>
        </p:txBody>
      </p:sp>
      <p:sp>
        <p:nvSpPr>
          <p:cNvPr id="183" name="Process 182"/>
          <p:cNvSpPr/>
          <p:nvPr/>
        </p:nvSpPr>
        <p:spPr bwMode="auto">
          <a:xfrm>
            <a:off x="6562552" y="5112923"/>
            <a:ext cx="998704" cy="764398"/>
          </a:xfrm>
          <a:prstGeom prst="flowChartProcess">
            <a:avLst/>
          </a:prstGeom>
          <a:ln w="38100" cmpd="sng">
            <a:solidFill>
              <a:srgbClr val="261748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Gain 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27" name="Elbow Connector 26"/>
          <p:cNvCxnSpPr>
            <a:stCxn id="183" idx="3"/>
            <a:endCxn id="294" idx="2"/>
          </p:cNvCxnSpPr>
          <p:nvPr/>
        </p:nvCxnSpPr>
        <p:spPr bwMode="auto">
          <a:xfrm flipV="1">
            <a:off x="7561256" y="4822386"/>
            <a:ext cx="741977" cy="672736"/>
          </a:xfrm>
          <a:prstGeom prst="bentConnector2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6" name="Process 195"/>
          <p:cNvSpPr/>
          <p:nvPr/>
        </p:nvSpPr>
        <p:spPr bwMode="auto">
          <a:xfrm>
            <a:off x="4073969" y="4181834"/>
            <a:ext cx="998704" cy="764398"/>
          </a:xfrm>
          <a:prstGeom prst="flowChartProcess">
            <a:avLst/>
          </a:prstGeom>
          <a:ln w="38100" cmpd="sng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Droop</a:t>
            </a:r>
          </a:p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None/>
              <a:tabLst/>
            </a:pPr>
            <a:r>
              <a:rPr lang="en-US" sz="1600" dirty="0" smtClean="0">
                <a:solidFill>
                  <a:schemeClr val="accent3"/>
                </a:solidFill>
                <a:latin typeface="Arial" charset="0"/>
                <a:ea typeface="ＭＳ Ｐゴシック" pitchFamily="112" charset="-128"/>
              </a:rPr>
              <a:t>correct.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ea typeface="ＭＳ Ｐゴシック" pitchFamily="112" charset="-128"/>
            </a:endParaRPr>
          </a:p>
        </p:txBody>
      </p:sp>
      <p:cxnSp>
        <p:nvCxnSpPr>
          <p:cNvPr id="197" name="Straight Arrow Connector 196"/>
          <p:cNvCxnSpPr>
            <a:stCxn id="196" idx="3"/>
            <a:endCxn id="183" idx="1"/>
          </p:cNvCxnSpPr>
          <p:nvPr/>
        </p:nvCxnSpPr>
        <p:spPr bwMode="auto">
          <a:xfrm>
            <a:off x="5072673" y="4564033"/>
            <a:ext cx="1489879" cy="931089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7" name="Straight Arrow Connector 206"/>
          <p:cNvCxnSpPr>
            <a:stCxn id="160" idx="3"/>
            <a:endCxn id="183" idx="1"/>
          </p:cNvCxnSpPr>
          <p:nvPr/>
        </p:nvCxnSpPr>
        <p:spPr bwMode="auto">
          <a:xfrm flipV="1">
            <a:off x="5075494" y="5495122"/>
            <a:ext cx="1487058" cy="3066"/>
          </a:xfrm>
          <a:prstGeom prst="straightConnector1">
            <a:avLst/>
          </a:prstGeom>
          <a:noFill/>
          <a:ln w="12700" cap="flat" cmpd="sng" algn="ctr">
            <a:solidFill>
              <a:schemeClr val="folHlink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grpSp>
        <p:nvGrpSpPr>
          <p:cNvPr id="212" name="Group 211"/>
          <p:cNvGrpSpPr/>
          <p:nvPr/>
        </p:nvGrpSpPr>
        <p:grpSpPr>
          <a:xfrm>
            <a:off x="2090918" y="5400314"/>
            <a:ext cx="254162" cy="370318"/>
            <a:chOff x="5702785" y="2374591"/>
            <a:chExt cx="449788" cy="60353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19" name="Rectangle 21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0" name="Rectangle 21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1" name="Rectangle 2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2" name="Rectangle 2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23" name="Rectangle 2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4" name="Rectangle 24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84" name="Group 283"/>
          <p:cNvGrpSpPr/>
          <p:nvPr/>
        </p:nvGrpSpPr>
        <p:grpSpPr>
          <a:xfrm>
            <a:off x="3400927" y="5175291"/>
            <a:ext cx="253391" cy="276808"/>
            <a:chOff x="5704149" y="2374591"/>
            <a:chExt cx="448424" cy="451135"/>
          </a:xfrm>
        </p:grpSpPr>
        <p:sp>
          <p:nvSpPr>
            <p:cNvPr id="285" name="Rectangle 28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6" name="Rectangle 28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7" name="Rectangle 28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88" name="Rectangle 287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5" name="Rectangle 29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6" name="Rectangle 29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786141" y="4200868"/>
            <a:ext cx="254162" cy="370318"/>
            <a:chOff x="5702785" y="2374591"/>
            <a:chExt cx="449788" cy="603535"/>
          </a:xfrm>
        </p:grpSpPr>
        <p:sp>
          <p:nvSpPr>
            <p:cNvPr id="298" name="Rectangle 29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299" name="Rectangle 29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7" name="Rectangle 30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8" name="Rectangle 30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09" name="Rectangle 30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0" name="Rectangle 30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1" name="Rectangle 31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2" name="Rectangle 31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3" name="Rectangle 31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4" name="Rectangle 31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5" name="Rectangle 31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6" name="Rectangle 31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17" name="Group 316"/>
          <p:cNvGrpSpPr/>
          <p:nvPr/>
        </p:nvGrpSpPr>
        <p:grpSpPr>
          <a:xfrm>
            <a:off x="4755594" y="5189402"/>
            <a:ext cx="253391" cy="276808"/>
            <a:chOff x="5704149" y="2374591"/>
            <a:chExt cx="448424" cy="451135"/>
          </a:xfrm>
        </p:grpSpPr>
        <p:sp>
          <p:nvSpPr>
            <p:cNvPr id="318" name="Rectangle 31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0" name="Rectangle 31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1" name="Rectangle 32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2" name="Rectangle 32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3" name="Rectangle 32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24" name="Group 323"/>
          <p:cNvGrpSpPr/>
          <p:nvPr/>
        </p:nvGrpSpPr>
        <p:grpSpPr>
          <a:xfrm>
            <a:off x="7280985" y="5115268"/>
            <a:ext cx="254162" cy="370318"/>
            <a:chOff x="5702785" y="2374591"/>
            <a:chExt cx="449788" cy="603535"/>
          </a:xfrm>
        </p:grpSpPr>
        <p:sp>
          <p:nvSpPr>
            <p:cNvPr id="325" name="Rectangle 324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6" name="Rectangle 325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7" name="Rectangle 326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8" name="Rectangle 327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29" name="Rectangle 328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2" name="Rectangle 331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3" name="Rectangle 332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4" name="Rectangle 333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5" name="Rectangle 334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6" name="Rectangle 335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grpSp>
        <p:nvGrpSpPr>
          <p:cNvPr id="337" name="Group 336"/>
          <p:cNvGrpSpPr/>
          <p:nvPr/>
        </p:nvGrpSpPr>
        <p:grpSpPr>
          <a:xfrm>
            <a:off x="8536874" y="4071046"/>
            <a:ext cx="254162" cy="370318"/>
            <a:chOff x="5702785" y="2374591"/>
            <a:chExt cx="449788" cy="603535"/>
          </a:xfrm>
        </p:grpSpPr>
        <p:sp>
          <p:nvSpPr>
            <p:cNvPr id="338" name="Rectangle 337"/>
            <p:cNvSpPr/>
            <p:nvPr/>
          </p:nvSpPr>
          <p:spPr bwMode="auto">
            <a:xfrm>
              <a:off x="5705513" y="23773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39" name="Rectangle 338"/>
            <p:cNvSpPr/>
            <p:nvPr/>
          </p:nvSpPr>
          <p:spPr bwMode="auto">
            <a:xfrm>
              <a:off x="5852218" y="23759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6004617" y="23745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1" name="Rectangle 340"/>
            <p:cNvSpPr/>
            <p:nvPr/>
          </p:nvSpPr>
          <p:spPr bwMode="auto">
            <a:xfrm>
              <a:off x="5704149" y="2529712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2" name="Rectangle 341"/>
            <p:cNvSpPr/>
            <p:nvPr/>
          </p:nvSpPr>
          <p:spPr bwMode="auto">
            <a:xfrm>
              <a:off x="5850854" y="2528352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6003253" y="2526991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4" name="Rectangle 343"/>
            <p:cNvSpPr/>
            <p:nvPr/>
          </p:nvSpPr>
          <p:spPr bwMode="auto">
            <a:xfrm>
              <a:off x="5704149" y="26777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5" name="Rectangle 344"/>
            <p:cNvSpPr/>
            <p:nvPr/>
          </p:nvSpPr>
          <p:spPr bwMode="auto">
            <a:xfrm>
              <a:off x="5850854" y="2676418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6" name="Rectangle 345"/>
            <p:cNvSpPr/>
            <p:nvPr/>
          </p:nvSpPr>
          <p:spPr bwMode="auto">
            <a:xfrm>
              <a:off x="6003253" y="2675057"/>
              <a:ext cx="147956" cy="147948"/>
            </a:xfrm>
            <a:prstGeom prst="rect">
              <a:avLst/>
            </a:prstGeom>
            <a:solidFill>
              <a:schemeClr val="accent6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7" name="Rectangle 346"/>
            <p:cNvSpPr/>
            <p:nvPr/>
          </p:nvSpPr>
          <p:spPr bwMode="auto">
            <a:xfrm>
              <a:off x="5702785" y="2830178"/>
              <a:ext cx="147956" cy="147948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8" name="Rectangle 347"/>
            <p:cNvSpPr/>
            <p:nvPr/>
          </p:nvSpPr>
          <p:spPr bwMode="auto">
            <a:xfrm>
              <a:off x="5849490" y="2828818"/>
              <a:ext cx="147956" cy="147948"/>
            </a:xfrm>
            <a:prstGeom prst="rect">
              <a:avLst/>
            </a:prstGeom>
            <a:solidFill>
              <a:schemeClr val="accent1">
                <a:lumMod val="25000"/>
                <a:lumOff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  <p:sp>
          <p:nvSpPr>
            <p:cNvPr id="349" name="Rectangle 348"/>
            <p:cNvSpPr/>
            <p:nvPr/>
          </p:nvSpPr>
          <p:spPr bwMode="auto">
            <a:xfrm>
              <a:off x="6001889" y="2827457"/>
              <a:ext cx="147956" cy="147948"/>
            </a:xfrm>
            <a:prstGeom prst="rect">
              <a:avLst/>
            </a:prstGeom>
            <a:solidFill>
              <a:srgbClr val="E0E0E0"/>
            </a:solidFill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68288" marR="0" indent="-268288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0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ea typeface="ＭＳ Ｐゴシック" pitchFamily="112" charset="-128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8177"/>
            <a:ext cx="7004944" cy="3389489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282221" y="1157109"/>
            <a:ext cx="6646334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Mean Cluster Size depending on Photon Intensity and Pixel Size</a:t>
            </a:r>
          </a:p>
          <a:p>
            <a:pPr algn="ctr"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600" b="1" dirty="0" smtClean="0">
                <a:solidFill>
                  <a:schemeClr val="accent3"/>
                </a:solidFill>
              </a:rPr>
              <a:t>(Events in a 9x9 pixel field)</a:t>
            </a:r>
            <a:endParaRPr lang="en-US" sz="16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6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Python-based Calibration and Data Analysis Suite -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813" y="1347788"/>
            <a:ext cx="5376227" cy="5225732"/>
          </a:xfrm>
        </p:spPr>
        <p:txBody>
          <a:bodyPr/>
          <a:lstStyle/>
          <a:p>
            <a:r>
              <a:rPr lang="en-US" sz="2000" dirty="0" smtClean="0"/>
              <a:t>Data analysis commencing for different detectors (LPD, AGIPD) has shown that </a:t>
            </a:r>
            <a:r>
              <a:rPr lang="en-US" sz="2000" b="1" dirty="0" smtClean="0"/>
              <a:t>interactive analysis quickly becomes problematic on large datasets </a:t>
            </a:r>
            <a:r>
              <a:rPr lang="en-US" sz="2000" dirty="0" smtClean="0"/>
              <a:t>(&gt;10GB) and that common functionality is needed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b="1" dirty="0" smtClean="0">
                <a:sym typeface="Wingdings"/>
              </a:rPr>
              <a:t>similar requirements to pipelined calibration/correction</a:t>
            </a:r>
          </a:p>
          <a:p>
            <a:r>
              <a:rPr lang="en-US" sz="2000" dirty="0" smtClean="0">
                <a:sym typeface="Wingdings"/>
              </a:rPr>
              <a:t>Moved to </a:t>
            </a:r>
            <a:r>
              <a:rPr lang="en-US" sz="2000" dirty="0" err="1" smtClean="0">
                <a:sym typeface="Wingdings"/>
              </a:rPr>
              <a:t>iPython</a:t>
            </a:r>
            <a:r>
              <a:rPr lang="en-US" sz="2000" dirty="0" smtClean="0">
                <a:sym typeface="Wingdings"/>
              </a:rPr>
              <a:t>/</a:t>
            </a:r>
            <a:r>
              <a:rPr lang="en-US" sz="2000" dirty="0" err="1" smtClean="0">
                <a:sym typeface="Wingdings"/>
              </a:rPr>
              <a:t>Numpy</a:t>
            </a:r>
            <a:r>
              <a:rPr lang="en-US" sz="2000" dirty="0" smtClean="0">
                <a:sym typeface="Wingdings"/>
              </a:rPr>
              <a:t> with adaptions for streaming data to allow interactive analysis within </a:t>
            </a:r>
            <a:r>
              <a:rPr lang="en-US" sz="2000" dirty="0" err="1" smtClean="0">
                <a:sym typeface="Wingdings"/>
              </a:rPr>
              <a:t>iPython</a:t>
            </a:r>
            <a:r>
              <a:rPr lang="en-US" sz="2000" dirty="0" smtClean="0">
                <a:sym typeface="Wingdings"/>
              </a:rPr>
              <a:t> notebook and faster development</a:t>
            </a:r>
          </a:p>
          <a:p>
            <a:r>
              <a:rPr lang="en-US" sz="2000" dirty="0" err="1" smtClean="0">
                <a:sym typeface="Wingdings"/>
              </a:rPr>
              <a:t>PyCUDA</a:t>
            </a:r>
            <a:r>
              <a:rPr lang="en-US" sz="2000" dirty="0" smtClean="0">
                <a:sym typeface="Wingdings"/>
              </a:rPr>
              <a:t> readily exposes GPU acceleration  allows testing if real-time corrections are feasible on GPU</a:t>
            </a:r>
          </a:p>
          <a:p>
            <a:r>
              <a:rPr lang="en-US" sz="2000" b="1" dirty="0" smtClean="0">
                <a:sym typeface="Wingdings"/>
              </a:rPr>
              <a:t>Common framework prevents code duplication and eases maintenance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150" y="1222557"/>
            <a:ext cx="3034169" cy="2821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3920" y="4104640"/>
            <a:ext cx="2942542" cy="25628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99120" y="6431280"/>
            <a:ext cx="6835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buClr>
                <a:schemeClr val="accent2"/>
              </a:buClr>
              <a:buSzPct val="80000"/>
              <a:buNone/>
            </a:pPr>
            <a:r>
              <a:rPr lang="en-US" sz="1000" dirty="0" err="1">
                <a:solidFill>
                  <a:schemeClr val="accent3"/>
                </a:solidFill>
              </a:rPr>
              <a:t>g</a:t>
            </a:r>
            <a:r>
              <a:rPr lang="en-US" sz="1000" dirty="0" err="1" smtClean="0">
                <a:solidFill>
                  <a:schemeClr val="accent3"/>
                </a:solidFill>
              </a:rPr>
              <a:t>dfm.me</a:t>
            </a:r>
            <a:endParaRPr lang="en-US" sz="10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04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-european-xfel-gmbh_presentation">
  <a:themeElements>
    <a:clrScheme name="XFEL">
      <a:dk1>
        <a:srgbClr val="261748"/>
      </a:dk1>
      <a:lt1>
        <a:srgbClr val="FFFFFF"/>
      </a:lt1>
      <a:dk2>
        <a:srgbClr val="000000"/>
      </a:dk2>
      <a:lt2>
        <a:srgbClr val="E0E0E0"/>
      </a:lt2>
      <a:accent1>
        <a:srgbClr val="261748"/>
      </a:accent1>
      <a:accent2>
        <a:srgbClr val="FD930A"/>
      </a:accent2>
      <a:accent3>
        <a:srgbClr val="000000"/>
      </a:accent3>
      <a:accent4>
        <a:srgbClr val="626262"/>
      </a:accent4>
      <a:accent5>
        <a:srgbClr val="ACABB1"/>
      </a:accent5>
      <a:accent6>
        <a:srgbClr val="E0E0E0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accent3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268288" marR="0" indent="-268288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2"/>
          </a:buClr>
          <a:buSzPct val="80000"/>
          <a:buFont typeface="Wingdings" pitchFamily="2" charset="2"/>
          <a:buChar char="n"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accent3"/>
            </a:solidFill>
            <a:effectLst/>
            <a:latin typeface="Arial" charset="0"/>
            <a:ea typeface="ＭＳ Ｐゴシック" pitchFamily="112" charset="-128"/>
          </a:defRPr>
        </a:defPPr>
      </a:lstStyle>
    </a:spDef>
    <a:lnDef>
      <a:spPr bwMode="auto">
        <a:noFill/>
        <a:ln w="12700" cap="flat" cmpd="sng" algn="ctr">
          <a:solidFill>
            <a:schemeClr val="folHlink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 marL="268288" indent="-268288">
          <a:spcBef>
            <a:spcPts val="600"/>
          </a:spcBef>
          <a:buClr>
            <a:schemeClr val="accent2"/>
          </a:buClr>
          <a:buSzPct val="80000"/>
          <a:defRPr sz="2000" smtClean="0">
            <a:solidFill>
              <a:schemeClr val="accent3"/>
            </a:solidFill>
          </a:defRPr>
        </a:defPPr>
      </a:lstStyle>
    </a:txDef>
  </a:objectDefaults>
  <a:extraClrSchemeLst>
    <a:extraClrScheme>
      <a:clrScheme name="DESY European XFEL 1">
        <a:dk1>
          <a:srgbClr val="261748"/>
        </a:dk1>
        <a:lt1>
          <a:srgbClr val="FFFFFF"/>
        </a:lt1>
        <a:dk2>
          <a:srgbClr val="000000"/>
        </a:dk2>
        <a:lt2>
          <a:srgbClr val="E0E0E0"/>
        </a:lt2>
        <a:accent1>
          <a:srgbClr val="261748"/>
        </a:accent1>
        <a:accent2>
          <a:srgbClr val="FD930A"/>
        </a:accent2>
        <a:accent3>
          <a:srgbClr val="FFFFFF"/>
        </a:accent3>
        <a:accent4>
          <a:srgbClr val="1F123C"/>
        </a:accent4>
        <a:accent5>
          <a:srgbClr val="ACABB1"/>
        </a:accent5>
        <a:accent6>
          <a:srgbClr val="E58508"/>
        </a:accent6>
        <a:hlink>
          <a:srgbClr val="261748"/>
        </a:hlink>
        <a:folHlink>
          <a:srgbClr val="FD930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1122</Words>
  <Application>Microsoft Macintosh PowerPoint</Application>
  <PresentationFormat>On-screen Show (4:3)</PresentationFormat>
  <Paragraphs>213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template-european-xfel-gmbh_presentation</vt:lpstr>
      <vt:lpstr>1_template-european-xfel-gmbh_presentation</vt:lpstr>
      <vt:lpstr>The XFEL calibration pipeline An example of Karabo-p2p distributed computing mixed with thread-level parallelism in Python and GPU computing </vt:lpstr>
      <vt:lpstr>Calibration and Correction Parameters of XFEL Detectors</vt:lpstr>
      <vt:lpstr>Possible components of correction pipelines</vt:lpstr>
      <vt:lpstr>Possible components of correction pipelines</vt:lpstr>
      <vt:lpstr>Possible components of correction pipelines</vt:lpstr>
      <vt:lpstr>Possible components of correction pipelines</vt:lpstr>
      <vt:lpstr>Possible components of correction pipelines</vt:lpstr>
      <vt:lpstr>Possible components of correction pipelines</vt:lpstr>
      <vt:lpstr>Python-based Calibration and Data Analysis Suite - Motivation</vt:lpstr>
      <vt:lpstr>Python-based Calibration and Data Analysis Suite - Specifics</vt:lpstr>
      <vt:lpstr>Python-based Calibration and Data Analysis Suite - Specifics</vt:lpstr>
      <vt:lpstr>Python-based Calibration and Data Analysis Suite - Specifics</vt:lpstr>
      <vt:lpstr>Python-based Calibration and Data Analysis Suite – Usage of Ipython.Parallel</vt:lpstr>
      <vt:lpstr>Python-based Calibration and Data Analysis Suite – Usage of Ipython.Parallel</vt:lpstr>
      <vt:lpstr>Python-based Calibration and Data Analysis Suite – GPU usage</vt:lpstr>
      <vt:lpstr>Python-based Calibration and Data Analysis Suite – GPU usage</vt:lpstr>
      <vt:lpstr>Python-based Calibration and Data Analysis Suite – GPU usage</vt:lpstr>
      <vt:lpstr>Where Karabo comes into play</vt:lpstr>
      <vt:lpstr>Getting data out of Karabo</vt:lpstr>
      <vt:lpstr>Getting data out of Karabo</vt:lpstr>
      <vt:lpstr>Getting data out of Karabo</vt:lpstr>
      <vt:lpstr>Getting data out of Karabo</vt:lpstr>
      <vt:lpstr>Getting data out of Karabo</vt:lpstr>
      <vt:lpstr>Getting data back to Karabo</vt:lpstr>
      <vt:lpstr>Additional benefit for using Karabo p2p – Can connect the GUI to any output to monitor</vt:lpstr>
      <vt:lpstr>Additional benefit for using Karabo p2p – Can connect the GUI to any output to monitor</vt:lpstr>
      <vt:lpstr>Where Karabo comes into play</vt:lpstr>
    </vt:vector>
  </TitlesOfParts>
  <Company>European XFEL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XFEL Data Processing Workshop Feb 3rd/4th</dc:title>
  <dc:creator>Steffen Hauf</dc:creator>
  <cp:lastModifiedBy>Steffen Hauf</cp:lastModifiedBy>
  <cp:revision>4</cp:revision>
  <dcterms:created xsi:type="dcterms:W3CDTF">2016-02-02T16:09:58Z</dcterms:created>
  <dcterms:modified xsi:type="dcterms:W3CDTF">2016-02-02T18:59:07Z</dcterms:modified>
</cp:coreProperties>
</file>