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11" r:id="rId2"/>
    <p:sldMasterId id="2147483714" r:id="rId3"/>
  </p:sldMasterIdLst>
  <p:notesMasterIdLst>
    <p:notesMasterId r:id="rId15"/>
  </p:notesMasterIdLst>
  <p:handoutMasterIdLst>
    <p:handoutMasterId r:id="rId16"/>
  </p:handoutMasterIdLst>
  <p:sldIdLst>
    <p:sldId id="372" r:id="rId4"/>
    <p:sldId id="399" r:id="rId5"/>
    <p:sldId id="383" r:id="rId6"/>
    <p:sldId id="397" r:id="rId7"/>
    <p:sldId id="385" r:id="rId8"/>
    <p:sldId id="392" r:id="rId9"/>
    <p:sldId id="395" r:id="rId10"/>
    <p:sldId id="389" r:id="rId11"/>
    <p:sldId id="391" r:id="rId12"/>
    <p:sldId id="393" r:id="rId13"/>
    <p:sldId id="400" r:id="rId14"/>
  </p:sldIdLst>
  <p:sldSz cx="9144000" cy="6858000" type="screen4x3"/>
  <p:notesSz cx="9856788" cy="6797675"/>
  <p:defaultTextStyle>
    <a:defPPr>
      <a:defRPr lang="de-DE"/>
    </a:defPPr>
    <a:lvl1pPr algn="ctr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defRPr sz="900" b="1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defRPr sz="900" b="1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defRPr sz="900" b="1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defRPr sz="900" b="1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defRPr sz="900" b="1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900" b="1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6pPr>
    <a:lvl7pPr marL="2743200" algn="l" defTabSz="914400" rtl="0" eaLnBrk="1" latinLnBrk="0" hangingPunct="1">
      <a:defRPr sz="900" b="1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7pPr>
    <a:lvl8pPr marL="3200400" algn="l" defTabSz="914400" rtl="0" eaLnBrk="1" latinLnBrk="0" hangingPunct="1">
      <a:defRPr sz="900" b="1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8pPr>
    <a:lvl9pPr marL="3657600" algn="l" defTabSz="914400" rtl="0" eaLnBrk="1" latinLnBrk="0" hangingPunct="1">
      <a:defRPr sz="900" b="1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387A111-8105-4529-BC55-7962504CCC29}">
          <p14:sldIdLst>
            <p14:sldId id="372"/>
            <p14:sldId id="399"/>
            <p14:sldId id="383"/>
            <p14:sldId id="397"/>
            <p14:sldId id="385"/>
            <p14:sldId id="392"/>
            <p14:sldId id="395"/>
            <p14:sldId id="389"/>
            <p14:sldId id="391"/>
            <p14:sldId id="393"/>
            <p14:sldId id="40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D930A"/>
    <a:srgbClr val="FF3300"/>
    <a:srgbClr val="FFC000"/>
    <a:srgbClr val="99CCFF"/>
    <a:srgbClr val="000000"/>
    <a:srgbClr val="969696"/>
    <a:srgbClr val="9966FF"/>
    <a:srgbClr val="FF0000"/>
    <a:srgbClr val="E1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88" autoAdjust="0"/>
    <p:restoredTop sz="85945" autoAdjust="0"/>
  </p:normalViewPr>
  <p:slideViewPr>
    <p:cSldViewPr snapToGrid="0">
      <p:cViewPr varScale="1">
        <p:scale>
          <a:sx n="70" d="100"/>
          <a:sy n="70" d="100"/>
        </p:scale>
        <p:origin x="-1596" y="-96"/>
      </p:cViewPr>
      <p:guideLst>
        <p:guide orient="horz" pos="3956"/>
        <p:guide orient="horz" pos="881"/>
        <p:guide orient="horz" pos="2182"/>
        <p:guide orient="horz" pos="4038"/>
        <p:guide pos="2887"/>
        <p:guide pos="3320"/>
        <p:guide pos="3322"/>
        <p:guide pos="5685"/>
        <p:guide pos="255"/>
        <p:guide pos="5318"/>
        <p:guide pos="73"/>
        <p:guide pos="3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94" y="468"/>
      </p:cViewPr>
      <p:guideLst>
        <p:guide orient="horz" pos="2141"/>
        <p:guide pos="309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701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1275" cy="33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86" tIns="45593" rIns="91186" bIns="45593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FontTx/>
              <a:buNone/>
              <a:defRPr sz="1200" b="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5515" y="0"/>
            <a:ext cx="4271275" cy="33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86" tIns="45593" rIns="91186" bIns="45593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b="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792"/>
            <a:ext cx="4271275" cy="33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86" tIns="45593" rIns="91186" bIns="45593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FontTx/>
              <a:buNone/>
              <a:defRPr sz="1200" b="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5515" y="6457792"/>
            <a:ext cx="4271275" cy="33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86" tIns="45593" rIns="91186" bIns="45593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b="0"/>
            </a:lvl1pPr>
          </a:lstStyle>
          <a:p>
            <a:fld id="{888E083F-56AA-4929-9683-D54D43A11F53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6712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22" name="Rectangle 82"/>
          <p:cNvSpPr>
            <a:spLocks noChangeArrowheads="1"/>
          </p:cNvSpPr>
          <p:nvPr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827463"/>
            <a:ext cx="7258050" cy="1704975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 anchor="ctr" anchorCtr="1"/>
          <a:lstStyle>
            <a:lvl1pPr marL="0" indent="0" algn="ctr">
              <a:defRPr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Thomas Tschentscher</a:t>
            </a:r>
          </a:p>
          <a:p>
            <a:pPr lvl="0"/>
            <a:r>
              <a:rPr lang="en-GB" noProof="0" smtClean="0"/>
              <a:t>conference, location, date</a:t>
            </a:r>
          </a:p>
        </p:txBody>
      </p:sp>
      <p:sp>
        <p:nvSpPr>
          <p:cNvPr id="10325" name="Line 85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/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ltGray"/>
        <p:txBody>
          <a:bodyPr/>
          <a:lstStyle>
            <a:lvl1pPr>
              <a:defRPr/>
            </a:lvl1pPr>
          </a:lstStyle>
          <a:p>
            <a:fld id="{F4FDF152-CCDD-45D2-A883-C8FA0039B15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090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261748"/>
              </a:solidFill>
            </a:endParaRPr>
          </a:p>
        </p:txBody>
      </p:sp>
      <p:sp>
        <p:nvSpPr>
          <p:cNvPr id="10322" name="Rectangle 82"/>
          <p:cNvSpPr>
            <a:spLocks noChangeArrowheads="1"/>
          </p:cNvSpPr>
          <p:nvPr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261748"/>
              </a:solidFill>
            </a:endParaRPr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827463"/>
            <a:ext cx="7258050" cy="1704975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 anchor="ctr" anchorCtr="1"/>
          <a:lstStyle>
            <a:lvl1pPr marL="0" indent="0" algn="ctr">
              <a:defRPr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Thomas Tschentscher</a:t>
            </a:r>
          </a:p>
          <a:p>
            <a:pPr lvl="0"/>
            <a:r>
              <a:rPr lang="en-GB" noProof="0" smtClean="0"/>
              <a:t>conference, location, date</a:t>
            </a:r>
          </a:p>
        </p:txBody>
      </p:sp>
      <p:sp>
        <p:nvSpPr>
          <p:cNvPr id="10325" name="Line 85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261748"/>
              </a:solidFill>
            </a:endParaRP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769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/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ltGray"/>
        <p:txBody>
          <a:bodyPr/>
          <a:lstStyle>
            <a:lvl1pPr>
              <a:defRPr/>
            </a:lvl1pPr>
          </a:lstStyle>
          <a:p>
            <a:fld id="{F4FDF152-CCDD-45D2-A883-C8FA0039B151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77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539552" y="332656"/>
            <a:ext cx="8207375" cy="9353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rgbClr val="003E89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468313" y="1557338"/>
            <a:ext cx="8207375" cy="4392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92696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468313" y="1557338"/>
            <a:ext cx="8207375" cy="439261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3E89"/>
              </a:buClr>
              <a:buFont typeface="Wingdings" pitchFamily="2" charset="2"/>
              <a:buChar char="§"/>
              <a:defRPr sz="1800" baseline="0"/>
            </a:lvl1pPr>
            <a:lvl2pPr marL="742950" indent="-285750">
              <a:buClr>
                <a:srgbClr val="003E89"/>
              </a:buClr>
              <a:buFont typeface="Wingdings" pitchFamily="2" charset="2"/>
              <a:buChar char="§"/>
              <a:defRPr sz="1600" baseline="0"/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4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539552" y="332656"/>
            <a:ext cx="8207375" cy="9353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rgbClr val="003E89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806715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085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000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fld id="{B6FDC833-1C4A-45EC-94C3-6462BED2F35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5786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en-GB" sz="2400" b="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algn="l"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en-GB" sz="1000" b="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374650" y="1347788"/>
            <a:ext cx="8501063" cy="523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Text format – don’t edit!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err="1" smtClean="0"/>
              <a:t>Fith</a:t>
            </a:r>
            <a:r>
              <a:rPr lang="en-GB" dirty="0" smtClean="0"/>
              <a:t> level</a:t>
            </a:r>
          </a:p>
        </p:txBody>
      </p:sp>
      <p:sp>
        <p:nvSpPr>
          <p:cNvPr id="11" name="Text Box 123"/>
          <p:cNvSpPr txBox="1">
            <a:spLocks noChangeArrowheads="1"/>
          </p:cNvSpPr>
          <p:nvPr userDrawn="1"/>
        </p:nvSpPr>
        <p:spPr bwMode="auto">
          <a:xfrm>
            <a:off x="57468" y="6568440"/>
            <a:ext cx="4819332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algn="l" eaLnBrk="0" hangingPunct="0">
              <a:lnSpc>
                <a:spcPct val="100000"/>
              </a:lnSpc>
              <a:spcBef>
                <a:spcPts val="0"/>
              </a:spcBef>
              <a:buClrTx/>
              <a:buFontTx/>
              <a:buNone/>
            </a:pPr>
            <a:r>
              <a:rPr lang="en-US" sz="800" b="0" dirty="0" smtClean="0">
                <a:solidFill>
                  <a:schemeClr val="tx1"/>
                </a:solidFill>
              </a:rPr>
              <a:t>Common Data Processing workshop</a:t>
            </a:r>
            <a:endParaRPr lang="en-GB" sz="800" b="0" baseline="0" dirty="0" smtClean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defRPr b="1">
          <a:solidFill>
            <a:schemeClr val="tx2"/>
          </a:solidFill>
          <a:latin typeface="+mn-lt"/>
          <a:ea typeface="+mn-ea"/>
          <a:cs typeface="+mn-cs"/>
        </a:defRPr>
      </a:lvl1pPr>
      <a:lvl2pPr marL="492125" indent="-220663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n"/>
        <a:defRPr>
          <a:solidFill>
            <a:schemeClr val="hlink"/>
          </a:solidFill>
          <a:latin typeface="+mn-lt"/>
          <a:ea typeface="+mn-ea"/>
        </a:defRPr>
      </a:lvl2pPr>
      <a:lvl3pPr marL="727075" indent="-233363" algn="l" rtl="0" fontAlgn="base">
        <a:spcBef>
          <a:spcPct val="20000"/>
        </a:spcBef>
        <a:spcAft>
          <a:spcPct val="0"/>
        </a:spcAft>
        <a:buClr>
          <a:srgbClr val="FF3300"/>
        </a:buClr>
        <a:buSzPct val="60000"/>
        <a:buFont typeface="Wingdings" pitchFamily="2" charset="2"/>
        <a:buChar char="è"/>
        <a:defRPr sz="1600" b="1">
          <a:solidFill>
            <a:srgbClr val="FF3300"/>
          </a:solidFill>
          <a:latin typeface="+mn-lt"/>
          <a:ea typeface="+mn-ea"/>
        </a:defRPr>
      </a:lvl3pPr>
      <a:lvl4pPr marL="927100" indent="-198438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rgbClr val="100F2E"/>
          </a:solidFill>
          <a:latin typeface="+mn-lt"/>
          <a:ea typeface="+mn-ea"/>
        </a:defRPr>
      </a:lvl4pPr>
      <a:lvl5pPr marL="11525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5pPr>
      <a:lvl6pPr marL="16097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6pPr>
      <a:lvl7pPr marL="20669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7pPr>
      <a:lvl8pPr marL="25241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8pPr>
      <a:lvl9pPr marL="29813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000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fld id="{B6FDC833-1C4A-45EC-94C3-6462BED2F35D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5786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261748"/>
              </a:solidFill>
            </a:endParaRPr>
          </a:p>
        </p:txBody>
      </p:sp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en-GB" sz="2400" b="0">
              <a:solidFill>
                <a:srgbClr val="261748"/>
              </a:solidFill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algn="l"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en-GB" sz="1000" b="0" dirty="0">
              <a:solidFill>
                <a:srgbClr val="FFFFFF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374650" y="1347788"/>
            <a:ext cx="8501063" cy="523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Text format – don’t edit!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err="1" smtClean="0"/>
              <a:t>Fith</a:t>
            </a:r>
            <a:r>
              <a:rPr lang="en-GB" dirty="0" smtClean="0"/>
              <a:t> level</a:t>
            </a:r>
          </a:p>
        </p:txBody>
      </p:sp>
      <p:sp>
        <p:nvSpPr>
          <p:cNvPr id="11" name="Text Box 123"/>
          <p:cNvSpPr txBox="1">
            <a:spLocks noChangeArrowheads="1"/>
          </p:cNvSpPr>
          <p:nvPr userDrawn="1"/>
        </p:nvSpPr>
        <p:spPr bwMode="auto">
          <a:xfrm>
            <a:off x="57468" y="6568440"/>
            <a:ext cx="4819332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algn="l" eaLnBrk="0" hangingPunct="0">
              <a:lnSpc>
                <a:spcPct val="100000"/>
              </a:lnSpc>
              <a:spcBef>
                <a:spcPts val="0"/>
              </a:spcBef>
              <a:buClrTx/>
              <a:buFontTx/>
              <a:buNone/>
            </a:pPr>
            <a:r>
              <a:rPr lang="en-US" sz="800" b="0" dirty="0" smtClean="0">
                <a:solidFill>
                  <a:schemeClr val="tx1"/>
                </a:solidFill>
              </a:rPr>
              <a:t>Common Data Processing workshop</a:t>
            </a:r>
            <a:endParaRPr lang="en-GB" sz="800" b="0" baseline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52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defRPr b="1">
          <a:solidFill>
            <a:schemeClr val="tx2"/>
          </a:solidFill>
          <a:latin typeface="+mn-lt"/>
          <a:ea typeface="+mn-ea"/>
          <a:cs typeface="+mn-cs"/>
        </a:defRPr>
      </a:lvl1pPr>
      <a:lvl2pPr marL="492125" indent="-220663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n"/>
        <a:defRPr>
          <a:solidFill>
            <a:schemeClr val="hlink"/>
          </a:solidFill>
          <a:latin typeface="+mn-lt"/>
          <a:ea typeface="+mn-ea"/>
        </a:defRPr>
      </a:lvl2pPr>
      <a:lvl3pPr marL="727075" indent="-233363" algn="l" rtl="0" fontAlgn="base">
        <a:spcBef>
          <a:spcPct val="20000"/>
        </a:spcBef>
        <a:spcAft>
          <a:spcPct val="0"/>
        </a:spcAft>
        <a:buClr>
          <a:srgbClr val="FF3300"/>
        </a:buClr>
        <a:buSzPct val="60000"/>
        <a:buFont typeface="Wingdings" pitchFamily="2" charset="2"/>
        <a:buChar char="è"/>
        <a:defRPr sz="1600" b="1">
          <a:solidFill>
            <a:srgbClr val="FF3300"/>
          </a:solidFill>
          <a:latin typeface="+mn-lt"/>
          <a:ea typeface="+mn-ea"/>
        </a:defRPr>
      </a:lvl3pPr>
      <a:lvl4pPr marL="927100" indent="-198438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rgbClr val="100F2E"/>
          </a:solidFill>
          <a:latin typeface="+mn-lt"/>
          <a:ea typeface="+mn-ea"/>
        </a:defRPr>
      </a:lvl4pPr>
      <a:lvl5pPr marL="11525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5pPr>
      <a:lvl6pPr marL="16097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6pPr>
      <a:lvl7pPr marL="20669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7pPr>
      <a:lvl8pPr marL="25241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8pPr>
      <a:lvl9pPr marL="29813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287338" cy="287338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pPr>
              <a:buClrTx/>
              <a:buFontTx/>
              <a:buNone/>
              <a:defRPr/>
            </a:pPr>
            <a:endParaRPr lang="de-DE" b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575425"/>
            <a:ext cx="3059113" cy="144463"/>
          </a:xfrm>
          <a:prstGeom prst="rect">
            <a:avLst/>
          </a:prstGeom>
          <a:solidFill>
            <a:srgbClr val="9C9C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pPr>
              <a:buClrTx/>
              <a:buFontTx/>
              <a:buNone/>
              <a:defRPr/>
            </a:pPr>
            <a:endParaRPr lang="de-DE" b="0">
              <a:solidFill>
                <a:prstClr val="black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057525" y="6575425"/>
            <a:ext cx="6086475" cy="144463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pPr>
              <a:buClrTx/>
              <a:buFontTx/>
              <a:buNone/>
              <a:defRPr/>
            </a:pPr>
            <a:endParaRPr lang="de-DE" b="0">
              <a:solidFill>
                <a:prstClr val="black"/>
              </a:solidFill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718300"/>
            <a:ext cx="3059113" cy="147638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pPr>
              <a:buClrTx/>
              <a:buFontTx/>
              <a:buNone/>
              <a:defRPr/>
            </a:pPr>
            <a:endParaRPr lang="de-DE" b="0">
              <a:solidFill>
                <a:prstClr val="black"/>
              </a:solidFill>
            </a:endParaRP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6443663" y="6530975"/>
            <a:ext cx="25209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de-DE" altLang="en-US" b="0">
                <a:solidFill>
                  <a:prstClr val="white"/>
                </a:solidFill>
                <a:latin typeface="Arial" panose="020B0604020202020204" pitchFamily="34" charset="0"/>
                <a:ea typeface="+mn-ea"/>
              </a:rPr>
              <a:t>           Member of the Helmholtz Association</a:t>
            </a:r>
          </a:p>
        </p:txBody>
      </p:sp>
      <p:pic>
        <p:nvPicPr>
          <p:cNvPr id="2053" name="Grafik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65850"/>
            <a:ext cx="118903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165850"/>
            <a:ext cx="7921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Textfeld 16"/>
          <p:cNvSpPr txBox="1">
            <a:spLocks noChangeArrowheads="1"/>
          </p:cNvSpPr>
          <p:nvPr/>
        </p:nvSpPr>
        <p:spPr bwMode="auto">
          <a:xfrm>
            <a:off x="144463" y="6524625"/>
            <a:ext cx="9715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1000" b="0">
                <a:solidFill>
                  <a:prstClr val="white"/>
                </a:solidFill>
                <a:latin typeface="Arial" panose="020B0604020202020204" pitchFamily="34" charset="0"/>
                <a:ea typeface="+mn-ea"/>
              </a:rPr>
              <a:t>Page </a:t>
            </a:r>
            <a:fld id="{6086A282-BA9B-4032-96A2-B2AF5B47F843}" type="slidenum">
              <a:rPr lang="de-DE" altLang="en-US" sz="1000" b="0">
                <a:solidFill>
                  <a:prstClr val="white"/>
                </a:solidFill>
                <a:latin typeface="Arial" panose="020B0604020202020204" pitchFamily="34" charset="0"/>
                <a:ea typeface="+mn-ea"/>
              </a:rPr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t>‹#›</a:t>
            </a:fld>
            <a:endParaRPr lang="de-DE" altLang="en-US" sz="1000" b="0">
              <a:solidFill>
                <a:prstClr val="white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 userDrawn="1"/>
        </p:nvSpPr>
        <p:spPr bwMode="auto">
          <a:xfrm>
            <a:off x="3557588" y="6672263"/>
            <a:ext cx="5327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e-DE" altLang="en-US" b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Dr. C. </a:t>
            </a:r>
            <a:r>
              <a:rPr lang="de-DE" altLang="en-US" b="0" dirty="0" err="1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Baehtz</a:t>
            </a:r>
            <a:r>
              <a:rPr lang="de-DE" altLang="en-US" b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| Institute </a:t>
            </a:r>
            <a:r>
              <a:rPr lang="de-DE" altLang="en-US" b="0" dirty="0" err="1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lang="de-DE" altLang="en-US" b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Radiation </a:t>
            </a:r>
            <a:r>
              <a:rPr lang="de-DE" altLang="en-US" b="0" dirty="0" err="1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Physics</a:t>
            </a:r>
            <a:r>
              <a:rPr lang="de-DE" altLang="en-US" b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altLang="en-US" b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| www.hzdr.de</a:t>
            </a:r>
            <a:endParaRPr lang="de-DE" altLang="en-US" sz="1800" b="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62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sz="quarter" idx="1"/>
          </p:nvPr>
        </p:nvSpPr>
        <p:spPr>
          <a:xfrm>
            <a:off x="942975" y="4516232"/>
            <a:ext cx="7258050" cy="1704975"/>
          </a:xfrm>
        </p:spPr>
        <p:txBody>
          <a:bodyPr/>
          <a:lstStyle/>
          <a:p>
            <a:r>
              <a:rPr lang="en-US" sz="2000" dirty="0" smtClean="0"/>
              <a:t>3rd Feb. </a:t>
            </a:r>
            <a:r>
              <a:rPr lang="en-US" sz="2000" dirty="0" smtClean="0"/>
              <a:t>2016</a:t>
            </a:r>
          </a:p>
          <a:p>
            <a:r>
              <a:rPr lang="en-US" sz="2000" dirty="0" smtClean="0"/>
              <a:t>M. </a:t>
            </a:r>
            <a:r>
              <a:rPr lang="en-US" sz="2000" dirty="0"/>
              <a:t>Nakatsutsumi, S. </a:t>
            </a:r>
            <a:r>
              <a:rPr lang="en-US" sz="2000" dirty="0" smtClean="0"/>
              <a:t>Goede, U. Zastrau</a:t>
            </a:r>
            <a:endParaRPr lang="en-GB" sz="2000" dirty="0"/>
          </a:p>
        </p:txBody>
      </p:sp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939800" y="2157598"/>
            <a:ext cx="7251700" cy="1844675"/>
          </a:xfrm>
        </p:spPr>
        <p:txBody>
          <a:bodyPr/>
          <a:lstStyle/>
          <a:p>
            <a:r>
              <a:rPr lang="en-GB" sz="3600" dirty="0" smtClean="0"/>
              <a:t>X-ray detectors and diagnostics for HED instrument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67738" y="114300"/>
            <a:ext cx="576262" cy="911225"/>
          </a:xfrm>
        </p:spPr>
        <p:txBody>
          <a:bodyPr/>
          <a:lstStyle/>
          <a:p>
            <a:fld id="{F4FDF152-CCDD-45D2-A883-C8FA0039B151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49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User </a:t>
            </a:r>
            <a:r>
              <a:rPr lang="de-DE" dirty="0" err="1" smtClean="0"/>
              <a:t>file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HDF5</a:t>
            </a:r>
            <a:endParaRPr lang="de-DE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F152-CCDD-45D2-A883-C8FA0039B151}" type="slidenum">
              <a:rPr lang="en-GB" smtClean="0">
                <a:solidFill>
                  <a:srgbClr val="FFFFFF"/>
                </a:solidFill>
              </a:rPr>
              <a:pPr/>
              <a:t>10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04801" y="1852863"/>
            <a:ext cx="8494294" cy="463616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6" charset="-128"/>
            </a:endParaRPr>
          </a:p>
        </p:txBody>
      </p:sp>
      <p:pic>
        <p:nvPicPr>
          <p:cNvPr id="7" name="Bild 4" descr="Bildschirmfoto 2014-07-14 um 15.53.2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52" y="4302765"/>
            <a:ext cx="1935064" cy="191756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787824"/>
              </p:ext>
            </p:extLst>
          </p:nvPr>
        </p:nvGraphicFramePr>
        <p:xfrm>
          <a:off x="4975451" y="2169095"/>
          <a:ext cx="4032071" cy="2992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7414"/>
                <a:gridCol w="796364"/>
                <a:gridCol w="678293"/>
              </a:tblGrid>
              <a:tr h="335421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Parameter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Value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Unit</a:t>
                      </a:r>
                      <a:endParaRPr lang="de-DE" sz="1400" dirty="0"/>
                    </a:p>
                  </a:txBody>
                  <a:tcPr/>
                </a:tc>
              </a:tr>
              <a:tr h="320900">
                <a:tc>
                  <a:txBody>
                    <a:bodyPr/>
                    <a:lstStyle/>
                    <a:p>
                      <a:r>
                        <a:rPr lang="de-DE" sz="1400" b="1" dirty="0" err="1" smtClean="0"/>
                        <a:t>Bunch</a:t>
                      </a:r>
                      <a:r>
                        <a:rPr lang="de-DE" sz="1400" b="1" baseline="0" dirty="0" smtClean="0"/>
                        <a:t> ID</a:t>
                      </a:r>
                      <a:endParaRPr lang="de-DE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/>
                </a:tc>
              </a:tr>
              <a:tr h="320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/>
                        <a:t>Laser </a:t>
                      </a:r>
                      <a:r>
                        <a:rPr lang="de-DE" sz="1400" b="1" dirty="0" err="1" smtClean="0"/>
                        <a:t>parameters</a:t>
                      </a:r>
                      <a:endParaRPr lang="de-DE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/>
                </a:tc>
              </a:tr>
              <a:tr h="320900">
                <a:tc>
                  <a:txBody>
                    <a:bodyPr/>
                    <a:lstStyle/>
                    <a:p>
                      <a:r>
                        <a:rPr lang="de-DE" sz="1400" b="1" dirty="0" smtClean="0"/>
                        <a:t>X-</a:t>
                      </a:r>
                      <a:r>
                        <a:rPr lang="de-DE" sz="1400" b="1" dirty="0" err="1" smtClean="0"/>
                        <a:t>ray</a:t>
                      </a:r>
                      <a:r>
                        <a:rPr lang="de-DE" sz="1400" b="1" dirty="0" smtClean="0"/>
                        <a:t> </a:t>
                      </a:r>
                      <a:r>
                        <a:rPr lang="de-DE" sz="1400" b="1" dirty="0" err="1" smtClean="0"/>
                        <a:t>parameters</a:t>
                      </a:r>
                      <a:endParaRPr lang="de-D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/>
                </a:tc>
              </a:tr>
              <a:tr h="320900">
                <a:tc>
                  <a:txBody>
                    <a:bodyPr/>
                    <a:lstStyle/>
                    <a:p>
                      <a:r>
                        <a:rPr lang="de-DE" sz="1400" b="1" dirty="0" smtClean="0"/>
                        <a:t>pp-Delay</a:t>
                      </a:r>
                      <a:endParaRPr lang="de-D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/>
                </a:tc>
              </a:tr>
              <a:tr h="320900">
                <a:tc>
                  <a:txBody>
                    <a:bodyPr/>
                    <a:lstStyle/>
                    <a:p>
                      <a:r>
                        <a:rPr lang="de-DE" sz="1400" b="1" dirty="0" smtClean="0"/>
                        <a:t>Target</a:t>
                      </a:r>
                      <a:r>
                        <a:rPr lang="de-DE" sz="1400" b="1" baseline="0" dirty="0" smtClean="0"/>
                        <a:t> </a:t>
                      </a:r>
                      <a:r>
                        <a:rPr lang="de-DE" sz="1400" b="1" baseline="0" dirty="0" err="1" smtClean="0"/>
                        <a:t>position</a:t>
                      </a:r>
                      <a:r>
                        <a:rPr lang="de-DE" sz="1400" b="1" baseline="0" dirty="0" smtClean="0"/>
                        <a:t>, </a:t>
                      </a:r>
                      <a:r>
                        <a:rPr lang="de-DE" sz="1400" b="1" baseline="0" dirty="0" err="1" smtClean="0"/>
                        <a:t>timing</a:t>
                      </a:r>
                      <a:r>
                        <a:rPr lang="de-DE" sz="1400" b="1" baseline="0" dirty="0" smtClean="0"/>
                        <a:t>, etc.</a:t>
                      </a:r>
                      <a:endParaRPr lang="de-D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/>
                </a:tc>
              </a:tr>
              <a:tr h="701441">
                <a:tc>
                  <a:txBody>
                    <a:bodyPr/>
                    <a:lstStyle/>
                    <a:p>
                      <a:r>
                        <a:rPr lang="de-DE" sz="1400" b="1" dirty="0" err="1" smtClean="0"/>
                        <a:t>Pre-analysed</a:t>
                      </a:r>
                      <a:r>
                        <a:rPr lang="de-DE" sz="1400" b="1" baseline="0" dirty="0" smtClean="0"/>
                        <a:t> </a:t>
                      </a:r>
                      <a:r>
                        <a:rPr lang="de-DE" sz="1400" b="1" baseline="0" dirty="0" err="1" smtClean="0"/>
                        <a:t>parameters</a:t>
                      </a:r>
                      <a:r>
                        <a:rPr lang="de-DE" sz="1400" b="1" baseline="0" dirty="0" smtClean="0"/>
                        <a:t> (Shock </a:t>
                      </a:r>
                      <a:r>
                        <a:rPr lang="de-DE" sz="1400" b="1" baseline="0" dirty="0" err="1" smtClean="0"/>
                        <a:t>velocity</a:t>
                      </a:r>
                      <a:r>
                        <a:rPr lang="de-DE" sz="1400" b="1" baseline="0" dirty="0" smtClean="0"/>
                        <a:t>, </a:t>
                      </a:r>
                      <a:r>
                        <a:rPr lang="de-DE" sz="1400" b="1" baseline="0" dirty="0" err="1" smtClean="0"/>
                        <a:t>peak</a:t>
                      </a:r>
                      <a:r>
                        <a:rPr lang="de-DE" sz="1400" b="1" baseline="0" dirty="0" smtClean="0"/>
                        <a:t> </a:t>
                      </a:r>
                      <a:r>
                        <a:rPr lang="de-DE" sz="1400" b="1" baseline="0" dirty="0" err="1" smtClean="0"/>
                        <a:t>intensity</a:t>
                      </a:r>
                      <a:r>
                        <a:rPr lang="de-DE" sz="1400" b="1" baseline="0" dirty="0" smtClean="0"/>
                        <a:t>, etc.)</a:t>
                      </a:r>
                      <a:endParaRPr lang="de-D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/>
                </a:tc>
              </a:tr>
              <a:tr h="320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8593" y="2207830"/>
            <a:ext cx="4743789" cy="1705082"/>
          </a:xfrm>
          <a:prstGeom prst="rect">
            <a:avLst/>
          </a:prstGeom>
          <a:noFill/>
        </p:spPr>
        <p:txBody>
          <a:bodyPr wrap="square" lIns="36000" tIns="0" rIns="0" bIns="0" rtlCol="0">
            <a:spAutoFit/>
          </a:bodyPr>
          <a:lstStyle/>
          <a:p>
            <a:pPr algn="l"/>
            <a:r>
              <a:rPr lang="de-DE" sz="1800" b="0" dirty="0" err="1" smtClean="0"/>
              <a:t>Raw</a:t>
            </a:r>
            <a:r>
              <a:rPr lang="de-DE" sz="1800" b="0" dirty="0"/>
              <a:t> Data (</a:t>
            </a:r>
            <a:r>
              <a:rPr lang="de-DE" sz="1800" b="0" dirty="0" err="1" smtClean="0"/>
              <a:t>images</a:t>
            </a:r>
            <a:r>
              <a:rPr lang="de-DE" sz="1800" b="0" dirty="0" smtClean="0"/>
              <a:t>, </a:t>
            </a:r>
            <a:r>
              <a:rPr lang="de-DE" sz="1800" b="0" dirty="0" err="1" smtClean="0"/>
              <a:t>waveforms</a:t>
            </a:r>
            <a:r>
              <a:rPr lang="de-DE" sz="1800" b="0" dirty="0" smtClean="0"/>
              <a:t>):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b="0" dirty="0" smtClean="0"/>
              <a:t>Observables: XRD, XRT, …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b="0" dirty="0" smtClean="0"/>
              <a:t>X-Ray </a:t>
            </a:r>
            <a:r>
              <a:rPr lang="de-DE" sz="1600" b="0" dirty="0" err="1" smtClean="0"/>
              <a:t>diag</a:t>
            </a:r>
            <a:r>
              <a:rPr lang="de-DE" sz="1600" b="0" dirty="0" smtClean="0"/>
              <a:t>.: beam </a:t>
            </a:r>
            <a:r>
              <a:rPr lang="de-DE" sz="1600" b="0" dirty="0" err="1" smtClean="0"/>
              <a:t>profile</a:t>
            </a:r>
            <a:r>
              <a:rPr lang="de-DE" sz="1600" b="0" dirty="0" smtClean="0"/>
              <a:t>, pulse </a:t>
            </a:r>
            <a:r>
              <a:rPr lang="de-DE" sz="1600" b="0" dirty="0" err="1" smtClean="0"/>
              <a:t>duration</a:t>
            </a:r>
            <a:r>
              <a:rPr lang="de-DE" sz="1600" b="0" dirty="0" smtClean="0"/>
              <a:t>, …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b="0" dirty="0" err="1" smtClean="0"/>
              <a:t>Opt</a:t>
            </a:r>
            <a:r>
              <a:rPr lang="de-DE" sz="1600" b="0" dirty="0" smtClean="0"/>
              <a:t>. </a:t>
            </a:r>
            <a:r>
              <a:rPr lang="de-DE" sz="1600" b="0" dirty="0" err="1" smtClean="0"/>
              <a:t>laser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diag</a:t>
            </a:r>
            <a:r>
              <a:rPr lang="de-DE" sz="1600" b="0" dirty="0" smtClean="0"/>
              <a:t>.: beam </a:t>
            </a:r>
            <a:r>
              <a:rPr lang="de-DE" sz="1600" b="0" dirty="0" err="1" smtClean="0"/>
              <a:t>profile</a:t>
            </a:r>
            <a:r>
              <a:rPr lang="de-DE" sz="1600" b="0" dirty="0" smtClean="0"/>
              <a:t>, pulse </a:t>
            </a:r>
            <a:r>
              <a:rPr lang="de-DE" sz="1600" b="0" dirty="0" err="1" smtClean="0"/>
              <a:t>duration</a:t>
            </a:r>
            <a:r>
              <a:rPr lang="de-DE" sz="1600" b="0" dirty="0" smtClean="0"/>
              <a:t>, …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b="0" dirty="0" err="1" smtClean="0"/>
              <a:t>Exp</a:t>
            </a:r>
            <a:r>
              <a:rPr lang="de-DE" sz="1600" b="0" dirty="0" smtClean="0"/>
              <a:t>. </a:t>
            </a:r>
            <a:r>
              <a:rPr lang="de-DE" sz="1600" b="0" dirty="0" err="1" smtClean="0"/>
              <a:t>parameters</a:t>
            </a:r>
            <a:r>
              <a:rPr lang="de-DE" sz="1600" b="0" dirty="0" smtClean="0"/>
              <a:t>: </a:t>
            </a:r>
            <a:r>
              <a:rPr lang="de-DE" sz="1600" b="0" dirty="0" err="1" smtClean="0"/>
              <a:t>target</a:t>
            </a:r>
            <a:r>
              <a:rPr lang="de-DE" sz="1600" b="0" dirty="0"/>
              <a:t> </a:t>
            </a:r>
            <a:r>
              <a:rPr lang="de-DE" sz="1600" b="0" dirty="0" err="1" smtClean="0"/>
              <a:t>position</a:t>
            </a:r>
            <a:r>
              <a:rPr lang="de-DE" sz="1600" b="0" dirty="0" smtClean="0"/>
              <a:t>, pp-timing, pp-</a:t>
            </a:r>
            <a:r>
              <a:rPr lang="de-DE" sz="1600" b="0" dirty="0" err="1" smtClean="0"/>
              <a:t>jitter</a:t>
            </a:r>
            <a:r>
              <a:rPr lang="de-DE" sz="1600" b="0" dirty="0" smtClean="0"/>
              <a:t>, VISAR, FDI, …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4299284" y="4557699"/>
            <a:ext cx="3152394" cy="6439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3015916" y="4490113"/>
            <a:ext cx="4312932" cy="3225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5964574" y="5863389"/>
            <a:ext cx="267185" cy="276999"/>
          </a:xfrm>
          <a:prstGeom prst="rect">
            <a:avLst/>
          </a:prstGeom>
          <a:noFill/>
        </p:spPr>
        <p:txBody>
          <a:bodyPr wrap="none" lIns="36000" tIns="0" rIns="0" bIns="0" rtlCol="0">
            <a:spAutoFit/>
          </a:bodyPr>
          <a:lstStyle/>
          <a:p>
            <a:r>
              <a:rPr lang="de-DE" sz="1800" dirty="0" smtClean="0"/>
              <a:t>…</a:t>
            </a:r>
          </a:p>
        </p:txBody>
      </p:sp>
      <p:cxnSp>
        <p:nvCxnSpPr>
          <p:cNvPr id="36" name="Straight Arrow Connector 35"/>
          <p:cNvCxnSpPr/>
          <p:nvPr/>
        </p:nvCxnSpPr>
        <p:spPr bwMode="auto">
          <a:xfrm flipV="1">
            <a:off x="5719012" y="4593601"/>
            <a:ext cx="2046564" cy="7604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77" y="5131357"/>
            <a:ext cx="1366764" cy="115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63700" y="6072228"/>
            <a:ext cx="506032" cy="184666"/>
          </a:xfrm>
          <a:prstGeom prst="rect">
            <a:avLst/>
          </a:prstGeom>
          <a:noFill/>
        </p:spPr>
        <p:txBody>
          <a:bodyPr wrap="none" lIns="36000" tIns="0" rIns="0" bIns="0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VISAR</a:t>
            </a:r>
            <a:endParaRPr lang="en-GB" sz="1200" dirty="0" smtClean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8" t="18789" r="23238" b="18789"/>
          <a:stretch/>
        </p:blipFill>
        <p:spPr bwMode="auto">
          <a:xfrm>
            <a:off x="3182233" y="5067302"/>
            <a:ext cx="2166792" cy="1287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77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0" y="3029803"/>
            <a:ext cx="8501063" cy="1310186"/>
          </a:xfrm>
        </p:spPr>
        <p:txBody>
          <a:bodyPr anchor="ctr"/>
          <a:lstStyle/>
          <a:p>
            <a:pPr algn="ctr"/>
            <a:r>
              <a:rPr lang="en-US" sz="5400" dirty="0" smtClean="0"/>
              <a:t>Thank you</a:t>
            </a:r>
            <a:endParaRPr lang="en-GB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F152-CCDD-45D2-A883-C8FA0039B151}" type="slidenum">
              <a:rPr lang="en-GB" smtClean="0">
                <a:solidFill>
                  <a:srgbClr val="FFFFFF"/>
                </a:solidFill>
              </a:rPr>
              <a:pPr/>
              <a:t>11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3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" y="1509077"/>
            <a:ext cx="4300764" cy="479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Oval 66"/>
          <p:cNvSpPr/>
          <p:nvPr/>
        </p:nvSpPr>
        <p:spPr bwMode="auto">
          <a:xfrm>
            <a:off x="2004061" y="2266608"/>
            <a:ext cx="1089660" cy="3021672"/>
          </a:xfrm>
          <a:prstGeom prst="ellipse">
            <a:avLst/>
          </a:prstGeom>
          <a:solidFill>
            <a:srgbClr val="FFFF00">
              <a:alpha val="40000"/>
            </a:srgbClr>
          </a:solidFill>
          <a:ln w="57150">
            <a:solidFill>
              <a:srgbClr val="FFFF00"/>
            </a:solidFill>
            <a:prstDash val="soli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en-GB" sz="900" b="1" smtClean="0">
              <a:solidFill>
                <a:srgbClr val="26174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Drive capabilities at HED </a:t>
            </a:r>
            <a:endParaRPr lang="en-GB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4275185" y="1031626"/>
            <a:ext cx="4472362" cy="50219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92125" indent="-22066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n"/>
              <a:defRPr>
                <a:solidFill>
                  <a:schemeClr val="hlink"/>
                </a:solidFill>
                <a:latin typeface="+mn-lt"/>
                <a:ea typeface="+mn-ea"/>
              </a:defRPr>
            </a:lvl2pPr>
            <a:lvl3pPr marL="727075" indent="-233363" algn="l" rtl="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60000"/>
              <a:buFont typeface="Wingdings" pitchFamily="2" charset="2"/>
              <a:buChar char="è"/>
              <a:defRPr sz="1600" b="1">
                <a:solidFill>
                  <a:srgbClr val="FF3300"/>
                </a:solidFill>
                <a:latin typeface="+mn-lt"/>
                <a:ea typeface="+mn-ea"/>
              </a:defRPr>
            </a:lvl3pPr>
            <a:lvl4pPr marL="927100" indent="-198438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600">
                <a:solidFill>
                  <a:srgbClr val="100F2E"/>
                </a:solidFill>
                <a:latin typeface="+mn-lt"/>
                <a:ea typeface="+mn-ea"/>
              </a:defRPr>
            </a:lvl4pPr>
            <a:lvl5pPr marL="1152525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 b="1">
                <a:solidFill>
                  <a:srgbClr val="100F2E"/>
                </a:solidFill>
                <a:latin typeface="+mn-lt"/>
                <a:ea typeface="+mn-ea"/>
              </a:defRPr>
            </a:lvl5pPr>
            <a:lvl6pPr marL="1609725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 b="1">
                <a:solidFill>
                  <a:srgbClr val="100F2E"/>
                </a:solidFill>
                <a:latin typeface="+mn-lt"/>
                <a:ea typeface="+mn-ea"/>
              </a:defRPr>
            </a:lvl6pPr>
            <a:lvl7pPr marL="2066925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 b="1">
                <a:solidFill>
                  <a:srgbClr val="100F2E"/>
                </a:solidFill>
                <a:latin typeface="+mn-lt"/>
                <a:ea typeface="+mn-ea"/>
              </a:defRPr>
            </a:lvl7pPr>
            <a:lvl8pPr marL="2524125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 b="1">
                <a:solidFill>
                  <a:srgbClr val="100F2E"/>
                </a:solidFill>
                <a:latin typeface="+mn-lt"/>
                <a:ea typeface="+mn-ea"/>
              </a:defRPr>
            </a:lvl8pPr>
            <a:lvl9pPr marL="2981325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 b="1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0" indent="0">
              <a:buClr>
                <a:srgbClr val="FD930A"/>
              </a:buClr>
            </a:pPr>
            <a:r>
              <a:rPr lang="en-US" sz="2000" u="sng" kern="0" dirty="0" smtClean="0">
                <a:solidFill>
                  <a:srgbClr val="000000"/>
                </a:solidFill>
              </a:rPr>
              <a:t>Three optical lasers (2x HIBEF)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515135" y="2426969"/>
            <a:ext cx="6832065" cy="3196591"/>
            <a:chOff x="2667535" y="2426969"/>
            <a:chExt cx="6832065" cy="3196591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2667535" y="2426969"/>
              <a:ext cx="114300" cy="3196591"/>
            </a:xfrm>
            <a:prstGeom prst="roundRect">
              <a:avLst/>
            </a:prstGeom>
            <a:solidFill>
              <a:srgbClr val="FF0000">
                <a:alpha val="8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en-GB" sz="900" b="1" smtClean="0">
                <a:solidFill>
                  <a:srgbClr val="261748"/>
                </a:solidFill>
              </a:endParaRPr>
            </a:p>
          </p:txBody>
        </p:sp>
        <p:sp>
          <p:nvSpPr>
            <p:cNvPr id="58" name="Content Placeholder 2"/>
            <p:cNvSpPr txBox="1">
              <a:spLocks/>
            </p:cNvSpPr>
            <p:nvPr/>
          </p:nvSpPr>
          <p:spPr bwMode="auto">
            <a:xfrm>
              <a:off x="4450232" y="2910209"/>
              <a:ext cx="5049368" cy="831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270000" tIns="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 b="1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92125" indent="-220663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buChar char="n"/>
                <a:defRPr>
                  <a:solidFill>
                    <a:schemeClr val="hlink"/>
                  </a:solidFill>
                  <a:latin typeface="+mn-lt"/>
                  <a:ea typeface="+mn-ea"/>
                </a:defRPr>
              </a:lvl2pPr>
              <a:lvl3pPr marL="727075" indent="-233363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60000"/>
                <a:buFont typeface="Wingdings" pitchFamily="2" charset="2"/>
                <a:buChar char="è"/>
                <a:defRPr sz="1600" b="1">
                  <a:solidFill>
                    <a:srgbClr val="FF3300"/>
                  </a:solidFill>
                  <a:latin typeface="+mn-lt"/>
                  <a:ea typeface="+mn-ea"/>
                </a:defRPr>
              </a:lvl3pPr>
              <a:lvl4pPr marL="927100" indent="-198438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1600">
                  <a:solidFill>
                    <a:srgbClr val="100F2E"/>
                  </a:solidFill>
                  <a:latin typeface="+mn-lt"/>
                  <a:ea typeface="+mn-ea"/>
                </a:defRPr>
              </a:lvl4pPr>
              <a:lvl5pPr marL="1152525" indent="-223838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1400" b="1">
                  <a:solidFill>
                    <a:srgbClr val="100F2E"/>
                  </a:solidFill>
                  <a:latin typeface="+mn-lt"/>
                  <a:ea typeface="+mn-ea"/>
                </a:defRPr>
              </a:lvl5pPr>
              <a:lvl6pPr marL="1609725" indent="-223838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1400" b="1">
                  <a:solidFill>
                    <a:srgbClr val="100F2E"/>
                  </a:solidFill>
                  <a:latin typeface="+mn-lt"/>
                  <a:ea typeface="+mn-ea"/>
                </a:defRPr>
              </a:lvl6pPr>
              <a:lvl7pPr marL="2066925" indent="-223838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1400" b="1">
                  <a:solidFill>
                    <a:srgbClr val="100F2E"/>
                  </a:solidFill>
                  <a:latin typeface="+mn-lt"/>
                  <a:ea typeface="+mn-ea"/>
                </a:defRPr>
              </a:lvl7pPr>
              <a:lvl8pPr marL="2524125" indent="-223838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1400" b="1">
                  <a:solidFill>
                    <a:srgbClr val="100F2E"/>
                  </a:solidFill>
                  <a:latin typeface="+mn-lt"/>
                  <a:ea typeface="+mn-ea"/>
                </a:defRPr>
              </a:lvl8pPr>
              <a:lvl9pPr marL="2981325" indent="-223838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1400" b="1">
                  <a:solidFill>
                    <a:srgbClr val="100F2E"/>
                  </a:solidFill>
                  <a:latin typeface="+mn-lt"/>
                  <a:ea typeface="+mn-ea"/>
                </a:defRPr>
              </a:lvl9pPr>
            </a:lstStyle>
            <a:p>
              <a:pPr lvl="1">
                <a:buClr>
                  <a:srgbClr val="FD930A"/>
                </a:buClr>
              </a:pPr>
              <a:r>
                <a:rPr lang="de-DE" sz="2000" kern="0" dirty="0" smtClean="0">
                  <a:solidFill>
                    <a:srgbClr val="261748"/>
                  </a:solidFill>
                </a:rPr>
                <a:t>High-</a:t>
              </a:r>
              <a:r>
                <a:rPr lang="de-DE" sz="2000" kern="0" dirty="0" err="1" smtClean="0">
                  <a:solidFill>
                    <a:srgbClr val="261748"/>
                  </a:solidFill>
                </a:rPr>
                <a:t>Intensity</a:t>
              </a:r>
              <a:r>
                <a:rPr lang="de-DE" sz="2000" kern="0" dirty="0" smtClean="0">
                  <a:solidFill>
                    <a:srgbClr val="261748"/>
                  </a:solidFill>
                </a:rPr>
                <a:t> (HI</a:t>
              </a:r>
              <a:r>
                <a:rPr lang="de-DE" sz="2000" kern="0" dirty="0">
                  <a:solidFill>
                    <a:srgbClr val="261748"/>
                  </a:solidFill>
                </a:rPr>
                <a:t>) &gt;</a:t>
              </a:r>
              <a:r>
                <a:rPr lang="de-DE" sz="2000" kern="0" dirty="0" smtClean="0">
                  <a:solidFill>
                    <a:srgbClr val="261748"/>
                  </a:solidFill>
                </a:rPr>
                <a:t>10</a:t>
              </a:r>
              <a:r>
                <a:rPr lang="de-DE" sz="2000" kern="0" baseline="30000" dirty="0" smtClean="0">
                  <a:solidFill>
                    <a:srgbClr val="261748"/>
                  </a:solidFill>
                </a:rPr>
                <a:t>20 </a:t>
              </a:r>
              <a:r>
                <a:rPr lang="de-DE" sz="2000" kern="0" dirty="0" smtClean="0">
                  <a:solidFill>
                    <a:srgbClr val="261748"/>
                  </a:solidFill>
                </a:rPr>
                <a:t>W/cm</a:t>
              </a:r>
              <a:r>
                <a:rPr lang="de-DE" sz="2000" kern="0" baseline="30000" dirty="0" smtClean="0">
                  <a:solidFill>
                    <a:srgbClr val="261748"/>
                  </a:solidFill>
                </a:rPr>
                <a:t>2</a:t>
              </a:r>
              <a:endParaRPr lang="de-DE" sz="2000" kern="0" baseline="30000" dirty="0">
                <a:solidFill>
                  <a:srgbClr val="261748"/>
                </a:solidFill>
              </a:endParaRPr>
            </a:p>
            <a:p>
              <a:pPr lvl="2">
                <a:buClr>
                  <a:srgbClr val="FD930A"/>
                </a:buClr>
              </a:pPr>
              <a:r>
                <a:rPr lang="de-DE" sz="2000" b="0" kern="0" dirty="0" smtClean="0"/>
                <a:t>~5 J, ~25 </a:t>
              </a:r>
              <a:r>
                <a:rPr lang="de-DE" sz="2000" b="0" kern="0" dirty="0" err="1" smtClean="0"/>
                <a:t>fs</a:t>
              </a:r>
              <a:r>
                <a:rPr lang="de-DE" sz="2000" b="0" kern="0" dirty="0" smtClean="0"/>
                <a:t>, </a:t>
              </a:r>
              <a:r>
                <a:rPr lang="de-DE" sz="2000" kern="0" dirty="0" smtClean="0"/>
                <a:t>10 Hz </a:t>
              </a:r>
              <a:r>
                <a:rPr lang="de-DE" sz="2000" b="0" kern="0" dirty="0" smtClean="0"/>
                <a:t>on sample</a:t>
              </a:r>
              <a:endParaRPr lang="de-DE" sz="2700" b="0" kern="0" dirty="0" smtClean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354580" y="3465254"/>
            <a:ext cx="6529902" cy="2049011"/>
            <a:chOff x="2506980" y="3553459"/>
            <a:chExt cx="6529902" cy="2049011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2506980" y="3553459"/>
              <a:ext cx="548640" cy="825541"/>
            </a:xfrm>
            <a:prstGeom prst="roundRect">
              <a:avLst/>
            </a:prstGeom>
            <a:solidFill>
              <a:srgbClr val="008000">
                <a:alpha val="69804"/>
              </a:srgbClr>
            </a:solidFill>
            <a:ln w="38100">
              <a:solidFill>
                <a:srgbClr val="008000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en-GB" sz="900" b="1" smtClean="0">
                <a:solidFill>
                  <a:srgbClr val="261748"/>
                </a:solidFill>
              </a:endParaRPr>
            </a:p>
          </p:txBody>
        </p:sp>
        <p:sp>
          <p:nvSpPr>
            <p:cNvPr id="59" name="Content Placeholder 2"/>
            <p:cNvSpPr txBox="1">
              <a:spLocks/>
            </p:cNvSpPr>
            <p:nvPr/>
          </p:nvSpPr>
          <p:spPr bwMode="auto">
            <a:xfrm>
              <a:off x="4564520" y="4348289"/>
              <a:ext cx="4472362" cy="1254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270000" tIns="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 b="1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92125" indent="-220663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buChar char="n"/>
                <a:defRPr>
                  <a:solidFill>
                    <a:schemeClr val="hlink"/>
                  </a:solidFill>
                  <a:latin typeface="+mn-lt"/>
                  <a:ea typeface="+mn-ea"/>
                </a:defRPr>
              </a:lvl2pPr>
              <a:lvl3pPr marL="727075" indent="-233363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60000"/>
                <a:buFont typeface="Wingdings" pitchFamily="2" charset="2"/>
                <a:buChar char="è"/>
                <a:defRPr sz="1600" b="1">
                  <a:solidFill>
                    <a:srgbClr val="FF3300"/>
                  </a:solidFill>
                  <a:latin typeface="+mn-lt"/>
                  <a:ea typeface="+mn-ea"/>
                </a:defRPr>
              </a:lvl3pPr>
              <a:lvl4pPr marL="927100" indent="-198438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1600">
                  <a:solidFill>
                    <a:srgbClr val="100F2E"/>
                  </a:solidFill>
                  <a:latin typeface="+mn-lt"/>
                  <a:ea typeface="+mn-ea"/>
                </a:defRPr>
              </a:lvl4pPr>
              <a:lvl5pPr marL="1152525" indent="-223838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1400" b="1">
                  <a:solidFill>
                    <a:srgbClr val="100F2E"/>
                  </a:solidFill>
                  <a:latin typeface="+mn-lt"/>
                  <a:ea typeface="+mn-ea"/>
                </a:defRPr>
              </a:lvl5pPr>
              <a:lvl6pPr marL="1609725" indent="-223838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1400" b="1">
                  <a:solidFill>
                    <a:srgbClr val="100F2E"/>
                  </a:solidFill>
                  <a:latin typeface="+mn-lt"/>
                  <a:ea typeface="+mn-ea"/>
                </a:defRPr>
              </a:lvl6pPr>
              <a:lvl7pPr marL="2066925" indent="-223838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1400" b="1">
                  <a:solidFill>
                    <a:srgbClr val="100F2E"/>
                  </a:solidFill>
                  <a:latin typeface="+mn-lt"/>
                  <a:ea typeface="+mn-ea"/>
                </a:defRPr>
              </a:lvl7pPr>
              <a:lvl8pPr marL="2524125" indent="-223838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1400" b="1">
                  <a:solidFill>
                    <a:srgbClr val="100F2E"/>
                  </a:solidFill>
                  <a:latin typeface="+mn-lt"/>
                  <a:ea typeface="+mn-ea"/>
                </a:defRPr>
              </a:lvl8pPr>
              <a:lvl9pPr marL="2981325" indent="-223838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1400" b="1">
                  <a:solidFill>
                    <a:srgbClr val="100F2E"/>
                  </a:solidFill>
                  <a:latin typeface="+mn-lt"/>
                  <a:ea typeface="+mn-ea"/>
                </a:defRPr>
              </a:lvl9pPr>
            </a:lstStyle>
            <a:p>
              <a:pPr lvl="1">
                <a:buClr>
                  <a:srgbClr val="FD930A"/>
                </a:buClr>
              </a:pPr>
              <a:r>
                <a:rPr lang="de-DE" sz="2000" kern="0" dirty="0" smtClean="0">
                  <a:solidFill>
                    <a:srgbClr val="261748"/>
                  </a:solidFill>
                </a:rPr>
                <a:t>High-</a:t>
              </a:r>
              <a:r>
                <a:rPr lang="de-DE" sz="2000" kern="0" dirty="0" err="1" smtClean="0">
                  <a:solidFill>
                    <a:srgbClr val="261748"/>
                  </a:solidFill>
                </a:rPr>
                <a:t>Energy</a:t>
              </a:r>
              <a:r>
                <a:rPr lang="de-DE" sz="2000" kern="0" dirty="0" smtClean="0">
                  <a:solidFill>
                    <a:srgbClr val="261748"/>
                  </a:solidFill>
                </a:rPr>
                <a:t> </a:t>
              </a:r>
              <a:r>
                <a:rPr lang="de-DE" sz="2000" kern="0" dirty="0" smtClean="0">
                  <a:solidFill>
                    <a:srgbClr val="261748"/>
                  </a:solidFill>
                </a:rPr>
                <a:t>(HE)</a:t>
              </a:r>
            </a:p>
            <a:p>
              <a:pPr lvl="2">
                <a:buClr>
                  <a:srgbClr val="FD930A"/>
                </a:buClr>
              </a:pPr>
              <a:r>
                <a:rPr lang="de-DE" sz="2000" b="0" kern="0" dirty="0" smtClean="0">
                  <a:solidFill>
                    <a:srgbClr val="008000"/>
                  </a:solidFill>
                </a:rPr>
                <a:t>~100 J, 2–15 </a:t>
              </a:r>
              <a:r>
                <a:rPr lang="de-DE" sz="2000" b="0" kern="0" dirty="0" err="1" smtClean="0">
                  <a:solidFill>
                    <a:srgbClr val="008000"/>
                  </a:solidFill>
                </a:rPr>
                <a:t>ns</a:t>
              </a:r>
              <a:r>
                <a:rPr lang="de-DE" sz="2000" b="0" kern="0" dirty="0" smtClean="0">
                  <a:solidFill>
                    <a:srgbClr val="008000"/>
                  </a:solidFill>
                </a:rPr>
                <a:t>, </a:t>
              </a:r>
              <a:r>
                <a:rPr lang="de-DE" sz="2000" kern="0" dirty="0" smtClean="0">
                  <a:solidFill>
                    <a:srgbClr val="008000"/>
                  </a:solidFill>
                </a:rPr>
                <a:t>1-10 Hz</a:t>
              </a:r>
            </a:p>
            <a:p>
              <a:pPr lvl="2">
                <a:buClr>
                  <a:srgbClr val="FD930A"/>
                </a:buClr>
              </a:pPr>
              <a:r>
                <a:rPr lang="de-DE" sz="2000" b="0" kern="0" dirty="0" smtClean="0">
                  <a:solidFill>
                    <a:srgbClr val="008000"/>
                  </a:solidFill>
                </a:rPr>
                <a:t>~3x </a:t>
              </a:r>
              <a:r>
                <a:rPr lang="de-DE" sz="2000" b="0" kern="0" dirty="0" err="1" smtClean="0">
                  <a:solidFill>
                    <a:srgbClr val="008000"/>
                  </a:solidFill>
                </a:rPr>
                <a:t>compression</a:t>
              </a:r>
              <a:r>
                <a:rPr lang="de-DE" sz="2000" b="0" kern="0" dirty="0" smtClean="0">
                  <a:solidFill>
                    <a:srgbClr val="008000"/>
                  </a:solidFill>
                </a:rPr>
                <a:t>, ~10 </a:t>
              </a:r>
              <a:r>
                <a:rPr lang="de-DE" sz="2000" b="0" kern="0" dirty="0" err="1" smtClean="0">
                  <a:solidFill>
                    <a:srgbClr val="008000"/>
                  </a:solidFill>
                </a:rPr>
                <a:t>Mbar</a:t>
              </a:r>
              <a:endParaRPr lang="en-US" sz="3100" b="0" kern="0" dirty="0">
                <a:solidFill>
                  <a:srgbClr val="008000"/>
                </a:solidFill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1769148" y="2414675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en-GB" sz="3200" b="1" dirty="0" smtClean="0">
                <a:solidFill>
                  <a:srgbClr val="0000FF"/>
                </a:solidFill>
                <a:latin typeface="Symbol" panose="05050102010706020507" pitchFamily="18" charset="2"/>
              </a:rPr>
              <a:t>D</a:t>
            </a:r>
            <a:r>
              <a:rPr lang="en-GB" sz="3200" b="1" dirty="0" smtClean="0">
                <a:solidFill>
                  <a:srgbClr val="0000FF"/>
                </a:solidFill>
              </a:rPr>
              <a:t>t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2515925" y="1433868"/>
            <a:ext cx="6628075" cy="4120573"/>
            <a:chOff x="2668325" y="1539714"/>
            <a:chExt cx="6628075" cy="4120573"/>
          </a:xfrm>
        </p:grpSpPr>
        <p:sp>
          <p:nvSpPr>
            <p:cNvPr id="60" name="Content Placeholder 2"/>
            <p:cNvSpPr txBox="1">
              <a:spLocks/>
            </p:cNvSpPr>
            <p:nvPr/>
          </p:nvSpPr>
          <p:spPr bwMode="auto">
            <a:xfrm>
              <a:off x="4427584" y="1539714"/>
              <a:ext cx="4868816" cy="11055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270000" tIns="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 b="1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92125" indent="-220663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buChar char="n"/>
                <a:defRPr>
                  <a:solidFill>
                    <a:schemeClr val="hlink"/>
                  </a:solidFill>
                  <a:latin typeface="+mn-lt"/>
                  <a:ea typeface="+mn-ea"/>
                </a:defRPr>
              </a:lvl2pPr>
              <a:lvl3pPr marL="727075" indent="-233363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60000"/>
                <a:buFont typeface="Wingdings" pitchFamily="2" charset="2"/>
                <a:buChar char="è"/>
                <a:defRPr sz="1600" b="1">
                  <a:solidFill>
                    <a:srgbClr val="FF3300"/>
                  </a:solidFill>
                  <a:latin typeface="+mn-lt"/>
                  <a:ea typeface="+mn-ea"/>
                </a:defRPr>
              </a:lvl3pPr>
              <a:lvl4pPr marL="927100" indent="-198438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1600">
                  <a:solidFill>
                    <a:srgbClr val="100F2E"/>
                  </a:solidFill>
                  <a:latin typeface="+mn-lt"/>
                  <a:ea typeface="+mn-ea"/>
                </a:defRPr>
              </a:lvl4pPr>
              <a:lvl5pPr marL="1152525" indent="-223838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1400" b="1">
                  <a:solidFill>
                    <a:srgbClr val="100F2E"/>
                  </a:solidFill>
                  <a:latin typeface="+mn-lt"/>
                  <a:ea typeface="+mn-ea"/>
                </a:defRPr>
              </a:lvl5pPr>
              <a:lvl6pPr marL="1609725" indent="-223838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1400" b="1">
                  <a:solidFill>
                    <a:srgbClr val="100F2E"/>
                  </a:solidFill>
                  <a:latin typeface="+mn-lt"/>
                  <a:ea typeface="+mn-ea"/>
                </a:defRPr>
              </a:lvl6pPr>
              <a:lvl7pPr marL="2066925" indent="-223838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1400" b="1">
                  <a:solidFill>
                    <a:srgbClr val="100F2E"/>
                  </a:solidFill>
                  <a:latin typeface="+mn-lt"/>
                  <a:ea typeface="+mn-ea"/>
                </a:defRPr>
              </a:lvl7pPr>
              <a:lvl8pPr marL="2524125" indent="-223838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1400" b="1">
                  <a:solidFill>
                    <a:srgbClr val="100F2E"/>
                  </a:solidFill>
                  <a:latin typeface="+mn-lt"/>
                  <a:ea typeface="+mn-ea"/>
                </a:defRPr>
              </a:lvl8pPr>
              <a:lvl9pPr marL="2981325" indent="-223838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1400" b="1">
                  <a:solidFill>
                    <a:srgbClr val="100F2E"/>
                  </a:solidFill>
                  <a:latin typeface="+mn-lt"/>
                  <a:ea typeface="+mn-ea"/>
                </a:defRPr>
              </a:lvl9pPr>
            </a:lstStyle>
            <a:p>
              <a:pPr lvl="1">
                <a:buClr>
                  <a:srgbClr val="FD930A"/>
                </a:buClr>
              </a:pPr>
              <a:r>
                <a:rPr lang="de-DE" sz="2000" kern="0" dirty="0" smtClean="0">
                  <a:solidFill>
                    <a:srgbClr val="261748"/>
                  </a:solidFill>
                </a:rPr>
                <a:t>Pump-Probe (PP)  &gt;10</a:t>
              </a:r>
              <a:r>
                <a:rPr lang="de-DE" sz="2000" kern="0" baseline="30000" dirty="0" smtClean="0">
                  <a:solidFill>
                    <a:srgbClr val="261748"/>
                  </a:solidFill>
                </a:rPr>
                <a:t>17</a:t>
              </a:r>
              <a:r>
                <a:rPr lang="de-DE" sz="2000" kern="0" dirty="0" smtClean="0">
                  <a:solidFill>
                    <a:srgbClr val="261748"/>
                  </a:solidFill>
                </a:rPr>
                <a:t> W/cm</a:t>
              </a:r>
              <a:r>
                <a:rPr lang="de-DE" sz="2000" kern="0" baseline="30000" dirty="0" smtClean="0">
                  <a:solidFill>
                    <a:srgbClr val="261748"/>
                  </a:solidFill>
                </a:rPr>
                <a:t>2</a:t>
              </a:r>
            </a:p>
            <a:p>
              <a:pPr lvl="2">
                <a:buClr>
                  <a:srgbClr val="FD930A"/>
                </a:buClr>
              </a:pPr>
              <a:r>
                <a:rPr lang="de-DE" sz="2000" b="0" kern="0" dirty="0" smtClean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~</a:t>
              </a:r>
              <a:r>
                <a:rPr lang="de-DE" sz="2000" b="0" kern="0" dirty="0" err="1" smtClean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mJ</a:t>
              </a:r>
              <a:r>
                <a:rPr lang="de-DE" sz="2000" b="0" kern="0" dirty="0" smtClean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 </a:t>
              </a:r>
              <a:r>
                <a:rPr lang="de-DE" sz="2000" kern="0" dirty="0" smtClean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, &gt; MHz </a:t>
              </a:r>
              <a:endParaRPr lang="de-DE" sz="1400" kern="0" dirty="0" smtClean="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  <p:sp>
          <p:nvSpPr>
            <p:cNvPr id="72" name="Rounded Rectangle 71"/>
            <p:cNvSpPr/>
            <p:nvPr/>
          </p:nvSpPr>
          <p:spPr bwMode="auto">
            <a:xfrm>
              <a:off x="2668325" y="4064006"/>
              <a:ext cx="114300" cy="1596281"/>
            </a:xfrm>
            <a:prstGeom prst="roundRect">
              <a:avLst/>
            </a:prstGeom>
            <a:solidFill>
              <a:schemeClr val="tx2">
                <a:lumMod val="65000"/>
                <a:lumOff val="35000"/>
                <a:alpha val="8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en-GB" sz="900" b="1" smtClean="0">
                <a:ln>
                  <a:solidFill>
                    <a:srgbClr val="595959"/>
                  </a:solidFill>
                </a:ln>
                <a:solidFill>
                  <a:srgbClr val="595959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341397" y="2357176"/>
            <a:ext cx="1143757" cy="3041021"/>
            <a:chOff x="1493520" y="2357176"/>
            <a:chExt cx="1143757" cy="3041021"/>
          </a:xfrm>
        </p:grpSpPr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493520" y="2357176"/>
              <a:ext cx="1143757" cy="1579307"/>
            </a:xfrm>
            <a:custGeom>
              <a:avLst/>
              <a:gdLst>
                <a:gd name="T0" fmla="*/ 2147483647 w 1861"/>
                <a:gd name="T1" fmla="*/ 0 h 2152"/>
                <a:gd name="T2" fmla="*/ 2147483647 w 1861"/>
                <a:gd name="T3" fmla="*/ 2147483647 h 2152"/>
                <a:gd name="T4" fmla="*/ 0 w 1861"/>
                <a:gd name="T5" fmla="*/ 2147483647 h 21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61" h="2152">
                  <a:moveTo>
                    <a:pt x="1861" y="0"/>
                  </a:moveTo>
                  <a:cubicBezTo>
                    <a:pt x="1757" y="463"/>
                    <a:pt x="1654" y="926"/>
                    <a:pt x="1344" y="1285"/>
                  </a:cubicBezTo>
                  <a:cubicBezTo>
                    <a:pt x="1034" y="1644"/>
                    <a:pt x="517" y="1898"/>
                    <a:pt x="0" y="2152"/>
                  </a:cubicBezTo>
                </a:path>
              </a:pathLst>
            </a:custGeom>
            <a:noFill/>
            <a:ln w="889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1493520" y="3146829"/>
              <a:ext cx="1143757" cy="1579307"/>
            </a:xfrm>
            <a:custGeom>
              <a:avLst/>
              <a:gdLst>
                <a:gd name="T0" fmla="*/ 2147483647 w 1861"/>
                <a:gd name="T1" fmla="*/ 0 h 2152"/>
                <a:gd name="T2" fmla="*/ 2147483647 w 1861"/>
                <a:gd name="T3" fmla="*/ 2147483647 h 2152"/>
                <a:gd name="T4" fmla="*/ 0 w 1861"/>
                <a:gd name="T5" fmla="*/ 2147483647 h 21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61" h="2152">
                  <a:moveTo>
                    <a:pt x="1861" y="0"/>
                  </a:moveTo>
                  <a:cubicBezTo>
                    <a:pt x="1757" y="463"/>
                    <a:pt x="1654" y="926"/>
                    <a:pt x="1344" y="1285"/>
                  </a:cubicBezTo>
                  <a:cubicBezTo>
                    <a:pt x="1034" y="1644"/>
                    <a:pt x="517" y="1898"/>
                    <a:pt x="0" y="2152"/>
                  </a:cubicBezTo>
                </a:path>
              </a:pathLst>
            </a:custGeom>
            <a:noFill/>
            <a:ln w="889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auto">
            <a:xfrm>
              <a:off x="1493520" y="3818890"/>
              <a:ext cx="1143757" cy="1579307"/>
            </a:xfrm>
            <a:custGeom>
              <a:avLst/>
              <a:gdLst>
                <a:gd name="T0" fmla="*/ 2147483647 w 1861"/>
                <a:gd name="T1" fmla="*/ 0 h 2152"/>
                <a:gd name="T2" fmla="*/ 2147483647 w 1861"/>
                <a:gd name="T3" fmla="*/ 2147483647 h 2152"/>
                <a:gd name="T4" fmla="*/ 0 w 1861"/>
                <a:gd name="T5" fmla="*/ 2147483647 h 21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61" h="2152">
                  <a:moveTo>
                    <a:pt x="1861" y="0"/>
                  </a:moveTo>
                  <a:cubicBezTo>
                    <a:pt x="1757" y="463"/>
                    <a:pt x="1654" y="926"/>
                    <a:pt x="1344" y="1285"/>
                  </a:cubicBezTo>
                  <a:cubicBezTo>
                    <a:pt x="1034" y="1644"/>
                    <a:pt x="517" y="1898"/>
                    <a:pt x="0" y="2152"/>
                  </a:cubicBezTo>
                </a:path>
              </a:pathLst>
            </a:custGeom>
            <a:noFill/>
            <a:ln w="889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092895" y="3146829"/>
            <a:ext cx="420834" cy="1051038"/>
            <a:chOff x="3589653" y="3086931"/>
            <a:chExt cx="550669" cy="1051038"/>
          </a:xfrm>
        </p:grpSpPr>
        <p:sp>
          <p:nvSpPr>
            <p:cNvPr id="32" name="Oval 8"/>
            <p:cNvSpPr>
              <a:spLocks noChangeArrowheads="1"/>
            </p:cNvSpPr>
            <p:nvPr/>
          </p:nvSpPr>
          <p:spPr bwMode="auto">
            <a:xfrm>
              <a:off x="3969681" y="3407011"/>
              <a:ext cx="76665" cy="907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33" name="Oval 9"/>
            <p:cNvSpPr>
              <a:spLocks noChangeArrowheads="1"/>
            </p:cNvSpPr>
            <p:nvPr/>
          </p:nvSpPr>
          <p:spPr bwMode="auto">
            <a:xfrm>
              <a:off x="3915273" y="3564758"/>
              <a:ext cx="76665" cy="907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34" name="Oval 10"/>
            <p:cNvSpPr>
              <a:spLocks noChangeArrowheads="1"/>
            </p:cNvSpPr>
            <p:nvPr/>
          </p:nvSpPr>
          <p:spPr bwMode="auto">
            <a:xfrm>
              <a:off x="3845203" y="3705081"/>
              <a:ext cx="76664" cy="907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35" name="Oval 11"/>
            <p:cNvSpPr>
              <a:spLocks noChangeArrowheads="1"/>
            </p:cNvSpPr>
            <p:nvPr/>
          </p:nvSpPr>
          <p:spPr bwMode="auto">
            <a:xfrm>
              <a:off x="3768538" y="3832562"/>
              <a:ext cx="76665" cy="907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36" name="Oval 12"/>
            <p:cNvSpPr>
              <a:spLocks noChangeArrowheads="1"/>
            </p:cNvSpPr>
            <p:nvPr/>
          </p:nvSpPr>
          <p:spPr bwMode="auto">
            <a:xfrm>
              <a:off x="3681156" y="3942618"/>
              <a:ext cx="76665" cy="907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37" name="Oval 13"/>
            <p:cNvSpPr>
              <a:spLocks noChangeArrowheads="1"/>
            </p:cNvSpPr>
            <p:nvPr/>
          </p:nvSpPr>
          <p:spPr bwMode="auto">
            <a:xfrm>
              <a:off x="4063657" y="3086931"/>
              <a:ext cx="76665" cy="907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38" name="Oval 14"/>
            <p:cNvSpPr>
              <a:spLocks noChangeArrowheads="1"/>
            </p:cNvSpPr>
            <p:nvPr/>
          </p:nvSpPr>
          <p:spPr bwMode="auto">
            <a:xfrm>
              <a:off x="4015020" y="3258435"/>
              <a:ext cx="76664" cy="907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39" name="Oval 15"/>
            <p:cNvSpPr>
              <a:spLocks noChangeArrowheads="1"/>
            </p:cNvSpPr>
            <p:nvPr/>
          </p:nvSpPr>
          <p:spPr bwMode="auto">
            <a:xfrm>
              <a:off x="3589653" y="4047172"/>
              <a:ext cx="76664" cy="907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092895" y="3855775"/>
            <a:ext cx="420834" cy="1051038"/>
            <a:chOff x="3589653" y="3086931"/>
            <a:chExt cx="550669" cy="1051038"/>
          </a:xfrm>
        </p:grpSpPr>
        <p:sp>
          <p:nvSpPr>
            <p:cNvPr id="41" name="Oval 8"/>
            <p:cNvSpPr>
              <a:spLocks noChangeArrowheads="1"/>
            </p:cNvSpPr>
            <p:nvPr/>
          </p:nvSpPr>
          <p:spPr bwMode="auto">
            <a:xfrm>
              <a:off x="3969681" y="3407011"/>
              <a:ext cx="76665" cy="907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42" name="Oval 9"/>
            <p:cNvSpPr>
              <a:spLocks noChangeArrowheads="1"/>
            </p:cNvSpPr>
            <p:nvPr/>
          </p:nvSpPr>
          <p:spPr bwMode="auto">
            <a:xfrm>
              <a:off x="3915273" y="3564758"/>
              <a:ext cx="76665" cy="907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43" name="Oval 10"/>
            <p:cNvSpPr>
              <a:spLocks noChangeArrowheads="1"/>
            </p:cNvSpPr>
            <p:nvPr/>
          </p:nvSpPr>
          <p:spPr bwMode="auto">
            <a:xfrm>
              <a:off x="3845203" y="3705081"/>
              <a:ext cx="76664" cy="907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44" name="Oval 11"/>
            <p:cNvSpPr>
              <a:spLocks noChangeArrowheads="1"/>
            </p:cNvSpPr>
            <p:nvPr/>
          </p:nvSpPr>
          <p:spPr bwMode="auto">
            <a:xfrm>
              <a:off x="3768538" y="3832562"/>
              <a:ext cx="76665" cy="907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45" name="Oval 12"/>
            <p:cNvSpPr>
              <a:spLocks noChangeArrowheads="1"/>
            </p:cNvSpPr>
            <p:nvPr/>
          </p:nvSpPr>
          <p:spPr bwMode="auto">
            <a:xfrm>
              <a:off x="3681156" y="3942618"/>
              <a:ext cx="76665" cy="907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46" name="Oval 13"/>
            <p:cNvSpPr>
              <a:spLocks noChangeArrowheads="1"/>
            </p:cNvSpPr>
            <p:nvPr/>
          </p:nvSpPr>
          <p:spPr bwMode="auto">
            <a:xfrm>
              <a:off x="4063657" y="3086931"/>
              <a:ext cx="76665" cy="907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47" name="Oval 14"/>
            <p:cNvSpPr>
              <a:spLocks noChangeArrowheads="1"/>
            </p:cNvSpPr>
            <p:nvPr/>
          </p:nvSpPr>
          <p:spPr bwMode="auto">
            <a:xfrm>
              <a:off x="4015020" y="3258435"/>
              <a:ext cx="76664" cy="907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48" name="Oval 15"/>
            <p:cNvSpPr>
              <a:spLocks noChangeArrowheads="1"/>
            </p:cNvSpPr>
            <p:nvPr/>
          </p:nvSpPr>
          <p:spPr bwMode="auto">
            <a:xfrm>
              <a:off x="3589653" y="4047172"/>
              <a:ext cx="76664" cy="907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2895" y="2341585"/>
            <a:ext cx="420834" cy="1051038"/>
            <a:chOff x="3589653" y="3086931"/>
            <a:chExt cx="550669" cy="1051038"/>
          </a:xfrm>
        </p:grpSpPr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3969681" y="3407011"/>
              <a:ext cx="76665" cy="907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15" name="Oval 9"/>
            <p:cNvSpPr>
              <a:spLocks noChangeArrowheads="1"/>
            </p:cNvSpPr>
            <p:nvPr/>
          </p:nvSpPr>
          <p:spPr bwMode="auto">
            <a:xfrm>
              <a:off x="3915273" y="3564758"/>
              <a:ext cx="76665" cy="907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3845203" y="3705081"/>
              <a:ext cx="76664" cy="907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17" name="Oval 11"/>
            <p:cNvSpPr>
              <a:spLocks noChangeArrowheads="1"/>
            </p:cNvSpPr>
            <p:nvPr/>
          </p:nvSpPr>
          <p:spPr bwMode="auto">
            <a:xfrm>
              <a:off x="3768538" y="3832562"/>
              <a:ext cx="76665" cy="907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18" name="Oval 12"/>
            <p:cNvSpPr>
              <a:spLocks noChangeArrowheads="1"/>
            </p:cNvSpPr>
            <p:nvPr/>
          </p:nvSpPr>
          <p:spPr bwMode="auto">
            <a:xfrm>
              <a:off x="3681156" y="3942618"/>
              <a:ext cx="76665" cy="907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21" name="Oval 13"/>
            <p:cNvSpPr>
              <a:spLocks noChangeArrowheads="1"/>
            </p:cNvSpPr>
            <p:nvPr/>
          </p:nvSpPr>
          <p:spPr bwMode="auto">
            <a:xfrm>
              <a:off x="4063657" y="3086931"/>
              <a:ext cx="76665" cy="907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22" name="Oval 14"/>
            <p:cNvSpPr>
              <a:spLocks noChangeArrowheads="1"/>
            </p:cNvSpPr>
            <p:nvPr/>
          </p:nvSpPr>
          <p:spPr bwMode="auto">
            <a:xfrm>
              <a:off x="4015020" y="3258435"/>
              <a:ext cx="76664" cy="907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23" name="Oval 15"/>
            <p:cNvSpPr>
              <a:spLocks noChangeArrowheads="1"/>
            </p:cNvSpPr>
            <p:nvPr/>
          </p:nvSpPr>
          <p:spPr bwMode="auto">
            <a:xfrm>
              <a:off x="3589653" y="4047172"/>
              <a:ext cx="76664" cy="907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</p:grpSp>
      <p:sp>
        <p:nvSpPr>
          <p:cNvPr id="70" name="Rounded Rectangle 69"/>
          <p:cNvSpPr/>
          <p:nvPr/>
        </p:nvSpPr>
        <p:spPr bwMode="auto">
          <a:xfrm>
            <a:off x="2518310" y="2959735"/>
            <a:ext cx="114300" cy="2663825"/>
          </a:xfrm>
          <a:prstGeom prst="roundRect">
            <a:avLst/>
          </a:prstGeom>
          <a:solidFill>
            <a:srgbClr val="0000FF">
              <a:alpha val="8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en-GB" sz="900" b="1" smtClean="0">
              <a:solidFill>
                <a:srgbClr val="26174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2828" y="2341585"/>
            <a:ext cx="377792" cy="276999"/>
          </a:xfrm>
          <a:prstGeom prst="rect">
            <a:avLst/>
          </a:prstGeom>
          <a:noFill/>
        </p:spPr>
        <p:txBody>
          <a:bodyPr wrap="none" lIns="36000" tIns="0" rIns="0" bIns="0" rtlCol="0">
            <a:spAutoFit/>
          </a:bodyPr>
          <a:lstStyle/>
          <a:p>
            <a:r>
              <a:rPr lang="en-US" sz="1800" dirty="0" smtClean="0"/>
              <a:t>10</a:t>
            </a:r>
            <a:r>
              <a:rPr lang="en-US" sz="1800" baseline="30000" dirty="0" smtClean="0"/>
              <a:t>7</a:t>
            </a:r>
            <a:endParaRPr lang="en-GB" sz="1800" baseline="30000" dirty="0" smtClean="0"/>
          </a:p>
        </p:txBody>
      </p:sp>
      <p:sp>
        <p:nvSpPr>
          <p:cNvPr id="52" name="TextBox 51"/>
          <p:cNvSpPr txBox="1"/>
          <p:nvPr/>
        </p:nvSpPr>
        <p:spPr>
          <a:xfrm>
            <a:off x="4172828" y="4906852"/>
            <a:ext cx="377792" cy="276999"/>
          </a:xfrm>
          <a:prstGeom prst="rect">
            <a:avLst/>
          </a:prstGeom>
          <a:noFill/>
        </p:spPr>
        <p:txBody>
          <a:bodyPr wrap="none" lIns="36000" tIns="0" rIns="0" bIns="0" rtlCol="0">
            <a:spAutoFit/>
          </a:bodyPr>
          <a:lstStyle/>
          <a:p>
            <a:r>
              <a:rPr lang="en-US" sz="1800" dirty="0" smtClean="0"/>
              <a:t>10</a:t>
            </a:r>
            <a:r>
              <a:rPr lang="en-US" sz="1800" baseline="30000" dirty="0" smtClean="0"/>
              <a:t>3</a:t>
            </a:r>
            <a:endParaRPr lang="en-GB" sz="1800" baseline="30000" dirty="0" smtClean="0"/>
          </a:p>
        </p:txBody>
      </p:sp>
      <p:sp>
        <p:nvSpPr>
          <p:cNvPr id="4" name="TextBox 3"/>
          <p:cNvSpPr txBox="1"/>
          <p:nvPr/>
        </p:nvSpPr>
        <p:spPr>
          <a:xfrm rot="5400000">
            <a:off x="3970752" y="3560181"/>
            <a:ext cx="882737" cy="276999"/>
          </a:xfrm>
          <a:prstGeom prst="rect">
            <a:avLst/>
          </a:prstGeom>
          <a:noFill/>
        </p:spPr>
        <p:txBody>
          <a:bodyPr wrap="none" lIns="36000" tIns="0" rIns="0" bIns="0" rtlCol="0">
            <a:spAutoFit/>
          </a:bodyPr>
          <a:lstStyle/>
          <a:p>
            <a:r>
              <a:rPr lang="en-US" sz="1800" dirty="0" smtClean="0"/>
              <a:t>(Kelvin)</a:t>
            </a: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186995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875"/>
    </mc:Choice>
    <mc:Fallback xmlns="">
      <p:transition spd="slow" advTm="908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Detector specification requirements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F152-CCDD-45D2-A883-C8FA0039B151}" type="slidenum">
              <a:rPr lang="en-GB" smtClean="0">
                <a:solidFill>
                  <a:srgbClr val="FFFFFF"/>
                </a:solidFill>
              </a:rPr>
              <a:pPr/>
              <a:t>3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1130"/>
            <a:ext cx="9144000" cy="581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88232" y="3208421"/>
            <a:ext cx="8999621" cy="2253916"/>
          </a:xfrm>
          <a:prstGeom prst="rect">
            <a:avLst/>
          </a:prstGeom>
          <a:solidFill>
            <a:srgbClr val="92D050">
              <a:alpha val="2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6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8232" y="4572000"/>
            <a:ext cx="8999621" cy="2181727"/>
          </a:xfrm>
          <a:prstGeom prst="rect">
            <a:avLst/>
          </a:prstGeom>
          <a:solidFill>
            <a:srgbClr val="C00000">
              <a:alpha val="2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6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04829" y="3904110"/>
            <a:ext cx="4473464" cy="276999"/>
          </a:xfrm>
          <a:prstGeom prst="rect">
            <a:avLst/>
          </a:prstGeom>
          <a:solidFill>
            <a:srgbClr val="92D050"/>
          </a:solidFill>
        </p:spPr>
        <p:txBody>
          <a:bodyPr wrap="none" lIns="36000" tIns="0" rIns="0" bIns="0" rtlCol="0">
            <a:spAutoFit/>
          </a:bodyPr>
          <a:lstStyle/>
          <a:p>
            <a:r>
              <a:rPr lang="de-DE" sz="1800" dirty="0" smtClean="0"/>
              <a:t>ePix10k / Jungfrau (high </a:t>
            </a:r>
            <a:r>
              <a:rPr lang="de-DE" sz="1800" dirty="0" err="1" smtClean="0"/>
              <a:t>dynamic</a:t>
            </a:r>
            <a:r>
              <a:rPr lang="de-DE" sz="1800" dirty="0" smtClean="0"/>
              <a:t> </a:t>
            </a:r>
            <a:r>
              <a:rPr lang="de-DE" sz="1800" dirty="0" err="1" smtClean="0"/>
              <a:t>range</a:t>
            </a:r>
            <a:r>
              <a:rPr lang="de-DE" sz="1800" dirty="0" smtClean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82292" y="5965520"/>
            <a:ext cx="5614803" cy="276999"/>
          </a:xfrm>
          <a:prstGeom prst="rect">
            <a:avLst/>
          </a:prstGeom>
          <a:solidFill>
            <a:srgbClr val="FF3300"/>
          </a:solidFill>
        </p:spPr>
        <p:txBody>
          <a:bodyPr wrap="none" lIns="36000" tIns="0" rIns="0" bIns="0" rtlCol="0">
            <a:spAutoFit/>
          </a:bodyPr>
          <a:lstStyle/>
          <a:p>
            <a:r>
              <a:rPr lang="de-DE" sz="1800" dirty="0" smtClean="0"/>
              <a:t>ePix100 (high </a:t>
            </a:r>
            <a:r>
              <a:rPr lang="de-DE" sz="1800" dirty="0" err="1" smtClean="0"/>
              <a:t>resolution</a:t>
            </a:r>
            <a:r>
              <a:rPr lang="de-DE" sz="1800" dirty="0" smtClean="0"/>
              <a:t>, </a:t>
            </a:r>
            <a:r>
              <a:rPr lang="de-DE" sz="1800" dirty="0" err="1" smtClean="0"/>
              <a:t>single</a:t>
            </a:r>
            <a:r>
              <a:rPr lang="de-DE" sz="1800" dirty="0" smtClean="0"/>
              <a:t> </a:t>
            </a:r>
            <a:r>
              <a:rPr lang="de-DE" sz="1800" dirty="0" err="1" smtClean="0"/>
              <a:t>photon</a:t>
            </a:r>
            <a:r>
              <a:rPr lang="de-DE" sz="1800" dirty="0" smtClean="0"/>
              <a:t> </a:t>
            </a:r>
            <a:r>
              <a:rPr lang="de-DE" sz="1800" dirty="0" err="1" smtClean="0"/>
              <a:t>sensitivity</a:t>
            </a:r>
            <a:r>
              <a:rPr lang="de-DE" sz="1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6426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96351" y="766225"/>
            <a:ext cx="7291004" cy="5511901"/>
            <a:chOff x="511138" y="581939"/>
            <a:chExt cx="7792602" cy="589110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555" y="581939"/>
              <a:ext cx="7271185" cy="58911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 flipV="1">
              <a:off x="511138" y="3321844"/>
              <a:ext cx="2977392" cy="90133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3488531" y="3264695"/>
              <a:ext cx="1607344" cy="5715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 rot="21448558">
              <a:off x="6687053" y="2069104"/>
              <a:ext cx="571375" cy="2219789"/>
            </a:xfrm>
            <a:prstGeom prst="rect">
              <a:avLst/>
            </a:prstGeom>
            <a:solidFill>
              <a:schemeClr val="accent1">
                <a:alpha val="5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 flipV="1">
              <a:off x="7030874" y="2064650"/>
              <a:ext cx="116686" cy="223574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16200000">
              <a:off x="6393836" y="2782232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4100mm</a:t>
              </a:r>
              <a:endParaRPr lang="en-GB" dirty="0"/>
            </a:p>
          </p:txBody>
        </p:sp>
      </p:grpSp>
      <p:sp>
        <p:nvSpPr>
          <p:cNvPr id="21" name="Freeform 20"/>
          <p:cNvSpPr/>
          <p:nvPr/>
        </p:nvSpPr>
        <p:spPr bwMode="auto">
          <a:xfrm>
            <a:off x="1702191" y="1146512"/>
            <a:ext cx="5753686" cy="4529797"/>
          </a:xfrm>
          <a:custGeom>
            <a:avLst/>
            <a:gdLst>
              <a:gd name="connsiteX0" fmla="*/ 2131255 w 5753686"/>
              <a:gd name="connsiteY0" fmla="*/ 7034 h 4529797"/>
              <a:gd name="connsiteX1" fmla="*/ 0 w 5753686"/>
              <a:gd name="connsiteY1" fmla="*/ 7034 h 4529797"/>
              <a:gd name="connsiteX2" fmla="*/ 0 w 5753686"/>
              <a:gd name="connsiteY2" fmla="*/ 4529797 h 4529797"/>
              <a:gd name="connsiteX3" fmla="*/ 5753686 w 5753686"/>
              <a:gd name="connsiteY3" fmla="*/ 4529797 h 4529797"/>
              <a:gd name="connsiteX4" fmla="*/ 5753686 w 5753686"/>
              <a:gd name="connsiteY4" fmla="*/ 0 h 4529797"/>
              <a:gd name="connsiteX5" fmla="*/ 3664634 w 5753686"/>
              <a:gd name="connsiteY5" fmla="*/ 0 h 452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3686" h="4529797">
                <a:moveTo>
                  <a:pt x="2131255" y="7034"/>
                </a:moveTo>
                <a:lnTo>
                  <a:pt x="0" y="7034"/>
                </a:lnTo>
                <a:lnTo>
                  <a:pt x="0" y="4529797"/>
                </a:lnTo>
                <a:lnTo>
                  <a:pt x="5753686" y="4529797"/>
                </a:lnTo>
                <a:lnTo>
                  <a:pt x="5753686" y="0"/>
                </a:lnTo>
                <a:lnTo>
                  <a:pt x="3664634" y="0"/>
                </a:ln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-10551" y="3726683"/>
            <a:ext cx="1712742" cy="886397"/>
          </a:xfrm>
          <a:prstGeom prst="rect">
            <a:avLst/>
          </a:prstGeom>
          <a:noFill/>
        </p:spPr>
        <p:txBody>
          <a:bodyPr wrap="square" lIns="36000" tIns="0" rIns="0" bIns="0" rtlCol="0">
            <a:spAutoFit/>
          </a:bodyPr>
          <a:lstStyle/>
          <a:p>
            <a:r>
              <a:rPr lang="en-US" sz="1800" dirty="0" smtClean="0"/>
              <a:t>2 high power lasers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(max 10Hz)</a:t>
            </a:r>
            <a:endParaRPr lang="en-GB" sz="1800" dirty="0" smtClean="0">
              <a:solidFill>
                <a:srgbClr val="FF0000"/>
              </a:solidFill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1048040" y="3221497"/>
            <a:ext cx="647114" cy="534572"/>
          </a:xfrm>
          <a:custGeom>
            <a:avLst/>
            <a:gdLst>
              <a:gd name="connsiteX0" fmla="*/ 0 w 647114"/>
              <a:gd name="connsiteY0" fmla="*/ 534572 h 534572"/>
              <a:gd name="connsiteX1" fmla="*/ 647114 w 647114"/>
              <a:gd name="connsiteY1" fmla="*/ 0 h 53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7114" h="534572">
                <a:moveTo>
                  <a:pt x="0" y="534572"/>
                </a:moveTo>
                <a:lnTo>
                  <a:pt x="647114" y="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Freeform 41"/>
          <p:cNvSpPr/>
          <p:nvPr/>
        </p:nvSpPr>
        <p:spPr bwMode="auto">
          <a:xfrm>
            <a:off x="1287190" y="4136346"/>
            <a:ext cx="513475" cy="89807"/>
          </a:xfrm>
          <a:custGeom>
            <a:avLst/>
            <a:gdLst>
              <a:gd name="connsiteX0" fmla="*/ 0 w 647114"/>
              <a:gd name="connsiteY0" fmla="*/ 534572 h 534572"/>
              <a:gd name="connsiteX1" fmla="*/ 647114 w 647114"/>
              <a:gd name="connsiteY1" fmla="*/ 0 h 53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7114" h="534572">
                <a:moveTo>
                  <a:pt x="0" y="534572"/>
                </a:moveTo>
                <a:lnTo>
                  <a:pt x="647114" y="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3249636" y="5260810"/>
            <a:ext cx="1329398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0" rIns="0" bIns="0" rtlCol="0">
            <a:spAutoFit/>
          </a:bodyPr>
          <a:lstStyle/>
          <a:p>
            <a:r>
              <a:rPr lang="en-US" sz="1800" dirty="0" smtClean="0"/>
              <a:t>Main interaction </a:t>
            </a:r>
            <a:r>
              <a:rPr lang="en-US" sz="1800" dirty="0" smtClean="0"/>
              <a:t>v</a:t>
            </a:r>
            <a:r>
              <a:rPr lang="en-US" sz="1800" dirty="0" smtClean="0"/>
              <a:t>acuum chamber </a:t>
            </a:r>
            <a:endParaRPr lang="en-GB" sz="1800" dirty="0" smtClean="0"/>
          </a:p>
        </p:txBody>
      </p:sp>
      <p:sp>
        <p:nvSpPr>
          <p:cNvPr id="44" name="Freeform 43"/>
          <p:cNvSpPr/>
          <p:nvPr/>
        </p:nvSpPr>
        <p:spPr bwMode="auto">
          <a:xfrm flipH="1">
            <a:off x="3618171" y="3627774"/>
            <a:ext cx="296163" cy="1633036"/>
          </a:xfrm>
          <a:custGeom>
            <a:avLst/>
            <a:gdLst>
              <a:gd name="connsiteX0" fmla="*/ 0 w 647114"/>
              <a:gd name="connsiteY0" fmla="*/ 534572 h 534572"/>
              <a:gd name="connsiteX1" fmla="*/ 647114 w 647114"/>
              <a:gd name="connsiteY1" fmla="*/ 0 h 53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7114" h="534572">
                <a:moveTo>
                  <a:pt x="0" y="534572"/>
                </a:moveTo>
                <a:lnTo>
                  <a:pt x="647114" y="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285213"/>
            <a:ext cx="7283450" cy="481012"/>
          </a:xfrm>
        </p:spPr>
        <p:txBody>
          <a:bodyPr/>
          <a:lstStyle/>
          <a:p>
            <a:r>
              <a:rPr lang="en-US" dirty="0" smtClean="0"/>
              <a:t>HED </a:t>
            </a:r>
            <a:r>
              <a:rPr lang="en-US" dirty="0" smtClean="0"/>
              <a:t>experimental </a:t>
            </a:r>
            <a:r>
              <a:rPr lang="en-US" dirty="0" smtClean="0"/>
              <a:t>hutch layout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F152-CCDD-45D2-A883-C8FA0039B151}" type="slidenum">
              <a:rPr lang="en-GB" smtClean="0">
                <a:solidFill>
                  <a:srgbClr val="FFFFFF"/>
                </a:solidFill>
              </a:rPr>
              <a:pPr/>
              <a:t>4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6" name="Freeform 45"/>
          <p:cNvSpPr/>
          <p:nvPr/>
        </p:nvSpPr>
        <p:spPr bwMode="auto">
          <a:xfrm flipH="1">
            <a:off x="5026775" y="3428815"/>
            <a:ext cx="480726" cy="1930976"/>
          </a:xfrm>
          <a:custGeom>
            <a:avLst/>
            <a:gdLst>
              <a:gd name="connsiteX0" fmla="*/ 0 w 647114"/>
              <a:gd name="connsiteY0" fmla="*/ 534572 h 534572"/>
              <a:gd name="connsiteX1" fmla="*/ 647114 w 647114"/>
              <a:gd name="connsiteY1" fmla="*/ 0 h 53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7114" h="534572">
                <a:moveTo>
                  <a:pt x="0" y="534572"/>
                </a:moveTo>
                <a:lnTo>
                  <a:pt x="647114" y="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4985976" y="5056090"/>
            <a:ext cx="1329398" cy="14957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0" rIns="0" bIns="0" rtlCol="0">
            <a:spAutoFit/>
          </a:bodyPr>
          <a:lstStyle/>
          <a:p>
            <a:r>
              <a:rPr lang="en-US" sz="1800" dirty="0" smtClean="0"/>
              <a:t>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interaction point</a:t>
            </a:r>
          </a:p>
          <a:p>
            <a:r>
              <a:rPr lang="en-US" sz="1800" dirty="0"/>
              <a:t>&gt;&gt; </a:t>
            </a:r>
            <a:r>
              <a:rPr lang="en-US" sz="1800" dirty="0" smtClean="0"/>
              <a:t>10Hz</a:t>
            </a:r>
            <a:endParaRPr lang="en-US" sz="1800" dirty="0" smtClean="0"/>
          </a:p>
          <a:p>
            <a:r>
              <a:rPr lang="en-US" sz="1800" dirty="0" smtClean="0"/>
              <a:t>(</a:t>
            </a:r>
            <a:r>
              <a:rPr lang="en-US" sz="1800" dirty="0" smtClean="0"/>
              <a:t>HIBEF</a:t>
            </a:r>
            <a:r>
              <a:rPr lang="en-US" sz="1800" dirty="0" smtClean="0"/>
              <a:t>)</a:t>
            </a:r>
          </a:p>
        </p:txBody>
      </p:sp>
      <p:sp>
        <p:nvSpPr>
          <p:cNvPr id="48" name="Freeform 47"/>
          <p:cNvSpPr/>
          <p:nvPr/>
        </p:nvSpPr>
        <p:spPr bwMode="auto">
          <a:xfrm flipH="1">
            <a:off x="6610648" y="3428815"/>
            <a:ext cx="480726" cy="1930976"/>
          </a:xfrm>
          <a:custGeom>
            <a:avLst/>
            <a:gdLst>
              <a:gd name="connsiteX0" fmla="*/ 0 w 647114"/>
              <a:gd name="connsiteY0" fmla="*/ 534572 h 534572"/>
              <a:gd name="connsiteX1" fmla="*/ 647114 w 647114"/>
              <a:gd name="connsiteY1" fmla="*/ 0 h 53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7114" h="534572">
                <a:moveTo>
                  <a:pt x="0" y="534572"/>
                </a:moveTo>
                <a:lnTo>
                  <a:pt x="647114" y="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6742030" y="5260810"/>
            <a:ext cx="1329398" cy="11633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0" rIns="0" bIns="0" rtlCol="0">
            <a:spAutoFit/>
          </a:bodyPr>
          <a:lstStyle/>
          <a:p>
            <a:r>
              <a:rPr lang="en-US" sz="1800" dirty="0" smtClean="0"/>
              <a:t>Detector bench on rail</a:t>
            </a:r>
          </a:p>
          <a:p>
            <a:r>
              <a:rPr lang="en-US" sz="1800" dirty="0" smtClean="0"/>
              <a:t>(HIBEF)</a:t>
            </a:r>
            <a:endParaRPr lang="en-GB" sz="1800" dirty="0" smtClean="0"/>
          </a:p>
        </p:txBody>
      </p:sp>
      <p:sp>
        <p:nvSpPr>
          <p:cNvPr id="50" name="TextBox 49"/>
          <p:cNvSpPr txBox="1"/>
          <p:nvPr/>
        </p:nvSpPr>
        <p:spPr>
          <a:xfrm>
            <a:off x="305445" y="3134411"/>
            <a:ext cx="677553" cy="276999"/>
          </a:xfrm>
          <a:prstGeom prst="rect">
            <a:avLst/>
          </a:prstGeom>
          <a:noFill/>
        </p:spPr>
        <p:txBody>
          <a:bodyPr wrap="none" lIns="36000" tIns="0" rIns="0" bIns="0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X-ray </a:t>
            </a:r>
            <a:endParaRPr lang="en-GB" sz="18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4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dirty="0" smtClean="0"/>
              <a:t>Main vacuum </a:t>
            </a:r>
            <a:r>
              <a:rPr lang="en-US" dirty="0"/>
              <a:t>interaction chamber to accommodate versatile setups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F152-CCDD-45D2-A883-C8FA0039B151}" type="slidenum">
              <a:rPr lang="en-GB" smtClean="0">
                <a:solidFill>
                  <a:srgbClr val="FFFFFF"/>
                </a:solidFill>
              </a:rPr>
              <a:pPr/>
              <a:t>5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1066800"/>
            <a:ext cx="5486400" cy="423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 bwMode="auto">
          <a:xfrm>
            <a:off x="2362200" y="3378200"/>
            <a:ext cx="1473200" cy="457200"/>
          </a:xfrm>
          <a:custGeom>
            <a:avLst/>
            <a:gdLst>
              <a:gd name="connsiteX0" fmla="*/ 0 w 1473200"/>
              <a:gd name="connsiteY0" fmla="*/ 457200 h 457200"/>
              <a:gd name="connsiteX1" fmla="*/ 1473200 w 1473200"/>
              <a:gd name="connsiteY1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3200" h="457200">
                <a:moveTo>
                  <a:pt x="0" y="457200"/>
                </a:moveTo>
                <a:lnTo>
                  <a:pt x="1473200" y="0"/>
                </a:ln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6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69884" y="3725228"/>
            <a:ext cx="702115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2400" dirty="0" smtClean="0"/>
              <a:t>2.4m</a:t>
            </a:r>
          </a:p>
        </p:txBody>
      </p:sp>
      <p:sp>
        <p:nvSpPr>
          <p:cNvPr id="16" name="Freeform 15"/>
          <p:cNvSpPr/>
          <p:nvPr/>
        </p:nvSpPr>
        <p:spPr bwMode="auto">
          <a:xfrm flipV="1">
            <a:off x="1382572" y="3615235"/>
            <a:ext cx="878027" cy="220165"/>
          </a:xfrm>
          <a:custGeom>
            <a:avLst/>
            <a:gdLst>
              <a:gd name="connsiteX0" fmla="*/ 0 w 1473200"/>
              <a:gd name="connsiteY0" fmla="*/ 457200 h 457200"/>
              <a:gd name="connsiteX1" fmla="*/ 1473200 w 1473200"/>
              <a:gd name="connsiteY1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3200" h="457200">
                <a:moveTo>
                  <a:pt x="0" y="457200"/>
                </a:moveTo>
                <a:lnTo>
                  <a:pt x="1473200" y="0"/>
                </a:ln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6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43527" y="3835400"/>
            <a:ext cx="702115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2400" dirty="0" smtClean="0"/>
              <a:t>1.2m</a:t>
            </a:r>
          </a:p>
        </p:txBody>
      </p:sp>
      <p:sp>
        <p:nvSpPr>
          <p:cNvPr id="12" name="Freeform 11"/>
          <p:cNvSpPr/>
          <p:nvPr/>
        </p:nvSpPr>
        <p:spPr bwMode="auto">
          <a:xfrm>
            <a:off x="793062" y="3438658"/>
            <a:ext cx="901522" cy="334851"/>
          </a:xfrm>
          <a:custGeom>
            <a:avLst/>
            <a:gdLst>
              <a:gd name="connsiteX0" fmla="*/ 0 w 901522"/>
              <a:gd name="connsiteY0" fmla="*/ 334851 h 334851"/>
              <a:gd name="connsiteX1" fmla="*/ 901522 w 901522"/>
              <a:gd name="connsiteY1" fmla="*/ 0 h 33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01522" h="334851">
                <a:moveTo>
                  <a:pt x="0" y="334851"/>
                </a:moveTo>
                <a:lnTo>
                  <a:pt x="901522" y="0"/>
                </a:lnTo>
              </a:path>
            </a:pathLst>
          </a:cu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6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7001" y="3475009"/>
            <a:ext cx="843748" cy="44203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pPr algn="l"/>
            <a:r>
              <a:rPr lang="en-GB" sz="2400" dirty="0" smtClean="0"/>
              <a:t>X-ray</a:t>
            </a:r>
          </a:p>
        </p:txBody>
      </p:sp>
      <p:pic>
        <p:nvPicPr>
          <p:cNvPr id="23" name="image10.png"/>
          <p:cNvPicPr>
            <a:picLocks noChangeAspect="1"/>
          </p:cNvPicPr>
          <p:nvPr/>
        </p:nvPicPr>
        <p:blipFill rotWithShape="1">
          <a:blip r:embed="rId3">
            <a:extLst/>
          </a:blip>
          <a:srcRect t="15887"/>
          <a:stretch/>
        </p:blipFill>
        <p:spPr>
          <a:xfrm>
            <a:off x="4121625" y="1711094"/>
            <a:ext cx="4884680" cy="3240632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716"/>
          <p:cNvSpPr/>
          <p:nvPr/>
        </p:nvSpPr>
        <p:spPr>
          <a:xfrm>
            <a:off x="6944849" y="1341762"/>
            <a:ext cx="1025522" cy="369332"/>
          </a:xfrm>
          <a:prstGeom prst="rect">
            <a:avLst/>
          </a:prstGeom>
          <a:solidFill>
            <a:schemeClr val="accent3">
              <a:lumOff val="44000"/>
              <a:alpha val="5019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400"/>
              </a:spcBef>
              <a:defRPr sz="2000"/>
            </a:lvl1pPr>
          </a:lstStyle>
          <a:p>
            <a:r>
              <a:rPr sz="1800" dirty="0"/>
              <a:t>Side </a:t>
            </a:r>
            <a:r>
              <a:rPr lang="de-DE" sz="1800" dirty="0" err="1" smtClean="0"/>
              <a:t>cut</a:t>
            </a:r>
            <a:endParaRPr sz="18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3027883" y="2674962"/>
            <a:ext cx="3004427" cy="3361054"/>
            <a:chOff x="3014834" y="3015050"/>
            <a:chExt cx="3445946" cy="3015889"/>
          </a:xfrm>
        </p:grpSpPr>
        <p:sp>
          <p:nvSpPr>
            <p:cNvPr id="3" name="TextBox 2"/>
            <p:cNvSpPr txBox="1"/>
            <p:nvPr/>
          </p:nvSpPr>
          <p:spPr>
            <a:xfrm>
              <a:off x="3014834" y="5401151"/>
              <a:ext cx="2787548" cy="629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GB" sz="1800" dirty="0" smtClean="0"/>
                <a:t>Vertical breadboard for</a:t>
              </a:r>
            </a:p>
            <a:p>
              <a:pPr algn="l">
                <a:spcBef>
                  <a:spcPts val="0"/>
                </a:spcBef>
              </a:pPr>
              <a:r>
                <a:rPr lang="en-GB" sz="1800" dirty="0"/>
                <a:t>d</a:t>
              </a:r>
              <a:r>
                <a:rPr lang="en-GB" sz="1800" dirty="0" smtClean="0"/>
                <a:t>etector motion control</a:t>
              </a: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4463105" y="3015050"/>
              <a:ext cx="1997675" cy="2386101"/>
            </a:xfrm>
            <a:custGeom>
              <a:avLst/>
              <a:gdLst>
                <a:gd name="connsiteX0" fmla="*/ 0 w 3863162"/>
                <a:gd name="connsiteY0" fmla="*/ 1956391 h 1956391"/>
                <a:gd name="connsiteX1" fmla="*/ 3863162 w 3863162"/>
                <a:gd name="connsiteY1" fmla="*/ 0 h 1956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63162" h="1956391">
                  <a:moveTo>
                    <a:pt x="0" y="1956391"/>
                  </a:moveTo>
                  <a:lnTo>
                    <a:pt x="3863162" y="0"/>
                  </a:lnTo>
                </a:path>
              </a:pathLst>
            </a:cu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None/>
                <a:tabLst/>
              </a:pPr>
              <a:endParaRPr kumimoji="0" lang="en-GB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6" charset="-128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901069" y="3181883"/>
            <a:ext cx="2698175" cy="3276504"/>
            <a:chOff x="5149571" y="3392698"/>
            <a:chExt cx="2698175" cy="3276504"/>
          </a:xfrm>
        </p:grpSpPr>
        <p:sp>
          <p:nvSpPr>
            <p:cNvPr id="11" name="Freeform 10"/>
            <p:cNvSpPr/>
            <p:nvPr/>
          </p:nvSpPr>
          <p:spPr bwMode="auto">
            <a:xfrm>
              <a:off x="6032310" y="3392698"/>
              <a:ext cx="1327544" cy="2907171"/>
            </a:xfrm>
            <a:custGeom>
              <a:avLst/>
              <a:gdLst>
                <a:gd name="connsiteX0" fmla="*/ 0 w 3863162"/>
                <a:gd name="connsiteY0" fmla="*/ 1956391 h 1956391"/>
                <a:gd name="connsiteX1" fmla="*/ 3863162 w 3863162"/>
                <a:gd name="connsiteY1" fmla="*/ 0 h 1956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63162" h="1956391">
                  <a:moveTo>
                    <a:pt x="0" y="1956391"/>
                  </a:moveTo>
                  <a:lnTo>
                    <a:pt x="3863162" y="0"/>
                  </a:lnTo>
                </a:path>
              </a:pathLst>
            </a:cu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None/>
                <a:tabLst/>
              </a:pPr>
              <a:endParaRPr kumimoji="0" lang="en-GB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6" charset="-128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49571" y="6299870"/>
              <a:ext cx="2698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800" dirty="0" smtClean="0"/>
                <a:t>Sample stage at centre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525298" y="5076161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dirty="0" smtClean="0"/>
              <a:t>In-vacuum diagnostics</a:t>
            </a:r>
          </a:p>
        </p:txBody>
      </p:sp>
      <p:sp>
        <p:nvSpPr>
          <p:cNvPr id="26" name="Freeform 25"/>
          <p:cNvSpPr/>
          <p:nvPr/>
        </p:nvSpPr>
        <p:spPr bwMode="auto">
          <a:xfrm flipH="1">
            <a:off x="7643029" y="2654306"/>
            <a:ext cx="320479" cy="2421855"/>
          </a:xfrm>
          <a:custGeom>
            <a:avLst/>
            <a:gdLst>
              <a:gd name="connsiteX0" fmla="*/ 0 w 3863162"/>
              <a:gd name="connsiteY0" fmla="*/ 1956391 h 1956391"/>
              <a:gd name="connsiteX1" fmla="*/ 3863162 w 3863162"/>
              <a:gd name="connsiteY1" fmla="*/ 0 h 195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63162" h="1956391">
                <a:moveTo>
                  <a:pt x="0" y="1956391"/>
                </a:moveTo>
                <a:lnTo>
                  <a:pt x="3863162" y="0"/>
                </a:lnTo>
              </a:path>
            </a:pathLst>
          </a:cu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6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007" y="1318139"/>
            <a:ext cx="1331578" cy="276999"/>
          </a:xfrm>
          <a:prstGeom prst="rect">
            <a:avLst/>
          </a:prstGeom>
          <a:noFill/>
        </p:spPr>
        <p:txBody>
          <a:bodyPr wrap="none" lIns="36000" tIns="0" rIns="0" bIns="0" rtlCol="0">
            <a:spAutoFit/>
          </a:bodyPr>
          <a:lstStyle/>
          <a:p>
            <a:r>
              <a:rPr lang="en-US" sz="1800" dirty="0" smtClean="0"/>
              <a:t>~10^-6mbar</a:t>
            </a: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161116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X-</a:t>
            </a:r>
            <a:r>
              <a:rPr lang="de-DE" dirty="0" err="1"/>
              <a:t>ray</a:t>
            </a:r>
            <a:r>
              <a:rPr lang="de-DE" dirty="0"/>
              <a:t> </a:t>
            </a:r>
            <a:r>
              <a:rPr lang="de-DE" dirty="0" smtClean="0"/>
              <a:t>2D </a:t>
            </a:r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choices</a:t>
            </a:r>
            <a:r>
              <a:rPr lang="de-DE" dirty="0" smtClean="0"/>
              <a:t> for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main</a:t>
            </a:r>
            <a:r>
              <a:rPr lang="de-DE" dirty="0" smtClean="0"/>
              <a:t> </a:t>
            </a:r>
            <a:r>
              <a:rPr lang="de-DE" dirty="0" err="1" smtClean="0"/>
              <a:t>chamber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F152-CCDD-45D2-A883-C8FA0039B151}" type="slidenum">
              <a:rPr lang="en-GB" smtClean="0">
                <a:solidFill>
                  <a:srgbClr val="FFFFFF"/>
                </a:solidFill>
              </a:rPr>
              <a:pPr/>
              <a:t>6</a:t>
            </a:fld>
            <a:endParaRPr lang="en-GB">
              <a:solidFill>
                <a:srgbClr val="FFFFFF"/>
              </a:solidFill>
            </a:endParaRPr>
          </a:p>
        </p:txBody>
      </p:sp>
      <p:graphicFrame>
        <p:nvGraphicFramePr>
          <p:cNvPr id="5" name="Table 763"/>
          <p:cNvGraphicFramePr/>
          <p:nvPr>
            <p:extLst>
              <p:ext uri="{D42A27DB-BD31-4B8C-83A1-F6EECF244321}">
                <p14:modId xmlns:p14="http://schemas.microsoft.com/office/powerpoint/2010/main" val="2447893165"/>
              </p:ext>
            </p:extLst>
          </p:nvPr>
        </p:nvGraphicFramePr>
        <p:xfrm>
          <a:off x="694392" y="2342355"/>
          <a:ext cx="7872091" cy="3491520"/>
        </p:xfrm>
        <a:graphic>
          <a:graphicData uri="http://schemas.openxmlformats.org/drawingml/2006/table">
            <a:tbl>
              <a:tblPr firstRow="1" bandRow="1"/>
              <a:tblGrid>
                <a:gridCol w="1789596"/>
                <a:gridCol w="1570462"/>
                <a:gridCol w="1561331"/>
                <a:gridCol w="1475351"/>
                <a:gridCol w="1475351"/>
              </a:tblGrid>
              <a:tr h="370840">
                <a:tc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 dirty="0"/>
                        <a:t>Parameter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 dirty="0" err="1" smtClean="0"/>
                        <a:t>ePix</a:t>
                      </a:r>
                      <a:r>
                        <a:rPr lang="de-DE" b="1" dirty="0" smtClean="0"/>
                        <a:t>100 /10k</a:t>
                      </a:r>
                      <a:endParaRPr b="1" dirty="0"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/>
                        <a:t>Jungfrau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 dirty="0"/>
                        <a:t>MPCCD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 dirty="0"/>
                        <a:t>AGIPD</a:t>
                      </a:r>
                    </a:p>
                  </a:txBody>
                  <a:tcPr marL="45720" marR="45720" horzOverflow="overflow"/>
                </a:tc>
              </a:tr>
              <a:tr h="449970">
                <a:tc>
                  <a:txBody>
                    <a:bodyPr/>
                    <a:lstStyle/>
                    <a:p>
                      <a:pPr>
                        <a:defRPr sz="1600" b="1"/>
                      </a:pPr>
                      <a:endParaRPr b="1"/>
                    </a:p>
                  </a:txBody>
                  <a:tcPr marL="45720" marR="45720" anchor="ctr" horzOverflow="overflow">
                    <a:solidFill>
                      <a:srgbClr val="FD93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chemeClr val="accent1"/>
                          </a:solidFill>
                        </a:rPr>
                        <a:t>LCLS</a:t>
                      </a:r>
                    </a:p>
                  </a:txBody>
                  <a:tcPr marL="45720" marR="45720" anchor="ctr" horzOverflow="overflow">
                    <a:solidFill>
                      <a:srgbClr val="FD93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chemeClr val="accent1"/>
                          </a:solidFill>
                        </a:rPr>
                        <a:t>PSI</a:t>
                      </a:r>
                    </a:p>
                  </a:txBody>
                  <a:tcPr marL="45720" marR="45720" anchor="ctr" horzOverflow="overflow">
                    <a:solidFill>
                      <a:srgbClr val="FD93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chemeClr val="accent1"/>
                          </a:solidFill>
                        </a:rPr>
                        <a:t>SACLA</a:t>
                      </a:r>
                    </a:p>
                  </a:txBody>
                  <a:tcPr marL="45720" marR="45720" anchor="ctr" horzOverflow="overflow">
                    <a:solidFill>
                      <a:srgbClr val="FD93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dirty="0">
                          <a:solidFill>
                            <a:schemeClr val="accent1"/>
                          </a:solidFill>
                        </a:rPr>
                        <a:t>PSI</a:t>
                      </a:r>
                    </a:p>
                  </a:txBody>
                  <a:tcPr marL="45720" marR="45720" anchor="ctr" horzOverflow="overflow">
                    <a:solidFill>
                      <a:srgbClr val="FD930A"/>
                    </a:solidFill>
                  </a:tcPr>
                </a:tc>
              </a:tr>
              <a:tr h="449970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chemeClr val="accent1"/>
                          </a:solidFill>
                        </a:rPr>
                        <a:t>Sensor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0">
                          <a:solidFill>
                            <a:schemeClr val="accent1"/>
                          </a:solidFill>
                        </a:rPr>
                        <a:t>500 µm Si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0">
                          <a:solidFill>
                            <a:schemeClr val="accent1"/>
                          </a:solidFill>
                        </a:rPr>
                        <a:t>450 µm Si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0">
                          <a:solidFill>
                            <a:schemeClr val="accent1"/>
                          </a:solidFill>
                        </a:rPr>
                        <a:t>300 µm Si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0" dirty="0">
                          <a:solidFill>
                            <a:schemeClr val="accent1"/>
                          </a:solidFill>
                        </a:rPr>
                        <a:t>500 µm Si</a:t>
                      </a:r>
                    </a:p>
                  </a:txBody>
                  <a:tcPr marL="45720" marR="45720" anchor="ctr" horzOverflow="overflow"/>
                </a:tc>
              </a:tr>
              <a:tr h="449970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chemeClr val="accent1"/>
                          </a:solidFill>
                        </a:rPr>
                        <a:t>Repetition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0">
                          <a:solidFill>
                            <a:schemeClr val="accent1"/>
                          </a:solidFill>
                        </a:rPr>
                        <a:t>120 Hz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0" dirty="0">
                          <a:solidFill>
                            <a:schemeClr val="accent1"/>
                          </a:solidFill>
                        </a:rPr>
                        <a:t>2000 Hz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0">
                          <a:solidFill>
                            <a:schemeClr val="accent1"/>
                          </a:solidFill>
                        </a:rPr>
                        <a:t>60Hz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0" dirty="0">
                          <a:solidFill>
                            <a:schemeClr val="accent1"/>
                          </a:solidFill>
                        </a:rPr>
                        <a:t>4.5 MHz</a:t>
                      </a:r>
                    </a:p>
                  </a:txBody>
                  <a:tcPr marL="45720" marR="45720" anchor="ctr" horzOverflow="overflow"/>
                </a:tc>
              </a:tr>
              <a:tr h="449970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chemeClr val="accent1"/>
                          </a:solidFill>
                        </a:rPr>
                        <a:t>Pixel size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0">
                          <a:solidFill>
                            <a:schemeClr val="accent1"/>
                          </a:solidFill>
                        </a:rPr>
                        <a:t>50/100 µm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0">
                          <a:solidFill>
                            <a:schemeClr val="accent1"/>
                          </a:solidFill>
                        </a:rPr>
                        <a:t>75 µm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0">
                          <a:solidFill>
                            <a:schemeClr val="accent1"/>
                          </a:solidFill>
                        </a:rPr>
                        <a:t>50 µm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0" dirty="0">
                          <a:solidFill>
                            <a:schemeClr val="accent1"/>
                          </a:solidFill>
                        </a:rPr>
                        <a:t>200µm</a:t>
                      </a:r>
                    </a:p>
                  </a:txBody>
                  <a:tcPr marL="45720" marR="4572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chemeClr val="accent1"/>
                          </a:solidFill>
                        </a:rPr>
                        <a:t>Dyn. range 
at 12keV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0" dirty="0" smtClean="0">
                          <a:solidFill>
                            <a:schemeClr val="accent1"/>
                          </a:solidFill>
                        </a:rPr>
                        <a:t>10</a:t>
                      </a:r>
                      <a:r>
                        <a:rPr sz="1600" b="0" baseline="30000" dirty="0" smtClean="0">
                          <a:solidFill>
                            <a:schemeClr val="accent1"/>
                          </a:solidFill>
                        </a:rPr>
                        <a:t>2</a:t>
                      </a:r>
                      <a:r>
                        <a:rPr sz="1600" b="0" dirty="0" smtClean="0">
                          <a:solidFill>
                            <a:schemeClr val="accent1"/>
                          </a:solidFill>
                        </a:rPr>
                        <a:t>/10</a:t>
                      </a:r>
                      <a:r>
                        <a:rPr lang="de-DE" sz="1600" b="0" baseline="30000" dirty="0" smtClean="0">
                          <a:solidFill>
                            <a:schemeClr val="accent1"/>
                          </a:solidFill>
                        </a:rPr>
                        <a:t>4</a:t>
                      </a:r>
                      <a:endParaRPr sz="1600" b="0" baseline="30000" dirty="0">
                        <a:solidFill>
                          <a:schemeClr val="accent1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0" dirty="0" smtClean="0">
                          <a:solidFill>
                            <a:schemeClr val="accent1"/>
                          </a:solidFill>
                        </a:rPr>
                        <a:t>10</a:t>
                      </a:r>
                      <a:r>
                        <a:rPr lang="de-DE" sz="1600" b="0" baseline="30000" dirty="0" smtClean="0">
                          <a:solidFill>
                            <a:schemeClr val="accent1"/>
                          </a:solidFill>
                        </a:rPr>
                        <a:t>4</a:t>
                      </a:r>
                      <a:endParaRPr sz="1600" b="0" baseline="30000" dirty="0">
                        <a:solidFill>
                          <a:schemeClr val="accent1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0" dirty="0" smtClean="0">
                          <a:solidFill>
                            <a:schemeClr val="accent1"/>
                          </a:solidFill>
                        </a:rPr>
                        <a:t>10</a:t>
                      </a:r>
                      <a:r>
                        <a:rPr sz="1600" b="0" baseline="30000" dirty="0" smtClean="0">
                          <a:solidFill>
                            <a:schemeClr val="accent1"/>
                          </a:solidFill>
                        </a:rPr>
                        <a:t>3</a:t>
                      </a:r>
                      <a:endParaRPr sz="1600" b="0" baseline="30000" dirty="0">
                        <a:solidFill>
                          <a:schemeClr val="accent1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0" dirty="0" smtClean="0">
                          <a:solidFill>
                            <a:schemeClr val="accent1"/>
                          </a:solidFill>
                        </a:rPr>
                        <a:t>10</a:t>
                      </a:r>
                      <a:r>
                        <a:rPr sz="1600" b="0" baseline="30000" dirty="0" smtClean="0">
                          <a:solidFill>
                            <a:schemeClr val="accent1"/>
                          </a:solidFill>
                        </a:rPr>
                        <a:t>4</a:t>
                      </a:r>
                      <a:endParaRPr sz="1600" b="0" baseline="30000" dirty="0">
                        <a:solidFill>
                          <a:schemeClr val="accent1"/>
                        </a:solidFill>
                      </a:endParaRPr>
                    </a:p>
                  </a:txBody>
                  <a:tcPr marL="45720" marR="4572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dirty="0">
                          <a:solidFill>
                            <a:schemeClr val="accent1"/>
                          </a:solidFill>
                        </a:rPr>
                        <a:t>Noise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0">
                          <a:solidFill>
                            <a:schemeClr val="accent1"/>
                          </a:solidFill>
                        </a:rPr>
                        <a:t>~0.4 keV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0">
                          <a:solidFill>
                            <a:schemeClr val="accent1"/>
                          </a:solidFill>
                        </a:rPr>
                        <a:t>~0.4 keV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0">
                          <a:solidFill>
                            <a:schemeClr val="accent1"/>
                          </a:solidFill>
                        </a:rPr>
                        <a:t>~ 1.2 keV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0" dirty="0">
                          <a:solidFill>
                            <a:schemeClr val="accent1"/>
                          </a:solidFill>
                        </a:rPr>
                        <a:t>~1.5 </a:t>
                      </a:r>
                      <a:r>
                        <a:rPr sz="1600" b="0" dirty="0" err="1">
                          <a:solidFill>
                            <a:schemeClr val="accent1"/>
                          </a:solidFill>
                        </a:rPr>
                        <a:t>keV</a:t>
                      </a:r>
                      <a:endParaRPr sz="16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45720" marR="4572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dirty="0">
                          <a:solidFill>
                            <a:schemeClr val="accent1"/>
                          </a:solidFill>
                        </a:rPr>
                        <a:t>Size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0">
                          <a:solidFill>
                            <a:schemeClr val="accent1"/>
                          </a:solidFill>
                        </a:rPr>
                        <a:t>Small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0">
                          <a:solidFill>
                            <a:schemeClr val="accent1"/>
                          </a:solidFill>
                        </a:rPr>
                        <a:t>Small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0">
                          <a:solidFill>
                            <a:schemeClr val="accent1"/>
                          </a:solidFill>
                        </a:rPr>
                        <a:t>Medium 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0" dirty="0">
                          <a:solidFill>
                            <a:schemeClr val="accent1"/>
                          </a:solidFill>
                        </a:rPr>
                        <a:t>(very) Big</a:t>
                      </a:r>
                    </a:p>
                  </a:txBody>
                  <a:tcPr marL="45720" marR="45720" anchor="ctr" horzOverflow="overflow"/>
                </a:tc>
              </a:tr>
            </a:tbl>
          </a:graphicData>
        </a:graphic>
      </p:graphicFrame>
      <p:pic>
        <p:nvPicPr>
          <p:cNvPr id="6" name="image9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75777" y="1356692"/>
            <a:ext cx="1265970" cy="9400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" name="Group 767"/>
          <p:cNvGrpSpPr/>
          <p:nvPr/>
        </p:nvGrpSpPr>
        <p:grpSpPr>
          <a:xfrm>
            <a:off x="4165196" y="1235699"/>
            <a:ext cx="1493847" cy="955716"/>
            <a:chOff x="0" y="0"/>
            <a:chExt cx="1825334" cy="1092196"/>
          </a:xfrm>
        </p:grpSpPr>
        <p:pic>
          <p:nvPicPr>
            <p:cNvPr id="8" name="image93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6200000">
              <a:off x="459844" y="-273293"/>
              <a:ext cx="1092198" cy="16387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image94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6200000">
              <a:off x="-97939" y="385725"/>
              <a:ext cx="804411" cy="6085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0" name="image95.jpg"/>
          <p:cNvPicPr>
            <a:picLocks noChangeAspect="1"/>
          </p:cNvPicPr>
          <p:nvPr/>
        </p:nvPicPr>
        <p:blipFill>
          <a:blip r:embed="rId5">
            <a:extLst/>
          </a:blip>
          <a:srcRect l="16910" r="3450"/>
          <a:stretch>
            <a:fillRect/>
          </a:stretch>
        </p:blipFill>
        <p:spPr>
          <a:xfrm>
            <a:off x="7195418" y="1454024"/>
            <a:ext cx="1344454" cy="8427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96.gi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632788" y="1463173"/>
            <a:ext cx="906755" cy="4103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" t="58919"/>
          <a:stretch/>
        </p:blipFill>
        <p:spPr bwMode="auto">
          <a:xfrm>
            <a:off x="2540061" y="1454024"/>
            <a:ext cx="1607198" cy="72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2491934" y="2358188"/>
            <a:ext cx="3082697" cy="3473117"/>
          </a:xfrm>
          <a:prstGeom prst="rect">
            <a:avLst/>
          </a:prstGeom>
          <a:solidFill>
            <a:srgbClr val="92D050">
              <a:alpha val="2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6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24507" y="6120063"/>
            <a:ext cx="1594471" cy="276999"/>
          </a:xfrm>
          <a:prstGeom prst="rect">
            <a:avLst/>
          </a:prstGeom>
          <a:noFill/>
        </p:spPr>
        <p:txBody>
          <a:bodyPr wrap="none" lIns="36000" tIns="0" rIns="0" bIns="0" rtlCol="0">
            <a:spAutoFit/>
          </a:bodyPr>
          <a:lstStyle/>
          <a:p>
            <a:r>
              <a:rPr lang="de-DE" sz="1800" dirty="0" smtClean="0"/>
              <a:t>HIBEF (&gt;2018)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7118322" y="1245860"/>
            <a:ext cx="1421550" cy="5229270"/>
          </a:xfrm>
          <a:prstGeom prst="rect">
            <a:avLst/>
          </a:prstGeom>
          <a:solidFill>
            <a:schemeClr val="accent6">
              <a:alpha val="2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6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0229" y="5909048"/>
            <a:ext cx="4494402" cy="553998"/>
          </a:xfrm>
          <a:prstGeom prst="rect">
            <a:avLst/>
          </a:prstGeom>
          <a:solidFill>
            <a:srgbClr val="FD930A"/>
          </a:solidFill>
          <a:ln>
            <a:noFill/>
          </a:ln>
        </p:spPr>
        <p:txBody>
          <a:bodyPr wrap="square" lIns="36000" tIns="0" rIns="0" bIns="0" rtlCol="0">
            <a:spAutoFit/>
          </a:bodyPr>
          <a:lstStyle/>
          <a:p>
            <a:r>
              <a:rPr lang="de-DE" sz="1800" dirty="0" smtClean="0"/>
              <a:t>Experiments </a:t>
            </a:r>
            <a:r>
              <a:rPr lang="de-DE" sz="1800" dirty="0" err="1" smtClean="0"/>
              <a:t>are</a:t>
            </a:r>
            <a:r>
              <a:rPr lang="de-DE" sz="1800" dirty="0" smtClean="0"/>
              <a:t> </a:t>
            </a:r>
            <a:r>
              <a:rPr lang="de-DE" sz="1800" dirty="0" err="1" smtClean="0"/>
              <a:t>operated</a:t>
            </a:r>
            <a:r>
              <a:rPr lang="de-DE" sz="1800" dirty="0" smtClean="0"/>
              <a:t> at 10 Hz limited </a:t>
            </a:r>
            <a:r>
              <a:rPr lang="de-DE" sz="1800" dirty="0" err="1" smtClean="0"/>
              <a:t>by</a:t>
            </a:r>
            <a:r>
              <a:rPr lang="de-DE" sz="1800" dirty="0" smtClean="0"/>
              <a:t> </a:t>
            </a:r>
            <a:r>
              <a:rPr lang="de-DE" sz="1800" dirty="0" err="1" smtClean="0"/>
              <a:t>rep</a:t>
            </a:r>
            <a:r>
              <a:rPr lang="de-DE" sz="1800" dirty="0" smtClean="0"/>
              <a:t> rate </a:t>
            </a:r>
            <a:r>
              <a:rPr lang="de-DE" sz="1800" dirty="0" err="1" smtClean="0"/>
              <a:t>of</a:t>
            </a:r>
            <a:r>
              <a:rPr lang="de-DE" sz="1800" dirty="0" smtClean="0"/>
              <a:t> pump </a:t>
            </a:r>
            <a:r>
              <a:rPr lang="de-DE" sz="1800" dirty="0" err="1" smtClean="0"/>
              <a:t>laser</a:t>
            </a:r>
            <a:r>
              <a:rPr lang="de-DE" sz="1800" dirty="0" smtClean="0"/>
              <a:t> (HE, HI) </a:t>
            </a:r>
          </a:p>
        </p:txBody>
      </p:sp>
    </p:spTree>
    <p:extLst>
      <p:ext uri="{BB962C8B-B14F-4D97-AF65-F5344CB8AC3E}">
        <p14:creationId xmlns:p14="http://schemas.microsoft.com/office/powerpoint/2010/main" val="356864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 txBox="1">
            <a:spLocks/>
          </p:cNvSpPr>
          <p:nvPr/>
        </p:nvSpPr>
        <p:spPr bwMode="auto">
          <a:xfrm>
            <a:off x="468313" y="139492"/>
            <a:ext cx="8207375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Font typeface="Arial" charset="0"/>
              <a:buNone/>
            </a:pPr>
            <a:r>
              <a:rPr lang="en-US" altLang="en-US" sz="2200" b="0" dirty="0" smtClean="0">
                <a:solidFill>
                  <a:srgbClr val="003E89"/>
                </a:solidFill>
                <a:latin typeface="Arial" charset="0"/>
              </a:rPr>
              <a:t>Detector bench (HIBEF)</a:t>
            </a:r>
          </a:p>
          <a:p>
            <a:pPr marL="0" indent="0">
              <a:buClrTx/>
              <a:buFont typeface="Arial" charset="0"/>
              <a:buNone/>
            </a:pPr>
            <a:endParaRPr lang="de-DE" altLang="en-US" sz="2200" b="0" dirty="0" smtClean="0">
              <a:solidFill>
                <a:srgbClr val="003E89"/>
              </a:solidFill>
              <a:latin typeface="Arial" charset="0"/>
            </a:endParaRPr>
          </a:p>
        </p:txBody>
      </p:sp>
      <p:sp>
        <p:nvSpPr>
          <p:cNvPr id="6" name="AutoShape 2" descr="data:image/jpeg;base64,/9j/4AAQSkZJRgABAQAAAQABAAD/2wCEAAkGBxQTEhQUExQWFhUXGR0YGBgXFx4eIBsdHBkXHhgXHRoZHSggGh0lGxcbITEiJSkrLi4uHB8zODMsNygtLisBCgoKDg0OGxAQGywkHyQ0NCwsLCwsLCwsLCwsLCwsLCwsLCwsLCwsLCwsLCwsLCwsLCwsLCwsLCwsLCwsLCwsLP/AABEIALcBEwMBIgACEQEDEQH/xAAcAAABBQEBAQAAAAAAAAAAAAAFAAMEBgcBAgj/xABKEAACAQIEBAMEBgcECQMFAQABAhEAAwQSITEFIkFRBhNhMnGBkQcUUlOh0SNCkrHB0vAVM2LhFyRDcpOisuLxY4KjRHODwtMW/8QAGQEAAwEBAQAAAAAAAAAAAAAAAQIDAAQF/8QALxEAAgIBAwIEBgIBBQAAAAAAAAECESEDEjFBUQQTYYEFFCIyUpFxoUIVQ7HB8P/aAAwDAQACEQMRAD8A0LC3LrEjzToJ2n+NShbu/en9j/uqsWcHcFxVbFlmETsrMNdSFIgnKDp39KseGxCKzSJnUZnYgdIEn0n4mvN8POSglqyTfcvJZwh3y7v3v/IPzpZLv3p/YH51Du+JbOc28hzTlnyrkTMe0Fyx6zFeUxMEwwb0Mafxqz1YLqhdr7E/y7n3p/Z/zr0Ldz7w/I/nUQY0TqLcfH+anbWNQgEqoPUCTrQ+Y0vyX7Dsl2JAsv8AeN/XxrvkN9639fGhXEr8gm2SpEHRc0jWVAaI6GfT1qbwvFW8i+ZnzRqGUSI0/Uka77nepx8XpuVNr9oz05VwSPqzfev+Fd+rH75/mv5U4cXY/wAXyNRMViVJGRri6iYC6jr7W3f4U8vFaS4kn7mUJdh/6r/6r/NfypfUx96/7S/lXPr1rQDPPvH5039dUEmXy6RJGneSB/WtN8xp9AbJD31FfvH/AGh+Vc/s5PvH/bH5VxcXLQA5nQCeup7dq7ca7pEjXWTOk+npRetGrSb9jbWL+y0+2/7f+VI8Kt/af9v/ACqbB+03zpxU9W+dWwKVjxJwy4LP+q5jdJA1MwusnbQ+vrVKw/hnHoxZVIJ3Mkz75GvxrXhb03b5mu+V6t8zRoVmPL4WxRYm7ZLydTnIb5kQfiKP+FPDDW7zF/MVShET1lY1iK0Bk9W+ZrwwP2m+dAKB39kp9u5+2Pyrv9mL95c/aH5VIxRYISrHNGknSmvMYatmgAzBHTr7oqUtWKlVP9YGSbG/7PH3r/NfyrgwH/rP81/KujHKAcxf022+Ma1xcWkmS8dBy/jDa0r14IO2R36ifvX/AA/Kl9Sb71/wrziMQhXlLhvcDXnA31yjzSc3okfhr++l+Z0rq1+0HZLsOfU3+9b5f51w4W596fkf5qeF+x3PxU/y0O4xilCzauEGYH6MsOhloAYDQjQ9RRl4jTStNP3QFF9iQcNd++P7J/mrz5N373/lP89R+HYlco8xwzxrlOVdSYAVySIEdfltUm5jLYHUkkAQy9fh03pYa8ZLLS90wuLOFL333/x/91cyXvvh/wAMfnXk4xZ9kR38w/lTL3yxAUxp3P8ANtTrVg+GgbX2H/Lvffj/AIQ/OvJtX/v/AP4x/NXLfiDCzlL2805Y8zWdojvNe8ddQ6AXATPsvEfge340zkqAN+Re+/P7A/mpVFuWZJhroHbzX/OlSeYg7QbCSDAkbHLtO/Svede34D+NQ8IeVRB002PTSafKsdhr615i+DrrNl/mvQe8+IGuu1evPP8AR/yrx9UdojSDOxPQj+NOWuHXCxBOkA7e+f3VRfCNHq2xX4mfZHPrRmP6/rWk1466jbTT39SfdXGwdpf7y4sgmJaTE6Qo9I2FPYfyj7CXLn+6kD5tEfGqx+F+GX+N+7FfiJvqebd6QDJ2nSPyr1aug/aJkjqNifd0qbbs3PulQd3efwWmLgcNq7EamLKAaxtLfnV4+D0I8QQr1ZvqcSw5H93PqSfXWvNnkYy6akmCcxExygLrAy6D1NeVxlggZ1dm6q7eYQeohCQPwpnA8Vdy31dWKqcpBCoFI3Gmp17n5VZacI8JfoTc31Jxtll/WIEfqBRowIPOZ0IHyrj3QFJZgAIBzP26fqrse9RrOGvM7m4+XaDbUAkbwWaSfga4uAtIjZ+cgzJksBMjmktt2Pwp6APnj6ry2zmIMEBQNSAdS3vGxNcbj7wcya9sw76Econ4VBx3EVIEMCIJKg7gKSGmCBywddRNV7HcX6Bso9CsjmJMtp+qB86AS3WvEz9Ub5r/AC08viZp9hv2l/KgOF43aGmVjBA/U32+13095A3o6A0D9HcU9R5c/CVugU0E3wK3R6//ANKZX9G3zH9dK7c8Tkj2H+Y7f50OvcXCPfTLma1YN0ZgV5lViykFidZTYxoar/h7xw2IvYS01rDReR2c27hLW8iMYYEQDy/vqu1oFltHighZKNt3X8q8DxSdsjT6x/LTWFvectxBbRgjshGQGQGOUkteSZHYdKWIs+WEZkyosg6A6sVCgKju0epoSg0ZSTHT4iYn2GgH/D+VOLx64TpbaO/L19N6D4ridrI+R4eJXkcdRH6ncgUxguJq4QMBDOyyBrPJBIJ/xx0qA4dbHrcgZgrdipQ9wdx17A0sUjMmoMEjZh1GUaHK3WvOHu23QSvsmDI2IBEmDoO09xTNzhAFuLLEH5g6z7JkbenajRh57gWJyjf+8QrPxIy14tW3YllAIAIyoVIkmc0gSCAYiYrzjDfshT5mdQ3Q5ZnQCIIPuiuXMVaysbtoKwEguMuugAzptrHSllpxfKX6Mm0PXTEcrjXXUnSD6nrFNNeXTmPXf0Hu7xT9m4rLKXXUwJCsLsGNRzAn8KVi1cO3lXIHUFDrBO3X4VGfhNCXMEOtSa6jN1oEhgdhEdyB39a40/4T8xTmJQTFyxcX1WHHffQ9J26UzlsnQXcp7PK/9Whrnl8M8O/8f7HWvNdTx5mpEbev5iuF/wDD+Ar0eGNPI2YHfUHpv37Uw9q4HywDy5juOsDv61J/CdHo2hvmZdhw3R/Q/KuFl/oGmFRwTK7nofQCuByN1I/Gpv4T2mxl4nuh/MO/40qY+sD+hSpf9Kn+f9B+ZXYnnH2R7Ku5/wAK/wAxFcTHXSQLdgCdi89uwA/fRU3x+qlBuK8Q2/1hbcHZUzGZ75h+6vdOIJJhsS3t3radxbX+Yk/jUe/gLYZfMe5e3kTMbRp0G/4UBw/GAjXFQG47vnbMMoBIA9kT9kaTUxHvXZGdkA3CWyNx0ZhWMGWezbGiIg7tA/E0Gx3iBZhLx3By20PSTGbONDG0GYqVZ4Ok5m1PchmPzYafCvN/gaNeS4phgCDM66aQI33oBPS4vEXIhAgPUrmPzJyj8aj8T4RduLpectroxMGVIiFAA1M7dKP2iIABmNPlpULi+NFu2zFspGo7zsNtdyBRox7wHDbdtVGRQw6gd56xrpSxOIt2QWY5QWEkk9ewnTvp61Bv8URhbfMRuyhZkyGBBYjKux01OgoNx3iXmWioRQpTzYgEnluDUmSTtrOxjvWxdA6WHcTxZBmDNprourRBJk+yugJ3J9Kr97ireWv6QyyuGgallbKq7Sd4j00qDicc1450QtntWxyKzBS9vXNlUkRnOm+msb1CvcKxLSUa4OeebA3HA5gWMMDEnL7PxOhrc8hOYrihfMQXtwGAPk3CYQANGS2wOjQY2BJ0jWOAm5fTlOuDuyA23/0vVYUHTMO1TbXCsWrS1xiIzQOFdGlUbRTzKYOQfHTY7wvwRjrtu1d+tWrY3yvgLauQTJciJtuRA9IGxpkjD3DPD2Jtc/1S3iC2wbLbCg9YyKc0EDUCAI9S/fwr2ka5d4ZbRF3PnE6Ex9r1pw+AMUWP+ukKdhlaRqeubbX8KrfiDhl7CN5V3FG8GCsREZQHhZk6zv8AD3VfTSukSm3VskcLuzY4gTEmwf8AoxPfpqPlWd+AYbGIJ3t3hoe9lxM/GtU8HYEMt1mgglV27Bi06a+0Kd4nwa0LzZUVZWOUBTqgBgjbem1fvYNP7EB2xgtXL7NbW6Abkq4kSGOo1XUR1I36TXnE8UCT/qGHjYcjzEjfK5jvoTUPiChGuiGYgnQakgzpB3Oo1NaT4ex16/ahbqA24UhknSBlO/WD8q2r0BBcmZ4izbBMNaEkmDcYZGzSEMk6Qu+s6AiYNK1hmRTfRra20YzcN8wsa2wcyEe3MjoOrVrpw+K+8tH/APGfzqseNmxFu03mAeWyEG7aEBTIhXUnWc0jQ6g7deV9y9lV4dxZOdS9tmYBQbbhwWLW2Oi6roCRPajtri7jDtcyrnQoo1IDZ9SCs6sAJ0iqj9ewqqCXErzkrh0JYlQM05DDxoZk7gzTlzHYfIVF5gmcMB5RGVhnVYGWSBLDqBpPSp+ZHkFruX/B8ZS4sMMpGTMHGgZlDZQx0aP3g9qnX2RlIJWCNyREdTJ6VmF3iNt4VsTcbNMAzHNKTqItkS28EAz60b4TxJGLAsXVmbK22RTz5SrDoDECNqO9MJYsNwi3lyDLmXQlX11gkiFmJaPeK8fVsSnskOP8bFup0nLMUPwEYW6im75nmgBC+jqkqG0iWlxJJjVqswgAGNSBrTbTWVp+JXLVxWum6sSYV8ydBGUgbSPXXeiy8XsuIcIxGkFSG+RE1IxmFF1YkjXcfu+NRb3A7DfqJynSV+OhInrShIto2Lrx9Wv2Yk+YQoHuBtuzKeuoH8KlYXh9zU2sQd/1hmJgdS09aEYnAXbTxauqAzCBmmAQJEHfUEj316GNvLuJidRbIOh3gjXbowogDbJil9q3ZueqyvzmR8qHniazF2y6HaVIYeu+U7jsai3OMXSQBiVskjQGyQT3PO5Okj50W4diGyKHZbxG7AAT2JXYH/zWMRvrmH+037D/AMtKi3nJ9j8K5WwYrtvhlxzNx3uensr8gacxHh2QpQojKwYErI2IIIBBIgnr2o+GHf4QQfkRSv3QsT1IHz/hTGK14f4S6rlK6qx5iIB9RM6TVqpvzKaXEBmyA5m+yNT+FagDl+5CkjUgTUd8WGEIczMJULqdpB0299VDi3i43GuW7IuIbTwxYRm1YbHXKYBnrIomMTdfA271t8qlSMqAAsyyGzmDOq6REa0aSVm5dBfC2yA4dxmhm8tGBJKqJBaDkmJOh1nWgPiHiKNayIqohJJnU5rcEHOYJ1Os1I8P3s+MQ7h7RGs9Q0jXU9arnGcQJxCJzFWMshUhZlTLMQskiconXSsrbA+B88UnBWC0kJduIWJ+y+i+shoAAnb31CxnELb5gxdFs2lQwjExnADvmgBSTGUa8upgUJN17Jz/AKYK7woUDScpLpMmZGUmAN4Mio68Q4nmNoPiPMR5Vc4EoTmhzMCF3zHQSDFFqpMyyiRewGHW5ZtnEYjNMoFsFmuEG4D5UsVyzG4O3uiHY4NhXtyMXfi3cLtcGF5UlZ8vW5OebZ3JGggVKt8a4k5uOr4gWmCkk3CBbLZiqAkzmkD2dQB2op4O4hig9q5xC7jPKSWRVuQbhVoIcZ1JQNOp3iNtwk5fyM8EW19HS3cNevWhiyjuHsKcLqJMgx5vOMjRm5RpOugotxPgmPBUWbWIiBJ8oQY9GkgnSRV6/wBJGE7XNdv7r8P0lI/SNhB+rdH/AA//AOlXjGUU6JSlF8lC4twjH21DBLwUZi58tYAAnMSRoB3pnHsWbMxlsizGxgJqI0jTpVx8YeMEvYJ0shpvZrfNl2g5vYYx26VSsRdykAzGQHQ9QBGp3E1fSUqdkp7bVFz8MXShtWgQFuK92DE6MFAnqYKHbr61I8TtcV7Xlm3LXEV88+wRDRlOh9TpQHBswvrZAIIuKAw2mQSFA1AMdan+McQExE5m5kiADpl0nQdyam4KUueSqdIFeILMXQDqtxSvshp3BGVgVaQ3UGpXBja+sFMQP0b5FYSRB5spkEHQmPjTPGrANm0VYkpyyw+0k6/h6VF4lPnXO/mjbuCD++mjTdehOeEXp+EcLBILoCNx9YbT5vXi5wXhbKVNxCDoR9ZP8GrMThXe6SbtyM7aAkCI0/fUbiua0QfNfKIJ5t5JBEztGsVByTw7KV1wT/Fnh+3hmIssL1q4SVdbikrLFjbYDsDAPUeooJesHOZsXQUUllkSAWUljpsP40QxWNxIsqcIbnPbysyuVZSShDkzJEhh/wC4VAvcW4ovlzdvBUQ83myLjB21JmJkqMp6CY1rlno/Vj/2AqNqyKtsER5Vwm6Tlgjm5jIURzHWN+1G+FYlVtAkOmdmjONRnuBQrHYGFI1jWh39o8Vl7Re8bzzAzCUhlZmUdRlVoy7hhE1Hv8cxpW7cNxzbtgJplZS55oefaG+++wmjHTH20Xvi2NDYjDhuRlsI2omDcZyFjuSg/DtR3g+OF3y1Ol1+q6QJ3ZdiPdrVJwS+W1tnY3C6DIcojaEVYJ5QTptHYUf8JYsNiAUDFQRbMiCkK3tr+odJ13mqyTVUCOWwvheNp572y4i3KljoMwZZ1PvA09aOC5NZtgLlm+brvea0lwuRyliQ5eRKbRII+FWrw/etKi2bd43Co3KMuggTzCNzQnF3xg0ZLuWB0UkEgEjb091J7YO4ppbtPB6WhgTxfhSOnUFWDAjUzsfgVJU+hNAuHcGzNcIzQCApViIMawBpG3SroKRQdAB7qxitfVro/wBtc+Y/KlVkilWow2500MHoex6H4UEw/FFuq6Al7hLQEQx01HQAMdp6dqmvZLAm/dCKBPloRPX2n2GxEa1Du8S8pmt21tqGK5WDMdCo1Y/rmTvmiOlO9q9QK36E0YZkW2MTcYSMoFtCzMQs8xQEKdNhOvWlj+IeVaDYbkGRpGXrywWDjNIE6EzrUridvzMOpOvKCfXTX+NUywx8u5bO6TsuaZGkAbe/frSuTeDUkRvEXGrJe5hzhx9YyrN0E5iq5TnYBTppGrU9wDGZsAAWCLaxDK3LGm8ZV9o9fWdetQPGOPOdRZKlPLQuUUB2YEg2tjkGU6kzuRANVzKql3CHOozBxcZcumkrMNzCdj7tKrt+jgRP6i04PhmKdAQL1lNVBVVa6ykDNoxCqpafWOu9PXuF460tryVxB5rZNpRZVcisA2YzGdxJ6gbTVF4rxVUCXLCFXdDmuedcLs1xTmMk8u2ka670xi75S/dS0rKuJTJkkmCrIZj9b2SCv+M1N+g6RoV/hnGvrCJbd/Ldct25KhULalkDHNy7AhfcNq9YXhfGy96213EJaGd7d0tbzsQoCqFDE6kzBgbknSs1w3mZ2w4Y+XKXSuuWVCc/+f51Y/AHhS7xBzZuFlwtgsrnYZmfM6IIgOwygn9UQeoocs1FnwHDeOXbQ8/EXsPcQoohkbzEnmYhW9oSdSdYA90jxVcxLXFd3PkLotslSSxAPmuQfaOoCgEKO01Y8Z9FmAuoiOLxW2qoo806BZgDTTc7VKf6P8EzrcK3TcCkFy5zMDHtH9YiNO1UhhpiyVqjGbVkNcGZcmVlUSImGymJ3kCinHeEhbUgbOsmPZXXM3wGs1oz/RXgG9o4gxtN9tI2jtQvxv4Qw9jBXFtG6blzIi+ZdZtnk7g9GI+I7VmrYVgouHQCyoO2eTHYhjp8DIonwy2Hu4YQSrlNwII0kfI7UL4PYUWggMgXIJgbyJgj2hrv1qy+FsEGvIVJy2llRECCCNunsj5V2XUL9Dmq5V6kpMSF4utgCT9YBHTley14Ed4yssdStG/EGJQXCGtgmVAlQZDEZiNNImdd4+NM3vDVq9eN28i3CVVcrgFRkL5SARuM7a+tVvxF9Yt3bq28P5k3Dczm4QSWW2Y9y5dO2Y1yyk2dSSRbzhLWIw87LIYEDogEadio23iqZjR+mudxcjc9B+azRHwriLuRw9s2y0KQDm2BGaT1Mkmg10cxUFg2ZgWEGOUQRIMnU7iq+HJa/oVvHYm+tzPzhfOa2rBthniNJ0hgdRO1SbPC8XdZlvW8XlUAgizc11ErzLHXpUXh2LvJfFsqkO+sx1OjKwMhiY02npX0P4d4mMRh7d0HUjm9/X3d6hteWUvoYdixjcOLbWVxChLYOUW3hmlQuZMuvLmqIOOcVt2f7zFF7hiWVjlXlKxy8pmd+m9fRpNczevT+jSyjbsyVHzrd8VcQBWz5t8MrBi5ABYZJdcxWDzZYgaQa7c8aYhrtxxeuC1bVYUrb5zbAzZxl/WPaPnX0DxLAJfttbuCVYfEdiOxFYJ4h8I38G7WDcU2W1HKq51kS2aJZ5gETse1SmtuWzN0iC3jHEeSJcF7hgEqsWwWbUCNwCsT21mifBeI3r1x/wBO6BUFzzlsAvBLJlORgCvK2pFA3wN1lUG5bOQ8kKkKYH+ziIjYx19KncHDWrvmMQXbKBcR9oDZYXYg5tQRppG1MtaEnSYu5dwiiYdUi5aW6yMIGTmCzqyGNDOsA9KunAL6m0uQ8oGi9VWeVSN5AifWq5wvg6XFVna7qNQpgfDl/jVhHC1QE2YE7rP51XU27nQYXSCy3aeV6C4XGTo8A9x2ojbb/wA1GyhPW7ysV5yphlTVge0e7WuYTGLcHKdeqncHqCJ391VbitoeecrMufWULLJnKNoEwTrRW5xK1cLNc2DsouJJIyHKQSgJMMraMvp0mmjJdQNPoHKVCcMS6hreJfIfZnD3JiY6Uqal3F+rsVJ77W38tmc5lyhnctAnXKG2IO2+h0qc7FfJ52dgLYZj1IAGb1PXYb1F4swxFt71tcxRspVDmIYHf5Dp2+FCb3GgBbVRce8WQBbcbGGlpVjt0HxikUW8IMpdWaBw/jNsYXzLzhQGK67kj9VVBJY9dJ36dKVew7XbrMLi4Wy5nncB2XQMBJiDroJAnc7UE4rxi+r+XcVbmUnKqn2QxHIFUaN6b7UT+utagXlUXCui3SHKgJoWEkjm6EztTcSNyixWeE2I5hhgGMq4g5k0gyQAWmZI02qGfC9tyGa7h0tMeTJcJkCJILgBn/AdjtVO4FZxdtxexYcpdtZUze1CGU5f1FILATvpQ7D4HF3FW/cDtYRvJtFiPZVipyJuVE6kDp6UXJ0wNVmi54j6O7dx1b6zhrWFJCZLZLEqu4865HORv23Ap+/9H6XL63vrOFt4cXByWtdunmNAzkCTOnpVO4Zav4hcqo/k4RDbYsYVWN1iAgJ1Y2ysqNeX1188BF68Xwaq5FlnuCYVbaSQxYGACSQZOu4qTm84M7yXtPo0W9fL2r+HWzGTy7fObYK5TDNozGM0MIkztpWp8NwVqxbW1aVURdgPxJ7knUnrWLWuFrg8Pbt3Lh8+673hZB0RNJJjTPqs/ITE1DxOJurea2FVocKpkyQQCGj3EfjXTGKUdzYjm7pI36fUUh7/AN1fPlvidw3CmUaEjczoe1PYriNy3bZ8ohQT7R6U30fl/Rrl2N+msp+kfjRe+yJqLKN8ypnb4/IVWfDfiNncyo/uyVMkwTADAMIkSfiDXpmLYi7MxmKzKmeUgwZ09xgiqwgueeRJSfAxw2+SgJW0sZSRbELmzKTp8d6tv0fXC9s3WABZU0UQASMzAA7AEwKE3sIqMFuMwXLMgAmQdBHYmKuXAOHratkCTLTrHYaaUJNbEGOZsL26iYu0Cx+H/StTLQrrW5n3/wABUEVBZsAA1SOLplvt6kt8xNaFfTeqP4mtAXA20oZ+BUD8DVdPDE1FaKZwfK922zJDoWOqwDlyspWdWgkxO0DrrV4+jvxA9n6xbIGRCGEzsV1VRIls3rsfSqng7pJCuQWVrrKTBOQ24SDrEksTHrRbh9w5DMQCFXTXTMdT19oU2nG416iakqkWwfSesxGHnt538K9H6Sx9ix/xv8qqXCPo5xVxLN0C1lInmeG2IgjLoZ3ole+jjFlSALMkfb/7ajvX4lNr7hv/AEmD7Fn/AI3+VQePeMExWHdXsIRBKstycrAGGXliQdPwoQn0a44QMlgqDm/vNdgPay7b6UXw3gXFratIBbGUNmJfNqbjk9NeUjXvRe2SaoRqVcmfW3JB16noO59PSpGcMQyBRlkskDSFMMvUrMSNx7qvWH+j+9zo1q0JBNu4rDlIPKrJ+sGBMkaiouC8G3rdyLlpIKwblu4A1ttwwQ+2JAETtXLpaTi05PqJ5ciDw4sbSEu68umQqAP2lMe+piK3W7d+JT+NupuD4HfXyw1tLi+y5R1WBB5wD205a6eEYgXDCq1oQFGYAtvM6yvTp+FWnJO2XUWgVauN5kZywyyQwXeYEFVBGgPejfC8TlPu1g/hMTpMaih+J4ReQuyKLm0LKqxgeySWgHVtRpUj6nd5TJTYwVQlD2zB9Y7ilaQysgYO4RcQMVD5ZIUqdMx9TIgb1y0xu34WQoMaSNTOkg6jcn41zhXC7iO7XLl1bTow8toYo5ecwyyIIJ2g9wa5YthbF42GN25n5dDyDMQGMQSCFCkrtm2E0riFF5w9u4qqAFgADVj/AC0qi4M5baAlwQo0VXIGmwgHSlU/Miuodr7FSxrvL2bZVEuHmeYZ0E8oGyrLt6mdTXjA27VkHy7GcyFLAoJkxGpAA12/DpWd4e5dsAYhTKpIhyTnDAo8KNWAD7yACBU3FcbYpctkoEZYUNAJB2IygadveKrkBc8Px3AJiLi2bKvdtiWa0i77EK+hciI0gdKWP4xw6zct58KhvvFxlS3bdlI1VmbNlze4k1m3ALBH6XPbCMjW2BeG2MaH1y6ztXmxh3u3XuK9tcrcxL6Qw9ofamCYov0NTNaxfHuHtYF69hwfMuRbS4qM91gAM+UMYgLGZiNtNxPuxx3hmJDvdw/JhkE3L1tQEGuVEAYnWNFUdu4rL8bfuXsuFXypt3TfW5nAHsAMhOo9pSd/TpXviV57bFZtXPrFprBhhAJdcrwCYggRMdamnLsbNmm8P8ScPum3hUwzc5YLbFtVVZ9tyM4gby531imsV4r4XhzcQWwttnhjbTluFSOcw2Zgp0mIkGqDiRcsC1ec2LhtMuZVZToVCZNCSRLa6aGKiYbA3HwglrRlDlBZMwQGeuoJnbejb7GV4ND45jcPpYRFF7IbpAJbIocLqSeUsCDG+mvpS+MYhxeDklV05h6LooA1Jgb0N8MsWZm5S2f22uQxWP7sBmErMH5Cj+K4XcvPba2FaAVKwubUgCMwI1ZlWfWuj/addGRk3HURDwnEUN0Pke0ubK3msZUlCQWdup31M0SxWIsvadfNtkFGXlYfZ230PYVX+P2XQ+U7opABIYyWcSpOhIEAR/5rxicOxHl+WTcQ5WKLImYVjAlBGktvE1BvqV4RN4Mi2b6WlYElWJ7xAyT0knNt0A70dtufrTlpyxbI1An9HLEGNN4kztQvBXmW6E89irFotIs29JJJubE+g9KKri3OIRMxhVQp2UnTT4iu/T493/wc8ufb/s9C5nDEPdZMsobvtRoSO+9aphl5R86yLw3jb2Ju5bzvcIZAGbt7RAbrsa1+22w7aVJtuKKxWWPW67G/9dB/Gkhpwfw/KpjkO/aMGqn4usFbQJGmaNdjI2OvpV2YVHxFgOIO29NF0BoxLhvCBafPnQnIVgHXYxoCYGtFLYIsNGhZnjb7KAHWBvO/ai/HcYjC8ghHs3ShUqAzRK5lhjNshgZ0O2goJj3CYdSTAyM077uwmNOwq8MQITzLJpv0eY4eWcNMm0FA1n9RSfnM/A1cKxfgHFDZ4ixAMM2Ux3XQTrtuuk+1Wz23BAI2Ike41GaplYO0drgG2v8AX512uGf6/dvSDHaA+L+BPibX6C69m8mqFWIDd0YAwQe+4+YJ2u1jHzvjvGuJttfwrecGJVVLHLct3ZIb2faBldDIPxmuN43v4a7zXHvW2ttKs+rcwCEMpBRhDGQdvhWqePvBFvFMmKQBcRag6D+9AnKhEiWBjKZHb3YNxx1e4qtkWDldlsshEdGBYmfTpSsZBfE+LcXhmst5zvrmNt9QUjVCSo16abaGp3inieJsKt23fZBeuDykDZwNs3tAyoII1mc3aq3xvHC5bgeW32CttgQC2upYxqI9Z9K94rGqbSoCjqgItzbbMpyiY5iB0M6bbUmQ4LZh+P37ls4xLTNbBKOpdghKgZrkqc1v2hBEjQyBvUpeP4NsZcS7b8pbaqS0v7cKcoFs9DmEkahao2AxhWwLYuwh1dYfRjOogxMabCjXhO6Clx8TbZlxFwElbZZpBKkDLtBJMQNM3uosBpVvx5hQAPrA00/u3+H6tKs9xvCMKrsEN5lGzKxgj9ofupU60pC70DOKeY3mtc/2m8ncQQDpGgGuugqAjPoLDg5FUM+ndojSW5SNfQUYN13vC3aGcuF8sBQSwM6QdOkn30V4xw9sKqzdS44YJctqi5bTMjMgLK2rQh3Xr7p59acoSaS4J721hFRsBwMltw1wsWA5YXlbNqZAMxoNd6ctllZ2e4rO+UZdOYgjLI2AiQCwA3qy8A4dcvl2BS3ZTmvXmRQqjcgwVLEjpI7++FfxQ8xmQ22g8twWxqBsQdTHxNS86dXWDeY+Qalu6HS5fuIuTQ+yCAd15QC2k6CQJ9aV7C37iZT5ap7a8tsFQACXzACDsNDJ2rTOA+Ab2KsW7t42rMjMqPY8xoIBzEs4Kknp6UWufRu5Qq1+y8kTmw5IgeyI82BFNu1q4CpSxgyZxecsbQsujwmY27RNx5ErzIWjMN2iInamrdi5aVEXy3a3mzsQjeWvSGYGCeYSp2GprXbX0d3F/wBrYIghQLLKBO5yh9ZH9a1FtfRi6ABHw4WRmCo4zAaxJJMTGnwrbtb8TbpZwZAuHe2WbLbLvlK2wqAHKMwOXYchzQQIPrWi+F8U4a4EYrIU6HeC35iit/6Lrhdrithg5M5oub94MiY6xUe99F+LNtVXEWgwEEhnE6dws7wa6NKUnGSkqA23JOjP/EmJuMAjBJYHNmAzRbuaRrCyZPciac8McOm2zEFWEkh1MEAhg0ESYgnRu01cLn0U4yG5sLccyAz5tFIUH9Xfl07Zmqs4a2MMLtnELausfMVDae2zKqBlclDDkFhI3PKdK1OithE4V/MaXkIGkFQAMosExrA0fffSKfuqQtq6CCoIGncMx3+FTFKXAFtAZGS4uggQyTtuPZ6jemL6D6jI/Vud+8/nXXoS+n3Iaiz7BfgHAWW+jFhCnbXWJ01Jq8hKgYBNQfSfnRIVOUmysVR7trTgrinSuFh3FKMeWNcNcdh6V5zjuPnWMZz44spbv3dAGcJcnqQ2VfgM1h9qr3FrZYYYC5ClbaBG9klmMExuZYEA6SBtV98e3My4VBrOIXSfQj/9qiJdDY/E3J0VJGv/ANuPwmrRdQ/ZGX3Gd8a4hlvMwJ52c8sZozAysqYbsRWveHPGA+rWy9tvYDsSVUICYg5jPtBoAnpWSWLGcXCzooRFLBnK5gzEQpzKAQQDLSANSDRrFYgi3bRTymymhYNJ5mBLBQD7UyAKSWZNBTqKZon+kix9zd/5fzrn+kmx9zd+a/nWPs7ZlAZtWA39fyqTcQxMmPeanuiPtkat/pJs/c3fmv50v9JVn7m781/Osfv3GVvaaNOvf/zXHuElZcqJ7kT/AEJqb1oKSjTyK21KjYD9JNn7m581/OqX4s8jHXTesWmtuQTf5VbOAOVwAdHER1kdDQPhdkxeZyTyqU1MQzkBhPqrD4VYuCeFr102cVaxZsFSeUWs+YAxBPmLIPaKaaUo4D9V0UUYS0Dntuig8rKbZM6mWEER+dSOIcCFplmLbgZhmtyHB02UxOmvXbvV84p4DS9eYrdFgtqVFrMpJ3df0ixJkkd5ohhvCJ+q/Vr143kUDITbKvbcTLq3mGZ+zt79q5PLnfP8CqMjMrHh8XwxtwWSHZ8kAb6ZZkjeNzXMDcKQPNPOROTMo7Ajm91XrA+ALtq6l6zxBkKbgYff0YefqPSpnFvA9u5iLd7P5ZDZnVbcrcMbgZ/0Z6wJ/eaaEZqrf8hUZUVf+ycT90T6l019dWmlRvG+CsY9x2TiV22rMSqJaAVQToB+lpV3LxMq4B5CLbwvw/h7JzWbYtwMheWnL9lWYkgdz8qj3fBuBUXAbR/SFWYebdklJhpzyTzH3z1rIPCWMvYj9Hdx160siX8454B1VAX1kSPSAddqIeNvGF8MtrDtdtWLFzyySzeY7oAczsTmIIJiTrBNQlT5K0ay/hfD3MOMNctkWdxaDuvvLZWBYyZ1J1pcG+j7A22R1tHkMjNcdgSP8LMZAPeapn0ccLxmMvC9dxd/6ta0ZReJ81uiyDoIgt8q2QCskpLgGGhKoE+uprtKkRVDHAd9P86WbQGDrGnafypZBpptt8NqWXWeu1Yx2lSpVjEDjmO8my7zBiBO09/gJPwrBsY7nH305iuZcqgFlIhWcstwMBM5iVI1J7xV/wDpa4xCeSp1PJ89XPwWB/7qzjj2JuNdCq5VHS1cmJAm2gb0JJTammqhYIO5UGRxOzhmIRELkGRbIA6atCjtERpTtu6gweIViMxK5FPWCske7MPlUHEcTstmtXcOhz5bll1gPmdVJ21gaiTA0jWnMKCRBjLPMJ3JGmvbQ1TQlti2Jqx3SSNP4S020bui/wDSKnrQ3gqFbFoHcKAfgAP4UQU1NlEPio7nU++nxURjq3v/AICgZnLhpg061MMKKMVjxjdyvhWIkJcLn/25Wj8Kq+M4i31kwSPM8zNG0LbYx+FXHxRh86LrlhhBC5jJkAZZEzP7qq2JwKmzcxP6yMy5Y2ztkZpnTluRtVdO3a7EtSo0+5VeNYp7VqQEyl9yGzSqTuCAUOaI7irDxcMWKrqwVFE9wijr60KW8jkWTzFnA30EwpXKVknfUGNffUvjt4ZrpNw2puGHAmDmOWRtl0gzSX9zGaxEgBzZuN9Yyg2xMLG5DLG8Egg7HpXrEcdsqRo5Jg8uUjUA7hyJqLxi0rDPprkQtbXMARBJtg6iQwMD1FR3soiZ7RunWALuVSdDmAVGkbddZArneUiisnXXt3gbtvMVMK4cbMBPugg6e49qG3jBuCQoUASBtOXmj0qTw8XRcDPafyrp1BeFzZQ2YETlO5H+8RVyucWsXFs4a0LiIbjMxdhMnmU9mhlAg7DQbmudx+u+4uzN2VvheZc4OklZXseZtJ6TcJ/GieC8QtisFew9u4LF6yzFDOVbqZiQrNuG9ZAkCdDQrDMBbzExMknTqd+godwzFJaY4dC7o+VmuZMxEat+i1DggKNSK6tS4xSXJoZbZqnhbxD9fs+UWRMXaAYyNG3hsu5UkQwGo37UM8Vcaxtp1e1eCj2HsMqm5bbYFeWXtsdiJO3Q6UC/x+43EGxfmvmQcrqgUsEUAKUBgTBke+tHwqJxfDC/blbwXynIIzCASFMlSYYyDMfjSO3Guo1Oiu+F/pCvNeuJiWhWIRbqqoa2xkCREFZHUaH0prxN4r4hhVy/Wrd0FjkdLa5SoE7Ro8kz2jrM1TeOYNbKi0pc87ly6BTmAVch1OqkNI9etGMe2ExDq3nOjLE28mkyAFGZ+mULIAncxNG6Y1FzwPjwrbti8bQuZFLDNl1IB9npvXKyPFAl3LbliTOh3O4712iai0Jfw9nOVtXEunmUeZPMpzLyhds0dtqKeEOE3OMYm8r28tpmS5duKYFsopUAEg5nZTtptNNeFPDGNxl+4lpzZVGBuXXBiCAcggauJmNh1I0rfPD3BbWDsLYsrCjUnSXYxmuMRuxj9w2FKoq9z5NfYlcL4fbw9pLNlclu2oVR6DuTqT3J3qXXkGuimFEzgRJ3MD1P9Cu5xIEiSCQOsCJP4iuLOsx6afv760rcxzRMnbtOn4UQHQwmJ1HT91drzbBgTE9Yr1TGFTOMxAtoznZRPv7D4nSnqqX0g8V8u1kG4Gc/iEHz1+FNFW6BJ0rMm8Y8Wt375ALm7bLByYy7y0dZzafCpHm4XyLDYjz5NqAbRGyO466zVabhTB3v6ZSebXXmOhOs7+lE72De7hcOFjla6pmepVhsD9o0Z/YwQreiXaxvDBMNjNFGpCmB8taf4YqXLlqDmtm5Ikbjyr+WQI1nKfeKqi8Jvcw0jUaLcI1G4hD3q4+AsNzW0O6zuCNZYbEAjRz0oaUXTTsacluTVcmnYdYUDsBUhKaAp5KLMOiop3b/AHj/AAqUKj5dW/3jQRmNtTbU+VptlrGA3GLWa2w9J+I2rM7mputpoqjf7VwNqJ6ZN46mtYxVjMrLtKkT2kaH51nfiHhxw9kKXzBm2yxspnqZ3FVhROdlb4Rw9mxtm4YgXARzLsCSdJnb0p/jEskAZszAkFlXTMGOrEdo+NW67wy7ZRrpuM6rbYhQoGbkYKAfeRQTglt7iXWLixkJGV9yFUMWMkaCYkdjSYUW0xsuSwQLGDDoow2ZHkk22lswMgrKanX39Kqt7BMjHzLeRiZBeQSQddJJn3xR18Hi1dgoNw5YYBgAgOUqdY12gk6w0bTQfEYV5C3GUMohVME7iJy7TmmTvFQdXhlEn1DGCxai0EXE+YZB8ry4VQwYk5tyynSD9rSIqPjL0lYG5ke8A099XyrBCg+zoB00IkAagiD7q82N431GvSBmOke6ppJzVAlhHeNX/LsEASTCgRPz+VCeF8Qu4e8LwWT1EaMukgRp2Pyo3fRrga2pILCZExEjeOkx86gWsIyyr3UIBlQGDQYidYPQA/Gjq6yUmuxKEkkTcH4ddLaYm66vhnYC61v2sjGGfVeUhjqImj+KF3hNyxiMIfM4fc6Zg3talS+Ue17Sk9dO1AMNiIUWbt1lwt51VyhBKZSJK9CM2WZ6CRWsYXwxbtYa5YNxr1i4IZXA5ZGrLliBpPodaMHassmmrBvHPD+G4iLGOtl3US7BIBcRI0Cn9IhA0iSARVI8acKv2GS7acXsPe1tXgqNAInIzBBruQ3Ues1pNjw+1q0qYW4LaIOVFBEnSWZg0sxiZP4VIt8IK2blu8RdtXfbUqeWd3ENMzrofWizM+dsRbcsSwOaddv4aUq3G19HsABMdiAn6sLbOnTXLrSrZDbNB4TwWzh8OuHtoPLUbHXMdyzHqSdSTvRGscX6RMZ9pP2RTi/SNi/8H7I/KqeVInvibBXoVkK/SRiuyfIflTyfSZiOtu2f69BW8uXY2+JrIrorK1+k691sp+0fyp9PpQfrYX9v/Kj5cuxt8TTqVZwn0od8P8mp+39JykgfV3kmBBHXbrW2S7A3LuX25pDFoCyT6iOvu3rLvEYGLdi5bKWzAA9Boo1Haj/FvFRe2bRtG27g6F1JAETIUmJn99AUFFYjZnl0V7ifAkWzcZS8qpIBbTTXaPSo/hjCC9ZdCzDLczcpj2kjsfs/hVqxNrMjL3Uj5giqx4Auc11e6o3yLA/9VUjJtMVxSYXt+HR97e/bH8tFvD3AVt3hczOxAI5iOo91SrS0TwKxPu/r91DzJNchUI2TMlOIteBTlukKDgWm1SJ95Pzp2uotFAZHdaZcVNcVFu0aAQrvWqP44QPdwto7Oxn3FkB/Amrw5qj+NMNmvW2IkBCoHrMz/XatxkzV4I/EOI2GF5LKjlWGcbSXUZQevWT6VDw+FUohuIVRs0XRHtSAk9YENy9ZoZgcSj2rhRGXmtocwjZWYwASO1er+NuvbW0bgCI021AOrToCZgRrrI9rpvSTaUEGEXKbroAuNvbW5cyqC3KOcErIAzkDQMJ0BI2NDkuB7wa77JK5hbTLp1Cqs7AafwohiuIIbzI5V1Nw6RsZyjmVoYHTqRQe5aOfKI1b9UyBrpr29amOyyDD2hbUWw0SSZJk6wCQdQdNqj4E6tGyyB84/ga9+xbEkkxJPeZJJ/Om+HmLYJ66/wAf4mhpctk9TgbFzNccT/hX3gbe4nT5dq9LgrrCVts3uHb/ADodYbT1Yk/EmrzwxjBQk6iCeoYiM3x/ePWuHxE3F2iEnRUzwhykNmW4IZUI9pR7XxO47xWj+A/ElxrYtXgxa37JABLJEEElht+WlB8J4V8q0MRbv3na2CfJVFgwZKCWO8kjSvGAe410+St3I8+XiGsMchjmBUcqmZGYzHbqOqKk6ceC/ai+cM8TYe5iGwyMRdUTkdSDEAlQZgxIPXT3Uxj/ABzhbV/yHNxboIBTymJM+zlI0IPQ9ayFbOJS+2JuWr2a1LlmRllycoOaANC2adtPWrhxHEYfieGs3bji1i0kAiD7M5kK6GDAdT0J7TVLKUWJ/GnD5P6W6uuwVxHcR0pVjg4XffmynWTzEA79QTM0qamLaLdwYK10I4kOCo02MSD+EfGhXFF8u/c1ICkaSY1I6Cu0qfV+4TT4POGbM6qCTm03Onr6+6hxxpFwqHYgDKSS2pWZYCdJgfjSpVG3u5K7VtTCuKOVUYPcBeIBKmNASfZ6VIhh19DSpUmlOVck9NJrIkz9TGm3r8qL2uFE5SLrSwzAZQImYWSJO29KlTT1JJYZtSKSwPYfiRuYhLjTmYwdoggiIAHerXh3BGnQwffp+dKlXbqL6UTg8sfTcGqZ4TXy8Y6dg6fssI/dSpUsOo0uUX+zRPCjQn1/d/5NKlSjofFOIaVKgEcmnLZ0+J/fSpUUBnHqFfNKlTAIF2gfH+GvfCLbEvMjUDQTOp/3qVKtJYDF0yj3RFsCIJuvm96hF+NV7G2rll2DaGZImQdaVKhScFYL2zdHrzna1lBgHQL0kGdvj+7tQS4WU6gSO+tKlXPFFZybqyTe4oz5VgANofhoRtpU7GPFnTqAP2j+RpUqdYTohMi4BM11B0Bn5a/wq122iD/RHUUqVeV4h5IT5LRbZrJS4rZrbgBp0IJIKOBqJBPyJrx4zxePt27bYZmVYIuBWUa9yCwB23FKlXp6cVGKSOqOFgp/G+LYm5h2TPeCEjOty4GkaExlMEBu+pgVX+FvdW612yIKwk6cuee5BOgpUqVcsrL7UwriXLszEySd6VKlXXZy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endParaRPr lang="en-GB" sz="1800" b="0">
              <a:solidFill>
                <a:prstClr val="black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619811"/>
              </p:ext>
            </p:extLst>
          </p:nvPr>
        </p:nvGraphicFramePr>
        <p:xfrm>
          <a:off x="113371" y="3502851"/>
          <a:ext cx="8939189" cy="28324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7802"/>
                <a:gridCol w="1225248"/>
                <a:gridCol w="984717"/>
                <a:gridCol w="1216072"/>
                <a:gridCol w="1631690"/>
                <a:gridCol w="2393660"/>
              </a:tblGrid>
              <a:tr h="38126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Detector 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Sensor 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Pixel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Repetition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Misc.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5815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AGIPD</a:t>
                      </a:r>
                      <a:endParaRPr lang="en-GB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" marR="8572" marT="8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GaAs (Si)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" marR="8572" marT="8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200 µm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" marR="8572" marT="8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4.5 MHz</a:t>
                      </a:r>
                      <a:endParaRPr lang="en-GB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" marR="8572" marT="8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300kg; in vac.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" marR="8572" marT="8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XRD; high Q-range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" marR="8572" marT="8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815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Pelkin</a:t>
                      </a:r>
                      <a:r>
                        <a:rPr lang="en-GB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E. </a:t>
                      </a:r>
                      <a:r>
                        <a:rPr lang="en-GB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0822</a:t>
                      </a:r>
                      <a:endParaRPr lang="en-GB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" marR="8572" marT="8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amorph</a:t>
                      </a:r>
                      <a:r>
                        <a:rPr lang="en-GB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. Si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" marR="8572" marT="8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200 µm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" marR="8572" marT="8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25-100 Hz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" marR="8572" marT="8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only 2.2 cm thick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" marR="8572" marT="8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XRD; high Q-range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" marR="8572" marT="8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412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Gotthard</a:t>
                      </a:r>
                      <a:r>
                        <a:rPr lang="en-GB" sz="18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GB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572" marR="8572" marT="8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Si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572" marR="8572" marT="8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25/50</a:t>
                      </a:r>
                      <a:r>
                        <a:rPr lang="en-GB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µm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572" marR="8572" marT="8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MHz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572" marR="8572" marT="8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572" marR="8572" marT="8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Reference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spectrum, XAS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572" marR="8572" marT="8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126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Jungfrau</a:t>
                      </a:r>
                      <a:endParaRPr lang="en-GB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" marR="8572" marT="8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Si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" marR="8572" marT="8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75 µm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" marR="8572" marT="8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2kHz</a:t>
                      </a:r>
                      <a:endParaRPr lang="en-GB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" marR="8572" marT="8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8572" marR="8572" marT="8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PCI/XRD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" marR="8572" marT="8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126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FLI / PCO</a:t>
                      </a:r>
                      <a:endParaRPr lang="en-GB" sz="18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" marR="8572" marT="8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4k*4k CCD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" marR="8572" marT="8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9 µm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" marR="8572" marT="8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0.3 Hz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" marR="8572" marT="8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8572" marR="8572" marT="8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PCI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" marR="8572" marT="8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126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PIXIS 2048b</a:t>
                      </a:r>
                      <a:endParaRPr lang="en-GB" sz="18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" marR="8572" marT="8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2k*2k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" marR="8572" marT="8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13 µm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" marR="8572" marT="8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0.3 Hz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" marR="8572" marT="8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>
                        <a:solidFill>
                          <a:schemeClr val="tx1"/>
                        </a:solidFill>
                      </a:endParaRPr>
                    </a:p>
                  </a:txBody>
                  <a:tcPr marL="8572" marR="8572" marT="8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PCI / </a:t>
                      </a:r>
                      <a:r>
                        <a:rPr lang="en-GB" sz="18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SAXS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" marR="8572" marT="8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70" y="836712"/>
            <a:ext cx="2331956" cy="2509350"/>
          </a:xfrm>
          <a:prstGeom prst="rect">
            <a:avLst/>
          </a:prstGeom>
        </p:spPr>
      </p:pic>
      <p:sp>
        <p:nvSpPr>
          <p:cNvPr id="14" name="Textplatzhalter 2"/>
          <p:cNvSpPr>
            <a:spLocks/>
          </p:cNvSpPr>
          <p:nvPr/>
        </p:nvSpPr>
        <p:spPr bwMode="auto">
          <a:xfrm>
            <a:off x="2551537" y="855627"/>
            <a:ext cx="6124151" cy="17428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0" lvl="1" algn="l" eaLnBrk="0" hangingPunct="0">
              <a:buClr>
                <a:srgbClr val="CF6800"/>
              </a:buClr>
              <a:buFont typeface="Wingdings" pitchFamily="2" charset="2"/>
              <a:buChar char="Ø"/>
            </a:pPr>
            <a:r>
              <a:rPr lang="en-US" sz="2000" b="0" dirty="0" smtClean="0">
                <a:solidFill>
                  <a:srgbClr val="003E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Positions for detector</a:t>
            </a:r>
          </a:p>
          <a:p>
            <a:pPr marL="0" lvl="1" algn="l" eaLnBrk="0" hangingPunct="0">
              <a:buClr>
                <a:srgbClr val="CF6800"/>
              </a:buClr>
              <a:buFont typeface="Wingdings" pitchFamily="2" charset="2"/>
              <a:buChar char="Ø"/>
            </a:pPr>
            <a:r>
              <a:rPr lang="en-US" sz="2000" b="0" dirty="0" smtClean="0">
                <a:solidFill>
                  <a:srgbClr val="003E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Travel range perp. beam ca. 140 mm</a:t>
            </a:r>
          </a:p>
          <a:p>
            <a:pPr marL="0" lvl="1" algn="l" eaLnBrk="0" hangingPunct="0">
              <a:buClr>
                <a:srgbClr val="CF6800"/>
              </a:buClr>
              <a:buFont typeface="Wingdings" pitchFamily="2" charset="2"/>
              <a:buChar char="Ø"/>
            </a:pPr>
            <a:r>
              <a:rPr lang="en-US" sz="2000" b="0" dirty="0" smtClean="0">
                <a:solidFill>
                  <a:srgbClr val="003E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AGIPD permanently</a:t>
            </a:r>
          </a:p>
          <a:p>
            <a:pPr marL="0" lvl="1" algn="l" eaLnBrk="0" hangingPunct="0">
              <a:buClr>
                <a:srgbClr val="CF6800"/>
              </a:buClr>
              <a:buFont typeface="Wingdings" pitchFamily="2" charset="2"/>
              <a:buChar char="Ø"/>
            </a:pPr>
            <a:r>
              <a:rPr lang="en-US" sz="2000" b="0" dirty="0" smtClean="0">
                <a:solidFill>
                  <a:srgbClr val="003E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position is flexible equipped.</a:t>
            </a:r>
          </a:p>
          <a:p>
            <a:pPr marL="0" lvl="1" algn="l" eaLnBrk="0" hangingPunct="0">
              <a:buClr>
                <a:srgbClr val="CF6800"/>
              </a:buClr>
              <a:buFont typeface="Wingdings" pitchFamily="2" charset="2"/>
              <a:buChar char="Ø"/>
            </a:pPr>
            <a:r>
              <a:rPr lang="en-US" sz="2000" b="0" dirty="0" smtClean="0">
                <a:solidFill>
                  <a:srgbClr val="003E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table behind the detector bench</a:t>
            </a:r>
          </a:p>
          <a:p>
            <a:pPr marL="0" lvl="1" algn="l" eaLnBrk="0" hangingPunct="0">
              <a:buClr>
                <a:srgbClr val="CF6800"/>
              </a:buClr>
              <a:buFontTx/>
              <a:buNone/>
            </a:pPr>
            <a:endParaRPr lang="en-US" sz="2400" b="0" dirty="0" smtClean="0">
              <a:solidFill>
                <a:srgbClr val="003E8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 algn="l" eaLnBrk="0" hangingPunct="0">
              <a:buClr>
                <a:srgbClr val="CF6800"/>
              </a:buClr>
              <a:buFontTx/>
              <a:buNone/>
            </a:pPr>
            <a:endParaRPr lang="en-US" altLang="en-US" sz="2400" b="0" dirty="0" smtClean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192064" y="1038152"/>
            <a:ext cx="1507728" cy="1573529"/>
            <a:chOff x="1192064" y="1038152"/>
            <a:chExt cx="1507728" cy="1573529"/>
          </a:xfrm>
        </p:grpSpPr>
        <p:cxnSp>
          <p:nvCxnSpPr>
            <p:cNvPr id="17" name="Straight Arrow Connector 16"/>
            <p:cNvCxnSpPr/>
            <p:nvPr/>
          </p:nvCxnSpPr>
          <p:spPr>
            <a:xfrm flipH="1" flipV="1">
              <a:off x="2063720" y="1411538"/>
              <a:ext cx="636072" cy="1057"/>
            </a:xfrm>
            <a:prstGeom prst="straightConnector1">
              <a:avLst/>
            </a:prstGeom>
            <a:ln w="38100">
              <a:solidFill>
                <a:srgbClr val="CC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1192064" y="1038152"/>
              <a:ext cx="855088" cy="864095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208631" y="1747586"/>
              <a:ext cx="855088" cy="864095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2005454" y="1411538"/>
              <a:ext cx="694338" cy="485292"/>
            </a:xfrm>
            <a:prstGeom prst="straightConnector1">
              <a:avLst/>
            </a:prstGeom>
            <a:ln w="38100">
              <a:solidFill>
                <a:srgbClr val="CC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/>
          <p:cNvCxnSpPr/>
          <p:nvPr/>
        </p:nvCxnSpPr>
        <p:spPr>
          <a:xfrm>
            <a:off x="1783809" y="1468840"/>
            <a:ext cx="51887" cy="1001158"/>
          </a:xfrm>
          <a:prstGeom prst="straightConnector1">
            <a:avLst/>
          </a:prstGeom>
          <a:ln w="57150">
            <a:solidFill>
              <a:srgbClr val="CC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55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345" y="3568168"/>
            <a:ext cx="2937403" cy="290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XRD – large </a:t>
            </a:r>
            <a:r>
              <a:rPr lang="de-DE" dirty="0" err="1" smtClean="0"/>
              <a:t>area</a:t>
            </a:r>
            <a:r>
              <a:rPr lang="de-DE" dirty="0" smtClean="0"/>
              <a:t> </a:t>
            </a:r>
            <a:r>
              <a:rPr lang="de-DE" dirty="0" err="1" smtClean="0"/>
              <a:t>coverage</a:t>
            </a:r>
            <a:r>
              <a:rPr lang="de-DE" dirty="0" smtClean="0"/>
              <a:t> / </a:t>
            </a:r>
            <a:r>
              <a:rPr lang="de-DE" dirty="0" err="1" smtClean="0"/>
              <a:t>scanning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F152-CCDD-45D2-A883-C8FA0039B151}" type="slidenum">
              <a:rPr lang="en-GB" smtClean="0">
                <a:solidFill>
                  <a:srgbClr val="FFFFFF"/>
                </a:solidFill>
              </a:rPr>
              <a:pPr/>
              <a:t>8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6197" y="1331746"/>
            <a:ext cx="4447781" cy="5230812"/>
          </a:xfrm>
        </p:spPr>
        <p:txBody>
          <a:bodyPr/>
          <a:lstStyle/>
          <a:p>
            <a:r>
              <a:rPr lang="en-US" dirty="0" smtClean="0"/>
              <a:t>Functionality on detector level</a:t>
            </a:r>
            <a:endParaRPr lang="en-US" sz="1600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Calibrated pictures (photons/pixel)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Group multiple detector modules to retrieve larger images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Mapping </a:t>
            </a:r>
            <a:r>
              <a:rPr lang="en-US" b="0" dirty="0" smtClean="0"/>
              <a:t>of </a:t>
            </a:r>
            <a:r>
              <a:rPr lang="en-US" b="0" dirty="0"/>
              <a:t>detector </a:t>
            </a:r>
            <a:r>
              <a:rPr lang="en-US" b="0" dirty="0" smtClean="0"/>
              <a:t>position </a:t>
            </a:r>
            <a:r>
              <a:rPr lang="en-US" b="0" dirty="0"/>
              <a:t>and </a:t>
            </a:r>
            <a:r>
              <a:rPr lang="en-US" b="0" dirty="0" smtClean="0"/>
              <a:t>orientation to retrieve a scaled image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Position </a:t>
            </a:r>
            <a:r>
              <a:rPr lang="en-US" b="0" dirty="0" smtClean="0"/>
              <a:t>scanning (rail motion system)</a:t>
            </a:r>
            <a:endParaRPr lang="en-US" b="0" dirty="0"/>
          </a:p>
          <a:p>
            <a:r>
              <a:rPr lang="en-US" dirty="0" smtClean="0"/>
              <a:t>Typical </a:t>
            </a:r>
            <a:r>
              <a:rPr lang="en-US" dirty="0" smtClean="0"/>
              <a:t>data </a:t>
            </a:r>
            <a:r>
              <a:rPr lang="en-US" dirty="0"/>
              <a:t>p</a:t>
            </a:r>
            <a:r>
              <a:rPr lang="en-US" dirty="0" smtClean="0"/>
              <a:t>ost processing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Background </a:t>
            </a:r>
            <a:r>
              <a:rPr lang="en-US" b="0" dirty="0" smtClean="0"/>
              <a:t>subtraction</a:t>
            </a: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Convert real space to reciprocal space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Integrate diffraction rings to plot </a:t>
            </a:r>
            <a:r>
              <a:rPr lang="en-US" b="0" dirty="0" smtClean="0">
                <a:solidFill>
                  <a:schemeClr val="tx1"/>
                </a:solidFill>
              </a:rPr>
              <a:t>I=f(2</a:t>
            </a:r>
            <a:r>
              <a:rPr lang="en-US" b="0" dirty="0" smtClean="0">
                <a:solidFill>
                  <a:schemeClr val="tx1"/>
                </a:solidFill>
                <a:latin typeface="Symbol" panose="05050102010706020507" pitchFamily="18" charset="2"/>
              </a:rPr>
              <a:t>q</a:t>
            </a:r>
            <a:r>
              <a:rPr lang="en-US" b="0" dirty="0" smtClean="0">
                <a:solidFill>
                  <a:schemeClr val="tx1"/>
                </a:solidFill>
              </a:rPr>
              <a:t>)</a:t>
            </a:r>
          </a:p>
          <a:p>
            <a:pPr marL="0" indent="0"/>
            <a:r>
              <a:rPr lang="en-US" dirty="0" smtClean="0"/>
              <a:t>Commonly used languages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 err="1" smtClean="0"/>
              <a:t>Matlab</a:t>
            </a:r>
            <a:r>
              <a:rPr lang="en-US" sz="1600" b="0" dirty="0" smtClean="0"/>
              <a:t>, Python, C++, … </a:t>
            </a:r>
            <a:endParaRPr lang="en-US" sz="1600" dirty="0" smtClean="0">
              <a:solidFill>
                <a:srgbClr val="FF0000"/>
              </a:solidFill>
            </a:endParaRPr>
          </a:p>
        </p:txBody>
      </p:sp>
      <p:pic>
        <p:nvPicPr>
          <p:cNvPr id="7" name="Bild 9" descr="cspad_geometry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5" t="25725"/>
          <a:stretch/>
        </p:blipFill>
        <p:spPr>
          <a:xfrm>
            <a:off x="6396055" y="1626922"/>
            <a:ext cx="2580725" cy="1781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70513" y="1235242"/>
            <a:ext cx="3187855" cy="276999"/>
          </a:xfrm>
          <a:prstGeom prst="rect">
            <a:avLst/>
          </a:prstGeom>
          <a:noFill/>
        </p:spPr>
        <p:txBody>
          <a:bodyPr wrap="none" lIns="36000" tIns="0" rIns="0" bIns="0" rtlCol="0">
            <a:spAutoFit/>
          </a:bodyPr>
          <a:lstStyle/>
          <a:p>
            <a:r>
              <a:rPr lang="en-US" sz="1800" dirty="0"/>
              <a:t>	(Several) detector </a:t>
            </a:r>
            <a:r>
              <a:rPr lang="en-US" sz="1800" dirty="0" smtClean="0"/>
              <a:t>segments</a:t>
            </a:r>
            <a:endParaRPr lang="en-US" sz="1800" dirty="0"/>
          </a:p>
        </p:txBody>
      </p:sp>
      <p:pic>
        <p:nvPicPr>
          <p:cNvPr id="6" name="Bild 6" descr="IMG_1528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70612" y="2163777"/>
            <a:ext cx="2550532" cy="17003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29749" y="1512241"/>
            <a:ext cx="2347369" cy="215444"/>
          </a:xfrm>
          <a:prstGeom prst="rect">
            <a:avLst/>
          </a:prstGeom>
          <a:noFill/>
        </p:spPr>
        <p:txBody>
          <a:bodyPr wrap="none" lIns="36000" tIns="0" rIns="0" bIns="0" rtlCol="0">
            <a:spAutoFit/>
          </a:bodyPr>
          <a:lstStyle/>
          <a:p>
            <a:r>
              <a:rPr lang="en-US" sz="1400" b="0" dirty="0" smtClean="0"/>
              <a:t>LCLS, PI: R. Smith 5 CSPAD</a:t>
            </a:r>
            <a:endParaRPr lang="en-GB" sz="1400" b="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066" y="4990997"/>
            <a:ext cx="2153851" cy="138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22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XRTS, </a:t>
            </a:r>
            <a:r>
              <a:rPr lang="de-DE" dirty="0" err="1" smtClean="0"/>
              <a:t>hr</a:t>
            </a:r>
            <a:r>
              <a:rPr lang="de-DE" dirty="0" smtClean="0"/>
              <a:t>-IXS, XAS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F152-CCDD-45D2-A883-C8FA0039B151}" type="slidenum">
              <a:rPr lang="en-GB" smtClean="0">
                <a:solidFill>
                  <a:srgbClr val="FFFFFF"/>
                </a:solidFill>
              </a:rPr>
              <a:pPr/>
              <a:t>9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48281" y="1211429"/>
            <a:ext cx="4447781" cy="523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92125" indent="-22066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n"/>
              <a:defRPr>
                <a:solidFill>
                  <a:schemeClr val="hlink"/>
                </a:solidFill>
                <a:latin typeface="+mn-lt"/>
                <a:ea typeface="+mn-ea"/>
              </a:defRPr>
            </a:lvl2pPr>
            <a:lvl3pPr marL="727075" indent="-233363" algn="l" rtl="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60000"/>
              <a:buFont typeface="Wingdings" pitchFamily="2" charset="2"/>
              <a:buChar char="è"/>
              <a:defRPr sz="1600" b="1">
                <a:solidFill>
                  <a:srgbClr val="FF3300"/>
                </a:solidFill>
                <a:latin typeface="+mn-lt"/>
                <a:ea typeface="+mn-ea"/>
              </a:defRPr>
            </a:lvl3pPr>
            <a:lvl4pPr marL="927100" indent="-198438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600">
                <a:solidFill>
                  <a:srgbClr val="100F2E"/>
                </a:solidFill>
                <a:latin typeface="+mn-lt"/>
                <a:ea typeface="+mn-ea"/>
              </a:defRPr>
            </a:lvl4pPr>
            <a:lvl5pPr marL="1152525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 b="1">
                <a:solidFill>
                  <a:srgbClr val="100F2E"/>
                </a:solidFill>
                <a:latin typeface="+mn-lt"/>
                <a:ea typeface="+mn-ea"/>
              </a:defRPr>
            </a:lvl5pPr>
            <a:lvl6pPr marL="1609725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 b="1">
                <a:solidFill>
                  <a:srgbClr val="100F2E"/>
                </a:solidFill>
                <a:latin typeface="+mn-lt"/>
                <a:ea typeface="+mn-ea"/>
              </a:defRPr>
            </a:lvl6pPr>
            <a:lvl7pPr marL="2066925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 b="1">
                <a:solidFill>
                  <a:srgbClr val="100F2E"/>
                </a:solidFill>
                <a:latin typeface="+mn-lt"/>
                <a:ea typeface="+mn-ea"/>
              </a:defRPr>
            </a:lvl7pPr>
            <a:lvl8pPr marL="2524125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 b="1">
                <a:solidFill>
                  <a:srgbClr val="100F2E"/>
                </a:solidFill>
                <a:latin typeface="+mn-lt"/>
                <a:ea typeface="+mn-ea"/>
              </a:defRPr>
            </a:lvl8pPr>
            <a:lvl9pPr marL="2981325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 b="1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sz="1800" kern="0" dirty="0" smtClean="0"/>
              <a:t>Functionality on detector level</a:t>
            </a:r>
            <a:endParaRPr lang="en-US" sz="1600" b="0" kern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Calibrated pictures (photons/pixel)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Group multiple detector modules to retrieve larger images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Mapping of detector position and orientation to retrieve a scaled image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Position scanning (rail motion system</a:t>
            </a:r>
            <a:r>
              <a:rPr lang="en-US" sz="1800" b="0" dirty="0" smtClean="0"/>
              <a:t>)</a:t>
            </a:r>
            <a:endParaRPr lang="en-US" sz="1600" kern="0" dirty="0" smtClean="0"/>
          </a:p>
          <a:p>
            <a:r>
              <a:rPr lang="en-US" sz="1800" kern="0" dirty="0" smtClean="0"/>
              <a:t>Typical data post processing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kern="0" dirty="0"/>
              <a:t>Background </a:t>
            </a:r>
            <a:r>
              <a:rPr lang="en-US" sz="1800" b="0" kern="0" dirty="0" smtClean="0"/>
              <a:t>subtraction</a:t>
            </a:r>
            <a:endParaRPr lang="en-US" sz="18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kern="0" dirty="0" smtClean="0"/>
              <a:t>Energy calibration </a:t>
            </a:r>
            <a:endParaRPr lang="en-US" sz="1800" b="0" kern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kern="0" dirty="0" smtClean="0"/>
              <a:t>Peak </a:t>
            </a:r>
            <a:r>
              <a:rPr lang="en-US" sz="1800" b="0" kern="0" dirty="0" smtClean="0"/>
              <a:t>integration, Peak fitting,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kern="0" dirty="0" smtClean="0"/>
              <a:t>Peak identification </a:t>
            </a:r>
            <a:endParaRPr lang="en-US" sz="1800" b="0" kern="0" dirty="0" smtClean="0"/>
          </a:p>
          <a:p>
            <a:pPr marL="0" indent="0"/>
            <a:r>
              <a:rPr lang="en-US" sz="1800" kern="0" dirty="0" smtClean="0"/>
              <a:t>Commonly </a:t>
            </a:r>
            <a:r>
              <a:rPr lang="en-US" sz="1800" kern="0" dirty="0" smtClean="0"/>
              <a:t>used languages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kern="0" dirty="0" err="1" smtClean="0"/>
              <a:t>Matlab</a:t>
            </a:r>
            <a:r>
              <a:rPr lang="en-US" sz="1800" b="0" kern="0" dirty="0" smtClean="0"/>
              <a:t>, </a:t>
            </a:r>
            <a:r>
              <a:rPr lang="en-US" sz="1800" b="0" dirty="0"/>
              <a:t>Python, C++, … </a:t>
            </a:r>
            <a:endParaRPr lang="en-US" sz="1800" dirty="0">
              <a:solidFill>
                <a:srgbClr val="FF0000"/>
              </a:solidFill>
            </a:endParaRPr>
          </a:p>
          <a:p>
            <a:pPr marL="0" indent="0"/>
            <a:endParaRPr lang="en-US" sz="1600" kern="0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081" y="1120027"/>
            <a:ext cx="4164611" cy="270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4"/>
          <p:cNvSpPr txBox="1"/>
          <p:nvPr/>
        </p:nvSpPr>
        <p:spPr>
          <a:xfrm>
            <a:off x="6553145" y="3826835"/>
            <a:ext cx="2590855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 err="1" smtClean="0"/>
              <a:t>Typical</a:t>
            </a:r>
            <a:r>
              <a:rPr lang="de-DE" sz="1400" dirty="0" smtClean="0"/>
              <a:t> HAPG IXS </a:t>
            </a:r>
            <a:r>
              <a:rPr lang="de-DE" sz="1400" dirty="0" err="1" smtClean="0"/>
              <a:t>spectrometer</a:t>
            </a:r>
            <a:endParaRPr lang="de-DE" sz="1400" dirty="0" smtClean="0"/>
          </a:p>
          <a:p>
            <a:r>
              <a:rPr lang="de-DE" sz="1400" dirty="0" smtClean="0"/>
              <a:t>(</a:t>
            </a:r>
            <a:r>
              <a:rPr lang="de-DE" sz="1400" dirty="0" err="1" smtClean="0"/>
              <a:t>taken</a:t>
            </a:r>
            <a:r>
              <a:rPr lang="de-DE" sz="1400" dirty="0" smtClean="0"/>
              <a:t> </a:t>
            </a:r>
            <a:r>
              <a:rPr lang="de-DE" sz="1400" dirty="0" smtClean="0"/>
              <a:t>at MEC, LCLS)</a:t>
            </a:r>
            <a:endParaRPr lang="en-US" sz="1400" dirty="0"/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8" t="18789" r="23238" b="18789"/>
          <a:stretch/>
        </p:blipFill>
        <p:spPr bwMode="auto">
          <a:xfrm>
            <a:off x="6572505" y="4914414"/>
            <a:ext cx="2571495" cy="1527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210" y="3753871"/>
            <a:ext cx="2036750" cy="271566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lumMod val="20000"/>
                <a:lumOff val="80000"/>
                <a:alpha val="40000"/>
              </a:schemeClr>
            </a:glow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5235238" y="1006048"/>
            <a:ext cx="3445395" cy="2934766"/>
            <a:chOff x="6504453" y="4391322"/>
            <a:chExt cx="2407765" cy="2050919"/>
          </a:xfrm>
        </p:grpSpPr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4453" y="4523725"/>
              <a:ext cx="2407765" cy="1918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5"/>
            <p:cNvSpPr txBox="1"/>
            <p:nvPr/>
          </p:nvSpPr>
          <p:spPr>
            <a:xfrm>
              <a:off x="7189723" y="4391322"/>
              <a:ext cx="14531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400" dirty="0" smtClean="0"/>
                <a:t>Horizontal </a:t>
              </a:r>
              <a:r>
                <a:rPr lang="de-DE" sz="1400" dirty="0" err="1" smtClean="0"/>
                <a:t>profile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9511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None/>
          <a:tabLst/>
          <a:defRPr kumimoji="0" lang="de-DE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lIns="36000" tIns="0" rIns="0" bIns="0" rtlCol="0">
        <a:spAutoFit/>
      </a:bodyPr>
      <a:lstStyle>
        <a:defPPr>
          <a:defRPr sz="1800" dirty="0" smtClean="0"/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None/>
          <a:tabLst/>
          <a:defRPr kumimoji="0" lang="de-DE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lIns="36000" tIns="0" rIns="0" bIns="0" rtlCol="0">
        <a:spAutoFit/>
      </a:bodyPr>
      <a:lstStyle>
        <a:defPPr>
          <a:defRPr sz="1800" dirty="0" smtClean="0"/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639</Words>
  <Application>Microsoft Office PowerPoint</Application>
  <PresentationFormat>On-screen Show (4:3)</PresentationFormat>
  <Paragraphs>184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DESY European XFEL</vt:lpstr>
      <vt:lpstr>1_DESY European XFEL</vt:lpstr>
      <vt:lpstr>1_Benutzerdefiniertes Design</vt:lpstr>
      <vt:lpstr>X-ray detectors and diagnostics for HED instrument</vt:lpstr>
      <vt:lpstr> Drive capabilities at HED </vt:lpstr>
      <vt:lpstr>Detector specification requirements</vt:lpstr>
      <vt:lpstr>HED experimental hutch layout</vt:lpstr>
      <vt:lpstr>Main vacuum interaction chamber to accommodate versatile setups</vt:lpstr>
      <vt:lpstr>X-ray 2D detector choices for the main chamber </vt:lpstr>
      <vt:lpstr>PowerPoint Presentation</vt:lpstr>
      <vt:lpstr>XRD – large area coverage / scanning</vt:lpstr>
      <vt:lpstr>XRTS, hr-IXS, XAS</vt:lpstr>
      <vt:lpstr>User file format</vt:lpstr>
      <vt:lpstr>PowerPoint Presentation</vt:lpstr>
    </vt:vector>
  </TitlesOfParts>
  <Company>xxx 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xxx xxx</dc:creator>
  <cp:lastModifiedBy>Nakatsutsumi, Motoaki</cp:lastModifiedBy>
  <cp:revision>986</cp:revision>
  <cp:lastPrinted>2014-09-19T13:40:03Z</cp:lastPrinted>
  <dcterms:created xsi:type="dcterms:W3CDTF">2008-08-31T12:56:32Z</dcterms:created>
  <dcterms:modified xsi:type="dcterms:W3CDTF">2016-02-03T13:54:52Z</dcterms:modified>
</cp:coreProperties>
</file>