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2" r:id="rId4"/>
    <p:sldId id="276" r:id="rId5"/>
    <p:sldId id="271" r:id="rId6"/>
    <p:sldId id="268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261748"/>
    <a:srgbClr val="E0E0E0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5879" autoAdjust="0"/>
  </p:normalViewPr>
  <p:slideViewPr>
    <p:cSldViewPr snapToGrid="0" showGuides="1">
      <p:cViewPr varScale="1">
        <p:scale>
          <a:sx n="58" d="100"/>
          <a:sy n="58" d="100"/>
        </p:scale>
        <p:origin x="-1518" y="-78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Data Processing Requirements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of the SQS Instrument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</a:t>
            </a:r>
            <a:r>
              <a:rPr lang="en-GB" baseline="0" noProof="0" dirty="0" smtClean="0"/>
              <a:t> Data Processing Workshop 2016</a:t>
            </a:r>
            <a:endParaRPr lang="en-GB" noProof="0" dirty="0" smtClean="0"/>
          </a:p>
          <a:p>
            <a:pPr lvl="0"/>
            <a:r>
              <a:rPr lang="en-GB" noProof="0" dirty="0" smtClean="0"/>
              <a:t>Thomas</a:t>
            </a:r>
            <a:r>
              <a:rPr lang="en-GB" baseline="0" noProof="0" dirty="0" smtClean="0"/>
              <a:t> M. Baumann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gi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XFEL Data Processing Workshop 2016</a:t>
            </a:r>
          </a:p>
          <a:p>
            <a:endParaRPr lang="en-GB" dirty="0"/>
          </a:p>
          <a:p>
            <a:r>
              <a:rPr lang="en-GB" dirty="0" smtClean="0"/>
              <a:t>Thomas M. Baumann</a:t>
            </a:r>
          </a:p>
          <a:p>
            <a:r>
              <a:rPr lang="en-GB" dirty="0" smtClean="0"/>
              <a:t>03.02.2016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404813" y="1512570"/>
            <a:ext cx="8331200" cy="1844675"/>
          </a:xfrm>
        </p:spPr>
        <p:txBody>
          <a:bodyPr/>
          <a:lstStyle/>
          <a:p>
            <a:r>
              <a:rPr lang="en-GB" b="1" dirty="0" smtClean="0"/>
              <a:t>Data Processing Requirements of the SQS Instrument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Small Quantum Systems (SQS) Instrument at European XFEL</a:t>
            </a:r>
            <a:endParaRPr lang="en-GB" dirty="0"/>
          </a:p>
        </p:txBody>
      </p:sp>
      <p:sp>
        <p:nvSpPr>
          <p:cNvPr id="246" name="Textfeld 13"/>
          <p:cNvSpPr txBox="1"/>
          <p:nvPr/>
        </p:nvSpPr>
        <p:spPr>
          <a:xfrm>
            <a:off x="198625" y="1107984"/>
            <a:ext cx="5660651" cy="22543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1600" b="1" dirty="0" smtClean="0">
                <a:solidFill>
                  <a:srgbClr val="FD930A"/>
                </a:solidFill>
              </a:rPr>
              <a:t>Scientific Scope:</a:t>
            </a:r>
            <a:endParaRPr lang="en-GB" sz="1400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Soft X-ray beamline SASE3: 260 eV to 3000 eV photon energy,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Study of Atoms, small Molecules, Clusters and Biomolecules,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Nonlinear multi-photon processes,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Molecular dissociation dynamics,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Coincidences (Electron-Ion, Electron-Electron),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Imaging of Molecules and Nano particles.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  <p:pic>
        <p:nvPicPr>
          <p:cNvPr id="5" name="Picture 5" descr="H:\sqs_design_images\160122\beamline_3d_2.t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4" y="2226516"/>
            <a:ext cx="8601076" cy="43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 at SQS</a:t>
            </a:r>
            <a:endParaRPr lang="en-US" dirty="0"/>
          </a:p>
        </p:txBody>
      </p:sp>
      <p:pic>
        <p:nvPicPr>
          <p:cNvPr id="1027" name="Picture 3" descr="C:\Users\baumannt\Desktop\aqs_nqs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982" y="1046951"/>
            <a:ext cx="7538037" cy="39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148" y="5138286"/>
            <a:ext cx="2469529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>
                <a:solidFill>
                  <a:srgbClr val="FD930A"/>
                </a:solidFill>
              </a:rPr>
              <a:t>Six </a:t>
            </a:r>
            <a:r>
              <a:rPr lang="de-DE" sz="1200" b="1" dirty="0" err="1" smtClean="0">
                <a:solidFill>
                  <a:srgbClr val="FD930A"/>
                </a:solidFill>
              </a:rPr>
              <a:t>Electron</a:t>
            </a:r>
            <a:r>
              <a:rPr lang="de-DE" sz="1200" b="1" dirty="0" smtClean="0">
                <a:solidFill>
                  <a:srgbClr val="FD930A"/>
                </a:solidFill>
              </a:rPr>
              <a:t> Time-</a:t>
            </a:r>
            <a:r>
              <a:rPr lang="de-DE" sz="1200" b="1" dirty="0" err="1" smtClean="0">
                <a:solidFill>
                  <a:srgbClr val="FD930A"/>
                </a:solidFill>
              </a:rPr>
              <a:t>Of</a:t>
            </a:r>
            <a:r>
              <a:rPr lang="de-DE" sz="1200" b="1" dirty="0" smtClean="0">
                <a:solidFill>
                  <a:srgbClr val="FD930A"/>
                </a:solidFill>
              </a:rPr>
              <a:t>-Flight </a:t>
            </a:r>
          </a:p>
          <a:p>
            <a:pPr>
              <a:buNone/>
            </a:pPr>
            <a:r>
              <a:rPr lang="de-DE" sz="1200" b="1" dirty="0" err="1" smtClean="0">
                <a:solidFill>
                  <a:srgbClr val="FD930A"/>
                </a:solidFill>
              </a:rPr>
              <a:t>Spectrometers</a:t>
            </a:r>
            <a:r>
              <a:rPr lang="de-DE" sz="1200" b="1" dirty="0" smtClean="0">
                <a:solidFill>
                  <a:srgbClr val="FD930A"/>
                </a:solidFill>
              </a:rPr>
              <a:t> (</a:t>
            </a:r>
            <a:r>
              <a:rPr lang="de-DE" sz="1200" b="1" dirty="0" err="1" smtClean="0">
                <a:solidFill>
                  <a:srgbClr val="FD930A"/>
                </a:solidFill>
              </a:rPr>
              <a:t>eTOF</a:t>
            </a:r>
            <a:r>
              <a:rPr lang="de-DE" sz="1200" b="1" dirty="0" smtClean="0">
                <a:solidFill>
                  <a:srgbClr val="FD930A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MCP </a:t>
            </a:r>
            <a:r>
              <a:rPr lang="de-DE" sz="1200" dirty="0" err="1" smtClean="0"/>
              <a:t>detector</a:t>
            </a:r>
            <a:endParaRPr lang="de-DE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4.5 MHz </a:t>
            </a:r>
            <a:r>
              <a:rPr lang="de-DE" sz="1200" dirty="0" err="1" smtClean="0"/>
              <a:t>readout</a:t>
            </a:r>
            <a:endParaRPr lang="de-DE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Coincidence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eTOF</a:t>
            </a:r>
            <a:r>
              <a:rPr lang="de-DE" sz="1200" dirty="0" smtClean="0"/>
              <a:t> </a:t>
            </a:r>
            <a:r>
              <a:rPr lang="de-DE" sz="1200" dirty="0" err="1" smtClean="0"/>
              <a:t>or</a:t>
            </a:r>
            <a:r>
              <a:rPr lang="de-DE" sz="1200" dirty="0" smtClean="0"/>
              <a:t> VMI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4011067"/>
            <a:ext cx="1992086" cy="11272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3219610" y="3772863"/>
            <a:ext cx="679290" cy="14214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1726" y="5138286"/>
            <a:ext cx="320424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>
                <a:solidFill>
                  <a:srgbClr val="FD930A"/>
                </a:solidFill>
              </a:rPr>
              <a:t>Velocity</a:t>
            </a:r>
            <a:r>
              <a:rPr lang="de-DE" sz="1200" b="1" dirty="0">
                <a:solidFill>
                  <a:srgbClr val="FD930A"/>
                </a:solidFill>
              </a:rPr>
              <a:t> </a:t>
            </a:r>
            <a:r>
              <a:rPr lang="de-DE" sz="1200" b="1" dirty="0" err="1">
                <a:solidFill>
                  <a:srgbClr val="FD930A"/>
                </a:solidFill>
              </a:rPr>
              <a:t>Map</a:t>
            </a:r>
            <a:r>
              <a:rPr lang="de-DE" sz="1200" b="1" dirty="0">
                <a:solidFill>
                  <a:srgbClr val="FD930A"/>
                </a:solidFill>
              </a:rPr>
              <a:t> Imaging </a:t>
            </a:r>
            <a:r>
              <a:rPr lang="de-DE" sz="1200" b="1" dirty="0" err="1">
                <a:solidFill>
                  <a:srgbClr val="FD930A"/>
                </a:solidFill>
              </a:rPr>
              <a:t>Spectrometer</a:t>
            </a:r>
            <a:r>
              <a:rPr lang="de-DE" sz="1200" b="1" dirty="0">
                <a:solidFill>
                  <a:srgbClr val="FD930A"/>
                </a:solidFill>
              </a:rPr>
              <a:t> (VMI)</a:t>
            </a:r>
            <a:endParaRPr lang="en-US" sz="1200" b="1" dirty="0">
              <a:solidFill>
                <a:srgbClr val="FD930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MCP </a:t>
            </a:r>
            <a:r>
              <a:rPr lang="de-DE" sz="1200" dirty="0" err="1" smtClean="0"/>
              <a:t>with</a:t>
            </a:r>
            <a:r>
              <a:rPr lang="de-DE" sz="1200" dirty="0" smtClean="0"/>
              <a:t> Phosphor </a:t>
            </a:r>
            <a:r>
              <a:rPr lang="de-DE" sz="1200" dirty="0" err="1" smtClean="0"/>
              <a:t>screen</a:t>
            </a:r>
            <a:r>
              <a:rPr lang="de-DE" sz="1200" dirty="0" smtClean="0"/>
              <a:t> (10 Hz)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Alternative: Delay-</a:t>
            </a:r>
            <a:r>
              <a:rPr lang="de-DE" sz="1200" dirty="0" err="1" smtClean="0"/>
              <a:t>line</a:t>
            </a:r>
            <a:r>
              <a:rPr lang="de-DE" sz="1200" dirty="0" smtClean="0"/>
              <a:t> </a:t>
            </a:r>
            <a:r>
              <a:rPr lang="de-DE" sz="1200" dirty="0" err="1" smtClean="0"/>
              <a:t>anode</a:t>
            </a:r>
            <a:r>
              <a:rPr lang="de-DE" sz="1200" dirty="0" smtClean="0"/>
              <a:t> (4.5 MHz)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Coincidence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eTOF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567810" y="3743809"/>
            <a:ext cx="168287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 smtClean="0">
                <a:solidFill>
                  <a:srgbClr val="FD930A"/>
                </a:solidFill>
              </a:rPr>
              <a:t>Scattering</a:t>
            </a:r>
            <a:r>
              <a:rPr lang="de-DE" sz="1200" b="1" dirty="0" smtClean="0">
                <a:solidFill>
                  <a:srgbClr val="FD930A"/>
                </a:solidFill>
              </a:rPr>
              <a:t> </a:t>
            </a:r>
            <a:r>
              <a:rPr lang="de-DE" sz="1200" b="1" dirty="0" err="1" smtClean="0">
                <a:solidFill>
                  <a:srgbClr val="FD930A"/>
                </a:solidFill>
              </a:rPr>
              <a:t>Detectors</a:t>
            </a:r>
            <a:endParaRPr lang="en-US" sz="1200" b="1" dirty="0">
              <a:solidFill>
                <a:srgbClr val="FD930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DSSC </a:t>
            </a:r>
            <a:r>
              <a:rPr lang="de-DE" sz="1200" dirty="0" err="1" smtClean="0"/>
              <a:t>detector</a:t>
            </a: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FastCCD</a:t>
            </a:r>
            <a:r>
              <a:rPr lang="de-DE" sz="1200" dirty="0" smtClean="0"/>
              <a:t> </a:t>
            </a:r>
            <a:r>
              <a:rPr lang="de-DE" sz="1200" dirty="0" err="1" smtClean="0"/>
              <a:t>detector</a:t>
            </a:r>
            <a:endParaRPr lang="de-DE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Imaging MCP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327" y="1477099"/>
            <a:ext cx="232314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 smtClean="0">
                <a:solidFill>
                  <a:srgbClr val="FD930A"/>
                </a:solidFill>
              </a:rPr>
              <a:t>Magnetic</a:t>
            </a:r>
            <a:r>
              <a:rPr lang="de-DE" sz="1200" b="1" dirty="0" smtClean="0">
                <a:solidFill>
                  <a:srgbClr val="FD930A"/>
                </a:solidFill>
              </a:rPr>
              <a:t> </a:t>
            </a:r>
            <a:r>
              <a:rPr lang="de-DE" sz="1200" b="1" dirty="0" err="1" smtClean="0">
                <a:solidFill>
                  <a:srgbClr val="FD930A"/>
                </a:solidFill>
              </a:rPr>
              <a:t>bottle</a:t>
            </a:r>
            <a:r>
              <a:rPr lang="de-DE" sz="1200" b="1" dirty="0" smtClean="0">
                <a:solidFill>
                  <a:srgbClr val="FD930A"/>
                </a:solidFill>
              </a:rPr>
              <a:t> </a:t>
            </a:r>
            <a:r>
              <a:rPr lang="de-DE" sz="1200" b="1" dirty="0" err="1" smtClean="0">
                <a:solidFill>
                  <a:srgbClr val="FD930A"/>
                </a:solidFill>
              </a:rPr>
              <a:t>spectrometer</a:t>
            </a:r>
            <a:endParaRPr lang="en-US" sz="1200" b="1" dirty="0">
              <a:solidFill>
                <a:srgbClr val="FD930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MCP </a:t>
            </a:r>
            <a:r>
              <a:rPr lang="de-DE" sz="1200" dirty="0" err="1" smtClean="0"/>
              <a:t>detector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6006" y="1477099"/>
            <a:ext cx="232314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smtClean="0">
                <a:solidFill>
                  <a:srgbClr val="FD930A"/>
                </a:solidFill>
              </a:rPr>
              <a:t>XUV </a:t>
            </a:r>
            <a:r>
              <a:rPr lang="de-DE" sz="1200" b="1" dirty="0" err="1" smtClean="0">
                <a:solidFill>
                  <a:srgbClr val="FD930A"/>
                </a:solidFill>
              </a:rPr>
              <a:t>photon</a:t>
            </a:r>
            <a:r>
              <a:rPr lang="de-DE" sz="1200" b="1" dirty="0" smtClean="0">
                <a:solidFill>
                  <a:srgbClr val="FD930A"/>
                </a:solidFill>
              </a:rPr>
              <a:t> </a:t>
            </a:r>
            <a:r>
              <a:rPr lang="de-DE" sz="1200" b="1" dirty="0" err="1" smtClean="0">
                <a:solidFill>
                  <a:srgbClr val="FD930A"/>
                </a:solidFill>
              </a:rPr>
              <a:t>spectrometer</a:t>
            </a:r>
            <a:endParaRPr lang="en-US" sz="1200" b="1" dirty="0">
              <a:solidFill>
                <a:srgbClr val="FD930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MCP </a:t>
            </a:r>
            <a:r>
              <a:rPr lang="de-DE" sz="1200" dirty="0" err="1" smtClean="0"/>
              <a:t>with</a:t>
            </a:r>
            <a:r>
              <a:rPr lang="de-DE" sz="1200" dirty="0" smtClean="0"/>
              <a:t> double </a:t>
            </a:r>
            <a:r>
              <a:rPr lang="de-DE" sz="1200" dirty="0" err="1" smtClean="0"/>
              <a:t>delay</a:t>
            </a:r>
            <a:r>
              <a:rPr lang="de-DE" sz="1200" dirty="0" smtClean="0"/>
              <a:t> </a:t>
            </a:r>
            <a:r>
              <a:rPr lang="de-DE" sz="1200" dirty="0" err="1" smtClean="0"/>
              <a:t>line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898670" y="5138286"/>
            <a:ext cx="320424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 smtClean="0">
                <a:solidFill>
                  <a:srgbClr val="FD930A"/>
                </a:solidFill>
              </a:rPr>
              <a:t>Reaction</a:t>
            </a:r>
            <a:r>
              <a:rPr lang="de-DE" sz="1200" b="1" dirty="0" smtClean="0">
                <a:solidFill>
                  <a:srgbClr val="FD930A"/>
                </a:solidFill>
              </a:rPr>
              <a:t> </a:t>
            </a:r>
            <a:r>
              <a:rPr lang="de-DE" sz="1200" b="1" dirty="0" err="1" smtClean="0">
                <a:solidFill>
                  <a:srgbClr val="FD930A"/>
                </a:solidFill>
              </a:rPr>
              <a:t>Microscope</a:t>
            </a:r>
            <a:r>
              <a:rPr lang="de-DE" sz="1200" b="1" dirty="0" smtClean="0">
                <a:solidFill>
                  <a:srgbClr val="FD930A"/>
                </a:solidFill>
              </a:rPr>
              <a:t> (REMI) / COLTRIMS</a:t>
            </a:r>
            <a:endParaRPr lang="en-US" sz="1200" b="1" dirty="0">
              <a:solidFill>
                <a:srgbClr val="FD930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2 MCP </a:t>
            </a:r>
            <a:r>
              <a:rPr lang="de-DE" sz="1200" dirty="0" err="1" smtClean="0"/>
              <a:t>detectors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delay-line</a:t>
            </a:r>
            <a:r>
              <a:rPr lang="de-DE" sz="1200" dirty="0" smtClean="0"/>
              <a:t> </a:t>
            </a:r>
            <a:r>
              <a:rPr lang="de-DE" sz="1200" dirty="0" err="1" smtClean="0"/>
              <a:t>anodes</a:t>
            </a: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4.5 MHz </a:t>
            </a:r>
            <a:r>
              <a:rPr lang="de-DE" sz="1200" dirty="0" err="1" smtClean="0"/>
              <a:t>readout</a:t>
            </a:r>
            <a:endParaRPr lang="de-DE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Electron</a:t>
            </a:r>
            <a:r>
              <a:rPr lang="de-DE" sz="1200" dirty="0" smtClean="0"/>
              <a:t> – Ion </a:t>
            </a:r>
            <a:r>
              <a:rPr lang="de-DE" sz="1200" dirty="0" err="1" smtClean="0"/>
              <a:t>Coincidences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6350160" y="2896564"/>
            <a:ext cx="488790" cy="22417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7" idx="0"/>
          </p:cNvCxnSpPr>
          <p:nvPr/>
        </p:nvCxnSpPr>
        <p:spPr bwMode="auto">
          <a:xfrm flipH="1" flipV="1">
            <a:off x="7664610" y="2652003"/>
            <a:ext cx="744635" cy="10918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427912" y="1757709"/>
            <a:ext cx="477878" cy="11017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371012" y="1966515"/>
            <a:ext cx="527888" cy="18687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115050" y="1046951"/>
            <a:ext cx="196799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b="1" dirty="0" err="1" smtClean="0">
                <a:solidFill>
                  <a:srgbClr val="FD930A"/>
                </a:solidFill>
              </a:rPr>
              <a:t>Scienta</a:t>
            </a:r>
            <a:r>
              <a:rPr lang="de-DE" sz="1200" b="1" dirty="0" smtClean="0">
                <a:solidFill>
                  <a:srgbClr val="FD930A"/>
                </a:solidFill>
              </a:rPr>
              <a:t> </a:t>
            </a:r>
            <a:r>
              <a:rPr lang="de-DE" sz="1200" b="1" dirty="0" err="1" smtClean="0">
                <a:solidFill>
                  <a:srgbClr val="FD930A"/>
                </a:solidFill>
              </a:rPr>
              <a:t>detector</a:t>
            </a:r>
            <a:endParaRPr lang="en-US" sz="1200" b="1" dirty="0">
              <a:solidFill>
                <a:srgbClr val="FD930A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Imaging MCP </a:t>
            </a:r>
            <a:r>
              <a:rPr lang="de-DE" sz="1200" dirty="0" err="1" smtClean="0"/>
              <a:t>detector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6" idx="1"/>
          </p:cNvCxnSpPr>
          <p:nvPr/>
        </p:nvCxnSpPr>
        <p:spPr bwMode="auto">
          <a:xfrm flipH="1">
            <a:off x="6675120" y="1296250"/>
            <a:ext cx="439930" cy="2492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4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Imaging </a:t>
            </a:r>
            <a:r>
              <a:rPr lang="de-DE" dirty="0" err="1" smtClean="0"/>
              <a:t>Spectrometer</a:t>
            </a:r>
            <a:r>
              <a:rPr lang="de-DE" dirty="0" smtClean="0"/>
              <a:t> (VMI)</a:t>
            </a:r>
            <a:endParaRPr lang="en-US" dirty="0"/>
          </a:p>
        </p:txBody>
      </p:sp>
      <p:sp>
        <p:nvSpPr>
          <p:cNvPr id="26" name="Textfeld 13"/>
          <p:cNvSpPr txBox="1"/>
          <p:nvPr/>
        </p:nvSpPr>
        <p:spPr>
          <a:xfrm>
            <a:off x="3915358" y="3919346"/>
            <a:ext cx="5121137" cy="2567893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MCP + Phosphor </a:t>
            </a:r>
            <a:r>
              <a:rPr lang="en-GB" sz="1400" dirty="0" smtClean="0"/>
              <a:t>screen,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Photonic Science </a:t>
            </a:r>
            <a:r>
              <a:rPr lang="en-GB" sz="1400" dirty="0" err="1" smtClean="0"/>
              <a:t>sCMOS</a:t>
            </a:r>
            <a:r>
              <a:rPr lang="en-GB" sz="1400" dirty="0" smtClean="0"/>
              <a:t> camera: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r>
              <a:rPr lang="en-GB" sz="1400" dirty="0" smtClean="0"/>
              <a:t>2048 x 2048 Pixel, 16 bit, 30 fps -&gt; </a:t>
            </a:r>
            <a:r>
              <a:rPr lang="en-GB" sz="1400" b="1" dirty="0" smtClean="0"/>
              <a:t>10 Hz operation</a:t>
            </a:r>
            <a:endParaRPr lang="en-GB" sz="1400" b="1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May </a:t>
            </a:r>
            <a:r>
              <a:rPr lang="en-GB" sz="1400" dirty="0"/>
              <a:t>later be replaced by MCP + delay-line -&gt; </a:t>
            </a:r>
            <a:r>
              <a:rPr lang="en-GB" sz="1400" b="1" dirty="0"/>
              <a:t>4.5 </a:t>
            </a:r>
            <a:r>
              <a:rPr lang="en-GB" sz="1400" b="1" dirty="0" err="1"/>
              <a:t>MHz</a:t>
            </a:r>
            <a:r>
              <a:rPr lang="en-GB" sz="1400" dirty="0" err="1"/>
              <a:t>.</a:t>
            </a:r>
            <a:endParaRPr lang="en-GB" sz="1400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Target is ionized in interaction zone,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VMI optics project 3d velocity map on 2d detector plane,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Reconstruction of velocity map from images needed,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One common method: Inverse Abel-Transform: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endParaRPr lang="en-GB" sz="1400" dirty="0" smtClean="0"/>
          </a:p>
        </p:txBody>
      </p:sp>
      <p:grpSp>
        <p:nvGrpSpPr>
          <p:cNvPr id="55" name="Group 54"/>
          <p:cNvGrpSpPr/>
          <p:nvPr/>
        </p:nvGrpSpPr>
        <p:grpSpPr>
          <a:xfrm>
            <a:off x="4620477" y="1002078"/>
            <a:ext cx="3715361" cy="2923691"/>
            <a:chOff x="4937145" y="1591510"/>
            <a:chExt cx="4332522" cy="340934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7145" y="1779560"/>
              <a:ext cx="4137586" cy="322129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394251" y="1591510"/>
              <a:ext cx="2506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 smtClean="0"/>
                <a:t>h</a:t>
              </a:r>
              <a:r>
                <a:rPr lang="el-GR" sz="1200" dirty="0" smtClean="0"/>
                <a:t>ν</a:t>
              </a:r>
              <a:r>
                <a:rPr lang="en-US" sz="1200" dirty="0" smtClean="0"/>
                <a:t> = 280 eV, </a:t>
              </a:r>
              <a:r>
                <a:rPr lang="en-US" sz="1200" dirty="0" err="1" smtClean="0"/>
                <a:t>E</a:t>
              </a:r>
              <a:r>
                <a:rPr lang="en-US" sz="1200" baseline="-25000" dirty="0" err="1" smtClean="0"/>
                <a:t>kin</a:t>
              </a:r>
              <a:r>
                <a:rPr lang="en-US" sz="1200" dirty="0" smtClean="0"/>
                <a:t> = 30, 32 eV</a:t>
              </a:r>
              <a:endParaRPr lang="en-US" sz="1200" dirty="0"/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545580" y="1904447"/>
              <a:ext cx="71756" cy="428634"/>
            </a:xfrm>
            <a:prstGeom prst="straightConnector1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6606667" y="4361958"/>
              <a:ext cx="2485288" cy="323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 err="1"/>
                <a:t>h</a:t>
              </a:r>
              <a:r>
                <a:rPr lang="en-US" sz="1200" dirty="0" err="1" smtClean="0"/>
                <a:t>v</a:t>
              </a:r>
              <a:r>
                <a:rPr lang="en-US" sz="1200" dirty="0" smtClean="0"/>
                <a:t> = 260 eV, </a:t>
              </a:r>
              <a:r>
                <a:rPr lang="en-US" sz="1200" dirty="0" err="1" smtClean="0"/>
                <a:t>E</a:t>
              </a:r>
              <a:r>
                <a:rPr lang="en-US" sz="1200" baseline="-25000" dirty="0" err="1" smtClean="0"/>
                <a:t>kin</a:t>
              </a:r>
              <a:r>
                <a:rPr lang="en-US" sz="1200" dirty="0" smtClean="0"/>
                <a:t> = 10, 12 eV</a:t>
              </a:r>
              <a:endParaRPr lang="en-US" sz="1200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7483696" y="3878036"/>
              <a:ext cx="271027" cy="483922"/>
            </a:xfrm>
            <a:prstGeom prst="straightConnector1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>
              <a:off x="6669458" y="1904447"/>
              <a:ext cx="2600209" cy="323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 err="1" smtClean="0"/>
                <a:t>hv</a:t>
              </a:r>
              <a:r>
                <a:rPr lang="en-US" sz="1200" dirty="0" smtClean="0"/>
                <a:t> = 270 eV, </a:t>
              </a:r>
              <a:r>
                <a:rPr lang="en-US" sz="1200" dirty="0" err="1" smtClean="0"/>
                <a:t>E</a:t>
              </a:r>
              <a:r>
                <a:rPr lang="en-US" sz="1200" baseline="-25000" dirty="0" err="1" smtClean="0"/>
                <a:t>kin</a:t>
              </a:r>
              <a:r>
                <a:rPr lang="en-US" sz="1200" dirty="0" smtClean="0"/>
                <a:t> = 20, 22 eV</a:t>
              </a:r>
              <a:endParaRPr lang="en-US" sz="12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H="1">
              <a:off x="7674378" y="2181446"/>
              <a:ext cx="160693" cy="287002"/>
            </a:xfrm>
            <a:prstGeom prst="straightConnector1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64619" y="911425"/>
            <a:ext cx="3850740" cy="3280261"/>
            <a:chOff x="64619" y="1244800"/>
            <a:chExt cx="3850740" cy="3280261"/>
          </a:xfrm>
        </p:grpSpPr>
        <p:grpSp>
          <p:nvGrpSpPr>
            <p:cNvPr id="29" name="Group 28"/>
            <p:cNvGrpSpPr/>
            <p:nvPr/>
          </p:nvGrpSpPr>
          <p:grpSpPr>
            <a:xfrm>
              <a:off x="121622" y="1244800"/>
              <a:ext cx="3793737" cy="3280261"/>
              <a:chOff x="1550752" y="1038191"/>
              <a:chExt cx="6042497" cy="5224655"/>
            </a:xfrm>
          </p:grpSpPr>
          <p:pic>
            <p:nvPicPr>
              <p:cNvPr id="34" name="Picture 33" descr="Screen Clippi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0752" y="1300003"/>
                <a:ext cx="6042497" cy="4962843"/>
              </a:xfrm>
              <a:prstGeom prst="rect">
                <a:avLst/>
              </a:prstGeom>
            </p:spPr>
          </p:pic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1676400" y="4514851"/>
                <a:ext cx="2733675" cy="9239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flipH="1" flipV="1">
                <a:off x="4410075" y="4514851"/>
                <a:ext cx="2076450" cy="113347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TextBox 35"/>
              <p:cNvSpPr txBox="1"/>
              <p:nvPr/>
            </p:nvSpPr>
            <p:spPr>
              <a:xfrm rot="1772674">
                <a:off x="5025648" y="4663291"/>
                <a:ext cx="1143524" cy="49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sz="1400" b="1" dirty="0" smtClean="0">
                    <a:solidFill>
                      <a:srgbClr val="00B050"/>
                    </a:solidFill>
                  </a:rPr>
                  <a:t>Target</a:t>
                </a:r>
                <a:endParaRPr lang="en-US" sz="11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20245363">
                <a:off x="2433215" y="4576968"/>
                <a:ext cx="832852" cy="49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sz="1400" b="1" dirty="0" smtClean="0">
                    <a:solidFill>
                      <a:srgbClr val="7030A0"/>
                    </a:solidFill>
                  </a:rPr>
                  <a:t>FEL</a:t>
                </a:r>
                <a:endParaRPr lang="en-US" sz="11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7" name="Arc 26"/>
              <p:cNvSpPr/>
              <p:nvPr/>
            </p:nvSpPr>
            <p:spPr bwMode="auto">
              <a:xfrm flipV="1">
                <a:off x="3895495" y="1038191"/>
                <a:ext cx="1019175" cy="3467101"/>
              </a:xfrm>
              <a:prstGeom prst="arc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7100000">
                <a:off x="4181610" y="3620762"/>
                <a:ext cx="1593704" cy="49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sz="1400" b="1" dirty="0" err="1" smtClean="0">
                    <a:solidFill>
                      <a:srgbClr val="C00000"/>
                    </a:solidFill>
                  </a:rPr>
                  <a:t>Electrons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6200000">
              <a:off x="-874099" y="2762018"/>
              <a:ext cx="2185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err="1" smtClean="0">
                  <a:solidFill>
                    <a:schemeClr val="accent3"/>
                  </a:solidFill>
                </a:rPr>
                <a:t>Parabolic</a:t>
              </a:r>
              <a:r>
                <a:rPr lang="de-DE" sz="1400" dirty="0" smtClean="0">
                  <a:solidFill>
                    <a:schemeClr val="accent3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accent3"/>
                  </a:solidFill>
                </a:rPr>
                <a:t>electrode</a:t>
              </a:r>
              <a:r>
                <a:rPr lang="de-DE" sz="1400" dirty="0" smtClean="0">
                  <a:solidFill>
                    <a:schemeClr val="accent3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accent3"/>
                  </a:solidFill>
                </a:rPr>
                <a:t>stack</a:t>
              </a:r>
              <a:endParaRPr lang="en-US" sz="14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98531" y="1340258"/>
              <a:ext cx="2137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smtClean="0">
                  <a:solidFill>
                    <a:schemeClr val="accent3"/>
                  </a:solidFill>
                </a:rPr>
                <a:t>MCP + Phosphor </a:t>
              </a:r>
              <a:r>
                <a:rPr lang="de-DE" sz="1400" dirty="0" err="1" smtClean="0">
                  <a:solidFill>
                    <a:schemeClr val="accent3"/>
                  </a:solidFill>
                </a:rPr>
                <a:t>screen</a:t>
              </a:r>
              <a:endParaRPr lang="en-US" sz="1400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56" name="Right Arrow 55"/>
          <p:cNvSpPr/>
          <p:nvPr/>
        </p:nvSpPr>
        <p:spPr bwMode="auto">
          <a:xfrm>
            <a:off x="3786377" y="1552645"/>
            <a:ext cx="802232" cy="290135"/>
          </a:xfrm>
          <a:prstGeom prst="rightArrow">
            <a:avLst/>
          </a:prstGeom>
          <a:solidFill>
            <a:srgbClr val="FD930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20323" y="1308199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b="1" dirty="0" smtClean="0">
                <a:solidFill>
                  <a:srgbClr val="FD930A"/>
                </a:solidFill>
              </a:rPr>
              <a:t>Detector image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7017662" y="2306323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200" dirty="0" smtClean="0"/>
              <a:t>P04 (</a:t>
            </a:r>
            <a:r>
              <a:rPr lang="de-DE" sz="1200" dirty="0" err="1" smtClean="0"/>
              <a:t>PetraIII</a:t>
            </a:r>
            <a:r>
              <a:rPr lang="de-DE" sz="1200" dirty="0" smtClean="0"/>
              <a:t>): </a:t>
            </a:r>
            <a:r>
              <a:rPr lang="en-US" sz="1200" dirty="0" err="1" smtClean="0"/>
              <a:t>Ar</a:t>
            </a:r>
            <a:r>
              <a:rPr lang="en-US" sz="1200" dirty="0" smtClean="0"/>
              <a:t> 2p photoelectrons</a:t>
            </a:r>
            <a:endParaRPr lang="en-US" sz="1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60102"/>
              </p:ext>
            </p:extLst>
          </p:nvPr>
        </p:nvGraphicFramePr>
        <p:xfrm>
          <a:off x="5145612" y="5853897"/>
          <a:ext cx="2571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1993680" imgH="469800" progId="Equation.3">
                  <p:embed/>
                </p:oleObj>
              </mc:Choice>
              <mc:Fallback>
                <p:oleObj name="Equation" r:id="rId5" imgW="1993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612" y="5853897"/>
                        <a:ext cx="2571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46196" y="3930492"/>
            <a:ext cx="3571552" cy="2556747"/>
            <a:chOff x="5358137" y="1223963"/>
            <a:chExt cx="3571552" cy="255674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137" y="1223963"/>
              <a:ext cx="3571552" cy="234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659371" y="3534489"/>
              <a:ext cx="29690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000" dirty="0" smtClean="0">
                  <a:solidFill>
                    <a:schemeClr val="accent3"/>
                  </a:solidFill>
                </a:rPr>
                <a:t>B. Dick, </a:t>
              </a:r>
              <a:r>
                <a:rPr lang="de-DE" sz="1000" i="1" dirty="0" smtClean="0">
                  <a:solidFill>
                    <a:schemeClr val="accent3"/>
                  </a:solidFill>
                </a:rPr>
                <a:t>Phys. Chem. Chem. Phys.</a:t>
              </a:r>
              <a:r>
                <a:rPr lang="de-DE" sz="1000" dirty="0" smtClean="0">
                  <a:solidFill>
                    <a:schemeClr val="accent3"/>
                  </a:solidFill>
                </a:rPr>
                <a:t> 2014, </a:t>
              </a:r>
              <a:r>
                <a:rPr lang="de-DE" sz="1000" b="1" dirty="0" smtClean="0">
                  <a:solidFill>
                    <a:schemeClr val="accent3"/>
                  </a:solidFill>
                </a:rPr>
                <a:t>16</a:t>
              </a:r>
              <a:r>
                <a:rPr lang="de-DE" sz="1000" dirty="0" smtClean="0">
                  <a:solidFill>
                    <a:schemeClr val="accent3"/>
                  </a:solidFill>
                </a:rPr>
                <a:t>, 570</a:t>
              </a:r>
              <a:endParaRPr lang="en-US" sz="1000" dirty="0" smtClean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VMI Data Processing: Online </a:t>
            </a:r>
            <a:r>
              <a:rPr lang="de-DE" dirty="0" err="1" smtClean="0"/>
              <a:t>analysis</a:t>
            </a:r>
            <a:endParaRPr lang="en-US" dirty="0"/>
          </a:p>
        </p:txBody>
      </p:sp>
      <p:sp>
        <p:nvSpPr>
          <p:cNvPr id="10" name="Textfeld 13"/>
          <p:cNvSpPr txBox="1"/>
          <p:nvPr/>
        </p:nvSpPr>
        <p:spPr>
          <a:xfrm>
            <a:off x="349624" y="1076817"/>
            <a:ext cx="8444753" cy="46096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1600" b="1" dirty="0" smtClean="0">
                <a:solidFill>
                  <a:srgbClr val="FD930A"/>
                </a:solidFill>
              </a:rPr>
              <a:t>Current development status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00" dirty="0" err="1" smtClean="0"/>
              <a:t>Karabo</a:t>
            </a:r>
            <a:r>
              <a:rPr lang="de-DE" sz="1400" dirty="0" smtClean="0"/>
              <a:t> </a:t>
            </a:r>
            <a:r>
              <a:rPr lang="de-DE" sz="1400" dirty="0" err="1" smtClean="0"/>
              <a:t>program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camera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readout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00" dirty="0" smtClean="0"/>
              <a:t>Online </a:t>
            </a:r>
            <a:r>
              <a:rPr lang="de-DE" sz="1400" dirty="0" err="1" smtClean="0"/>
              <a:t>data</a:t>
            </a:r>
            <a:r>
              <a:rPr lang="de-DE" sz="1400" dirty="0" smtClean="0"/>
              <a:t> </a:t>
            </a:r>
            <a:r>
              <a:rPr lang="de-DE" sz="1400" dirty="0" err="1" smtClean="0"/>
              <a:t>processing</a:t>
            </a:r>
            <a:r>
              <a:rPr lang="de-DE" sz="1400" dirty="0" smtClean="0"/>
              <a:t> </a:t>
            </a:r>
            <a:r>
              <a:rPr lang="de-DE" sz="1400" dirty="0" err="1" smtClean="0"/>
              <a:t>devices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under</a:t>
            </a:r>
            <a:r>
              <a:rPr lang="de-DE" sz="1400" dirty="0" smtClean="0"/>
              <a:t> </a:t>
            </a:r>
            <a:r>
              <a:rPr lang="de-DE" sz="1400" dirty="0" err="1" smtClean="0"/>
              <a:t>development</a:t>
            </a:r>
            <a:r>
              <a:rPr lang="de-DE" sz="1400" dirty="0" smtClean="0"/>
              <a:t> (</a:t>
            </a:r>
            <a:r>
              <a:rPr lang="de-DE" sz="1400" b="1" dirty="0" err="1" smtClean="0"/>
              <a:t>thanks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Andrea </a:t>
            </a:r>
            <a:r>
              <a:rPr lang="de-DE" sz="1400" b="1" dirty="0" err="1" smtClean="0"/>
              <a:t>Parenti</a:t>
            </a:r>
            <a:r>
              <a:rPr lang="de-DE" sz="1400" b="1" dirty="0" smtClean="0"/>
              <a:t>!</a:t>
            </a:r>
            <a:r>
              <a:rPr lang="de-DE" sz="1400" dirty="0" smtClean="0"/>
              <a:t>):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00" dirty="0" smtClean="0"/>
              <a:t>Background </a:t>
            </a:r>
            <a:r>
              <a:rPr lang="de-DE" sz="1400" dirty="0" err="1" smtClean="0"/>
              <a:t>subtraction</a:t>
            </a:r>
            <a:endParaRPr lang="de-DE" sz="1400" dirty="0" smtClean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00" dirty="0" err="1" smtClean="0"/>
              <a:t>Summing</a:t>
            </a:r>
            <a:r>
              <a:rPr lang="de-DE" sz="1400" dirty="0" smtClean="0"/>
              <a:t> / </a:t>
            </a:r>
            <a:r>
              <a:rPr lang="de-DE" sz="1400" dirty="0" err="1" smtClean="0"/>
              <a:t>averaging</a:t>
            </a:r>
            <a:endParaRPr lang="de-DE" sz="1400" dirty="0" smtClean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00" dirty="0" smtClean="0"/>
              <a:t>Region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interest</a:t>
            </a:r>
            <a:r>
              <a:rPr lang="de-DE" sz="1400" dirty="0" smtClean="0"/>
              <a:t> </a:t>
            </a:r>
            <a:r>
              <a:rPr lang="de-DE" sz="1400" dirty="0" err="1" smtClean="0"/>
              <a:t>definition</a:t>
            </a:r>
            <a:endParaRPr lang="de-DE" sz="1400" dirty="0" smtClean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00" dirty="0" smtClean="0"/>
              <a:t>Processing: e.g. </a:t>
            </a:r>
            <a:r>
              <a:rPr lang="de-DE" sz="1400" dirty="0" err="1" smtClean="0"/>
              <a:t>sum</a:t>
            </a:r>
            <a:r>
              <a:rPr lang="de-DE" sz="1400" dirty="0" smtClean="0"/>
              <a:t>, </a:t>
            </a:r>
            <a:r>
              <a:rPr lang="de-DE" sz="1400" dirty="0" err="1" smtClean="0"/>
              <a:t>ratio</a:t>
            </a:r>
            <a:r>
              <a:rPr lang="de-DE" sz="1400" dirty="0" smtClean="0"/>
              <a:t>,…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00" dirty="0" err="1" smtClean="0"/>
              <a:t>Implemented</a:t>
            </a:r>
            <a:r>
              <a:rPr lang="de-DE" sz="1400" dirty="0" smtClean="0"/>
              <a:t> </a:t>
            </a:r>
            <a:r>
              <a:rPr lang="de-DE" sz="1400" dirty="0" err="1" smtClean="0"/>
              <a:t>pipeline</a:t>
            </a:r>
            <a:r>
              <a:rPr lang="de-DE" sz="1400" dirty="0" smtClean="0"/>
              <a:t>: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Next performance test during run at P04 in March.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Abel-Transform algorithm: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Collaboration with Gregor Hartmann (DESY)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Inversion of pre-processed data (sum of several runs)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Parallel processing on GPU or multiple CPUs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Python code (using </a:t>
            </a:r>
            <a:r>
              <a:rPr lang="en-GB" sz="1400" dirty="0" err="1" smtClean="0"/>
              <a:t>pyopencl</a:t>
            </a:r>
            <a:r>
              <a:rPr lang="en-GB" sz="1400" dirty="0" smtClean="0"/>
              <a:t>, </a:t>
            </a:r>
            <a:r>
              <a:rPr lang="en-GB" sz="1400" dirty="0" err="1" smtClean="0"/>
              <a:t>pycuda</a:t>
            </a:r>
            <a:r>
              <a:rPr lang="en-GB" sz="1400" dirty="0" smtClean="0"/>
              <a:t>, mpi4py)</a:t>
            </a:r>
          </a:p>
        </p:txBody>
      </p:sp>
      <p:grpSp>
        <p:nvGrpSpPr>
          <p:cNvPr id="1036" name="Group 1035"/>
          <p:cNvGrpSpPr/>
          <p:nvPr/>
        </p:nvGrpSpPr>
        <p:grpSpPr>
          <a:xfrm>
            <a:off x="1485119" y="3064614"/>
            <a:ext cx="6173763" cy="875978"/>
            <a:chOff x="899470" y="4851187"/>
            <a:chExt cx="6173763" cy="87597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962428" y="5093233"/>
              <a:ext cx="834560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de-DE" sz="1200" dirty="0" err="1" smtClean="0"/>
                <a:t>c</a:t>
              </a: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rPr>
                <a:t>amera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029228" y="5093233"/>
              <a:ext cx="834560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rPr>
                <a:t>bkg.sub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99470" y="4851187"/>
              <a:ext cx="834560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de-DE" sz="1200" dirty="0" err="1" smtClean="0"/>
                <a:t>master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99470" y="5334877"/>
              <a:ext cx="834560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de-DE" sz="1200" dirty="0" err="1" smtClean="0"/>
                <a:t>slave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086870" y="5093233"/>
              <a:ext cx="834560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rPr>
                <a:t>average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35936" y="5093233"/>
              <a:ext cx="834560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rPr>
                <a:t>mask1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135936" y="5488960"/>
              <a:ext cx="834560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rPr>
                <a:t>mask2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145949" y="5093233"/>
              <a:ext cx="927284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rPr>
                <a:t>img</a:t>
              </a:r>
              <a:r>
                <a:rPr lang="de-DE" sz="1200" dirty="0" smtClean="0"/>
                <a:t>.proc.1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145949" y="5488960"/>
              <a:ext cx="927284" cy="23820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112" charset="-128"/>
                </a:rPr>
                <a:t>img</a:t>
              </a:r>
              <a:r>
                <a:rPr lang="de-DE" sz="1200" dirty="0" smtClean="0"/>
                <a:t>.proc.2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3" name="Straight Connector 22"/>
            <p:cNvCxnSpPr>
              <a:stCxn id="16" idx="3"/>
            </p:cNvCxnSpPr>
            <p:nvPr/>
          </p:nvCxnSpPr>
          <p:spPr bwMode="auto">
            <a:xfrm flipV="1">
              <a:off x="1734030" y="4970289"/>
              <a:ext cx="645678" cy="1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379708" y="4970290"/>
              <a:ext cx="0" cy="115258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734030" y="5468066"/>
              <a:ext cx="645678" cy="1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379708" y="5348247"/>
              <a:ext cx="0" cy="115258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2796988" y="5212335"/>
              <a:ext cx="232240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3863788" y="5212335"/>
              <a:ext cx="223082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4921430" y="5212335"/>
              <a:ext cx="214506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19" idx="3"/>
              <a:endCxn id="21" idx="1"/>
            </p:cNvCxnSpPr>
            <p:nvPr/>
          </p:nvCxnSpPr>
          <p:spPr bwMode="auto">
            <a:xfrm>
              <a:off x="5970496" y="5212336"/>
              <a:ext cx="175453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19" idx="2"/>
              <a:endCxn id="20" idx="0"/>
            </p:cNvCxnSpPr>
            <p:nvPr/>
          </p:nvCxnSpPr>
          <p:spPr bwMode="auto">
            <a:xfrm>
              <a:off x="5553216" y="5331438"/>
              <a:ext cx="0" cy="157522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stCxn id="20" idx="3"/>
              <a:endCxn id="22" idx="1"/>
            </p:cNvCxnSpPr>
            <p:nvPr/>
          </p:nvCxnSpPr>
          <p:spPr bwMode="auto">
            <a:xfrm>
              <a:off x="5970496" y="5608063"/>
              <a:ext cx="175453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6434080" y="4125623"/>
            <a:ext cx="2449604" cy="2343448"/>
            <a:chOff x="6224068" y="1130394"/>
            <a:chExt cx="2216376" cy="2120327"/>
          </a:xfrm>
        </p:grpSpPr>
        <p:pic>
          <p:nvPicPr>
            <p:cNvPr id="1026" name="Picture 2" descr="N:\4all\intern\User data\wp85\SQS\VMI_BEAMTIME_P04\20151105\elec_vmi\run_015\image001246.ti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539" y="1130394"/>
              <a:ext cx="2082533" cy="20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224068" y="2973722"/>
              <a:ext cx="2216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200" dirty="0" smtClean="0">
                  <a:solidFill>
                    <a:schemeClr val="bg1"/>
                  </a:solidFill>
                </a:rPr>
                <a:t>Single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image</a:t>
              </a:r>
              <a:r>
                <a:rPr lang="de-DE" sz="1200" dirty="0" smtClean="0">
                  <a:solidFill>
                    <a:schemeClr val="bg1"/>
                  </a:solidFill>
                </a:rPr>
                <a:t> Ar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Auger</a:t>
              </a:r>
              <a:r>
                <a:rPr lang="de-DE" sz="1200" dirty="0" smtClean="0">
                  <a:solidFill>
                    <a:schemeClr val="bg1"/>
                  </a:solidFill>
                </a:rPr>
                <a:t> @ P04</a:t>
              </a:r>
              <a:endParaRPr lang="en-US" sz="1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3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Time-</a:t>
            </a:r>
            <a:r>
              <a:rPr lang="de-DE" dirty="0" err="1" smtClean="0"/>
              <a:t>of</a:t>
            </a:r>
            <a:r>
              <a:rPr lang="de-DE" dirty="0" smtClean="0"/>
              <a:t>-Flight </a:t>
            </a:r>
            <a:r>
              <a:rPr lang="de-DE" dirty="0" err="1" smtClean="0"/>
              <a:t>spectrometer</a:t>
            </a:r>
            <a:r>
              <a:rPr lang="de-DE" dirty="0" smtClean="0"/>
              <a:t> (</a:t>
            </a:r>
            <a:r>
              <a:rPr lang="de-DE" dirty="0" err="1" smtClean="0"/>
              <a:t>eTOF</a:t>
            </a:r>
            <a:r>
              <a:rPr lang="de-DE" dirty="0" smtClean="0"/>
              <a:t>)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506578" y="1449138"/>
            <a:ext cx="3473139" cy="2390323"/>
            <a:chOff x="5071710" y="1334969"/>
            <a:chExt cx="3473139" cy="2390323"/>
          </a:xfrm>
        </p:grpSpPr>
        <p:grpSp>
          <p:nvGrpSpPr>
            <p:cNvPr id="42" name="Group 41"/>
            <p:cNvGrpSpPr/>
            <p:nvPr/>
          </p:nvGrpSpPr>
          <p:grpSpPr>
            <a:xfrm>
              <a:off x="5071710" y="1865711"/>
              <a:ext cx="3473139" cy="1859581"/>
              <a:chOff x="4853421" y="1589584"/>
              <a:chExt cx="3473139" cy="1859581"/>
            </a:xfrm>
          </p:grpSpPr>
          <p:pic>
            <p:nvPicPr>
              <p:cNvPr id="7" name="Picture 9" descr="C:\Users\baumannt\Downloads\etof-SE000857083.jp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0786433">
                <a:off x="4853421" y="1824150"/>
                <a:ext cx="3473139" cy="1625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270807" y="2933700"/>
                <a:ext cx="11212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sz="1200" dirty="0" smtClean="0"/>
                  <a:t>MCP </a:t>
                </a:r>
                <a:r>
                  <a:rPr lang="de-DE" sz="1200" dirty="0" err="1" smtClean="0"/>
                  <a:t>detector</a:t>
                </a:r>
                <a:endParaRPr lang="en-US" sz="1200" dirty="0"/>
              </a:p>
            </p:txBody>
          </p:sp>
          <p:cxnSp>
            <p:nvCxnSpPr>
              <p:cNvPr id="10" name="Straight Arrow Connector 9"/>
              <p:cNvCxnSpPr>
                <a:stCxn id="9" idx="0"/>
              </p:cNvCxnSpPr>
              <p:nvPr/>
            </p:nvCxnSpPr>
            <p:spPr bwMode="auto">
              <a:xfrm flipV="1">
                <a:off x="6831442" y="2492896"/>
                <a:ext cx="908910" cy="4408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5651899" y="1956682"/>
                <a:ext cx="5597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sz="1200" dirty="0" err="1" smtClean="0"/>
                  <a:t>Mesh</a:t>
                </a:r>
                <a:endParaRPr lang="en-US" sz="1200" dirty="0"/>
              </a:p>
            </p:txBody>
          </p:sp>
          <p:cxnSp>
            <p:nvCxnSpPr>
              <p:cNvPr id="13" name="Straight Arrow Connector 12"/>
              <p:cNvCxnSpPr>
                <a:stCxn id="12" idx="2"/>
              </p:cNvCxnSpPr>
              <p:nvPr/>
            </p:nvCxnSpPr>
            <p:spPr bwMode="auto">
              <a:xfrm>
                <a:off x="5931784" y="2233681"/>
                <a:ext cx="733891" cy="31263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6665675" y="1589584"/>
                <a:ext cx="9685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sz="1200" dirty="0" smtClean="0"/>
                  <a:t>Port </a:t>
                </a:r>
                <a:r>
                  <a:rPr lang="de-DE" sz="1200" dirty="0" err="1" smtClean="0"/>
                  <a:t>aligner</a:t>
                </a:r>
                <a:endParaRPr lang="en-US" sz="1200" dirty="0"/>
              </a:p>
            </p:txBody>
          </p:sp>
          <p:cxnSp>
            <p:nvCxnSpPr>
              <p:cNvPr id="15" name="Straight Arrow Connector 14"/>
              <p:cNvCxnSpPr>
                <a:stCxn id="14" idx="2"/>
              </p:cNvCxnSpPr>
              <p:nvPr/>
            </p:nvCxnSpPr>
            <p:spPr bwMode="auto">
              <a:xfrm>
                <a:off x="7149943" y="1866583"/>
                <a:ext cx="484267" cy="15271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5051701" y="2907615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sz="1200" dirty="0" err="1" smtClean="0"/>
                  <a:t>Electrodes</a:t>
                </a:r>
                <a:endParaRPr lang="en-US" sz="1200" dirty="0"/>
              </a:p>
            </p:txBody>
          </p:sp>
          <p:cxnSp>
            <p:nvCxnSpPr>
              <p:cNvPr id="17" name="Straight Arrow Connector 16"/>
              <p:cNvCxnSpPr>
                <a:stCxn id="16" idx="0"/>
              </p:cNvCxnSpPr>
              <p:nvPr/>
            </p:nvCxnSpPr>
            <p:spPr bwMode="auto">
              <a:xfrm flipH="1" flipV="1">
                <a:off x="4867275" y="2546317"/>
                <a:ext cx="639038" cy="3612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>
                <a:stCxn id="16" idx="0"/>
              </p:cNvCxnSpPr>
              <p:nvPr/>
            </p:nvCxnSpPr>
            <p:spPr bwMode="auto">
              <a:xfrm flipH="1" flipV="1">
                <a:off x="5186794" y="2546317"/>
                <a:ext cx="319519" cy="3612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>
                <a:stCxn id="16" idx="0"/>
              </p:cNvCxnSpPr>
              <p:nvPr/>
            </p:nvCxnSpPr>
            <p:spPr bwMode="auto">
              <a:xfrm flipV="1">
                <a:off x="5506313" y="2546318"/>
                <a:ext cx="0" cy="36129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Arrow Connector 19"/>
              <p:cNvCxnSpPr>
                <a:stCxn id="16" idx="0"/>
              </p:cNvCxnSpPr>
              <p:nvPr/>
            </p:nvCxnSpPr>
            <p:spPr bwMode="auto">
              <a:xfrm flipV="1">
                <a:off x="5506313" y="2546317"/>
                <a:ext cx="627787" cy="3612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6230655" y="1823650"/>
                <a:ext cx="9348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de-DE" sz="1200" dirty="0" smtClean="0"/>
                  <a:t>Drift </a:t>
                </a:r>
                <a:r>
                  <a:rPr lang="de-DE" sz="1200" dirty="0" err="1" smtClean="0"/>
                  <a:t>region</a:t>
                </a:r>
                <a:endParaRPr lang="en-US" sz="1200" dirty="0"/>
              </a:p>
            </p:txBody>
          </p:sp>
          <p:cxnSp>
            <p:nvCxnSpPr>
              <p:cNvPr id="39" name="Straight Arrow Connector 38"/>
              <p:cNvCxnSpPr>
                <a:stCxn id="37" idx="2"/>
              </p:cNvCxnSpPr>
              <p:nvPr/>
            </p:nvCxnSpPr>
            <p:spPr bwMode="auto">
              <a:xfrm>
                <a:off x="6698091" y="2100649"/>
                <a:ext cx="340884" cy="44566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1" name="TextBox 60"/>
            <p:cNvSpPr txBox="1"/>
            <p:nvPr/>
          </p:nvSpPr>
          <p:spPr>
            <a:xfrm>
              <a:off x="5322843" y="1334969"/>
              <a:ext cx="2970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2000" b="1" dirty="0" smtClean="0">
                  <a:solidFill>
                    <a:srgbClr val="FD930A"/>
                  </a:solidFill>
                </a:rPr>
                <a:t>6 </a:t>
              </a:r>
              <a:r>
                <a:rPr lang="en-GB" sz="2000" b="1" dirty="0" err="1" smtClean="0">
                  <a:solidFill>
                    <a:srgbClr val="FD930A"/>
                  </a:solidFill>
                </a:rPr>
                <a:t>eTOF</a:t>
              </a:r>
              <a:r>
                <a:rPr lang="en-GB" sz="2000" b="1" dirty="0" smtClean="0">
                  <a:solidFill>
                    <a:srgbClr val="FD930A"/>
                  </a:solidFill>
                </a:rPr>
                <a:t> spectrometers</a:t>
              </a:r>
              <a:endParaRPr lang="en-US" sz="2000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71" name="Textfeld 13"/>
          <p:cNvSpPr txBox="1"/>
          <p:nvPr/>
        </p:nvSpPr>
        <p:spPr>
          <a:xfrm>
            <a:off x="4625040" y="1118481"/>
            <a:ext cx="4257675" cy="1339806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High resolution kinetic energy measurement on electrons produced in Target – FEL interaction.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MCP detectors</a:t>
            </a:r>
            <a:r>
              <a:rPr lang="en-GB" sz="1400" dirty="0" smtClean="0"/>
              <a:t>.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400" dirty="0"/>
              <a:t>Data </a:t>
            </a:r>
            <a:r>
              <a:rPr lang="de-DE" sz="1400" dirty="0" err="1"/>
              <a:t>acquisition</a:t>
            </a:r>
            <a:r>
              <a:rPr lang="de-DE" sz="1400" dirty="0"/>
              <a:t> on 4.5 MHz </a:t>
            </a:r>
            <a:r>
              <a:rPr lang="de-DE" sz="1400" dirty="0" err="1"/>
              <a:t>timescale</a:t>
            </a:r>
            <a:r>
              <a:rPr lang="de-DE" sz="1400" dirty="0"/>
              <a:t>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Digitizer</a:t>
            </a:r>
            <a:r>
              <a:rPr lang="en-GB" sz="1400" dirty="0" smtClean="0"/>
              <a:t>: SP device, 10 GS/s,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TOF </a:t>
            </a:r>
            <a:r>
              <a:rPr lang="en-GB" sz="1400" dirty="0" smtClean="0"/>
              <a:t>resolution limited by digitizer resolution.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4830" y="4260350"/>
            <a:ext cx="4156640" cy="1296988"/>
            <a:chOff x="1658183" y="2821658"/>
            <a:chExt cx="4156640" cy="1296988"/>
          </a:xfrm>
        </p:grpSpPr>
        <p:sp>
          <p:nvSpPr>
            <p:cNvPr id="35" name="Textfeld 13"/>
            <p:cNvSpPr txBox="1"/>
            <p:nvPr/>
          </p:nvSpPr>
          <p:spPr>
            <a:xfrm>
              <a:off x="1676400" y="2821658"/>
              <a:ext cx="4138423" cy="129698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accent3"/>
                </a:buClr>
                <a:buSzPct val="90000"/>
                <a:buNone/>
              </a:pPr>
              <a:endParaRPr lang="en-GB" sz="2400" b="1" dirty="0" smtClean="0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1996440" y="3095706"/>
              <a:ext cx="2516124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8" name="Freeform 37"/>
            <p:cNvSpPr/>
            <p:nvPr/>
          </p:nvSpPr>
          <p:spPr bwMode="auto">
            <a:xfrm>
              <a:off x="4500526" y="2929626"/>
              <a:ext cx="693568" cy="1081053"/>
            </a:xfrm>
            <a:custGeom>
              <a:avLst/>
              <a:gdLst>
                <a:gd name="connsiteX0" fmla="*/ 2005 w 693568"/>
                <a:gd name="connsiteY0" fmla="*/ 166080 h 1081053"/>
                <a:gd name="connsiteX1" fmla="*/ 25057 w 693568"/>
                <a:gd name="connsiteY1" fmla="*/ 1080480 h 1081053"/>
                <a:gd name="connsiteX2" fmla="*/ 178737 w 693568"/>
                <a:gd name="connsiteY2" fmla="*/ 50820 h 1081053"/>
                <a:gd name="connsiteX3" fmla="*/ 509151 w 693568"/>
                <a:gd name="connsiteY3" fmla="*/ 158396 h 1081053"/>
                <a:gd name="connsiteX4" fmla="*/ 693568 w 693568"/>
                <a:gd name="connsiteY4" fmla="*/ 166080 h 108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568" h="1081053">
                  <a:moveTo>
                    <a:pt x="2005" y="166080"/>
                  </a:moveTo>
                  <a:cubicBezTo>
                    <a:pt x="-1197" y="632885"/>
                    <a:pt x="-4398" y="1099690"/>
                    <a:pt x="25057" y="1080480"/>
                  </a:cubicBezTo>
                  <a:cubicBezTo>
                    <a:pt x="54512" y="1061270"/>
                    <a:pt x="98055" y="204501"/>
                    <a:pt x="178737" y="50820"/>
                  </a:cubicBezTo>
                  <a:cubicBezTo>
                    <a:pt x="259419" y="-102861"/>
                    <a:pt x="423346" y="139186"/>
                    <a:pt x="509151" y="158396"/>
                  </a:cubicBezTo>
                  <a:cubicBezTo>
                    <a:pt x="594956" y="177606"/>
                    <a:pt x="644262" y="171843"/>
                    <a:pt x="693568" y="166080"/>
                  </a:cubicBezTo>
                </a:path>
              </a:pathLst>
            </a:cu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5189331" y="3095706"/>
              <a:ext cx="530199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134765" y="3544597"/>
              <a:ext cx="32293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4638675" y="3544597"/>
              <a:ext cx="32293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4569876" y="3617783"/>
              <a:ext cx="67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smtClean="0">
                  <a:solidFill>
                    <a:srgbClr val="C00000"/>
                  </a:solidFill>
                </a:rPr>
                <a:t>&lt; 1 </a:t>
              </a:r>
              <a:r>
                <a:rPr lang="de-DE" sz="1400" dirty="0" err="1" smtClean="0">
                  <a:solidFill>
                    <a:srgbClr val="C00000"/>
                  </a:solidFill>
                </a:rPr>
                <a:t>ns</a:t>
              </a:r>
              <a:endParaRPr lang="en-US" sz="14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1965960" y="2898502"/>
              <a:ext cx="0" cy="1143301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>
            <a:xfrm rot="16200000">
              <a:off x="1440143" y="3316263"/>
              <a:ext cx="743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Trigger</a:t>
              </a:r>
              <a:endParaRPr 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2049780" y="3902700"/>
              <a:ext cx="239885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5" name="TextBox 54"/>
            <p:cNvSpPr txBox="1"/>
            <p:nvPr/>
          </p:nvSpPr>
          <p:spPr>
            <a:xfrm>
              <a:off x="2609480" y="3623686"/>
              <a:ext cx="1279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smtClean="0">
                  <a:solidFill>
                    <a:srgbClr val="C00000"/>
                  </a:solidFill>
                </a:rPr>
                <a:t>TOF &lt; 220 </a:t>
              </a:r>
              <a:r>
                <a:rPr lang="de-DE" sz="1400" dirty="0" err="1" smtClean="0">
                  <a:solidFill>
                    <a:srgbClr val="C00000"/>
                  </a:solidFill>
                </a:rPr>
                <a:t>ns</a:t>
              </a:r>
              <a:endParaRPr lang="en-US" sz="1400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57" name="Textfeld 13"/>
          <p:cNvSpPr txBox="1"/>
          <p:nvPr/>
        </p:nvSpPr>
        <p:spPr>
          <a:xfrm>
            <a:off x="4625039" y="2532499"/>
            <a:ext cx="4257675" cy="233005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1600" b="1" dirty="0" smtClean="0">
                <a:solidFill>
                  <a:srgbClr val="FD930A"/>
                </a:solidFill>
              </a:rPr>
              <a:t>Online data processing (in electron counting mode):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Peak </a:t>
            </a:r>
            <a:r>
              <a:rPr lang="en-GB" sz="1400" dirty="0"/>
              <a:t>search / discrimination,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Calculation of time between trigger and signal,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Counting of pulses vs TOF (histogram),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Disregard of traces w/o signal (optional),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Coincidence </a:t>
            </a:r>
            <a:r>
              <a:rPr lang="en-GB" sz="1400" dirty="0"/>
              <a:t>plots,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Define and project regions of interest,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Display of histograms,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Storage </a:t>
            </a:r>
            <a:r>
              <a:rPr lang="en-GB" sz="1400" dirty="0"/>
              <a:t>of traces and histograms</a:t>
            </a:r>
            <a:r>
              <a:rPr lang="en-GB" sz="1400" dirty="0" smtClean="0"/>
              <a:t>.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GB" sz="1400" dirty="0" smtClean="0"/>
          </a:p>
        </p:txBody>
      </p:sp>
      <p:sp>
        <p:nvSpPr>
          <p:cNvPr id="44" name="Textfeld 13"/>
          <p:cNvSpPr txBox="1"/>
          <p:nvPr/>
        </p:nvSpPr>
        <p:spPr>
          <a:xfrm>
            <a:off x="4625040" y="5593726"/>
            <a:ext cx="4257675" cy="81011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1600" b="1" dirty="0" smtClean="0">
                <a:solidFill>
                  <a:srgbClr val="FD930A"/>
                </a:solidFill>
              </a:rPr>
              <a:t>Current development status: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r>
              <a:rPr lang="de-DE" sz="1400" dirty="0" err="1" smtClean="0"/>
              <a:t>Karabo</a:t>
            </a:r>
            <a:r>
              <a:rPr lang="de-DE" sz="1400" dirty="0" smtClean="0"/>
              <a:t> </a:t>
            </a:r>
            <a:r>
              <a:rPr lang="de-DE" sz="1400" dirty="0" err="1" smtClean="0"/>
              <a:t>program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recording</a:t>
            </a:r>
            <a:r>
              <a:rPr lang="de-DE" sz="1400" dirty="0" smtClean="0"/>
              <a:t>, </a:t>
            </a:r>
            <a:r>
              <a:rPr lang="de-DE" sz="1400" dirty="0" err="1" smtClean="0"/>
              <a:t>displaying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storing</a:t>
            </a:r>
            <a:r>
              <a:rPr lang="de-DE" sz="1400" dirty="0" smtClean="0"/>
              <a:t> </a:t>
            </a:r>
            <a:r>
              <a:rPr lang="de-DE" sz="1400" dirty="0" err="1" smtClean="0"/>
              <a:t>digitizer</a:t>
            </a:r>
            <a:r>
              <a:rPr lang="de-DE" sz="1400" dirty="0" smtClean="0"/>
              <a:t> </a:t>
            </a:r>
            <a:r>
              <a:rPr lang="de-DE" sz="1400" dirty="0" err="1" smtClean="0"/>
              <a:t>traces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.</a:t>
            </a:r>
            <a:endParaRPr lang="en-GB" sz="1400" dirty="0" smtClean="0"/>
          </a:p>
        </p:txBody>
      </p:sp>
      <p:sp>
        <p:nvSpPr>
          <p:cNvPr id="45" name="Textfeld 13"/>
          <p:cNvSpPr txBox="1"/>
          <p:nvPr/>
        </p:nvSpPr>
        <p:spPr>
          <a:xfrm>
            <a:off x="4625040" y="4954629"/>
            <a:ext cx="4257675" cy="541123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1600" b="1" dirty="0" smtClean="0">
                <a:solidFill>
                  <a:srgbClr val="FD930A"/>
                </a:solidFill>
              </a:rPr>
              <a:t>Online data processing (in </a:t>
            </a:r>
            <a:r>
              <a:rPr lang="en-GB" sz="1600" b="1" dirty="0" smtClean="0">
                <a:solidFill>
                  <a:srgbClr val="FD930A"/>
                </a:solidFill>
              </a:rPr>
              <a:t>current </a:t>
            </a:r>
            <a:r>
              <a:rPr lang="en-GB" sz="1600" b="1" dirty="0" smtClean="0">
                <a:solidFill>
                  <a:srgbClr val="FD930A"/>
                </a:solidFill>
              </a:rPr>
              <a:t>mode):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Summing of traces.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5969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MCP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Delay Line Anode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252" y="1112779"/>
            <a:ext cx="3084514" cy="23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3"/>
          <p:cNvSpPr txBox="1"/>
          <p:nvPr/>
        </p:nvSpPr>
        <p:spPr>
          <a:xfrm>
            <a:off x="148909" y="1470759"/>
            <a:ext cx="5392418" cy="1589864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1600" b="1" dirty="0" smtClean="0">
                <a:solidFill>
                  <a:srgbClr val="FD930A"/>
                </a:solidFill>
              </a:rPr>
              <a:t>REMI and NQS: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Detection of electrons and ions after interaction with the FEL,</a:t>
            </a:r>
            <a:endParaRPr lang="en-GB" sz="1400" dirty="0"/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Full reconstruction of interaction dynamics from particle positions on the detector,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Two MCP detectors with delay line anodes,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Coincidence </a:t>
            </a:r>
            <a:r>
              <a:rPr lang="en-GB" sz="1400" dirty="0" smtClean="0"/>
              <a:t>measurements,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Collaboration with </a:t>
            </a:r>
            <a:r>
              <a:rPr lang="en-GB" sz="1400" dirty="0" err="1" smtClean="0"/>
              <a:t>Uni</a:t>
            </a:r>
            <a:r>
              <a:rPr lang="en-GB" sz="1400" dirty="0" smtClean="0"/>
              <a:t> Frankfurt (R. </a:t>
            </a:r>
            <a:r>
              <a:rPr lang="en-GB" sz="1400" dirty="0" err="1" smtClean="0"/>
              <a:t>Dörner</a:t>
            </a:r>
            <a:r>
              <a:rPr lang="en-GB" sz="1400" dirty="0" smtClean="0"/>
              <a:t>) and </a:t>
            </a:r>
            <a:r>
              <a:rPr lang="en-GB" sz="1400" dirty="0" err="1" smtClean="0"/>
              <a:t>RoentDek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1400" dirty="0" smtClean="0"/>
          </a:p>
        </p:txBody>
      </p:sp>
      <p:cxnSp>
        <p:nvCxnSpPr>
          <p:cNvPr id="16" name="Straight Arrow Connector 15"/>
          <p:cNvCxnSpPr>
            <a:stCxn id="1027" idx="0"/>
          </p:cNvCxnSpPr>
          <p:nvPr/>
        </p:nvCxnSpPr>
        <p:spPr bwMode="auto">
          <a:xfrm flipH="1" flipV="1">
            <a:off x="6294122" y="2400303"/>
            <a:ext cx="877318" cy="18274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27" idx="0"/>
          </p:cNvCxnSpPr>
          <p:nvPr/>
        </p:nvCxnSpPr>
        <p:spPr bwMode="auto">
          <a:xfrm flipV="1">
            <a:off x="7171440" y="2735583"/>
            <a:ext cx="1469640" cy="14921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" name="Textfeld 13"/>
          <p:cNvSpPr txBox="1"/>
          <p:nvPr/>
        </p:nvSpPr>
        <p:spPr>
          <a:xfrm>
            <a:off x="148909" y="4481723"/>
            <a:ext cx="4833619" cy="121121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1600" b="1" dirty="0" smtClean="0">
                <a:solidFill>
                  <a:srgbClr val="FD930A"/>
                </a:solidFill>
              </a:rPr>
              <a:t>MCP stack with delay line anode: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Delay line anode in two or three directions (</a:t>
            </a:r>
            <a:r>
              <a:rPr lang="en-GB" sz="1400" dirty="0" err="1" smtClean="0"/>
              <a:t>Hexanode</a:t>
            </a:r>
            <a:r>
              <a:rPr lang="en-GB" sz="1400" dirty="0" smtClean="0"/>
              <a:t>),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Multi-hit capability,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Digitizer: </a:t>
            </a:r>
            <a:r>
              <a:rPr lang="de-DE" sz="1400" dirty="0"/>
              <a:t>SP Device, 2 GS/s,</a:t>
            </a: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Data acquisition on 4.5 MHz timescale.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1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782252" y="4227731"/>
            <a:ext cx="2686076" cy="1719202"/>
            <a:chOff x="1237091" y="4776406"/>
            <a:chExt cx="2686076" cy="17192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29390" y="4776406"/>
              <a:ext cx="2593777" cy="1480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237091" y="6218609"/>
              <a:ext cx="1489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200" dirty="0" err="1" smtClean="0">
                  <a:solidFill>
                    <a:schemeClr val="accent3"/>
                  </a:solidFill>
                </a:rPr>
                <a:t>RoentDek</a:t>
              </a:r>
              <a:r>
                <a:rPr lang="de-DE" sz="1200" dirty="0" smtClean="0">
                  <a:solidFill>
                    <a:schemeClr val="accent3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accent3"/>
                  </a:solidFill>
                </a:rPr>
                <a:t>Detector</a:t>
              </a:r>
              <a:endParaRPr lang="en-US" sz="1200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00688" y="3199789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chemeClr val="accent3"/>
                </a:solidFill>
              </a:rPr>
              <a:t>MPIK</a:t>
            </a:r>
            <a:endParaRPr lang="en-US" sz="1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Delay Line </a:t>
            </a:r>
            <a:r>
              <a:rPr lang="de-DE" dirty="0" err="1" smtClean="0"/>
              <a:t>Detector</a:t>
            </a:r>
            <a:r>
              <a:rPr lang="de-DE" dirty="0" smtClean="0"/>
              <a:t> Data Processing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0926" y="4826226"/>
            <a:ext cx="4156638" cy="1311321"/>
            <a:chOff x="1658185" y="2814491"/>
            <a:chExt cx="4156638" cy="1311321"/>
          </a:xfrm>
        </p:grpSpPr>
        <p:sp>
          <p:nvSpPr>
            <p:cNvPr id="5" name="Textfeld 13"/>
            <p:cNvSpPr txBox="1"/>
            <p:nvPr/>
          </p:nvSpPr>
          <p:spPr>
            <a:xfrm>
              <a:off x="1676400" y="2821658"/>
              <a:ext cx="4138423" cy="1296988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accent3"/>
                </a:buClr>
                <a:buSzPct val="90000"/>
                <a:buNone/>
              </a:pPr>
              <a:endParaRPr lang="en-GB" sz="2400" b="1" dirty="0" smtClean="0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996440" y="3095706"/>
              <a:ext cx="2516124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" name="Freeform 6"/>
            <p:cNvSpPr/>
            <p:nvPr/>
          </p:nvSpPr>
          <p:spPr bwMode="auto">
            <a:xfrm>
              <a:off x="4500526" y="2929626"/>
              <a:ext cx="693568" cy="1081053"/>
            </a:xfrm>
            <a:custGeom>
              <a:avLst/>
              <a:gdLst>
                <a:gd name="connsiteX0" fmla="*/ 2005 w 693568"/>
                <a:gd name="connsiteY0" fmla="*/ 166080 h 1081053"/>
                <a:gd name="connsiteX1" fmla="*/ 25057 w 693568"/>
                <a:gd name="connsiteY1" fmla="*/ 1080480 h 1081053"/>
                <a:gd name="connsiteX2" fmla="*/ 178737 w 693568"/>
                <a:gd name="connsiteY2" fmla="*/ 50820 h 1081053"/>
                <a:gd name="connsiteX3" fmla="*/ 509151 w 693568"/>
                <a:gd name="connsiteY3" fmla="*/ 158396 h 1081053"/>
                <a:gd name="connsiteX4" fmla="*/ 693568 w 693568"/>
                <a:gd name="connsiteY4" fmla="*/ 166080 h 108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568" h="1081053">
                  <a:moveTo>
                    <a:pt x="2005" y="166080"/>
                  </a:moveTo>
                  <a:cubicBezTo>
                    <a:pt x="-1197" y="632885"/>
                    <a:pt x="-4398" y="1099690"/>
                    <a:pt x="25057" y="1080480"/>
                  </a:cubicBezTo>
                  <a:cubicBezTo>
                    <a:pt x="54512" y="1061270"/>
                    <a:pt x="98055" y="204501"/>
                    <a:pt x="178737" y="50820"/>
                  </a:cubicBezTo>
                  <a:cubicBezTo>
                    <a:pt x="259419" y="-102861"/>
                    <a:pt x="423346" y="139186"/>
                    <a:pt x="509151" y="158396"/>
                  </a:cubicBezTo>
                  <a:cubicBezTo>
                    <a:pt x="594956" y="177606"/>
                    <a:pt x="644262" y="171843"/>
                    <a:pt x="693568" y="166080"/>
                  </a:cubicBezTo>
                </a:path>
              </a:pathLst>
            </a:cu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189331" y="3095706"/>
              <a:ext cx="530199" cy="0"/>
            </a:xfrm>
            <a:prstGeom prst="line">
              <a:avLst/>
            </a:prstGeom>
            <a:noFill/>
            <a:ln w="1905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4134765" y="3544597"/>
              <a:ext cx="32293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638675" y="3544597"/>
              <a:ext cx="32293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4569876" y="3617783"/>
              <a:ext cx="776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smtClean="0">
                  <a:solidFill>
                    <a:srgbClr val="C00000"/>
                  </a:solidFill>
                </a:rPr>
                <a:t>&lt; 10 </a:t>
              </a:r>
              <a:r>
                <a:rPr lang="de-DE" sz="1400" dirty="0" err="1" smtClean="0">
                  <a:solidFill>
                    <a:srgbClr val="C00000"/>
                  </a:solidFill>
                </a:rPr>
                <a:t>ns</a:t>
              </a:r>
              <a:endParaRPr lang="en-US" sz="14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1965960" y="2898502"/>
              <a:ext cx="0" cy="1143301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 rot="16200000">
              <a:off x="1156413" y="3316263"/>
              <a:ext cx="1311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Trigger (MCP)</a:t>
              </a:r>
              <a:endParaRPr lang="en-US" sz="1400" dirty="0" smtClean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049780" y="3902700"/>
              <a:ext cx="239885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2206293" y="3623686"/>
              <a:ext cx="2085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400" dirty="0" smtClean="0">
                  <a:solidFill>
                    <a:srgbClr val="C00000"/>
                  </a:solidFill>
                </a:rPr>
                <a:t>Delay </a:t>
              </a:r>
              <a:r>
                <a:rPr lang="de-DE" sz="1400" dirty="0" err="1" smtClean="0">
                  <a:solidFill>
                    <a:srgbClr val="C00000"/>
                  </a:solidFill>
                </a:rPr>
                <a:t>line</a:t>
              </a:r>
              <a:r>
                <a:rPr lang="de-DE" sz="1400" dirty="0" smtClean="0">
                  <a:solidFill>
                    <a:srgbClr val="C00000"/>
                  </a:solidFill>
                </a:rPr>
                <a:t> </a:t>
              </a:r>
              <a:r>
                <a:rPr lang="de-DE" sz="1400" dirty="0" err="1" smtClean="0">
                  <a:solidFill>
                    <a:srgbClr val="C00000"/>
                  </a:solidFill>
                </a:rPr>
                <a:t>several</a:t>
              </a:r>
              <a:r>
                <a:rPr lang="de-DE" sz="1400" dirty="0" smtClean="0">
                  <a:solidFill>
                    <a:srgbClr val="C00000"/>
                  </a:solidFill>
                </a:rPr>
                <a:t> 10 </a:t>
              </a:r>
              <a:r>
                <a:rPr lang="de-DE" sz="1400" dirty="0" err="1" smtClean="0">
                  <a:solidFill>
                    <a:srgbClr val="C00000"/>
                  </a:solidFill>
                </a:rPr>
                <a:t>ns</a:t>
              </a:r>
              <a:endParaRPr lang="en-US" sz="1400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17" name="Picture 2" descr="http://www.roentdek.com/images/new_p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86" y="1626167"/>
            <a:ext cx="2127087" cy="22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46401" y="4127426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err="1" smtClean="0">
                <a:solidFill>
                  <a:schemeClr val="accent3"/>
                </a:solidFill>
              </a:rPr>
              <a:t>RoentDek</a:t>
            </a:r>
            <a:r>
              <a:rPr lang="de-DE" sz="1200" dirty="0" smtClean="0">
                <a:solidFill>
                  <a:schemeClr val="accent3"/>
                </a:solidFill>
              </a:rPr>
              <a:t> </a:t>
            </a:r>
            <a:r>
              <a:rPr lang="de-DE" sz="1200" dirty="0" err="1" smtClean="0">
                <a:solidFill>
                  <a:schemeClr val="accent3"/>
                </a:solidFill>
              </a:rPr>
              <a:t>Hexanode</a:t>
            </a:r>
            <a:endParaRPr lang="en-US" sz="1200" dirty="0" smtClean="0">
              <a:solidFill>
                <a:schemeClr val="accent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063096" y="1429514"/>
            <a:ext cx="176073" cy="286891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576239" y="3862928"/>
            <a:ext cx="176073" cy="286891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029455" y="2315386"/>
            <a:ext cx="310659" cy="10621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02314" y="3191686"/>
            <a:ext cx="310659" cy="10621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856986" y="1766634"/>
            <a:ext cx="145660" cy="286892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2832092" y="3456304"/>
            <a:ext cx="145660" cy="286892"/>
          </a:xfrm>
          <a:prstGeom prst="straightConnector1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2127062" y="1195735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T</a:t>
            </a:r>
            <a:r>
              <a:rPr lang="de-DE" sz="1400" b="1" baseline="-25000" dirty="0" smtClean="0">
                <a:solidFill>
                  <a:schemeClr val="accent3"/>
                </a:solidFill>
              </a:rPr>
              <a:t>v1</a:t>
            </a:r>
            <a:endParaRPr lang="en-US" sz="1400" b="1" baseline="-25000" dirty="0" smtClean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7987" y="409885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T</a:t>
            </a:r>
            <a:r>
              <a:rPr lang="de-DE" sz="1400" b="1" baseline="-25000" dirty="0" smtClean="0">
                <a:solidFill>
                  <a:schemeClr val="accent3"/>
                </a:solidFill>
              </a:rPr>
              <a:t>v2</a:t>
            </a:r>
            <a:endParaRPr lang="en-US" sz="1400" b="1" baseline="-25000" dirty="0" smtClean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0114" y="2161497"/>
            <a:ext cx="440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T</a:t>
            </a:r>
            <a:r>
              <a:rPr lang="de-DE" sz="1400" b="1" baseline="-25000" dirty="0" smtClean="0">
                <a:solidFill>
                  <a:schemeClr val="accent3"/>
                </a:solidFill>
              </a:rPr>
              <a:t>w1</a:t>
            </a:r>
            <a:endParaRPr lang="en-US" sz="1400" b="1" baseline="-25000" dirty="0" smtClean="0">
              <a:solidFill>
                <a:schemeClr val="accent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8620" y="3047322"/>
            <a:ext cx="440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T</a:t>
            </a:r>
            <a:r>
              <a:rPr lang="de-DE" sz="1400" b="1" baseline="-25000" dirty="0" smtClean="0">
                <a:solidFill>
                  <a:schemeClr val="accent3"/>
                </a:solidFill>
              </a:rPr>
              <a:t>w2</a:t>
            </a:r>
            <a:endParaRPr lang="en-US" sz="1400" b="1" baseline="-25000" dirty="0" smtClean="0">
              <a:solidFill>
                <a:schemeClr val="accent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758" y="1506482"/>
            <a:ext cx="421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T</a:t>
            </a:r>
            <a:r>
              <a:rPr lang="de-DE" sz="1400" b="1" baseline="-25000" dirty="0" smtClean="0">
                <a:solidFill>
                  <a:schemeClr val="accent3"/>
                </a:solidFill>
              </a:rPr>
              <a:t>u1</a:t>
            </a:r>
            <a:endParaRPr lang="en-US" sz="1400" b="1" baseline="-25000" dirty="0" smtClean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65695" y="3689071"/>
            <a:ext cx="421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chemeClr val="accent3"/>
                </a:solidFill>
              </a:rPr>
              <a:t>T</a:t>
            </a:r>
            <a:r>
              <a:rPr lang="de-DE" sz="1400" b="1" baseline="-25000" dirty="0" smtClean="0">
                <a:solidFill>
                  <a:schemeClr val="accent3"/>
                </a:solidFill>
              </a:rPr>
              <a:t>u2</a:t>
            </a:r>
            <a:endParaRPr lang="en-US" sz="1400" b="1" baseline="-25000" dirty="0" smtClean="0">
              <a:solidFill>
                <a:schemeClr val="accent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71749" y="1608714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err="1" smtClean="0"/>
              <a:t>Hexanode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coordinates</a:t>
            </a:r>
            <a:r>
              <a:rPr lang="de-DE" sz="1400" b="1" dirty="0" smtClean="0"/>
              <a:t>:</a:t>
            </a:r>
            <a:endParaRPr lang="en-US" sz="1400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3964490" y="2598422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err="1" smtClean="0"/>
              <a:t>Cartesian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coordinates</a:t>
            </a:r>
            <a:r>
              <a:rPr lang="de-DE" sz="1400" b="1" dirty="0" smtClean="0"/>
              <a:t>:</a:t>
            </a:r>
            <a:endParaRPr lang="en-US" sz="1400" b="1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3971749" y="3711358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err="1" smtClean="0"/>
              <a:t>Sorting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algorithm</a:t>
            </a:r>
            <a:r>
              <a:rPr lang="de-DE" sz="1400" b="1" dirty="0" smtClean="0"/>
              <a:t>:</a:t>
            </a:r>
            <a:endParaRPr lang="en-US" sz="1400" b="1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5288577" y="4079035"/>
            <a:ext cx="376969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Search </a:t>
            </a:r>
            <a:r>
              <a:rPr lang="de-DE" sz="1200" dirty="0" err="1" smtClean="0"/>
              <a:t>for</a:t>
            </a:r>
            <a:r>
              <a:rPr lang="de-DE" sz="1200" dirty="0"/>
              <a:t> </a:t>
            </a:r>
            <a:r>
              <a:rPr lang="de-DE" sz="1200" dirty="0" smtClean="0"/>
              <a:t>„</a:t>
            </a:r>
            <a:r>
              <a:rPr lang="de-DE" sz="1200" dirty="0" err="1" smtClean="0"/>
              <a:t>good</a:t>
            </a:r>
            <a:r>
              <a:rPr lang="de-DE" sz="1200" dirty="0" smtClean="0"/>
              <a:t>“ </a:t>
            </a:r>
            <a:r>
              <a:rPr lang="de-DE" sz="1200" dirty="0" err="1" smtClean="0"/>
              <a:t>signal</a:t>
            </a:r>
            <a:r>
              <a:rPr lang="de-DE" sz="1200" dirty="0" smtClean="0"/>
              <a:t> </a:t>
            </a:r>
            <a:r>
              <a:rPr lang="de-DE" sz="1200" dirty="0" err="1" smtClean="0"/>
              <a:t>combinations</a:t>
            </a:r>
            <a:r>
              <a:rPr lang="de-DE" sz="1200" dirty="0"/>
              <a:t>.</a:t>
            </a:r>
            <a:endParaRPr lang="de-DE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Tolerance</a:t>
            </a:r>
            <a:r>
              <a:rPr lang="de-DE" sz="1200" dirty="0" smtClean="0"/>
              <a:t> </a:t>
            </a:r>
            <a:r>
              <a:rPr lang="de-DE" sz="1200" dirty="0" err="1" smtClean="0"/>
              <a:t>window</a:t>
            </a:r>
            <a:r>
              <a:rPr lang="de-DE" sz="1200" dirty="0" smtClean="0"/>
              <a:t> </a:t>
            </a:r>
            <a:r>
              <a:rPr lang="de-DE" sz="1200" dirty="0" err="1" smtClean="0"/>
              <a:t>e.g</a:t>
            </a:r>
            <a:endParaRPr lang="de-DE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Position </a:t>
            </a:r>
            <a:r>
              <a:rPr lang="de-DE" sz="1200" dirty="0" err="1" smtClean="0"/>
              <a:t>uv</a:t>
            </a:r>
            <a:r>
              <a:rPr lang="de-DE" sz="1200" dirty="0" smtClean="0"/>
              <a:t> </a:t>
            </a:r>
            <a:r>
              <a:rPr lang="de-DE" sz="1200" dirty="0" err="1" smtClean="0"/>
              <a:t>similar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uw</a:t>
            </a:r>
            <a:r>
              <a:rPr lang="de-DE" sz="12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smtClean="0"/>
              <a:t>Position must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within</a:t>
            </a:r>
            <a:r>
              <a:rPr lang="de-DE" sz="1200" dirty="0" smtClean="0"/>
              <a:t> MCP </a:t>
            </a:r>
            <a:r>
              <a:rPr lang="de-DE" sz="1200" dirty="0" err="1" smtClean="0"/>
              <a:t>active</a:t>
            </a:r>
            <a:r>
              <a:rPr lang="de-DE" sz="1200" dirty="0" smtClean="0"/>
              <a:t> </a:t>
            </a:r>
            <a:r>
              <a:rPr lang="de-DE" sz="1200" dirty="0" err="1" smtClean="0"/>
              <a:t>area</a:t>
            </a:r>
            <a:r>
              <a:rPr lang="de-DE" sz="1200" dirty="0" smtClean="0"/>
              <a:t>.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711792" y="1192853"/>
            <a:ext cx="5408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b="1" dirty="0" smtClean="0">
                <a:solidFill>
                  <a:srgbClr val="FD930A"/>
                </a:solidFill>
              </a:rPr>
              <a:t>Position </a:t>
            </a:r>
            <a:r>
              <a:rPr lang="de-DE" sz="1600" b="1" dirty="0" err="1" smtClean="0">
                <a:solidFill>
                  <a:srgbClr val="FD930A"/>
                </a:solidFill>
              </a:rPr>
              <a:t>calculation</a:t>
            </a:r>
            <a:r>
              <a:rPr lang="de-DE" sz="1600" b="1" dirty="0" smtClean="0">
                <a:solidFill>
                  <a:srgbClr val="FD930A"/>
                </a:solidFill>
              </a:rPr>
              <a:t> </a:t>
            </a:r>
            <a:r>
              <a:rPr lang="de-DE" sz="1600" b="1" dirty="0" err="1" smtClean="0">
                <a:solidFill>
                  <a:srgbClr val="FD930A"/>
                </a:solidFill>
              </a:rPr>
              <a:t>performed</a:t>
            </a:r>
            <a:r>
              <a:rPr lang="de-DE" sz="1600" b="1" dirty="0" smtClean="0">
                <a:solidFill>
                  <a:srgbClr val="FD930A"/>
                </a:solidFill>
              </a:rPr>
              <a:t> </a:t>
            </a:r>
            <a:r>
              <a:rPr lang="de-DE" sz="1600" b="1" dirty="0" err="1" smtClean="0">
                <a:solidFill>
                  <a:srgbClr val="FD930A"/>
                </a:solidFill>
              </a:rPr>
              <a:t>by</a:t>
            </a:r>
            <a:r>
              <a:rPr lang="de-DE" sz="1600" b="1" dirty="0" smtClean="0">
                <a:solidFill>
                  <a:srgbClr val="FD930A"/>
                </a:solidFill>
              </a:rPr>
              <a:t> </a:t>
            </a:r>
            <a:r>
              <a:rPr lang="de-DE" sz="1600" b="1" dirty="0" err="1" smtClean="0">
                <a:solidFill>
                  <a:srgbClr val="FD930A"/>
                </a:solidFill>
              </a:rPr>
              <a:t>RoentDek</a:t>
            </a:r>
            <a:r>
              <a:rPr lang="de-DE" sz="1600" b="1" dirty="0" smtClean="0">
                <a:solidFill>
                  <a:srgbClr val="FD930A"/>
                </a:solidFill>
              </a:rPr>
              <a:t> </a:t>
            </a:r>
            <a:r>
              <a:rPr lang="de-DE" sz="1600" b="1" dirty="0" err="1" smtClean="0">
                <a:solidFill>
                  <a:srgbClr val="FD930A"/>
                </a:solidFill>
              </a:rPr>
              <a:t>software</a:t>
            </a:r>
            <a:endParaRPr lang="en-US" sz="1600" b="1" dirty="0" smtClean="0">
              <a:solidFill>
                <a:srgbClr val="FD930A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20477"/>
              </p:ext>
            </p:extLst>
          </p:nvPr>
        </p:nvGraphicFramePr>
        <p:xfrm>
          <a:off x="6340018" y="1626167"/>
          <a:ext cx="2097864" cy="95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4" imgW="1511280" imgH="685800" progId="Equation.3">
                  <p:embed/>
                </p:oleObj>
              </mc:Choice>
              <mc:Fallback>
                <p:oleObj name="Equation" r:id="rId4" imgW="151128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0018" y="1626167"/>
                        <a:ext cx="2097864" cy="951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44857"/>
              </p:ext>
            </p:extLst>
          </p:nvPr>
        </p:nvGraphicFramePr>
        <p:xfrm>
          <a:off x="6323012" y="2752310"/>
          <a:ext cx="1106488" cy="979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6" imgW="774360" imgH="685800" progId="Equation.3">
                  <p:embed/>
                </p:oleObj>
              </mc:Choice>
              <mc:Fallback>
                <p:oleObj name="Equation" r:id="rId6" imgW="77436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3012" y="2752310"/>
                        <a:ext cx="1106488" cy="979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88391"/>
              </p:ext>
            </p:extLst>
          </p:nvPr>
        </p:nvGraphicFramePr>
        <p:xfrm>
          <a:off x="7505700" y="2695160"/>
          <a:ext cx="1552575" cy="100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8" imgW="1193760" imgH="774360" progId="Equation.3">
                  <p:embed/>
                </p:oleObj>
              </mc:Choice>
              <mc:Fallback>
                <p:oleObj name="Equation" r:id="rId8" imgW="1193760" imgH="774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05700" y="2695160"/>
                        <a:ext cx="1552575" cy="1007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236673"/>
              </p:ext>
            </p:extLst>
          </p:nvPr>
        </p:nvGraphicFramePr>
        <p:xfrm>
          <a:off x="7102475" y="4310932"/>
          <a:ext cx="1536700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10" imgW="1206360" imgH="241200" progId="Equation.3">
                  <p:embed/>
                </p:oleObj>
              </mc:Choice>
              <mc:Fallback>
                <p:oleObj name="Equation" r:id="rId10" imgW="1206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02475" y="4310932"/>
                        <a:ext cx="1536700" cy="30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3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782" y="1300163"/>
            <a:ext cx="7310437" cy="4854892"/>
          </a:xfrm>
        </p:spPr>
        <p:txBody>
          <a:bodyPr/>
          <a:lstStyle/>
          <a:p>
            <a:r>
              <a:rPr lang="de-DE" sz="2000" dirty="0" smtClean="0"/>
              <a:t>VMI </a:t>
            </a:r>
            <a:r>
              <a:rPr lang="de-DE" sz="2000" dirty="0" err="1" smtClean="0"/>
              <a:t>requirements</a:t>
            </a:r>
            <a:endParaRPr lang="de-DE" sz="2000" dirty="0" smtClean="0"/>
          </a:p>
          <a:p>
            <a:pPr lvl="1"/>
            <a:r>
              <a:rPr lang="de-DE" sz="2000" dirty="0" err="1" smtClean="0"/>
              <a:t>Karabo</a:t>
            </a:r>
            <a:r>
              <a:rPr lang="de-DE" sz="2000" dirty="0" smtClean="0"/>
              <a:t> </a:t>
            </a:r>
            <a:r>
              <a:rPr lang="de-DE" sz="2000" dirty="0" err="1" smtClean="0"/>
              <a:t>programs</a:t>
            </a:r>
            <a:r>
              <a:rPr lang="de-DE" sz="2000" dirty="0" smtClean="0"/>
              <a:t>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endParaRPr lang="de-DE" sz="2000" dirty="0" smtClean="0"/>
          </a:p>
          <a:p>
            <a:pPr lvl="1"/>
            <a:r>
              <a:rPr lang="de-DE" sz="2000" dirty="0" smtClean="0"/>
              <a:t>Next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run</a:t>
            </a:r>
            <a:r>
              <a:rPr lang="de-DE" sz="2000" dirty="0" smtClean="0"/>
              <a:t> in March/April at P04</a:t>
            </a:r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r>
              <a:rPr lang="de-DE" sz="2000" dirty="0" err="1" smtClean="0"/>
              <a:t>Digitizer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</a:p>
          <a:p>
            <a:pPr lvl="1"/>
            <a:r>
              <a:rPr lang="de-DE" sz="2000" dirty="0" err="1" smtClean="0"/>
              <a:t>Karabo</a:t>
            </a:r>
            <a:r>
              <a:rPr lang="de-DE" sz="2000" dirty="0" smtClean="0"/>
              <a:t> </a:t>
            </a:r>
            <a:r>
              <a:rPr lang="de-DE" sz="2000" dirty="0" err="1" smtClean="0"/>
              <a:t>program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digitizer</a:t>
            </a:r>
            <a:r>
              <a:rPr lang="de-DE" sz="2000" dirty="0" smtClean="0"/>
              <a:t> </a:t>
            </a:r>
            <a:r>
              <a:rPr lang="de-DE" sz="2000" dirty="0" err="1" smtClean="0"/>
              <a:t>readout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available</a:t>
            </a:r>
            <a:endParaRPr lang="de-DE" sz="2000" dirty="0" smtClean="0"/>
          </a:p>
          <a:p>
            <a:pPr lvl="1"/>
            <a:r>
              <a:rPr lang="de-DE" sz="2000" dirty="0" smtClean="0"/>
              <a:t>Implementation </a:t>
            </a:r>
            <a:r>
              <a:rPr lang="de-DE" sz="2000" dirty="0" err="1" smtClean="0"/>
              <a:t>needed</a:t>
            </a:r>
            <a:r>
              <a:rPr lang="de-DE" sz="2000" dirty="0" smtClean="0"/>
              <a:t>:</a:t>
            </a:r>
          </a:p>
          <a:p>
            <a:pPr lvl="2"/>
            <a:r>
              <a:rPr lang="de-DE" sz="2000" dirty="0" smtClean="0"/>
              <a:t>pulse </a:t>
            </a:r>
            <a:r>
              <a:rPr lang="de-DE" sz="2000" dirty="0" err="1" smtClean="0"/>
              <a:t>discrimination</a:t>
            </a:r>
            <a:endParaRPr lang="de-DE" sz="2000" dirty="0" smtClean="0"/>
          </a:p>
          <a:p>
            <a:pPr lvl="2"/>
            <a:r>
              <a:rPr lang="de-DE" sz="2000" dirty="0" smtClean="0"/>
              <a:t>Trigger </a:t>
            </a:r>
            <a:r>
              <a:rPr lang="de-DE" sz="2000" dirty="0" err="1" smtClean="0"/>
              <a:t>to</a:t>
            </a:r>
            <a:r>
              <a:rPr lang="de-DE" sz="2000" dirty="0" smtClean="0"/>
              <a:t> Pulse time </a:t>
            </a:r>
            <a:r>
              <a:rPr lang="de-DE" sz="2000" dirty="0" err="1" smtClean="0"/>
              <a:t>delay</a:t>
            </a:r>
            <a:r>
              <a:rPr lang="de-DE" sz="2000" dirty="0" smtClean="0"/>
              <a:t> </a:t>
            </a:r>
            <a:r>
              <a:rPr lang="de-DE" sz="2000" dirty="0" err="1" smtClean="0"/>
              <a:t>determination</a:t>
            </a:r>
            <a:endParaRPr lang="de-DE" sz="2000" dirty="0" smtClean="0"/>
          </a:p>
          <a:p>
            <a:pPr lvl="2"/>
            <a:r>
              <a:rPr lang="de-DE" sz="2000" dirty="0" smtClean="0"/>
              <a:t>1D </a:t>
            </a:r>
            <a:r>
              <a:rPr lang="de-DE" sz="2000" dirty="0" err="1" smtClean="0"/>
              <a:t>and</a:t>
            </a:r>
            <a:r>
              <a:rPr lang="de-DE" sz="2000" dirty="0" smtClean="0"/>
              <a:t> 2D </a:t>
            </a:r>
            <a:r>
              <a:rPr lang="de-DE" sz="2000" dirty="0" err="1" smtClean="0"/>
              <a:t>histogram</a:t>
            </a:r>
            <a:r>
              <a:rPr lang="de-DE" sz="2000" dirty="0" smtClean="0"/>
              <a:t> </a:t>
            </a:r>
            <a:r>
              <a:rPr lang="de-DE" sz="2000" dirty="0" err="1" smtClean="0"/>
              <a:t>creation</a:t>
            </a:r>
            <a:endParaRPr lang="de-DE" sz="2000" dirty="0" smtClean="0"/>
          </a:p>
          <a:p>
            <a:pPr lvl="1"/>
            <a:r>
              <a:rPr lang="de-DE" sz="2000" dirty="0" err="1" smtClean="0"/>
              <a:t>Coincidence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several</a:t>
            </a:r>
            <a:r>
              <a:rPr lang="de-DE" sz="2000" dirty="0" smtClean="0"/>
              <a:t> </a:t>
            </a:r>
            <a:r>
              <a:rPr lang="de-DE" sz="2000" dirty="0" err="1" smtClean="0"/>
              <a:t>channels</a:t>
            </a:r>
            <a:endParaRPr lang="de-DE" sz="2000" dirty="0" smtClean="0"/>
          </a:p>
          <a:p>
            <a:pPr lvl="1"/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test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eTOF</a:t>
            </a:r>
            <a:r>
              <a:rPr lang="de-DE" sz="2000" dirty="0" smtClean="0"/>
              <a:t> </a:t>
            </a:r>
            <a:r>
              <a:rPr lang="de-DE" sz="2000" dirty="0" err="1" smtClean="0"/>
              <a:t>spectrometer</a:t>
            </a:r>
            <a:r>
              <a:rPr lang="de-DE" sz="2000" dirty="0" smtClean="0"/>
              <a:t> in March/April at P04</a:t>
            </a:r>
          </a:p>
        </p:txBody>
      </p:sp>
    </p:spTree>
    <p:extLst>
      <p:ext uri="{BB962C8B-B14F-4D97-AF65-F5344CB8AC3E}">
        <p14:creationId xmlns:p14="http://schemas.microsoft.com/office/powerpoint/2010/main" val="42007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796</Words>
  <Application>Microsoft Office PowerPoint</Application>
  <PresentationFormat>On-screen Show (4:3)</PresentationFormat>
  <Paragraphs>169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template-european-xfel-gmbh_presentation</vt:lpstr>
      <vt:lpstr>Equation</vt:lpstr>
      <vt:lpstr>Data Processing Requirements of the SQS Instrument</vt:lpstr>
      <vt:lpstr>The Small Quantum Systems (SQS) Instrument at European XFEL</vt:lpstr>
      <vt:lpstr>Overview of the Detectors at SQS</vt:lpstr>
      <vt:lpstr>Velocity Map Imaging Spectrometer (VMI)</vt:lpstr>
      <vt:lpstr>VMI Data Processing: Online analysis</vt:lpstr>
      <vt:lpstr>Electron Time-of-Flight spectrometer (eTOF)</vt:lpstr>
      <vt:lpstr>MCP Detector with Delay Line Anode</vt:lpstr>
      <vt:lpstr>Delay Line Detector Data Processing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Thomas M. Baumann</cp:lastModifiedBy>
  <cp:revision>126</cp:revision>
  <cp:lastPrinted>2008-09-01T15:04:16Z</cp:lastPrinted>
  <dcterms:created xsi:type="dcterms:W3CDTF">2012-08-22T09:26:39Z</dcterms:created>
  <dcterms:modified xsi:type="dcterms:W3CDTF">2016-02-03T09:55:46Z</dcterms:modified>
</cp:coreProperties>
</file>