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72" r:id="rId4"/>
    <p:sldId id="273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4139" autoAdjust="0"/>
  </p:normalViewPr>
  <p:slideViewPr>
    <p:cSldViewPr snapToGrid="0" showGuides="1">
      <p:cViewPr varScale="1">
        <p:scale>
          <a:sx n="65" d="100"/>
          <a:sy n="65" d="100"/>
        </p:scale>
        <p:origin x="-1716" y="-114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F08DDF-290B-49BC-9F94-6BC547E80180}" type="slidenum">
              <a:rPr lang="de-DE"/>
              <a:pPr/>
              <a:t>1</a:t>
            </a:fld>
            <a:endParaRPr lang="de-DE" dirty="0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endParaRPr lang="en-GB" sz="11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857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542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7" y="114300"/>
            <a:ext cx="7355151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7" y="307975"/>
            <a:ext cx="734853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noProof="0" dirty="0" smtClean="0">
                <a:solidFill>
                  <a:schemeClr val="bg1"/>
                </a:solidFill>
              </a:rPr>
              <a:t>XPCS data analysis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224631" y="1143000"/>
            <a:ext cx="868680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text format – don’t edit!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‹#›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baseline="0" noProof="0" dirty="0" smtClean="0"/>
              <a:t>Data Processing Workshop</a:t>
            </a:r>
            <a:r>
              <a:rPr lang="en-GB" noProof="0" dirty="0" smtClean="0"/>
              <a:t>, 03. &amp; 04.02.2016</a:t>
            </a:r>
          </a:p>
          <a:p>
            <a:pPr lvl="0"/>
            <a:r>
              <a:rPr lang="en-GB" noProof="0" dirty="0" smtClean="0"/>
              <a:t>J.</a:t>
            </a:r>
            <a:r>
              <a:rPr lang="en-GB" baseline="0" noProof="0" dirty="0" smtClean="0"/>
              <a:t> Hallmann</a:t>
            </a:r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6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wmf"/><Relationship Id="rId2" Type="http://schemas.openxmlformats.org/officeDocument/2006/relationships/video" Target="file:///c:\My%20Documents\Talks\newspecklemovie.avi" TargetMode="Externa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journals.iucr.org/j/contents/backissues.html" TargetMode="External"/><Relationship Id="rId2" Type="http://schemas.openxmlformats.org/officeDocument/2006/relationships/hyperlink" Target="http://journals.iucr.org/j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tertitel 6"/>
          <p:cNvSpPr>
            <a:spLocks noGrp="1"/>
          </p:cNvSpPr>
          <p:nvPr>
            <p:ph type="subTitle" sz="quarter" idx="1"/>
          </p:nvPr>
        </p:nvSpPr>
        <p:spPr>
          <a:xfrm>
            <a:off x="404607" y="4107304"/>
            <a:ext cx="8325262" cy="2172845"/>
          </a:xfrm>
        </p:spPr>
        <p:txBody>
          <a:bodyPr/>
          <a:lstStyle/>
          <a:p>
            <a:r>
              <a:rPr lang="en-GB" u="sng" dirty="0" smtClean="0"/>
              <a:t>J. Hallmann</a:t>
            </a:r>
            <a:r>
              <a:rPr lang="en-GB" dirty="0" smtClean="0"/>
              <a:t>, Th. Roth, A. Madsen</a:t>
            </a:r>
          </a:p>
          <a:p>
            <a:r>
              <a:rPr lang="en-GB" b="1" dirty="0" smtClean="0"/>
              <a:t>MID Instrument</a:t>
            </a:r>
            <a:endParaRPr lang="en-GB" b="1" dirty="0"/>
          </a:p>
        </p:txBody>
      </p:sp>
      <p:sp>
        <p:nvSpPr>
          <p:cNvPr id="6" name="Titel 5"/>
          <p:cNvSpPr>
            <a:spLocks noGrp="1"/>
          </p:cNvSpPr>
          <p:nvPr>
            <p:ph type="ctrTitle" sz="quarter"/>
          </p:nvPr>
        </p:nvSpPr>
        <p:spPr>
          <a:xfrm>
            <a:off x="404813" y="1314450"/>
            <a:ext cx="8331200" cy="2418101"/>
          </a:xfrm>
        </p:spPr>
        <p:txBody>
          <a:bodyPr/>
          <a:lstStyle/>
          <a:p>
            <a:r>
              <a:rPr lang="en-US" dirty="0"/>
              <a:t>XPCS data analysis and requirements on the data treatment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XPCS?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631" y="1143000"/>
            <a:ext cx="8686800" cy="1961941"/>
          </a:xfrm>
        </p:spPr>
        <p:txBody>
          <a:bodyPr/>
          <a:lstStyle/>
          <a:p>
            <a:r>
              <a:rPr lang="de-DE" dirty="0" smtClean="0"/>
              <a:t>X-</a:t>
            </a:r>
            <a:r>
              <a:rPr lang="de-DE" dirty="0" err="1" smtClean="0"/>
              <a:t>ray</a:t>
            </a:r>
            <a:r>
              <a:rPr lang="de-DE" dirty="0" smtClean="0"/>
              <a:t> Photon </a:t>
            </a:r>
            <a:r>
              <a:rPr lang="de-DE" dirty="0" err="1" smtClean="0"/>
              <a:t>Correlation</a:t>
            </a:r>
            <a:r>
              <a:rPr lang="de-DE" dirty="0" smtClean="0"/>
              <a:t> </a:t>
            </a:r>
            <a:r>
              <a:rPr lang="de-DE" dirty="0" err="1" smtClean="0"/>
              <a:t>Spectroscopy</a:t>
            </a:r>
            <a:r>
              <a:rPr lang="de-DE" dirty="0" smtClean="0"/>
              <a:t> </a:t>
            </a:r>
          </a:p>
          <a:p>
            <a:pPr lvl="1"/>
            <a:r>
              <a:rPr lang="de-DE" dirty="0" err="1" smtClean="0"/>
              <a:t>Scattering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coherent</a:t>
            </a:r>
            <a:r>
              <a:rPr lang="de-DE" dirty="0" smtClean="0"/>
              <a:t> X-</a:t>
            </a:r>
            <a:r>
              <a:rPr lang="de-DE" dirty="0" err="1" smtClean="0"/>
              <a:t>ray</a:t>
            </a:r>
            <a:r>
              <a:rPr lang="de-DE" dirty="0" smtClean="0"/>
              <a:t> </a:t>
            </a:r>
            <a:r>
              <a:rPr lang="de-DE" dirty="0" err="1" smtClean="0"/>
              <a:t>photons</a:t>
            </a:r>
            <a:endParaRPr lang="de-DE" dirty="0" smtClean="0"/>
          </a:p>
          <a:p>
            <a:pPr lvl="1"/>
            <a:r>
              <a:rPr lang="de-DE" dirty="0" smtClean="0"/>
              <a:t>„</a:t>
            </a:r>
            <a:r>
              <a:rPr lang="de-DE" dirty="0" err="1" smtClean="0"/>
              <a:t>life</a:t>
            </a:r>
            <a:r>
              <a:rPr lang="de-DE" dirty="0" smtClean="0"/>
              <a:t> time“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speckles</a:t>
            </a:r>
            <a:r>
              <a:rPr lang="de-DE" dirty="0" smtClean="0"/>
              <a:t> </a:t>
            </a:r>
            <a:r>
              <a:rPr lang="de-DE" dirty="0" err="1" smtClean="0"/>
              <a:t>determines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dynamics</a:t>
            </a:r>
            <a:r>
              <a:rPr lang="de-DE" dirty="0" smtClean="0"/>
              <a:t> in a </a:t>
            </a:r>
            <a:r>
              <a:rPr lang="de-DE" dirty="0" err="1" smtClean="0"/>
              <a:t>system</a:t>
            </a:r>
            <a:endParaRPr lang="de-DE" dirty="0" smtClean="0"/>
          </a:p>
          <a:p>
            <a:pPr lvl="1"/>
            <a:r>
              <a:rPr lang="de-DE" dirty="0" smtClean="0"/>
              <a:t>q-</a:t>
            </a:r>
            <a:r>
              <a:rPr lang="de-DE" dirty="0" err="1" smtClean="0"/>
              <a:t>dependent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 in SAXS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importance</a:t>
            </a:r>
            <a:endParaRPr lang="en-US" dirty="0"/>
          </a:p>
        </p:txBody>
      </p:sp>
      <p:pic>
        <p:nvPicPr>
          <p:cNvPr id="4" name="newspecklemovie.avi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39" y="3075860"/>
            <a:ext cx="3203855" cy="3280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57"/>
          <p:cNvGrpSpPr>
            <a:grpSpLocks/>
          </p:cNvGrpSpPr>
          <p:nvPr/>
        </p:nvGrpSpPr>
        <p:grpSpPr bwMode="auto">
          <a:xfrm>
            <a:off x="1372821" y="4089260"/>
            <a:ext cx="1176394" cy="1228490"/>
            <a:chOff x="1965960" y="2506980"/>
            <a:chExt cx="1746662" cy="1749522"/>
          </a:xfrm>
        </p:grpSpPr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2072251" y="2621286"/>
              <a:ext cx="1532493" cy="1535197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Oval 6"/>
            <p:cNvSpPr>
              <a:spLocks noChangeAspect="1"/>
            </p:cNvSpPr>
            <p:nvPr/>
          </p:nvSpPr>
          <p:spPr>
            <a:xfrm>
              <a:off x="1965960" y="2506980"/>
              <a:ext cx="1746662" cy="1749522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cxnSp>
        <p:nvCxnSpPr>
          <p:cNvPr id="8" name="Straight Arrow Connector 7"/>
          <p:cNvCxnSpPr/>
          <p:nvPr/>
        </p:nvCxnSpPr>
        <p:spPr>
          <a:xfrm flipH="1">
            <a:off x="2549216" y="3908809"/>
            <a:ext cx="2618096" cy="7946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573788"/>
              </p:ext>
            </p:extLst>
          </p:nvPr>
        </p:nvGraphicFramePr>
        <p:xfrm>
          <a:off x="5037748" y="3377790"/>
          <a:ext cx="3271838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6" imgW="1523880" imgH="495000" progId="Equation.3">
                  <p:embed/>
                </p:oleObj>
              </mc:Choice>
              <mc:Fallback>
                <p:oleObj name="Equation" r:id="rId6" imgW="152388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7748" y="3377790"/>
                        <a:ext cx="3271838" cy="1062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63"/>
          <p:cNvSpPr txBox="1">
            <a:spLocks noChangeArrowheads="1"/>
          </p:cNvSpPr>
          <p:nvPr/>
        </p:nvSpPr>
        <p:spPr bwMode="auto">
          <a:xfrm>
            <a:off x="5305425" y="3075860"/>
            <a:ext cx="34813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latin typeface="Calibri" pitchFamily="34" charset="0"/>
              </a:rPr>
              <a:t>Averaged over time and pixels</a:t>
            </a:r>
            <a:endParaRPr lang="en-GB" sz="2000" dirty="0">
              <a:latin typeface="Calibri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270549" y="3137214"/>
            <a:ext cx="4388338" cy="3132581"/>
            <a:chOff x="759024" y="1073296"/>
            <a:chExt cx="7485325" cy="5262885"/>
          </a:xfrm>
        </p:grpSpPr>
        <p:pic>
          <p:nvPicPr>
            <p:cNvPr id="25" name="Picture 2" descr="C:\Users\hallmann\Desktop\lcls-ang-fine\lcls-report\images\cf-corrected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024" y="1073296"/>
              <a:ext cx="7485325" cy="52628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/>
            <p:cNvSpPr txBox="1"/>
            <p:nvPr/>
          </p:nvSpPr>
          <p:spPr>
            <a:xfrm>
              <a:off x="5789829" y="1424559"/>
              <a:ext cx="788998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ts val="600"/>
                </a:spcBef>
                <a:buClr>
                  <a:schemeClr val="accent2"/>
                </a:buClr>
                <a:buSzPct val="80000"/>
                <a:buNone/>
              </a:pPr>
              <a:r>
                <a:rPr lang="de-DE" sz="1400" dirty="0" smtClean="0">
                  <a:solidFill>
                    <a:schemeClr val="accent3"/>
                  </a:solidFill>
                </a:rPr>
                <a:t>q [nm</a:t>
              </a:r>
              <a:r>
                <a:rPr lang="de-DE" sz="1400" baseline="30000" dirty="0" smtClean="0">
                  <a:solidFill>
                    <a:schemeClr val="accent3"/>
                  </a:solidFill>
                </a:rPr>
                <a:t>-1</a:t>
              </a:r>
              <a:r>
                <a:rPr lang="de-DE" sz="1400" dirty="0" smtClean="0">
                  <a:solidFill>
                    <a:schemeClr val="accent3"/>
                  </a:solidFill>
                </a:rPr>
                <a:t>]</a:t>
              </a:r>
              <a:endParaRPr lang="en-US" sz="1400" dirty="0" smtClean="0">
                <a:solidFill>
                  <a:schemeClr val="accent3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5819775" y="1565017"/>
              <a:ext cx="1179523" cy="307777"/>
            </a:xfrm>
            <a:prstGeom prst="rect">
              <a:avLst/>
            </a:prstGeom>
            <a:noFill/>
            <a:ln w="1270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994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</a:t>
            </a:r>
            <a:r>
              <a:rPr lang="de-DE" dirty="0" smtClean="0"/>
              <a:t> </a:t>
            </a:r>
            <a:r>
              <a:rPr lang="de-DE" dirty="0" err="1" smtClean="0"/>
              <a:t>analysis</a:t>
            </a:r>
            <a:r>
              <a:rPr lang="de-DE" dirty="0" smtClean="0"/>
              <a:t> (XSVS)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Calculate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contrast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image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probabilities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0-, 1-, 2-photon </a:t>
            </a:r>
            <a:r>
              <a:rPr lang="de-DE" dirty="0" err="1" smtClean="0"/>
              <a:t>events</a:t>
            </a:r>
            <a:r>
              <a:rPr lang="de-DE" dirty="0" smtClean="0"/>
              <a:t> etc.</a:t>
            </a:r>
          </a:p>
          <a:p>
            <a:pPr marL="0" indent="0">
              <a:buNone/>
            </a:pPr>
            <a:endParaRPr lang="de-DE" sz="800" dirty="0"/>
          </a:p>
          <a:p>
            <a:pPr marL="0" indent="0">
              <a:buNone/>
            </a:pPr>
            <a:r>
              <a:rPr lang="de-DE" dirty="0" smtClean="0"/>
              <a:t>Analysis </a:t>
            </a:r>
            <a:r>
              <a:rPr lang="de-DE" dirty="0" err="1" smtClean="0"/>
              <a:t>steps</a:t>
            </a:r>
            <a:r>
              <a:rPr lang="de-DE" dirty="0" smtClean="0"/>
              <a:t>:</a:t>
            </a:r>
          </a:p>
          <a:p>
            <a:r>
              <a:rPr lang="de-DE" dirty="0" err="1" smtClean="0"/>
              <a:t>Converting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ADU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photons</a:t>
            </a:r>
            <a:r>
              <a:rPr lang="de-DE" dirty="0" smtClean="0"/>
              <a:t> (</a:t>
            </a:r>
            <a:r>
              <a:rPr lang="de-DE" dirty="0" err="1" smtClean="0"/>
              <a:t>Important</a:t>
            </a:r>
            <a:r>
              <a:rPr lang="de-DE" dirty="0" smtClean="0"/>
              <a:t>: a </a:t>
            </a:r>
            <a:r>
              <a:rPr lang="de-DE" dirty="0" err="1" smtClean="0"/>
              <a:t>malfunction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conversion</a:t>
            </a:r>
            <a:r>
              <a:rPr lang="de-DE" dirty="0" smtClean="0"/>
              <a:t> will kill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entire</a:t>
            </a:r>
            <a:r>
              <a:rPr lang="de-DE" dirty="0" smtClean="0"/>
              <a:t> </a:t>
            </a:r>
            <a:r>
              <a:rPr lang="de-DE" dirty="0" err="1" smtClean="0"/>
              <a:t>result</a:t>
            </a:r>
            <a:r>
              <a:rPr lang="de-DE" dirty="0" smtClean="0"/>
              <a:t>! → </a:t>
            </a:r>
            <a:r>
              <a:rPr lang="de-DE" dirty="0" err="1" smtClean="0"/>
              <a:t>Medipix</a:t>
            </a:r>
            <a:r>
              <a:rPr lang="de-DE" dirty="0" smtClean="0"/>
              <a:t> P10)</a:t>
            </a:r>
          </a:p>
          <a:p>
            <a:r>
              <a:rPr lang="de-DE" dirty="0" err="1" smtClean="0"/>
              <a:t>Summing</a:t>
            </a:r>
            <a:r>
              <a:rPr lang="de-DE" dirty="0" smtClean="0"/>
              <a:t> </a:t>
            </a:r>
            <a:r>
              <a:rPr lang="de-DE" dirty="0" err="1" smtClean="0"/>
              <a:t>images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counting</a:t>
            </a:r>
            <a:r>
              <a:rPr lang="de-DE" dirty="0" smtClean="0"/>
              <a:t> </a:t>
            </a:r>
            <a:r>
              <a:rPr lang="de-DE" dirty="0" err="1" smtClean="0"/>
              <a:t>photon</a:t>
            </a:r>
            <a:r>
              <a:rPr lang="de-DE" dirty="0" smtClean="0"/>
              <a:t> </a:t>
            </a:r>
            <a:r>
              <a:rPr lang="de-DE" dirty="0" err="1" smtClean="0"/>
              <a:t>events</a:t>
            </a:r>
            <a:endParaRPr lang="de-DE" dirty="0" smtClean="0"/>
          </a:p>
          <a:p>
            <a:r>
              <a:rPr lang="de-DE" dirty="0" err="1" smtClean="0"/>
              <a:t>Calculate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contrast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probabilities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average</a:t>
            </a:r>
            <a:r>
              <a:rPr lang="de-DE" dirty="0" smtClean="0"/>
              <a:t> </a:t>
            </a:r>
            <a:r>
              <a:rPr lang="de-DE" dirty="0" err="1" smtClean="0"/>
              <a:t>intensity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image</a:t>
            </a:r>
            <a:endParaRPr lang="de-DE" dirty="0" smtClean="0"/>
          </a:p>
          <a:p>
            <a:pPr marL="0" indent="0">
              <a:buNone/>
            </a:pPr>
            <a:endParaRPr lang="de-DE" sz="800" dirty="0"/>
          </a:p>
          <a:p>
            <a:pPr marL="0" indent="0">
              <a:buNone/>
            </a:pPr>
            <a:r>
              <a:rPr lang="de-DE" dirty="0" err="1" smtClean="0"/>
              <a:t>Reason</a:t>
            </a:r>
            <a:r>
              <a:rPr lang="de-DE" dirty="0" smtClean="0"/>
              <a:t>:</a:t>
            </a:r>
          </a:p>
          <a:p>
            <a:r>
              <a:rPr lang="de-DE" dirty="0" err="1" smtClean="0"/>
              <a:t>Sum</a:t>
            </a:r>
            <a:r>
              <a:rPr lang="de-DE" dirty="0" smtClean="0"/>
              <a:t> </a:t>
            </a:r>
            <a:r>
              <a:rPr lang="de-DE" dirty="0" err="1"/>
              <a:t>images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different </a:t>
            </a:r>
            <a:r>
              <a:rPr lang="de-DE" dirty="0" err="1">
                <a:latin typeface="Symbol" panose="05050102010706020507" pitchFamily="18" charset="2"/>
              </a:rPr>
              <a:t>D</a:t>
            </a:r>
            <a:r>
              <a:rPr lang="de-DE" dirty="0" err="1"/>
              <a:t>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dynamic</a:t>
            </a:r>
            <a:r>
              <a:rPr lang="de-DE" dirty="0"/>
              <a:t> </a:t>
            </a:r>
            <a:r>
              <a:rPr lang="de-DE" dirty="0" err="1"/>
              <a:t>information</a:t>
            </a:r>
            <a:endParaRPr lang="de-DE" dirty="0"/>
          </a:p>
          <a:p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 </a:t>
            </a:r>
            <a:r>
              <a:rPr lang="de-DE" dirty="0" err="1"/>
              <a:t>methode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investigate</a:t>
            </a:r>
            <a:r>
              <a:rPr lang="de-DE" dirty="0"/>
              <a:t> </a:t>
            </a:r>
            <a:r>
              <a:rPr lang="de-DE" dirty="0" err="1"/>
              <a:t>dynamics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ps</a:t>
            </a:r>
            <a:r>
              <a:rPr lang="de-DE" dirty="0"/>
              <a:t> time </a:t>
            </a:r>
            <a:r>
              <a:rPr lang="de-DE" dirty="0" err="1"/>
              <a:t>scale</a:t>
            </a:r>
            <a:r>
              <a:rPr lang="de-DE" dirty="0"/>
              <a:t> (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split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delay</a:t>
            </a:r>
            <a:r>
              <a:rPr lang="de-DE" dirty="0"/>
              <a:t> </a:t>
            </a:r>
            <a:r>
              <a:rPr lang="de-DE" dirty="0" err="1"/>
              <a:t>technique</a:t>
            </a:r>
            <a:r>
              <a:rPr lang="de-DE" dirty="0"/>
              <a:t>)</a:t>
            </a:r>
          </a:p>
          <a:p>
            <a:pPr marL="0" indent="0">
              <a:buNone/>
            </a:pPr>
            <a:endParaRPr lang="de-D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35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Probability</a:t>
            </a:r>
            <a:r>
              <a:rPr lang="de-DE" dirty="0" smtClean="0"/>
              <a:t> </a:t>
            </a:r>
            <a:r>
              <a:rPr lang="de-DE" dirty="0" err="1" smtClean="0"/>
              <a:t>analysis</a:t>
            </a:r>
            <a:r>
              <a:rPr lang="de-DE" dirty="0" smtClean="0"/>
              <a:t> (XSVS)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280" y="1045535"/>
            <a:ext cx="5697480" cy="412936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10" y="5174901"/>
            <a:ext cx="8792308" cy="1105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44664" y="4652372"/>
            <a:ext cx="4698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3600" dirty="0" err="1" smtClean="0">
                <a:solidFill>
                  <a:schemeClr val="accent3"/>
                </a:solidFill>
              </a:rPr>
              <a:t>Use</a:t>
            </a:r>
            <a:r>
              <a:rPr lang="de-DE" sz="3600" dirty="0" smtClean="0">
                <a:solidFill>
                  <a:schemeClr val="accent3"/>
                </a:solidFill>
              </a:rPr>
              <a:t> </a:t>
            </a:r>
            <a:r>
              <a:rPr lang="de-DE" sz="3600" dirty="0" err="1" smtClean="0">
                <a:solidFill>
                  <a:schemeClr val="accent3"/>
                </a:solidFill>
              </a:rPr>
              <a:t>Poisson</a:t>
            </a:r>
            <a:r>
              <a:rPr lang="de-DE" sz="3600" dirty="0" smtClean="0">
                <a:solidFill>
                  <a:schemeClr val="accent3"/>
                </a:solidFill>
              </a:rPr>
              <a:t>-Gamma!</a:t>
            </a:r>
            <a:endParaRPr lang="en-US" sz="3600" dirty="0" smtClean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26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XPCS on SAXS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631" y="1143001"/>
            <a:ext cx="8686800" cy="2675374"/>
          </a:xfrm>
        </p:spPr>
        <p:txBody>
          <a:bodyPr/>
          <a:lstStyle/>
          <a:p>
            <a:r>
              <a:rPr lang="de-DE" dirty="0" err="1" smtClean="0"/>
              <a:t>Overview</a:t>
            </a:r>
            <a:r>
              <a:rPr lang="de-DE" dirty="0" smtClean="0"/>
              <a:t> (</a:t>
            </a:r>
            <a:r>
              <a:rPr lang="de-DE" dirty="0" err="1" smtClean="0"/>
              <a:t>average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100-200 </a:t>
            </a:r>
            <a:r>
              <a:rPr lang="de-DE" dirty="0" err="1" smtClean="0"/>
              <a:t>images</a:t>
            </a:r>
            <a:r>
              <a:rPr lang="de-DE" dirty="0" smtClean="0"/>
              <a:t>)</a:t>
            </a:r>
          </a:p>
          <a:p>
            <a:r>
              <a:rPr lang="de-DE" dirty="0" smtClean="0"/>
              <a:t>S(Q) </a:t>
            </a:r>
            <a:r>
              <a:rPr lang="de-DE" dirty="0" err="1" smtClean="0"/>
              <a:t>curve</a:t>
            </a:r>
            <a:r>
              <a:rPr lang="de-DE" dirty="0" smtClean="0"/>
              <a:t> (</a:t>
            </a:r>
            <a:r>
              <a:rPr lang="de-DE" dirty="0" err="1" smtClean="0"/>
              <a:t>determine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sample </a:t>
            </a:r>
            <a:r>
              <a:rPr lang="de-DE" dirty="0" err="1" smtClean="0"/>
              <a:t>shows</a:t>
            </a:r>
            <a:r>
              <a:rPr lang="de-DE" dirty="0" smtClean="0"/>
              <a:t> a </a:t>
            </a:r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scattering</a:t>
            </a:r>
            <a:r>
              <a:rPr lang="de-DE" dirty="0" smtClean="0"/>
              <a:t> </a:t>
            </a:r>
            <a:r>
              <a:rPr lang="de-DE" dirty="0" err="1" smtClean="0"/>
              <a:t>behaviour</a:t>
            </a:r>
            <a:r>
              <a:rPr lang="de-DE" dirty="0" smtClean="0"/>
              <a:t>)</a:t>
            </a:r>
          </a:p>
          <a:p>
            <a:r>
              <a:rPr lang="de-DE" dirty="0" smtClean="0"/>
              <a:t>Q-rings (</a:t>
            </a:r>
            <a:r>
              <a:rPr lang="de-DE" dirty="0" err="1" smtClean="0"/>
              <a:t>define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size</a:t>
            </a:r>
            <a:r>
              <a:rPr lang="de-DE" dirty="0" smtClean="0"/>
              <a:t> &amp; </a:t>
            </a:r>
            <a:r>
              <a:rPr lang="de-DE" dirty="0" err="1" smtClean="0"/>
              <a:t>position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q-rings for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analysis</a:t>
            </a:r>
            <a:r>
              <a:rPr lang="de-DE" dirty="0" smtClean="0"/>
              <a:t>)</a:t>
            </a:r>
          </a:p>
          <a:p>
            <a:r>
              <a:rPr lang="de-DE" dirty="0" smtClean="0"/>
              <a:t>XPCS </a:t>
            </a:r>
            <a:r>
              <a:rPr lang="de-DE" dirty="0" err="1" smtClean="0"/>
              <a:t>code</a:t>
            </a:r>
            <a:r>
              <a:rPr lang="de-DE" dirty="0" smtClean="0"/>
              <a:t> (all </a:t>
            </a:r>
            <a:r>
              <a:rPr lang="de-DE" dirty="0" err="1" smtClean="0"/>
              <a:t>based</a:t>
            </a:r>
            <a:r>
              <a:rPr lang="de-DE" dirty="0" smtClean="0"/>
              <a:t> on </a:t>
            </a:r>
            <a:r>
              <a:rPr lang="de-DE" dirty="0" err="1" smtClean="0"/>
              <a:t>python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Necessary</a:t>
            </a:r>
            <a:r>
              <a:rPr lang="de-DE" dirty="0" smtClean="0"/>
              <a:t> </a:t>
            </a:r>
            <a:r>
              <a:rPr lang="de-DE" dirty="0" err="1" smtClean="0"/>
              <a:t>packages</a:t>
            </a:r>
            <a:r>
              <a:rPr lang="de-DE" dirty="0" smtClean="0"/>
              <a:t>:</a:t>
            </a:r>
          </a:p>
          <a:p>
            <a:pPr lvl="1"/>
            <a:r>
              <a:rPr lang="de-DE" dirty="0" err="1" smtClean="0"/>
              <a:t>Numpy</a:t>
            </a:r>
            <a:r>
              <a:rPr lang="de-DE" dirty="0"/>
              <a:t>,</a:t>
            </a:r>
            <a:r>
              <a:rPr lang="de-DE" dirty="0" smtClean="0"/>
              <a:t>  </a:t>
            </a:r>
            <a:r>
              <a:rPr lang="de-DE" dirty="0" err="1"/>
              <a:t>pylab</a:t>
            </a:r>
            <a:r>
              <a:rPr lang="de-DE" dirty="0"/>
              <a:t>, </a:t>
            </a:r>
            <a:r>
              <a:rPr lang="de-DE" dirty="0" err="1" smtClean="0"/>
              <a:t>cPickle</a:t>
            </a:r>
            <a:r>
              <a:rPr lang="de-DE" dirty="0" smtClean="0"/>
              <a:t>, pickle, </a:t>
            </a:r>
            <a:r>
              <a:rPr lang="de-DE" dirty="0" err="1" smtClean="0"/>
              <a:t>scipy.ndimage</a:t>
            </a:r>
            <a:r>
              <a:rPr lang="de-DE" dirty="0" smtClean="0"/>
              <a:t>, </a:t>
            </a:r>
            <a:r>
              <a:rPr lang="de-DE" dirty="0" err="1" smtClean="0"/>
              <a:t>gaussian_filter</a:t>
            </a:r>
            <a:endParaRPr lang="de-DE" dirty="0"/>
          </a:p>
          <a:p>
            <a:pPr lvl="1"/>
            <a:r>
              <a:rPr lang="de-DE" dirty="0" err="1" smtClean="0"/>
              <a:t>psana</a:t>
            </a:r>
            <a:r>
              <a:rPr lang="de-DE" dirty="0" smtClean="0"/>
              <a:t> </a:t>
            </a:r>
            <a:r>
              <a:rPr lang="de-DE" dirty="0" err="1" smtClean="0"/>
              <a:t>pa</a:t>
            </a:r>
            <a:r>
              <a:rPr lang="de-DE" dirty="0" smtClean="0"/>
              <a:t>, </a:t>
            </a:r>
            <a:r>
              <a:rPr lang="de-DE" dirty="0" err="1" smtClean="0"/>
              <a:t>commonmode</a:t>
            </a:r>
            <a:r>
              <a:rPr lang="de-DE" dirty="0" smtClean="0"/>
              <a:t>, numpy.ma</a:t>
            </a:r>
          </a:p>
          <a:p>
            <a:pPr lvl="1"/>
            <a:endParaRPr lang="de-D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13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Steps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XPCS </a:t>
            </a:r>
            <a:r>
              <a:rPr lang="de-DE" dirty="0" err="1" smtClean="0"/>
              <a:t>analysis</a:t>
            </a:r>
            <a:r>
              <a:rPr lang="de-DE" dirty="0" smtClean="0"/>
              <a:t> in SAXS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631" y="1143000"/>
            <a:ext cx="8686800" cy="1911699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de-DE" sz="1600" dirty="0" err="1" smtClean="0"/>
              <a:t>Loading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32 </a:t>
            </a:r>
            <a:r>
              <a:rPr lang="de-DE" sz="1600" dirty="0" err="1" smtClean="0"/>
              <a:t>detector</a:t>
            </a:r>
            <a:r>
              <a:rPr lang="de-DE" sz="1600" dirty="0" smtClean="0"/>
              <a:t> </a:t>
            </a:r>
            <a:r>
              <a:rPr lang="de-DE" sz="1600" dirty="0" err="1" smtClean="0"/>
              <a:t>modules</a:t>
            </a:r>
            <a:r>
              <a:rPr lang="de-DE" sz="1600" dirty="0" smtClean="0"/>
              <a:t> (185x388pxls out </a:t>
            </a:r>
            <a:r>
              <a:rPr lang="de-DE" sz="1600" dirty="0" err="1" smtClean="0"/>
              <a:t>of</a:t>
            </a:r>
            <a:r>
              <a:rPr lang="de-DE" sz="1600" dirty="0" smtClean="0"/>
              <a:t> .</a:t>
            </a:r>
            <a:r>
              <a:rPr lang="de-DE" sz="1600" dirty="0" err="1" smtClean="0"/>
              <a:t>xtc</a:t>
            </a:r>
            <a:r>
              <a:rPr lang="de-DE" sz="1600" dirty="0" smtClean="0"/>
              <a:t> </a:t>
            </a:r>
            <a:r>
              <a:rPr lang="de-DE" sz="1600" dirty="0" err="1" smtClean="0"/>
              <a:t>or</a:t>
            </a:r>
            <a:r>
              <a:rPr lang="de-DE" sz="1600" dirty="0" smtClean="0"/>
              <a:t> .</a:t>
            </a:r>
            <a:r>
              <a:rPr lang="de-DE" sz="1600" dirty="0" err="1" smtClean="0"/>
              <a:t>hdf</a:t>
            </a:r>
            <a:r>
              <a:rPr lang="de-DE" sz="1600" dirty="0" smtClean="0"/>
              <a:t>-files) &amp; </a:t>
            </a:r>
            <a:r>
              <a:rPr lang="de-DE" sz="1600" dirty="0" err="1" smtClean="0"/>
              <a:t>position</a:t>
            </a:r>
            <a:r>
              <a:rPr lang="de-DE" sz="1600" dirty="0" smtClean="0"/>
              <a:t> </a:t>
            </a:r>
            <a:r>
              <a:rPr lang="de-DE" sz="1600" dirty="0" err="1" smtClean="0"/>
              <a:t>them</a:t>
            </a:r>
            <a:r>
              <a:rPr lang="de-DE" sz="1600" dirty="0" smtClean="0"/>
              <a:t> in a </a:t>
            </a:r>
            <a:r>
              <a:rPr lang="de-DE" sz="1600" dirty="0" err="1" smtClean="0"/>
              <a:t>master</a:t>
            </a:r>
            <a:r>
              <a:rPr lang="de-DE" sz="1600" dirty="0" smtClean="0"/>
              <a:t> </a:t>
            </a:r>
            <a:r>
              <a:rPr lang="de-DE" sz="1600" dirty="0" err="1" smtClean="0"/>
              <a:t>array</a:t>
            </a:r>
            <a:r>
              <a:rPr lang="de-DE" sz="1600" dirty="0" smtClean="0"/>
              <a:t> (1800x1800 </a:t>
            </a:r>
            <a:r>
              <a:rPr lang="de-DE" sz="1600" dirty="0" err="1" smtClean="0"/>
              <a:t>pxls</a:t>
            </a:r>
            <a:r>
              <a:rPr lang="de-DE" sz="1600" dirty="0" smtClean="0"/>
              <a:t>)</a:t>
            </a:r>
          </a:p>
          <a:p>
            <a:pPr marL="457200" indent="-457200">
              <a:buAutoNum type="arabicPeriod"/>
            </a:pPr>
            <a:r>
              <a:rPr lang="de-DE" sz="1600" dirty="0" err="1" smtClean="0"/>
              <a:t>Apply</a:t>
            </a:r>
            <a:r>
              <a:rPr lang="de-DE" sz="1600" dirty="0" smtClean="0"/>
              <a:t> </a:t>
            </a:r>
            <a:r>
              <a:rPr lang="de-DE" sz="1600" dirty="0" err="1" smtClean="0"/>
              <a:t>mask</a:t>
            </a:r>
            <a:r>
              <a:rPr lang="de-DE" sz="1600" dirty="0"/>
              <a:t>, </a:t>
            </a:r>
            <a:r>
              <a:rPr lang="de-DE" sz="1600" dirty="0" err="1"/>
              <a:t>dark</a:t>
            </a:r>
            <a:r>
              <a:rPr lang="de-DE" sz="1600" dirty="0"/>
              <a:t> </a:t>
            </a:r>
            <a:r>
              <a:rPr lang="de-DE" sz="1600" dirty="0" err="1"/>
              <a:t>subtraction</a:t>
            </a:r>
            <a:r>
              <a:rPr lang="de-DE" sz="1600" dirty="0"/>
              <a:t> </a:t>
            </a:r>
            <a:r>
              <a:rPr lang="de-DE" sz="1600" dirty="0" smtClean="0"/>
              <a:t>&amp; </a:t>
            </a:r>
            <a:r>
              <a:rPr lang="de-DE" sz="1600" dirty="0" err="1" smtClean="0"/>
              <a:t>common</a:t>
            </a:r>
            <a:r>
              <a:rPr lang="de-DE" sz="1600" dirty="0" smtClean="0"/>
              <a:t> </a:t>
            </a:r>
            <a:r>
              <a:rPr lang="de-DE" sz="1600" dirty="0" err="1" smtClean="0"/>
              <a:t>mode</a:t>
            </a:r>
            <a:r>
              <a:rPr lang="de-DE" sz="1600" dirty="0" smtClean="0"/>
              <a:t> </a:t>
            </a:r>
            <a:r>
              <a:rPr lang="de-DE" sz="1600" dirty="0" err="1" smtClean="0"/>
              <a:t>correction</a:t>
            </a:r>
            <a:r>
              <a:rPr lang="de-DE" sz="1600" dirty="0" smtClean="0"/>
              <a:t> (</a:t>
            </a:r>
            <a:r>
              <a:rPr lang="de-DE" sz="1600" dirty="0" err="1" smtClean="0"/>
              <a:t>identify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0-photon </a:t>
            </a:r>
            <a:r>
              <a:rPr lang="de-DE" sz="1600" dirty="0" err="1" smtClean="0"/>
              <a:t>peak</a:t>
            </a:r>
            <a:r>
              <a:rPr lang="de-DE" sz="1600" dirty="0" smtClean="0"/>
              <a:t> </a:t>
            </a:r>
            <a:r>
              <a:rPr lang="de-DE" sz="1600" dirty="0" err="1" smtClean="0"/>
              <a:t>and</a:t>
            </a:r>
            <a:r>
              <a:rPr lang="de-DE" sz="1600" dirty="0" smtClean="0"/>
              <a:t> </a:t>
            </a:r>
            <a:r>
              <a:rPr lang="de-DE" sz="1600" dirty="0" err="1" smtClean="0"/>
              <a:t>shift</a:t>
            </a:r>
            <a:r>
              <a:rPr lang="de-DE" sz="1600" dirty="0" smtClean="0"/>
              <a:t> </a:t>
            </a:r>
            <a:r>
              <a:rPr lang="de-DE" sz="1600" dirty="0" err="1" smtClean="0"/>
              <a:t>it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0 ADUs), etc.</a:t>
            </a:r>
          </a:p>
          <a:p>
            <a:pPr marL="457200" indent="-457200">
              <a:buAutoNum type="arabicPeriod"/>
            </a:pPr>
            <a:r>
              <a:rPr lang="de-DE" sz="1600" dirty="0" err="1" smtClean="0"/>
              <a:t>Redo</a:t>
            </a:r>
            <a:r>
              <a:rPr lang="de-DE" sz="1600" dirty="0" smtClean="0"/>
              <a:t> </a:t>
            </a:r>
            <a:r>
              <a:rPr lang="de-DE" sz="1600" dirty="0" err="1" smtClean="0"/>
              <a:t>everything</a:t>
            </a:r>
            <a:r>
              <a:rPr lang="de-DE" sz="1600" dirty="0" smtClean="0"/>
              <a:t> for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required</a:t>
            </a:r>
            <a:r>
              <a:rPr lang="de-DE" sz="1600" dirty="0" smtClean="0"/>
              <a:t> </a:t>
            </a:r>
            <a:r>
              <a:rPr lang="de-DE" sz="1600" dirty="0" err="1" smtClean="0"/>
              <a:t>number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images</a:t>
            </a:r>
            <a:r>
              <a:rPr lang="de-DE" sz="1600" dirty="0" smtClean="0"/>
              <a:t>, </a:t>
            </a:r>
            <a:r>
              <a:rPr lang="de-DE" sz="1600" dirty="0" err="1" smtClean="0"/>
              <a:t>average</a:t>
            </a:r>
            <a:r>
              <a:rPr lang="de-DE" sz="1600" dirty="0" smtClean="0"/>
              <a:t> &amp; </a:t>
            </a:r>
            <a:r>
              <a:rPr lang="de-DE" sz="1600" dirty="0" err="1" smtClean="0"/>
              <a:t>correlate</a:t>
            </a:r>
            <a:endParaRPr lang="de-DE" sz="1600" dirty="0" smtClean="0"/>
          </a:p>
          <a:p>
            <a:pPr marL="457200" indent="-457200">
              <a:buAutoNum type="arabicPeriod"/>
            </a:pPr>
            <a:r>
              <a:rPr lang="de-DE" sz="1600" dirty="0" err="1" smtClean="0"/>
              <a:t>Get</a:t>
            </a:r>
            <a:r>
              <a:rPr lang="de-DE" sz="1600" dirty="0" smtClean="0"/>
              <a:t> out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results</a:t>
            </a:r>
            <a:r>
              <a:rPr lang="de-DE" sz="1600" dirty="0" smtClean="0"/>
              <a:t>….</a:t>
            </a:r>
            <a:endParaRPr lang="en-US" sz="1600" dirty="0"/>
          </a:p>
        </p:txBody>
      </p:sp>
      <p:pic>
        <p:nvPicPr>
          <p:cNvPr id="2050" name="Picture 2" descr="C:\Users\hallmann\Desktop\LCLS_summary\R47_F1040-1060__AvgMaskedAverag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t="9480" r="24594" b="9017"/>
          <a:stretch/>
        </p:blipFill>
        <p:spPr bwMode="auto">
          <a:xfrm>
            <a:off x="190918" y="3285811"/>
            <a:ext cx="2954215" cy="293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 bwMode="auto">
          <a:xfrm>
            <a:off x="291402" y="3426488"/>
            <a:ext cx="673240" cy="6531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64642" y="3468357"/>
            <a:ext cx="673240" cy="6531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647929" y="3362849"/>
            <a:ext cx="673240" cy="6531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321169" y="3362849"/>
            <a:ext cx="673240" cy="6531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91402" y="4121499"/>
            <a:ext cx="673240" cy="6531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64642" y="4121499"/>
            <a:ext cx="673240" cy="6531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637882" y="4054509"/>
            <a:ext cx="673240" cy="6531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97725" y="4036087"/>
            <a:ext cx="673240" cy="6531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394859" y="4722726"/>
            <a:ext cx="673240" cy="6531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711571" y="4717699"/>
            <a:ext cx="673240" cy="6531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058429" y="4788039"/>
            <a:ext cx="673240" cy="6531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85189" y="4774641"/>
            <a:ext cx="673240" cy="6531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55045" y="5454577"/>
            <a:ext cx="673240" cy="6531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028285" y="5461275"/>
            <a:ext cx="673240" cy="6531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88122" y="5359111"/>
            <a:ext cx="673240" cy="6531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311122" y="5389255"/>
            <a:ext cx="673240" cy="6531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pic>
        <p:nvPicPr>
          <p:cNvPr id="21" name="Picture 2" descr="C:\Users\hallmann\Desktop\LCLS_summary\R47_F1040-1060__AvgMaskedAverag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t="9480" r="24594" b="9017"/>
          <a:stretch/>
        </p:blipFill>
        <p:spPr bwMode="auto">
          <a:xfrm>
            <a:off x="343318" y="3438211"/>
            <a:ext cx="2954215" cy="293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hallmann\Desktop\LCLS_summary\R47_F1040-1060__AvgMaskedAverag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t="9480" r="24594" b="9017"/>
          <a:stretch/>
        </p:blipFill>
        <p:spPr bwMode="auto">
          <a:xfrm>
            <a:off x="495718" y="3590611"/>
            <a:ext cx="2954215" cy="293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hallmann\Desktop\LCLS_summary\R47_F1040-1060__AvgMaskedAverag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t="9480" r="24594" b="9017"/>
          <a:stretch/>
        </p:blipFill>
        <p:spPr bwMode="auto">
          <a:xfrm>
            <a:off x="648118" y="3743011"/>
            <a:ext cx="2954215" cy="293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hallmann\Desktop\LCLS_summary\R47_F1040-1060__AvgMaskedAverag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t="9480" r="24594" b="9017"/>
          <a:stretch/>
        </p:blipFill>
        <p:spPr bwMode="auto">
          <a:xfrm>
            <a:off x="800518" y="3895411"/>
            <a:ext cx="2954215" cy="293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hallmann\Desktop\LCLS_summary\R47_F1040-1060__AvgMaskedAverag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t="9480" r="24594" b="9017"/>
          <a:stretch/>
        </p:blipFill>
        <p:spPr bwMode="auto">
          <a:xfrm>
            <a:off x="952918" y="4047811"/>
            <a:ext cx="2954215" cy="293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hallmann\Desktop\LCLS_summary\R47_F1040-1060__AvgMaskedAverag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t="9480" r="24594" b="9017"/>
          <a:stretch/>
        </p:blipFill>
        <p:spPr bwMode="auto">
          <a:xfrm>
            <a:off x="1105318" y="4200211"/>
            <a:ext cx="2954215" cy="293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hallmann\Desktop\LCLS_summary\R47_F1040-1060__AvgMaskedAverag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t="9480" r="24594" b="9017"/>
          <a:stretch/>
        </p:blipFill>
        <p:spPr bwMode="auto">
          <a:xfrm>
            <a:off x="1257718" y="4352611"/>
            <a:ext cx="2954215" cy="293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hallmann\Desktop\LCLS_summary\R47_F1040-1060__AvgMaskedAverag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t="9480" r="24594" b="9017"/>
          <a:stretch/>
        </p:blipFill>
        <p:spPr bwMode="auto">
          <a:xfrm>
            <a:off x="1410118" y="4505011"/>
            <a:ext cx="2954215" cy="293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hallmann\Desktop\LCLS_summary\R47_F1040-1060__AvgMaskedAverag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t="9480" r="24594" b="9017"/>
          <a:stretch/>
        </p:blipFill>
        <p:spPr bwMode="auto">
          <a:xfrm>
            <a:off x="1562518" y="4657411"/>
            <a:ext cx="2954215" cy="293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hallmann\Desktop\LCLS_summary\R47_F1040-1060__AvgMaskedAverag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t="9480" r="24594" b="9017"/>
          <a:stretch/>
        </p:blipFill>
        <p:spPr bwMode="auto">
          <a:xfrm>
            <a:off x="1714918" y="4809811"/>
            <a:ext cx="2954215" cy="293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hallmann\Desktop\LCLS_summary\R47_F1040-1060__AvgMaskedAverag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t="9480" r="24594" b="9017"/>
          <a:stretch/>
        </p:blipFill>
        <p:spPr bwMode="auto">
          <a:xfrm>
            <a:off x="1867318" y="4962211"/>
            <a:ext cx="2954215" cy="293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hallmann\Desktop\LCLS_summary\R47_F1040-1060__AvgMaskedAverag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t="9480" r="24594" b="9017"/>
          <a:stretch/>
        </p:blipFill>
        <p:spPr bwMode="auto">
          <a:xfrm>
            <a:off x="2019718" y="5114611"/>
            <a:ext cx="2954215" cy="293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hallmann\Desktop\LCLS_summary\R47_F1040-1060__AvgMaskedAverag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t="9480" r="24594" b="9017"/>
          <a:stretch/>
        </p:blipFill>
        <p:spPr bwMode="auto">
          <a:xfrm>
            <a:off x="2172118" y="5267011"/>
            <a:ext cx="2954215" cy="293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C:\Users\hallmann\Desktop\LCLS_summary\R47_F1040-1060__AvgMaskedAverag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t="9480" r="24594" b="9017"/>
          <a:stretch/>
        </p:blipFill>
        <p:spPr bwMode="auto">
          <a:xfrm>
            <a:off x="2324518" y="5419411"/>
            <a:ext cx="2954215" cy="293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Users\hallmann\Desktop\LCLS_summary\R47_F1040-1060__AvgMaskedAverag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t="9480" r="24594" b="9017"/>
          <a:stretch/>
        </p:blipFill>
        <p:spPr bwMode="auto">
          <a:xfrm>
            <a:off x="2476918" y="5571811"/>
            <a:ext cx="2954215" cy="293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C:\Users\hallmann\Desktop\LCLS_summary\R47_F1040-1060__AvgMaskedAverag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t="9480" r="24594" b="9017"/>
          <a:stretch/>
        </p:blipFill>
        <p:spPr bwMode="auto">
          <a:xfrm>
            <a:off x="2629318" y="5724211"/>
            <a:ext cx="2954215" cy="293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48" name="Straight Arrow Connector 2047"/>
          <p:cNvCxnSpPr/>
          <p:nvPr/>
        </p:nvCxnSpPr>
        <p:spPr bwMode="auto">
          <a:xfrm>
            <a:off x="3907133" y="3155182"/>
            <a:ext cx="2182168" cy="2530500"/>
          </a:xfrm>
          <a:prstGeom prst="straightConnector1">
            <a:avLst/>
          </a:prstGeom>
          <a:noFill/>
          <a:ln w="50800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049" name="TextBox 2048"/>
          <p:cNvSpPr txBox="1"/>
          <p:nvPr/>
        </p:nvSpPr>
        <p:spPr>
          <a:xfrm>
            <a:off x="4791946" y="3647701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smtClean="0">
                <a:solidFill>
                  <a:schemeClr val="accent3"/>
                </a:solidFill>
              </a:rPr>
              <a:t>time</a:t>
            </a:r>
            <a:endParaRPr lang="en-US" sz="2000" dirty="0" smtClean="0">
              <a:solidFill>
                <a:schemeClr val="accent3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5702439" y="2596012"/>
            <a:ext cx="3310933" cy="1989197"/>
            <a:chOff x="759024" y="1073296"/>
            <a:chExt cx="7485325" cy="5262885"/>
          </a:xfrm>
        </p:grpSpPr>
        <p:pic>
          <p:nvPicPr>
            <p:cNvPr id="41" name="Picture 2" descr="C:\Users\hallmann\Desktop\lcls-ang-fine\lcls-report\images\cf-correct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024" y="1073296"/>
              <a:ext cx="7485325" cy="52628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Rectangle 42"/>
            <p:cNvSpPr/>
            <p:nvPr/>
          </p:nvSpPr>
          <p:spPr bwMode="auto">
            <a:xfrm>
              <a:off x="5819775" y="1565017"/>
              <a:ext cx="1179523" cy="307777"/>
            </a:xfrm>
            <a:prstGeom prst="rect">
              <a:avLst/>
            </a:prstGeom>
            <a:noFill/>
            <a:ln w="1270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8288" marR="0" indent="-268288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n"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endParaRPr>
            </a:p>
          </p:txBody>
        </p:sp>
      </p:grpSp>
      <p:pic>
        <p:nvPicPr>
          <p:cNvPr id="46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3" t="29744" r="5263" b="22308"/>
          <a:stretch>
            <a:fillRect/>
          </a:stretch>
        </p:blipFill>
        <p:spPr bwMode="auto">
          <a:xfrm>
            <a:off x="6867943" y="4585209"/>
            <a:ext cx="1960109" cy="185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47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"/>
                            </p:stCondLst>
                            <p:childTnLst>
                              <p:par>
                                <p:cTn id="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"/>
                            </p:stCondLst>
                            <p:childTnLst>
                              <p:par>
                                <p:cTn id="3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"/>
                            </p:stCondLst>
                            <p:childTnLst>
                              <p:par>
                                <p:cTn id="3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"/>
                            </p:stCondLst>
                            <p:childTnLst>
                              <p:par>
                                <p:cTn id="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"/>
                            </p:stCondLst>
                            <p:childTnLst>
                              <p:par>
                                <p:cTn id="5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100"/>
                            </p:stCondLst>
                            <p:childTnLst>
                              <p:par>
                                <p:cTn id="6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0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3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4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7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0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XPCS on </a:t>
            </a:r>
            <a:r>
              <a:rPr lang="de-DE" dirty="0" smtClean="0"/>
              <a:t>WAXS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Compared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SAXS</a:t>
            </a:r>
          </a:p>
          <a:p>
            <a:pPr lvl="1"/>
            <a:r>
              <a:rPr lang="de-DE" dirty="0" err="1" smtClean="0"/>
              <a:t>only</a:t>
            </a:r>
            <a:r>
              <a:rPr lang="de-DE" dirty="0" smtClean="0"/>
              <a:t> a </a:t>
            </a:r>
            <a:r>
              <a:rPr lang="de-DE" dirty="0" err="1" smtClean="0"/>
              <a:t>few</a:t>
            </a:r>
            <a:r>
              <a:rPr lang="de-DE" dirty="0" smtClean="0"/>
              <a:t> </a:t>
            </a:r>
            <a:r>
              <a:rPr lang="de-DE" dirty="0" err="1" smtClean="0"/>
              <a:t>photons</a:t>
            </a:r>
            <a:r>
              <a:rPr lang="de-DE" dirty="0" smtClean="0"/>
              <a:t> per </a:t>
            </a:r>
            <a:r>
              <a:rPr lang="de-DE" dirty="0" err="1" smtClean="0"/>
              <a:t>image</a:t>
            </a:r>
            <a:r>
              <a:rPr lang="de-DE" dirty="0" smtClean="0"/>
              <a:t> </a:t>
            </a:r>
            <a:r>
              <a:rPr lang="de-DE" dirty="0" err="1" smtClean="0"/>
              <a:t>expected</a:t>
            </a:r>
            <a:r>
              <a:rPr lang="de-DE" dirty="0" smtClean="0"/>
              <a:t> (~0.01-0.001 </a:t>
            </a:r>
            <a:r>
              <a:rPr lang="de-DE" dirty="0" err="1" smtClean="0"/>
              <a:t>ph</a:t>
            </a:r>
            <a:r>
              <a:rPr lang="de-DE" dirty="0" smtClean="0"/>
              <a:t>/</a:t>
            </a:r>
            <a:r>
              <a:rPr lang="de-DE" dirty="0" err="1" smtClean="0"/>
              <a:t>pxl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 smtClean="0"/>
              <a:t>No</a:t>
            </a:r>
            <a:r>
              <a:rPr lang="de-DE" dirty="0" smtClean="0"/>
              <a:t> q-rings/q-areas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relevance</a:t>
            </a:r>
            <a:endParaRPr lang="de-DE" dirty="0" smtClean="0"/>
          </a:p>
          <a:p>
            <a:pPr lvl="1"/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average</a:t>
            </a:r>
            <a:r>
              <a:rPr lang="de-DE" dirty="0" smtClean="0"/>
              <a:t>, S(Q), &amp; ring </a:t>
            </a:r>
            <a:r>
              <a:rPr lang="de-DE" dirty="0" err="1" smtClean="0"/>
              <a:t>location</a:t>
            </a:r>
            <a:r>
              <a:rPr lang="de-DE" dirty="0" smtClean="0"/>
              <a:t> </a:t>
            </a:r>
            <a:r>
              <a:rPr lang="de-DE" dirty="0" err="1" smtClean="0"/>
              <a:t>necessary</a:t>
            </a:r>
            <a:r>
              <a:rPr lang="de-DE" dirty="0" smtClean="0"/>
              <a:t> but </a:t>
            </a:r>
            <a:r>
              <a:rPr lang="de-DE" dirty="0" err="1" smtClean="0"/>
              <a:t>the</a:t>
            </a:r>
            <a:r>
              <a:rPr lang="de-DE" dirty="0" smtClean="0"/>
              <a:t> pure WAXS-XPCS </a:t>
            </a:r>
            <a:r>
              <a:rPr lang="de-DE" dirty="0" err="1" smtClean="0"/>
              <a:t>code</a:t>
            </a:r>
            <a:r>
              <a:rPr lang="de-DE" dirty="0" smtClean="0"/>
              <a:t> (Python &amp; </a:t>
            </a:r>
            <a:r>
              <a:rPr lang="de-DE" dirty="0" err="1"/>
              <a:t>F</a:t>
            </a:r>
            <a:r>
              <a:rPr lang="de-DE" dirty="0" err="1" smtClean="0"/>
              <a:t>ortran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Necessary</a:t>
            </a:r>
            <a:r>
              <a:rPr lang="de-DE" dirty="0" smtClean="0"/>
              <a:t> </a:t>
            </a:r>
            <a:r>
              <a:rPr lang="de-DE" dirty="0" err="1" smtClean="0"/>
              <a:t>packages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Same </a:t>
            </a:r>
            <a:r>
              <a:rPr lang="de-DE" dirty="0" err="1" smtClean="0"/>
              <a:t>as</a:t>
            </a:r>
            <a:r>
              <a:rPr lang="de-DE" dirty="0" smtClean="0"/>
              <a:t> for SAXS + </a:t>
            </a:r>
            <a:r>
              <a:rPr lang="de-DE" dirty="0" err="1" smtClean="0"/>
              <a:t>implementation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Fortran</a:t>
            </a:r>
            <a:r>
              <a:rPr lang="de-DE" dirty="0" smtClean="0"/>
              <a:t> </a:t>
            </a:r>
            <a:r>
              <a:rPr lang="de-DE" dirty="0" err="1" smtClean="0"/>
              <a:t>parts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fasten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selective</a:t>
            </a:r>
            <a:r>
              <a:rPr lang="de-DE" dirty="0" smtClean="0"/>
              <a:t> </a:t>
            </a:r>
            <a:r>
              <a:rPr lang="de-DE" dirty="0" err="1" smtClean="0"/>
              <a:t>processes</a:t>
            </a:r>
            <a:endParaRPr lang="de-D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24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Steps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XPCS </a:t>
            </a:r>
            <a:r>
              <a:rPr lang="de-DE" dirty="0" err="1"/>
              <a:t>analysis</a:t>
            </a:r>
            <a:r>
              <a:rPr lang="de-DE" dirty="0"/>
              <a:t> in </a:t>
            </a:r>
            <a:r>
              <a:rPr lang="de-DE" dirty="0" smtClean="0"/>
              <a:t>WAXS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24631" y="1143000"/>
            <a:ext cx="8686800" cy="2243295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de-DE" sz="1600" dirty="0" err="1" smtClean="0"/>
              <a:t>Loading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32 </a:t>
            </a:r>
            <a:r>
              <a:rPr lang="de-DE" sz="1600" dirty="0" err="1" smtClean="0"/>
              <a:t>detector</a:t>
            </a:r>
            <a:r>
              <a:rPr lang="de-DE" sz="1600" dirty="0" smtClean="0"/>
              <a:t> </a:t>
            </a:r>
            <a:r>
              <a:rPr lang="de-DE" sz="1600" dirty="0" err="1" smtClean="0"/>
              <a:t>modules</a:t>
            </a:r>
            <a:r>
              <a:rPr lang="de-DE" sz="1600" dirty="0" smtClean="0"/>
              <a:t> (185x388pxls out </a:t>
            </a:r>
            <a:r>
              <a:rPr lang="de-DE" sz="1600" dirty="0" err="1" smtClean="0"/>
              <a:t>of</a:t>
            </a:r>
            <a:r>
              <a:rPr lang="de-DE" sz="1600" dirty="0" smtClean="0"/>
              <a:t> .</a:t>
            </a:r>
            <a:r>
              <a:rPr lang="de-DE" sz="1600" dirty="0" err="1" smtClean="0"/>
              <a:t>xtc</a:t>
            </a:r>
            <a:r>
              <a:rPr lang="de-DE" sz="1600" dirty="0" smtClean="0"/>
              <a:t> </a:t>
            </a:r>
            <a:r>
              <a:rPr lang="de-DE" sz="1600" dirty="0" err="1" smtClean="0"/>
              <a:t>or</a:t>
            </a:r>
            <a:r>
              <a:rPr lang="de-DE" sz="1600" dirty="0" smtClean="0"/>
              <a:t> .</a:t>
            </a:r>
            <a:r>
              <a:rPr lang="de-DE" sz="1600" dirty="0" err="1" smtClean="0"/>
              <a:t>hdf</a:t>
            </a:r>
            <a:r>
              <a:rPr lang="de-DE" sz="1600" dirty="0" smtClean="0"/>
              <a:t>-files) &amp; </a:t>
            </a:r>
            <a:r>
              <a:rPr lang="de-DE" sz="1600" dirty="0" err="1" smtClean="0"/>
              <a:t>position</a:t>
            </a:r>
            <a:r>
              <a:rPr lang="de-DE" sz="1600" dirty="0" smtClean="0"/>
              <a:t> </a:t>
            </a:r>
            <a:r>
              <a:rPr lang="de-DE" sz="1600" dirty="0" err="1" smtClean="0"/>
              <a:t>them</a:t>
            </a:r>
            <a:r>
              <a:rPr lang="de-DE" sz="1600" dirty="0" smtClean="0"/>
              <a:t> in a </a:t>
            </a:r>
            <a:r>
              <a:rPr lang="de-DE" sz="1600" dirty="0" err="1" smtClean="0"/>
              <a:t>master</a:t>
            </a:r>
            <a:r>
              <a:rPr lang="de-DE" sz="1600" dirty="0" smtClean="0"/>
              <a:t> </a:t>
            </a:r>
            <a:r>
              <a:rPr lang="de-DE" sz="1600" dirty="0" err="1" smtClean="0"/>
              <a:t>array</a:t>
            </a:r>
            <a:r>
              <a:rPr lang="de-DE" sz="1600" dirty="0" smtClean="0"/>
              <a:t> (1800x1800 </a:t>
            </a:r>
            <a:r>
              <a:rPr lang="de-DE" sz="1600" dirty="0" err="1" smtClean="0"/>
              <a:t>pxls</a:t>
            </a:r>
            <a:r>
              <a:rPr lang="de-DE" sz="1600" dirty="0" smtClean="0"/>
              <a:t>) (not </a:t>
            </a:r>
            <a:r>
              <a:rPr lang="de-DE" sz="1600" dirty="0" err="1" smtClean="0"/>
              <a:t>really</a:t>
            </a:r>
            <a:r>
              <a:rPr lang="de-DE" sz="1600" dirty="0" smtClean="0"/>
              <a:t> </a:t>
            </a:r>
            <a:r>
              <a:rPr lang="de-DE" sz="1600" dirty="0" err="1" smtClean="0"/>
              <a:t>necessary</a:t>
            </a:r>
            <a:r>
              <a:rPr lang="de-DE" sz="1600" dirty="0" smtClean="0"/>
              <a:t> but </a:t>
            </a:r>
            <a:r>
              <a:rPr lang="de-DE" sz="1600" dirty="0" err="1" smtClean="0"/>
              <a:t>helpful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prepare</a:t>
            </a:r>
            <a:r>
              <a:rPr lang="de-DE" sz="1600" dirty="0" smtClean="0"/>
              <a:t> </a:t>
            </a:r>
            <a:r>
              <a:rPr lang="de-DE" sz="1600" dirty="0" err="1" smtClean="0"/>
              <a:t>masks</a:t>
            </a:r>
            <a:r>
              <a:rPr lang="de-DE" sz="1600" dirty="0" smtClean="0"/>
              <a:t>)</a:t>
            </a:r>
          </a:p>
          <a:p>
            <a:pPr marL="457200" indent="-457200">
              <a:buAutoNum type="arabicPeriod"/>
            </a:pPr>
            <a:r>
              <a:rPr lang="de-DE" sz="1600" dirty="0" err="1" smtClean="0"/>
              <a:t>Apply</a:t>
            </a:r>
            <a:r>
              <a:rPr lang="de-DE" sz="1600" dirty="0" smtClean="0"/>
              <a:t> </a:t>
            </a:r>
            <a:r>
              <a:rPr lang="de-DE" sz="1600" dirty="0" err="1" smtClean="0"/>
              <a:t>mask</a:t>
            </a:r>
            <a:r>
              <a:rPr lang="de-DE" sz="1600" dirty="0" smtClean="0"/>
              <a:t> &amp; </a:t>
            </a:r>
            <a:r>
              <a:rPr lang="de-DE" sz="1600" dirty="0" err="1" smtClean="0"/>
              <a:t>common</a:t>
            </a:r>
            <a:r>
              <a:rPr lang="de-DE" sz="1600" dirty="0" smtClean="0"/>
              <a:t> </a:t>
            </a:r>
            <a:r>
              <a:rPr lang="de-DE" sz="1600" dirty="0" err="1" smtClean="0"/>
              <a:t>mode</a:t>
            </a:r>
            <a:r>
              <a:rPr lang="de-DE" sz="1600" dirty="0" smtClean="0"/>
              <a:t> </a:t>
            </a:r>
            <a:r>
              <a:rPr lang="de-DE" sz="1600" dirty="0" err="1" smtClean="0"/>
              <a:t>correction</a:t>
            </a:r>
            <a:r>
              <a:rPr lang="de-DE" sz="1600" dirty="0" smtClean="0"/>
              <a:t> (</a:t>
            </a:r>
            <a:r>
              <a:rPr lang="de-DE" sz="1600" dirty="0" err="1" smtClean="0"/>
              <a:t>identify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0-photon </a:t>
            </a:r>
            <a:r>
              <a:rPr lang="de-DE" sz="1600" dirty="0" err="1" smtClean="0"/>
              <a:t>peak</a:t>
            </a:r>
            <a:r>
              <a:rPr lang="de-DE" sz="1600" dirty="0" smtClean="0"/>
              <a:t> </a:t>
            </a:r>
            <a:r>
              <a:rPr lang="de-DE" sz="1600" dirty="0" err="1" smtClean="0"/>
              <a:t>and</a:t>
            </a:r>
            <a:r>
              <a:rPr lang="de-DE" sz="1600" dirty="0" smtClean="0"/>
              <a:t> </a:t>
            </a:r>
            <a:r>
              <a:rPr lang="de-DE" sz="1600" dirty="0" err="1" smtClean="0"/>
              <a:t>shift</a:t>
            </a:r>
            <a:r>
              <a:rPr lang="de-DE" sz="1600" dirty="0" smtClean="0"/>
              <a:t> </a:t>
            </a:r>
            <a:r>
              <a:rPr lang="de-DE" sz="1600" dirty="0" err="1" smtClean="0"/>
              <a:t>it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0 ADUs), </a:t>
            </a:r>
            <a:r>
              <a:rPr lang="de-DE" sz="1600" dirty="0" err="1" smtClean="0"/>
              <a:t>dark</a:t>
            </a:r>
            <a:r>
              <a:rPr lang="de-DE" sz="1600" dirty="0" smtClean="0"/>
              <a:t> </a:t>
            </a:r>
            <a:r>
              <a:rPr lang="de-DE" sz="1600" dirty="0" err="1" smtClean="0"/>
              <a:t>subtraction</a:t>
            </a:r>
            <a:r>
              <a:rPr lang="de-DE" sz="1600" dirty="0" smtClean="0"/>
              <a:t> etc.</a:t>
            </a:r>
          </a:p>
          <a:p>
            <a:pPr marL="457200" indent="-457200">
              <a:buAutoNum type="arabicPeriod"/>
            </a:pPr>
            <a:r>
              <a:rPr lang="de-DE" sz="1600" dirty="0" err="1" smtClean="0"/>
              <a:t>Dropletize</a:t>
            </a:r>
            <a:r>
              <a:rPr lang="de-DE" sz="1600" dirty="0" smtClean="0"/>
              <a:t> </a:t>
            </a:r>
            <a:r>
              <a:rPr lang="de-DE" sz="1600" dirty="0" err="1" smtClean="0"/>
              <a:t>and</a:t>
            </a:r>
            <a:r>
              <a:rPr lang="de-DE" sz="1600" dirty="0" smtClean="0"/>
              <a:t> </a:t>
            </a:r>
            <a:r>
              <a:rPr lang="de-DE" sz="1600" dirty="0" err="1" smtClean="0"/>
              <a:t>get</a:t>
            </a:r>
            <a:r>
              <a:rPr lang="de-DE" sz="1600" dirty="0" smtClean="0"/>
              <a:t> out an Event </a:t>
            </a:r>
            <a:r>
              <a:rPr lang="de-DE" sz="1600" dirty="0" err="1" smtClean="0"/>
              <a:t>list</a:t>
            </a:r>
            <a:r>
              <a:rPr lang="de-DE" sz="1600" dirty="0" smtClean="0"/>
              <a:t> (</a:t>
            </a:r>
            <a:r>
              <a:rPr lang="de-DE" sz="1600" dirty="0" err="1" smtClean="0"/>
              <a:t>Fortran</a:t>
            </a:r>
            <a:r>
              <a:rPr lang="de-DE" sz="1600" dirty="0" smtClean="0"/>
              <a:t> </a:t>
            </a:r>
            <a:r>
              <a:rPr lang="de-DE" sz="1600" dirty="0" err="1" smtClean="0"/>
              <a:t>package</a:t>
            </a:r>
            <a:r>
              <a:rPr lang="de-DE" sz="1600" dirty="0" smtClean="0"/>
              <a:t>)</a:t>
            </a:r>
          </a:p>
          <a:p>
            <a:pPr marL="457200" indent="-457200">
              <a:buAutoNum type="arabicPeriod"/>
            </a:pPr>
            <a:r>
              <a:rPr lang="de-DE" sz="1600" dirty="0" err="1" smtClean="0"/>
              <a:t>Redo</a:t>
            </a:r>
            <a:r>
              <a:rPr lang="de-DE" sz="1600" dirty="0" smtClean="0"/>
              <a:t> </a:t>
            </a:r>
            <a:r>
              <a:rPr lang="de-DE" sz="1600" dirty="0" err="1" smtClean="0"/>
              <a:t>this</a:t>
            </a:r>
            <a:r>
              <a:rPr lang="de-DE" sz="1600" dirty="0" smtClean="0"/>
              <a:t> for a </a:t>
            </a:r>
            <a:r>
              <a:rPr lang="de-DE" sz="1600" dirty="0" err="1" smtClean="0"/>
              <a:t>certain</a:t>
            </a:r>
            <a:r>
              <a:rPr lang="de-DE" sz="1600" dirty="0" smtClean="0"/>
              <a:t> </a:t>
            </a:r>
            <a:r>
              <a:rPr lang="de-DE" sz="1600" dirty="0" err="1" smtClean="0"/>
              <a:t>number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images</a:t>
            </a:r>
            <a:endParaRPr lang="de-DE" sz="1600" dirty="0" smtClean="0"/>
          </a:p>
          <a:p>
            <a:pPr marL="457200" indent="-457200">
              <a:buAutoNum type="arabicPeriod"/>
            </a:pPr>
            <a:r>
              <a:rPr lang="de-DE" sz="1600" dirty="0" err="1" smtClean="0"/>
              <a:t>Use</a:t>
            </a:r>
            <a:r>
              <a:rPr lang="de-DE" sz="1600" dirty="0" smtClean="0"/>
              <a:t> an </a:t>
            </a:r>
            <a:r>
              <a:rPr lang="de-DE" sz="1600" dirty="0" err="1" smtClean="0"/>
              <a:t>event</a:t>
            </a:r>
            <a:r>
              <a:rPr lang="de-DE" sz="1600" dirty="0" smtClean="0"/>
              <a:t> </a:t>
            </a:r>
            <a:r>
              <a:rPr lang="de-DE" sz="1600" dirty="0" err="1" smtClean="0"/>
              <a:t>correlator</a:t>
            </a:r>
            <a:r>
              <a:rPr lang="de-DE" sz="1600" dirty="0" smtClean="0"/>
              <a:t> (</a:t>
            </a:r>
            <a:r>
              <a:rPr lang="de-DE" sz="1600" dirty="0" err="1" smtClean="0"/>
              <a:t>Fortran</a:t>
            </a:r>
            <a:r>
              <a:rPr lang="de-DE" sz="1600" dirty="0" smtClean="0"/>
              <a:t> </a:t>
            </a:r>
            <a:r>
              <a:rPr lang="de-DE" sz="1600" dirty="0" err="1" smtClean="0"/>
              <a:t>package</a:t>
            </a:r>
            <a:r>
              <a:rPr lang="de-DE" sz="1600" dirty="0" smtClean="0"/>
              <a:t>)</a:t>
            </a:r>
          </a:p>
          <a:p>
            <a:pPr marL="457200" indent="-457200">
              <a:buAutoNum type="arabicPeriod"/>
            </a:pPr>
            <a:r>
              <a:rPr lang="de-DE" sz="1600" dirty="0" err="1" smtClean="0"/>
              <a:t>Get</a:t>
            </a:r>
            <a:r>
              <a:rPr lang="de-DE" sz="1600" dirty="0" smtClean="0"/>
              <a:t> out </a:t>
            </a:r>
            <a:r>
              <a:rPr lang="de-DE" sz="1600" dirty="0" err="1" smtClean="0"/>
              <a:t>results</a:t>
            </a:r>
            <a:r>
              <a:rPr lang="de-DE" sz="1600" dirty="0" smtClean="0"/>
              <a:t>!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5624728" y="6267793"/>
            <a:ext cx="35853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1200" dirty="0" smtClean="0">
                <a:hlinkClick r:id="rId2"/>
              </a:rPr>
              <a:t>Chushkin et al. </a:t>
            </a:r>
            <a:r>
              <a:rPr lang="it-IT" sz="1200" i="1" dirty="0" smtClean="0">
                <a:hlinkClick r:id="rId2"/>
              </a:rPr>
              <a:t>J</a:t>
            </a:r>
            <a:r>
              <a:rPr lang="it-IT" sz="1200" i="1" dirty="0">
                <a:hlinkClick r:id="rId2"/>
              </a:rPr>
              <a:t>. </a:t>
            </a:r>
            <a:r>
              <a:rPr lang="it-IT" sz="1200" i="1" dirty="0" err="1">
                <a:hlinkClick r:id="rId2"/>
              </a:rPr>
              <a:t>Appl</a:t>
            </a:r>
            <a:r>
              <a:rPr lang="it-IT" sz="1200" i="1" dirty="0">
                <a:hlinkClick r:id="rId2"/>
              </a:rPr>
              <a:t>. </a:t>
            </a:r>
            <a:r>
              <a:rPr lang="it-IT" sz="1200" i="1" dirty="0" err="1">
                <a:hlinkClick r:id="rId2"/>
              </a:rPr>
              <a:t>Cryst</a:t>
            </a:r>
            <a:r>
              <a:rPr lang="it-IT" sz="1200" i="1" dirty="0">
                <a:hlinkClick r:id="rId2"/>
              </a:rPr>
              <a:t>.</a:t>
            </a:r>
            <a:r>
              <a:rPr lang="it-IT" sz="1200" dirty="0"/>
              <a:t> (2012). </a:t>
            </a:r>
            <a:r>
              <a:rPr lang="it-IT" sz="1200" b="1" dirty="0">
                <a:hlinkClick r:id="rId3"/>
              </a:rPr>
              <a:t>45</a:t>
            </a:r>
            <a:r>
              <a:rPr lang="it-IT" sz="1200" dirty="0"/>
              <a:t>, 807-813</a:t>
            </a:r>
            <a:endParaRPr lang="en-US" sz="1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464286"/>
              </p:ext>
            </p:extLst>
          </p:nvPr>
        </p:nvGraphicFramePr>
        <p:xfrm>
          <a:off x="6719990" y="4200465"/>
          <a:ext cx="2206285" cy="18542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41257"/>
                <a:gridCol w="441257"/>
                <a:gridCol w="441257"/>
                <a:gridCol w="441257"/>
                <a:gridCol w="4412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50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20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37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40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22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9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26657" y="3175256"/>
            <a:ext cx="2584362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err="1" smtClean="0">
                <a:solidFill>
                  <a:schemeClr val="accent3"/>
                </a:solidFill>
              </a:rPr>
              <a:t>Lower</a:t>
            </a:r>
            <a:r>
              <a:rPr lang="de-DE" sz="2000" dirty="0" smtClean="0">
                <a:solidFill>
                  <a:schemeClr val="accent3"/>
                </a:solidFill>
              </a:rPr>
              <a:t> </a:t>
            </a:r>
            <a:r>
              <a:rPr lang="de-DE" sz="2000" dirty="0" err="1" smtClean="0">
                <a:solidFill>
                  <a:schemeClr val="accent3"/>
                </a:solidFill>
              </a:rPr>
              <a:t>threshold</a:t>
            </a:r>
            <a:r>
              <a:rPr lang="de-DE" sz="2000" dirty="0" smtClean="0">
                <a:solidFill>
                  <a:schemeClr val="accent3"/>
                </a:solidFill>
              </a:rPr>
              <a:t> = 17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smtClean="0">
                <a:solidFill>
                  <a:schemeClr val="accent3"/>
                </a:solidFill>
              </a:rPr>
              <a:t>ADU/</a:t>
            </a:r>
            <a:r>
              <a:rPr lang="de-DE" sz="2000" dirty="0" err="1" smtClean="0">
                <a:solidFill>
                  <a:schemeClr val="accent3"/>
                </a:solidFill>
              </a:rPr>
              <a:t>photon</a:t>
            </a:r>
            <a:r>
              <a:rPr lang="de-DE" sz="2000" dirty="0" smtClean="0">
                <a:solidFill>
                  <a:schemeClr val="accent3"/>
                </a:solidFill>
              </a:rPr>
              <a:t> = 37</a:t>
            </a:r>
            <a:endParaRPr lang="en-US" sz="2000" dirty="0" smtClean="0">
              <a:solidFill>
                <a:schemeClr val="accent3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405235"/>
              </p:ext>
            </p:extLst>
          </p:nvPr>
        </p:nvGraphicFramePr>
        <p:xfrm>
          <a:off x="6721664" y="4200185"/>
          <a:ext cx="2206285" cy="18542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41257"/>
                <a:gridCol w="441257"/>
                <a:gridCol w="441257"/>
                <a:gridCol w="441257"/>
                <a:gridCol w="4412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50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20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37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40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22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853429"/>
              </p:ext>
            </p:extLst>
          </p:nvPr>
        </p:nvGraphicFramePr>
        <p:xfrm>
          <a:off x="6722337" y="4200714"/>
          <a:ext cx="2206285" cy="18542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41257"/>
                <a:gridCol w="441257"/>
                <a:gridCol w="441257"/>
                <a:gridCol w="441257"/>
                <a:gridCol w="4412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50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20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40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22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100171"/>
              </p:ext>
            </p:extLst>
          </p:nvPr>
        </p:nvGraphicFramePr>
        <p:xfrm>
          <a:off x="6724012" y="4200715"/>
          <a:ext cx="2206285" cy="18542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41257"/>
                <a:gridCol w="441257"/>
                <a:gridCol w="441257"/>
                <a:gridCol w="441257"/>
                <a:gridCol w="4412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50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20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40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260952"/>
              </p:ext>
            </p:extLst>
          </p:nvPr>
        </p:nvGraphicFramePr>
        <p:xfrm>
          <a:off x="6724513" y="4200374"/>
          <a:ext cx="2206285" cy="18542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41257"/>
                <a:gridCol w="441257"/>
                <a:gridCol w="441257"/>
                <a:gridCol w="441257"/>
                <a:gridCol w="4412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50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20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209129"/>
              </p:ext>
            </p:extLst>
          </p:nvPr>
        </p:nvGraphicFramePr>
        <p:xfrm>
          <a:off x="6716179" y="4198199"/>
          <a:ext cx="2206285" cy="18542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41257"/>
                <a:gridCol w="441257"/>
                <a:gridCol w="441257"/>
                <a:gridCol w="441257"/>
                <a:gridCol w="4412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705933" y="3568177"/>
            <a:ext cx="326563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smtClean="0">
                <a:solidFill>
                  <a:schemeClr val="accent3"/>
                </a:solidFill>
              </a:rPr>
              <a:t>Event </a:t>
            </a:r>
            <a:r>
              <a:rPr lang="de-DE" sz="2000" dirty="0" err="1" smtClean="0">
                <a:solidFill>
                  <a:schemeClr val="accent3"/>
                </a:solidFill>
              </a:rPr>
              <a:t>list</a:t>
            </a:r>
            <a:endParaRPr lang="de-DE" sz="2000" dirty="0" smtClean="0">
              <a:solidFill>
                <a:schemeClr val="accent3"/>
              </a:solidFill>
            </a:endParaRPr>
          </a:p>
          <a:p>
            <a:pPr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smtClean="0">
                <a:solidFill>
                  <a:schemeClr val="accent3"/>
                </a:solidFill>
              </a:rPr>
              <a:t>((0,3),(0,3),(1,0),(3,2),(4,0))</a:t>
            </a:r>
            <a:endParaRPr lang="en-US" sz="2000" dirty="0" smtClean="0">
              <a:solidFill>
                <a:schemeClr val="accent3"/>
              </a:solidFill>
            </a:endParaRPr>
          </a:p>
        </p:txBody>
      </p:sp>
      <p:sp>
        <p:nvSpPr>
          <p:cNvPr id="16" name="Right Arrow 15"/>
          <p:cNvSpPr/>
          <p:nvPr/>
        </p:nvSpPr>
        <p:spPr bwMode="auto">
          <a:xfrm flipH="1">
            <a:off x="5828034" y="4744619"/>
            <a:ext cx="834014" cy="47227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97564" y="4355694"/>
            <a:ext cx="2669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smtClean="0">
                <a:solidFill>
                  <a:schemeClr val="accent3"/>
                </a:solidFill>
              </a:rPr>
              <a:t>((0,3),(1,0),(5,2),(5,5))</a:t>
            </a:r>
            <a:endParaRPr lang="en-US" sz="2000" dirty="0" smtClean="0">
              <a:solidFill>
                <a:schemeClr val="accent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95885" y="4716302"/>
            <a:ext cx="39324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 smtClean="0">
                <a:solidFill>
                  <a:schemeClr val="accent3"/>
                </a:solidFill>
              </a:rPr>
              <a:t>((0,3),(1,0),(1,2),(1,5),(5,3),(5,5))</a:t>
            </a:r>
            <a:endParaRPr lang="en-US" sz="2000" dirty="0" smtClean="0">
              <a:solidFill>
                <a:schemeClr val="accent3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97564" y="5067969"/>
            <a:ext cx="1665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smtClean="0">
                <a:solidFill>
                  <a:schemeClr val="accent3"/>
                </a:solidFill>
              </a:rPr>
              <a:t>                   :</a:t>
            </a:r>
            <a:endParaRPr lang="en-US" sz="2000" dirty="0" smtClean="0">
              <a:solidFill>
                <a:schemeClr val="accent3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99244" y="5300753"/>
            <a:ext cx="1665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smtClean="0">
                <a:solidFill>
                  <a:schemeClr val="accent3"/>
                </a:solidFill>
              </a:rPr>
              <a:t>                   :</a:t>
            </a:r>
            <a:endParaRPr lang="en-US" sz="2000" dirty="0" smtClean="0">
              <a:solidFill>
                <a:schemeClr val="accent3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99244" y="5543537"/>
            <a:ext cx="1665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de-DE" sz="2000" dirty="0">
                <a:solidFill>
                  <a:schemeClr val="accent3"/>
                </a:solidFill>
              </a:rPr>
              <a:t> </a:t>
            </a:r>
            <a:r>
              <a:rPr lang="de-DE" sz="2000" dirty="0" smtClean="0">
                <a:solidFill>
                  <a:schemeClr val="accent3"/>
                </a:solidFill>
              </a:rPr>
              <a:t>                   :</a:t>
            </a:r>
            <a:endParaRPr lang="en-US" sz="2000" dirty="0" smtClean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93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 animBg="1"/>
      <p:bldP spid="17" grpId="0"/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What</a:t>
            </a:r>
            <a:r>
              <a:rPr lang="de-DE" dirty="0" smtClean="0"/>
              <a:t> do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/>
              <a:t> </a:t>
            </a:r>
            <a:r>
              <a:rPr lang="de-DE" dirty="0" smtClean="0"/>
              <a:t>for online </a:t>
            </a:r>
            <a:r>
              <a:rPr lang="de-DE" dirty="0" err="1" smtClean="0"/>
              <a:t>analysis</a:t>
            </a:r>
            <a:r>
              <a:rPr lang="de-DE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Implementation </a:t>
            </a:r>
            <a:r>
              <a:rPr lang="de-DE" dirty="0" err="1" smtClean="0"/>
              <a:t>of</a:t>
            </a:r>
            <a:r>
              <a:rPr lang="de-DE" dirty="0" smtClean="0"/>
              <a:t> different Python </a:t>
            </a:r>
            <a:r>
              <a:rPr lang="de-DE" dirty="0" err="1" smtClean="0"/>
              <a:t>packages</a:t>
            </a:r>
            <a:endParaRPr lang="de-DE" dirty="0" smtClean="0"/>
          </a:p>
          <a:p>
            <a:r>
              <a:rPr lang="de-DE" dirty="0" smtClean="0"/>
              <a:t>Implementation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Fortran</a:t>
            </a:r>
            <a:r>
              <a:rPr lang="de-DE" dirty="0" smtClean="0"/>
              <a:t> (100times </a:t>
            </a:r>
            <a:r>
              <a:rPr lang="de-DE" dirty="0" err="1" smtClean="0"/>
              <a:t>faster</a:t>
            </a:r>
            <a:r>
              <a:rPr lang="de-DE" dirty="0" smtClean="0"/>
              <a:t> for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applications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Python)</a:t>
            </a:r>
          </a:p>
          <a:p>
            <a:r>
              <a:rPr lang="de-DE" dirty="0" smtClean="0"/>
              <a:t>Image </a:t>
            </a:r>
            <a:r>
              <a:rPr lang="de-DE" dirty="0" err="1" smtClean="0"/>
              <a:t>treatment</a:t>
            </a:r>
            <a:r>
              <a:rPr lang="de-DE" dirty="0" smtClean="0"/>
              <a:t> (</a:t>
            </a:r>
            <a:r>
              <a:rPr lang="de-DE" dirty="0" err="1" smtClean="0"/>
              <a:t>position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modules</a:t>
            </a:r>
            <a:r>
              <a:rPr lang="de-DE" dirty="0" smtClean="0"/>
              <a:t>, </a:t>
            </a:r>
            <a:r>
              <a:rPr lang="de-DE" dirty="0" err="1" smtClean="0"/>
              <a:t>darks</a:t>
            </a:r>
            <a:r>
              <a:rPr lang="de-DE" dirty="0" smtClean="0"/>
              <a:t>, </a:t>
            </a:r>
            <a:r>
              <a:rPr lang="de-DE" dirty="0" err="1" smtClean="0"/>
              <a:t>masks</a:t>
            </a:r>
            <a:r>
              <a:rPr lang="de-DE" dirty="0" smtClean="0"/>
              <a:t>, </a:t>
            </a:r>
            <a:r>
              <a:rPr lang="de-DE" dirty="0" err="1" smtClean="0"/>
              <a:t>corrections</a:t>
            </a:r>
            <a:r>
              <a:rPr lang="de-DE" dirty="0" smtClean="0"/>
              <a:t> like </a:t>
            </a:r>
            <a:r>
              <a:rPr lang="de-DE" dirty="0" err="1" smtClean="0"/>
              <a:t>common</a:t>
            </a:r>
            <a:r>
              <a:rPr lang="de-DE" dirty="0" smtClean="0"/>
              <a:t> </a:t>
            </a:r>
            <a:r>
              <a:rPr lang="de-DE" dirty="0" err="1" smtClean="0"/>
              <a:t>mode</a:t>
            </a:r>
            <a:r>
              <a:rPr lang="de-DE" dirty="0" smtClean="0"/>
              <a:t> </a:t>
            </a:r>
            <a:r>
              <a:rPr lang="de-DE" dirty="0" err="1" smtClean="0"/>
              <a:t>correction</a:t>
            </a:r>
            <a:r>
              <a:rPr lang="de-DE" dirty="0" smtClean="0"/>
              <a:t>, etc.)</a:t>
            </a:r>
          </a:p>
          <a:p>
            <a:r>
              <a:rPr lang="de-DE" dirty="0" err="1" smtClean="0"/>
              <a:t>Entire</a:t>
            </a:r>
            <a:r>
              <a:rPr lang="de-DE" dirty="0" smtClean="0"/>
              <a:t> pure </a:t>
            </a:r>
            <a:r>
              <a:rPr lang="de-DE" dirty="0" err="1" smtClean="0"/>
              <a:t>images</a:t>
            </a:r>
            <a:r>
              <a:rPr lang="de-DE" dirty="0" smtClean="0"/>
              <a:t> (</a:t>
            </a:r>
            <a:r>
              <a:rPr lang="de-DE" dirty="0" err="1" smtClean="0"/>
              <a:t>no</a:t>
            </a:r>
            <a:r>
              <a:rPr lang="de-DE" dirty="0" smtClean="0"/>
              <a:t> initial </a:t>
            </a:r>
            <a:r>
              <a:rPr lang="de-DE" dirty="0" err="1" smtClean="0"/>
              <a:t>conversion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event</a:t>
            </a:r>
            <a:r>
              <a:rPr lang="de-DE" dirty="0" smtClean="0"/>
              <a:t> </a:t>
            </a:r>
            <a:r>
              <a:rPr lang="de-DE" dirty="0" err="1" smtClean="0"/>
              <a:t>list</a:t>
            </a:r>
            <a:r>
              <a:rPr lang="de-DE" dirty="0" smtClean="0"/>
              <a:t>)</a:t>
            </a:r>
          </a:p>
          <a:p>
            <a:r>
              <a:rPr lang="de-DE" dirty="0" smtClean="0"/>
              <a:t>Veto </a:t>
            </a:r>
            <a:r>
              <a:rPr lang="de-DE" dirty="0" err="1" smtClean="0"/>
              <a:t>criterias</a:t>
            </a:r>
            <a:r>
              <a:rPr lang="de-DE" dirty="0" smtClean="0"/>
              <a:t> (beam </a:t>
            </a:r>
            <a:r>
              <a:rPr lang="de-DE" dirty="0" err="1" smtClean="0"/>
              <a:t>position</a:t>
            </a:r>
            <a:r>
              <a:rPr lang="de-DE" dirty="0" smtClean="0"/>
              <a:t>, </a:t>
            </a:r>
            <a:r>
              <a:rPr lang="de-DE" dirty="0" err="1" smtClean="0"/>
              <a:t>intensity</a:t>
            </a:r>
            <a:r>
              <a:rPr lang="de-DE" dirty="0" smtClean="0"/>
              <a:t>, </a:t>
            </a:r>
            <a:r>
              <a:rPr lang="de-DE" dirty="0" err="1" smtClean="0"/>
              <a:t>energy</a:t>
            </a:r>
            <a:r>
              <a:rPr lang="de-DE" dirty="0" smtClean="0"/>
              <a:t> etc.)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discard</a:t>
            </a:r>
            <a:r>
              <a:rPr lang="de-DE" dirty="0" smtClean="0"/>
              <a:t> </a:t>
            </a:r>
            <a:r>
              <a:rPr lang="de-DE" dirty="0" err="1" smtClean="0"/>
              <a:t>certain</a:t>
            </a:r>
            <a:r>
              <a:rPr lang="de-DE" dirty="0" smtClean="0"/>
              <a:t> </a:t>
            </a:r>
            <a:r>
              <a:rPr lang="de-DE" dirty="0" err="1" smtClean="0"/>
              <a:t>images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Well</a:t>
            </a:r>
            <a:r>
              <a:rPr lang="de-DE" dirty="0" smtClean="0"/>
              <a:t> </a:t>
            </a:r>
            <a:r>
              <a:rPr lang="de-DE" dirty="0" err="1" smtClean="0"/>
              <a:t>understood</a:t>
            </a:r>
            <a:r>
              <a:rPr lang="de-DE" dirty="0" smtClean="0"/>
              <a:t> </a:t>
            </a:r>
            <a:r>
              <a:rPr lang="de-DE" dirty="0" err="1" smtClean="0"/>
              <a:t>detector</a:t>
            </a:r>
            <a:r>
              <a:rPr lang="de-DE" dirty="0" smtClean="0"/>
              <a:t>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works</a:t>
            </a:r>
            <a:r>
              <a:rPr lang="de-DE" dirty="0" smtClean="0"/>
              <a:t> </a:t>
            </a:r>
            <a:r>
              <a:rPr lang="de-DE" dirty="0" err="1" smtClean="0"/>
              <a:t>reliably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constant</a:t>
            </a:r>
            <a:r>
              <a:rPr lang="de-DE" dirty="0" smtClean="0"/>
              <a:t> (e.g.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sensitivity</a:t>
            </a:r>
            <a:r>
              <a:rPr lang="de-DE" dirty="0" smtClean="0"/>
              <a:t> </a:t>
            </a:r>
            <a:r>
              <a:rPr lang="de-DE" dirty="0" err="1" smtClean="0"/>
              <a:t>fluactuation</a:t>
            </a:r>
            <a:r>
              <a:rPr lang="de-DE" dirty="0" smtClean="0"/>
              <a:t> upon </a:t>
            </a:r>
            <a:r>
              <a:rPr lang="de-DE" dirty="0" err="1" smtClean="0"/>
              <a:t>incident</a:t>
            </a:r>
            <a:r>
              <a:rPr lang="de-DE" dirty="0" smtClean="0"/>
              <a:t> </a:t>
            </a:r>
            <a:r>
              <a:rPr lang="de-DE" dirty="0" err="1" smtClean="0"/>
              <a:t>intensity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blinking</a:t>
            </a:r>
            <a:r>
              <a:rPr lang="de-DE" dirty="0" smtClean="0"/>
              <a:t> </a:t>
            </a:r>
            <a:r>
              <a:rPr lang="de-DE" dirty="0" err="1" smtClean="0"/>
              <a:t>pixels</a:t>
            </a:r>
            <a:r>
              <a:rPr lang="de-DE" dirty="0" smtClean="0"/>
              <a:t>) </a:t>
            </a:r>
          </a:p>
          <a:p>
            <a:endParaRPr lang="de-D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23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768</Words>
  <Application>Microsoft Office PowerPoint</Application>
  <PresentationFormat>On-screen Show (4:3)</PresentationFormat>
  <Paragraphs>220</Paragraphs>
  <Slides>9</Slides>
  <Notes>2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template-european-xfel-gmbh_presentation</vt:lpstr>
      <vt:lpstr>Equation</vt:lpstr>
      <vt:lpstr>XPCS data analysis and requirements on the data treatment</vt:lpstr>
      <vt:lpstr>What is XPCS?</vt:lpstr>
      <vt:lpstr>Probability analysis (XSVS)</vt:lpstr>
      <vt:lpstr>Probability analysis (XSVS)</vt:lpstr>
      <vt:lpstr>XPCS on SAXS</vt:lpstr>
      <vt:lpstr>Steps of XPCS analysis in SAXS</vt:lpstr>
      <vt:lpstr>XPCS on WAXS</vt:lpstr>
      <vt:lpstr>Steps of XPCS analysis in WAXS</vt:lpstr>
      <vt:lpstr>What do we need for online analysis?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Hallmann, Joerg</cp:lastModifiedBy>
  <cp:revision>254</cp:revision>
  <cp:lastPrinted>2008-09-01T15:04:16Z</cp:lastPrinted>
  <dcterms:created xsi:type="dcterms:W3CDTF">2012-08-22T09:26:39Z</dcterms:created>
  <dcterms:modified xsi:type="dcterms:W3CDTF">2016-02-03T14:33:10Z</dcterms:modified>
</cp:coreProperties>
</file>