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5" r:id="rId2"/>
  </p:sldMasterIdLst>
  <p:notesMasterIdLst>
    <p:notesMasterId r:id="rId9"/>
  </p:notes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0" d="100"/>
          <a:sy n="40" d="100"/>
        </p:scale>
        <p:origin x="-15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936A2F-1E1E-3243-8E46-549E37756AF8}" type="datetimeFigureOut">
              <a:rPr lang="en-US" smtClean="0"/>
              <a:t>02.02.16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CC536B-0A80-EF42-AFB3-405C56FF2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275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F08DDF-290B-49BC-9F94-6BC547E80180}" type="slidenum">
              <a:rPr lang="de-DE">
                <a:solidFill>
                  <a:prstClr val="black"/>
                </a:solidFill>
              </a:rPr>
              <a:pPr/>
              <a:t>1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1064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>
              <a:spcBef>
                <a:spcPct val="0"/>
              </a:spcBef>
              <a:spcAft>
                <a:spcPct val="20000"/>
              </a:spcAft>
            </a:pPr>
            <a:r>
              <a:rPr lang="en-GB" sz="1100" b="1" dirty="0"/>
              <a:t>How to edit the title slide</a:t>
            </a:r>
          </a:p>
          <a:p>
            <a:pPr marL="228600" indent="-228600">
              <a:spcBef>
                <a:spcPct val="0"/>
              </a:spcBef>
              <a:spcAft>
                <a:spcPct val="20000"/>
              </a:spcAft>
            </a:pPr>
            <a:endParaRPr lang="en-GB" sz="1100" dirty="0"/>
          </a:p>
          <a:p>
            <a:pPr marL="228600" indent="-228600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 dirty="0" smtClean="0"/>
              <a:t>Upper </a:t>
            </a:r>
            <a:r>
              <a:rPr lang="en-GB" sz="1100" dirty="0"/>
              <a:t>area: </a:t>
            </a:r>
            <a:r>
              <a:rPr lang="en-GB" sz="1100" b="1" dirty="0"/>
              <a:t>Title</a:t>
            </a:r>
            <a:r>
              <a:rPr lang="en-GB" sz="1100" dirty="0"/>
              <a:t> of your talk, max. 2 rows of the defined size (55 </a:t>
            </a:r>
            <a:r>
              <a:rPr lang="en-GB" sz="1100" dirty="0" err="1"/>
              <a:t>pt</a:t>
            </a:r>
            <a:r>
              <a:rPr lang="en-GB" sz="1100" dirty="0"/>
              <a:t>)</a:t>
            </a:r>
          </a:p>
          <a:p>
            <a:pPr marL="228600" indent="-228600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 dirty="0" smtClean="0"/>
              <a:t>Lower </a:t>
            </a:r>
            <a:r>
              <a:rPr lang="en-GB" sz="1100" dirty="0"/>
              <a:t>area </a:t>
            </a:r>
            <a:r>
              <a:rPr lang="en-GB" sz="1100" b="1" dirty="0"/>
              <a:t>(subtitle):</a:t>
            </a:r>
            <a:r>
              <a:rPr lang="en-GB" sz="1100" dirty="0"/>
              <a:t> Conference/meeting/workshop, location, date, </a:t>
            </a:r>
            <a:br>
              <a:rPr lang="en-GB" sz="1100" dirty="0"/>
            </a:br>
            <a:r>
              <a:rPr lang="en-GB" sz="1100" dirty="0" smtClean="0"/>
              <a:t>your </a:t>
            </a:r>
            <a:r>
              <a:rPr lang="en-GB" sz="1100" dirty="0"/>
              <a:t>name and affiliation, </a:t>
            </a:r>
            <a:r>
              <a:rPr lang="en-GB" sz="1100" dirty="0" smtClean="0"/>
              <a:t>max</a:t>
            </a:r>
            <a:r>
              <a:rPr lang="en-GB" sz="1100" dirty="0"/>
              <a:t>. 4 rows of the defined size (32 </a:t>
            </a:r>
            <a:r>
              <a:rPr lang="en-GB" sz="1100" dirty="0" err="1"/>
              <a:t>pt</a:t>
            </a:r>
            <a:r>
              <a:rPr lang="en-GB" sz="1100" dirty="0" smtClean="0"/>
              <a:t>)</a:t>
            </a:r>
            <a:endParaRPr lang="en-GB" sz="11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96095-A911-4B8A-9974-6A40BAAD5501}" type="slidenum">
              <a:rPr lang="de-DE" smtClean="0">
                <a:solidFill>
                  <a:prstClr val="black"/>
                </a:solidFill>
              </a:rPr>
              <a:pPr/>
              <a:t>2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524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2" name="Rectangle 82"/>
          <p:cNvSpPr>
            <a:spLocks noChangeArrowheads="1"/>
          </p:cNvSpPr>
          <p:nvPr userDrawn="1"/>
        </p:nvSpPr>
        <p:spPr bwMode="auto">
          <a:xfrm>
            <a:off x="8442325" y="114300"/>
            <a:ext cx="576264" cy="907200"/>
          </a:xfrm>
          <a:prstGeom prst="rect">
            <a:avLst/>
          </a:prstGeom>
          <a:solidFill>
            <a:schemeClr val="tx1"/>
          </a:solidFill>
          <a:ln w="9525">
            <a:solidFill>
              <a:srgbClr val="261748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</a:pPr>
            <a:endParaRPr lang="en-GB" sz="900">
              <a:solidFill>
                <a:srgbClr val="261748"/>
              </a:solidFill>
              <a:latin typeface="Arial" charset="0"/>
              <a:ea typeface="ＭＳ Ｐゴシック" pitchFamily="112" charset="-128"/>
            </a:endParaRPr>
          </a:p>
        </p:txBody>
      </p:sp>
      <p:sp>
        <p:nvSpPr>
          <p:cNvPr id="10313" name="Line 73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</a:pPr>
            <a:endParaRPr lang="en-GB" sz="900">
              <a:solidFill>
                <a:srgbClr val="261748"/>
              </a:solidFill>
              <a:latin typeface="Arial" charset="0"/>
              <a:ea typeface="ＭＳ Ｐゴシック" pitchFamily="112" charset="-128"/>
            </a:endParaRPr>
          </a:p>
        </p:txBody>
      </p:sp>
      <p:pic>
        <p:nvPicPr>
          <p:cNvPr id="10323" name="Picture 83" descr="logo-XFEL_rgb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24" name="Rectangle 8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4607" y="3411538"/>
            <a:ext cx="8325262" cy="2868612"/>
          </a:xfrm>
          <a:extLst>
            <a:ext uri="{91240B29-F687-4f45-9708-019B960494DF}">
              <a14:hiddenLine xmlns:a14="http://schemas.microsoft.com/office/drawing/2010/main" w="28575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endParaRPr lang="en-GB" noProof="0" dirty="0" smtClean="0"/>
          </a:p>
        </p:txBody>
      </p:sp>
      <p:sp>
        <p:nvSpPr>
          <p:cNvPr id="10325" name="Line 85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</a:pPr>
            <a:endParaRPr lang="en-GB" sz="900">
              <a:solidFill>
                <a:srgbClr val="261748"/>
              </a:solidFill>
              <a:latin typeface="Arial" charset="0"/>
              <a:ea typeface="ＭＳ Ｐゴシック" pitchFamily="112" charset="-128"/>
            </a:endParaRPr>
          </a:p>
        </p:txBody>
      </p:sp>
      <p:sp>
        <p:nvSpPr>
          <p:cNvPr id="10326" name="Rectangle 86"/>
          <p:cNvSpPr>
            <a:spLocks noGrp="1" noChangeArrowheads="1"/>
          </p:cNvSpPr>
          <p:nvPr>
            <p:ph type="ctrTitle" sz="quarter"/>
          </p:nvPr>
        </p:nvSpPr>
        <p:spPr>
          <a:xfrm>
            <a:off x="404813" y="1314450"/>
            <a:ext cx="8331200" cy="1844675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algn="ctr">
              <a:defRPr sz="5500" b="0">
                <a:solidFill>
                  <a:schemeClr val="tx1"/>
                </a:solidFill>
              </a:defRPr>
            </a:lvl1pPr>
          </a:lstStyle>
          <a:p>
            <a:pPr lvl="0"/>
            <a:endParaRPr lang="en-GB" noProof="0" dirty="0" smtClean="0"/>
          </a:p>
        </p:txBody>
      </p:sp>
      <p:pic>
        <p:nvPicPr>
          <p:cNvPr id="10327" name="Picture 87" descr="Undulator_final_nurh#50DE97_links4-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114300"/>
            <a:ext cx="7281863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3638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896076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705915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o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6850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2" name="Rectangle 82"/>
          <p:cNvSpPr>
            <a:spLocks noChangeArrowheads="1"/>
          </p:cNvSpPr>
          <p:nvPr userDrawn="1"/>
        </p:nvSpPr>
        <p:spPr bwMode="auto">
          <a:xfrm>
            <a:off x="8442325" y="114300"/>
            <a:ext cx="576264" cy="907200"/>
          </a:xfrm>
          <a:prstGeom prst="rect">
            <a:avLst/>
          </a:prstGeom>
          <a:solidFill>
            <a:schemeClr val="tx1"/>
          </a:solidFill>
          <a:ln w="9525">
            <a:solidFill>
              <a:srgbClr val="261748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</a:pPr>
            <a:endParaRPr lang="en-GB" sz="900">
              <a:solidFill>
                <a:srgbClr val="261748"/>
              </a:solidFill>
              <a:latin typeface="Arial" charset="0"/>
              <a:ea typeface="ＭＳ Ｐゴシック" pitchFamily="112" charset="-128"/>
            </a:endParaRPr>
          </a:p>
        </p:txBody>
      </p:sp>
      <p:sp>
        <p:nvSpPr>
          <p:cNvPr id="10313" name="Line 73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</a:pPr>
            <a:endParaRPr lang="en-GB" sz="900">
              <a:solidFill>
                <a:srgbClr val="261748"/>
              </a:solidFill>
              <a:latin typeface="Arial" charset="0"/>
              <a:ea typeface="ＭＳ Ｐゴシック" pitchFamily="112" charset="-128"/>
            </a:endParaRPr>
          </a:p>
        </p:txBody>
      </p:sp>
      <p:pic>
        <p:nvPicPr>
          <p:cNvPr id="10323" name="Picture 83" descr="logo-XFEL_rgb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24" name="Rectangle 8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4607" y="3411538"/>
            <a:ext cx="8325262" cy="2868612"/>
          </a:xfrm>
          <a:extLst>
            <a:ext uri="{91240B29-F687-4f45-9708-019B960494DF}">
              <a14:hiddenLine xmlns:a14="http://schemas.microsoft.com/office/drawing/2010/main" w="28575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endParaRPr lang="en-GB" noProof="0" dirty="0" smtClean="0"/>
          </a:p>
        </p:txBody>
      </p:sp>
      <p:sp>
        <p:nvSpPr>
          <p:cNvPr id="10325" name="Line 85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</a:pPr>
            <a:endParaRPr lang="en-GB" sz="900">
              <a:solidFill>
                <a:srgbClr val="261748"/>
              </a:solidFill>
              <a:latin typeface="Arial" charset="0"/>
              <a:ea typeface="ＭＳ Ｐゴシック" pitchFamily="112" charset="-128"/>
            </a:endParaRPr>
          </a:p>
        </p:txBody>
      </p:sp>
      <p:sp>
        <p:nvSpPr>
          <p:cNvPr id="10326" name="Rectangle 86"/>
          <p:cNvSpPr>
            <a:spLocks noGrp="1" noChangeArrowheads="1"/>
          </p:cNvSpPr>
          <p:nvPr>
            <p:ph type="ctrTitle" sz="quarter"/>
          </p:nvPr>
        </p:nvSpPr>
        <p:spPr>
          <a:xfrm>
            <a:off x="404813" y="1314450"/>
            <a:ext cx="8331200" cy="1844675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algn="ctr">
              <a:defRPr sz="5500" b="0">
                <a:solidFill>
                  <a:schemeClr val="tx1"/>
                </a:solidFill>
              </a:defRPr>
            </a:lvl1pPr>
          </a:lstStyle>
          <a:p>
            <a:pPr lvl="0"/>
            <a:endParaRPr lang="en-GB" noProof="0" dirty="0" smtClean="0"/>
          </a:p>
        </p:txBody>
      </p:sp>
      <p:pic>
        <p:nvPicPr>
          <p:cNvPr id="10327" name="Picture 87" descr="Undulator_final_nurh#50DE97_links4-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114300"/>
            <a:ext cx="7281863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1564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244576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265728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o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5432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eg"/><Relationship Id="rId7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theme" Target="../theme/theme2.xml"/><Relationship Id="rId6" Type="http://schemas.openxmlformats.org/officeDocument/2006/relationships/image" Target="../media/image1.jpeg"/><Relationship Id="rId7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34" descr="Undulator_final_nurh#50DE97_recht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2325" y="114300"/>
            <a:ext cx="582613" cy="91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46" name="Rectangle 122"/>
          <p:cNvSpPr>
            <a:spLocks noChangeArrowheads="1"/>
          </p:cNvSpPr>
          <p:nvPr/>
        </p:nvSpPr>
        <p:spPr bwMode="auto">
          <a:xfrm>
            <a:off x="1093788" y="114300"/>
            <a:ext cx="7283450" cy="9159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261748"/>
              </a:solidFill>
              <a:latin typeface="Arial" charset="0"/>
              <a:ea typeface="ＭＳ Ｐゴシック" pitchFamily="112" charset="-128"/>
            </a:endParaRPr>
          </a:p>
        </p:txBody>
      </p:sp>
      <p:sp>
        <p:nvSpPr>
          <p:cNvPr id="1154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1093788" y="307975"/>
            <a:ext cx="72834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smtClean="0"/>
              <a:t>Slide title: Don’t edit here!</a:t>
            </a:r>
          </a:p>
        </p:txBody>
      </p:sp>
      <p:sp>
        <p:nvSpPr>
          <p:cNvPr id="1144" name="Line 120"/>
          <p:cNvSpPr>
            <a:spLocks noChangeShapeType="1"/>
          </p:cNvSpPr>
          <p:nvPr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</a:pPr>
            <a:endParaRPr lang="en-GB" sz="900">
              <a:solidFill>
                <a:srgbClr val="261748"/>
              </a:solidFill>
              <a:latin typeface="Arial" charset="0"/>
              <a:ea typeface="ＭＳ Ｐゴシック" pitchFamily="112" charset="-128"/>
            </a:endParaRPr>
          </a:p>
        </p:txBody>
      </p:sp>
      <p:sp>
        <p:nvSpPr>
          <p:cNvPr id="1147" name="Text Box 123"/>
          <p:cNvSpPr txBox="1">
            <a:spLocks noChangeArrowheads="1"/>
          </p:cNvSpPr>
          <p:nvPr/>
        </p:nvSpPr>
        <p:spPr bwMode="auto">
          <a:xfrm>
            <a:off x="1093788" y="114300"/>
            <a:ext cx="6629400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251555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79200" tIns="0" rIns="46800" bIns="0" anchor="b"/>
          <a:lstStyle/>
          <a:p>
            <a:pPr defTabSz="9144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</a:pPr>
            <a:endParaRPr lang="en-GB" sz="1000" dirty="0">
              <a:solidFill>
                <a:srgbClr val="FFFFFF"/>
              </a:solidFill>
              <a:latin typeface="Arial" charset="0"/>
              <a:ea typeface="ＭＳ Ｐゴシック" pitchFamily="112" charset="-128"/>
            </a:endParaRPr>
          </a:p>
        </p:txBody>
      </p:sp>
      <p:pic>
        <p:nvPicPr>
          <p:cNvPr id="1151" name="Picture 127" descr="logo-XFEL_rgb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6" name="Rectangle 132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404813" y="1347788"/>
            <a:ext cx="7972425" cy="4932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smtClean="0"/>
              <a:t>text format – don’t edit!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</a:p>
        </p:txBody>
      </p:sp>
      <p:sp>
        <p:nvSpPr>
          <p:cNvPr id="17" name="Rechteck 16"/>
          <p:cNvSpPr/>
          <p:nvPr/>
        </p:nvSpPr>
        <p:spPr bwMode="auto">
          <a:xfrm>
            <a:off x="8448938" y="784800"/>
            <a:ext cx="576000" cy="247075"/>
          </a:xfrm>
          <a:prstGeom prst="rect">
            <a:avLst/>
          </a:prstGeom>
          <a:noFill/>
          <a:ln>
            <a:noFill/>
          </a:ln>
        </p:spPr>
        <p:txBody>
          <a:bodyPr vert="horz" wrap="square" lIns="54000" tIns="45720" rIns="54000" bIns="18000" numCol="1" anchor="b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fld id="{7BD41925-BADA-44CD-9D29-92AC82CF061D}" type="slidenum">
              <a:rPr lang="en-GB" sz="1000" b="1">
                <a:solidFill>
                  <a:srgbClr val="FFFFFF"/>
                </a:solidFill>
                <a:latin typeface="Arial" charset="0"/>
                <a:ea typeface="Geneva" pitchFamily="1" charset="-128"/>
              </a:rPr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sz="1000" b="1">
              <a:solidFill>
                <a:srgbClr val="FFFFFF"/>
              </a:solidFill>
              <a:latin typeface="Arial" charset="0"/>
              <a:ea typeface="Geneva" pitchFamily="1" charset="-128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117475" y="6477000"/>
            <a:ext cx="89027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>
                <a:solidFill>
                  <a:srgbClr val="000000"/>
                </a:solidFill>
              </a:defRPr>
            </a:lvl1pPr>
          </a:lstStyle>
          <a:p>
            <a:pPr defTabSz="914400" fontAlgn="base">
              <a:spcAft>
                <a:spcPct val="0"/>
              </a:spcAft>
            </a:pPr>
            <a:r>
              <a:rPr lang="en-GB" dirty="0" smtClean="0">
                <a:latin typeface="Arial" charset="0"/>
                <a:ea typeface="ＭＳ Ｐゴシック" pitchFamily="112" charset="-128"/>
              </a:rPr>
              <a:t>03.02.2016 European XFEL Data Processing Workshop</a:t>
            </a:r>
          </a:p>
          <a:p>
            <a:pPr defTabSz="914400" fontAlgn="base">
              <a:spcAft>
                <a:spcPct val="0"/>
              </a:spcAft>
            </a:pPr>
            <a:r>
              <a:rPr lang="en-GB" dirty="0" smtClean="0">
                <a:latin typeface="Arial" charset="0"/>
                <a:ea typeface="ＭＳ Ｐゴシック" pitchFamily="112" charset="-128"/>
              </a:rPr>
              <a:t>Steffen Hauf, European XFEL GmbH</a:t>
            </a:r>
          </a:p>
        </p:txBody>
      </p:sp>
    </p:spTree>
    <p:extLst>
      <p:ext uri="{BB962C8B-B14F-4D97-AF65-F5344CB8AC3E}">
        <p14:creationId xmlns:p14="http://schemas.microsoft.com/office/powerpoint/2010/main" val="3793016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9pPr>
    </p:titleStyle>
    <p:bodyStyle>
      <a:lvl1pPr marL="298450" indent="-298450" algn="l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558800" indent="-258763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2"/>
          </a:solidFill>
          <a:latin typeface="+mn-lt"/>
          <a:ea typeface="+mn-ea"/>
        </a:defRPr>
      </a:lvl2pPr>
      <a:lvl3pPr marL="817563" indent="-257175" algn="l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"/>
        <a:defRPr sz="2400">
          <a:solidFill>
            <a:schemeClr val="tx2"/>
          </a:solidFill>
          <a:latin typeface="+mn-lt"/>
          <a:ea typeface="+mn-ea"/>
        </a:defRPr>
      </a:lvl3pPr>
      <a:lvl4pPr marL="1077913" indent="-258763" algn="l" rtl="0" eaLnBrk="1" fontAlgn="base" hangingPunct="1">
        <a:spcBef>
          <a:spcPts val="6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rgbClr val="100F2E"/>
          </a:solidFill>
          <a:latin typeface="+mn-lt"/>
          <a:ea typeface="+mn-ea"/>
        </a:defRPr>
      </a:lvl4pPr>
      <a:lvl5pPr marL="1312863" indent="-223838" algn="l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Char char="»"/>
        <a:defRPr sz="2400">
          <a:solidFill>
            <a:srgbClr val="100F2E"/>
          </a:solidFill>
          <a:latin typeface="+mn-lt"/>
          <a:ea typeface="+mn-ea"/>
        </a:defRPr>
      </a:lvl5pPr>
      <a:lvl6pPr marL="1770063" indent="-22383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6pPr>
      <a:lvl7pPr marL="2227263" indent="-22383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7pPr>
      <a:lvl8pPr marL="2684463" indent="-22383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8pPr>
      <a:lvl9pPr marL="3141663" indent="-22383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34" descr="Undulator_final_nurh#50DE97_recht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2325" y="114300"/>
            <a:ext cx="582613" cy="91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46" name="Rectangle 122"/>
          <p:cNvSpPr>
            <a:spLocks noChangeArrowheads="1"/>
          </p:cNvSpPr>
          <p:nvPr/>
        </p:nvSpPr>
        <p:spPr bwMode="auto">
          <a:xfrm>
            <a:off x="1093788" y="114300"/>
            <a:ext cx="7283450" cy="9159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261748"/>
              </a:solidFill>
              <a:latin typeface="Arial" charset="0"/>
              <a:ea typeface="ＭＳ Ｐゴシック" pitchFamily="112" charset="-128"/>
            </a:endParaRPr>
          </a:p>
        </p:txBody>
      </p:sp>
      <p:sp>
        <p:nvSpPr>
          <p:cNvPr id="1154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1093788" y="307975"/>
            <a:ext cx="72834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smtClean="0"/>
              <a:t>Slide title: Don’t edit here!</a:t>
            </a:r>
          </a:p>
        </p:txBody>
      </p:sp>
      <p:sp>
        <p:nvSpPr>
          <p:cNvPr id="1144" name="Line 120"/>
          <p:cNvSpPr>
            <a:spLocks noChangeShapeType="1"/>
          </p:cNvSpPr>
          <p:nvPr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</a:pPr>
            <a:endParaRPr lang="en-GB" sz="900">
              <a:solidFill>
                <a:srgbClr val="261748"/>
              </a:solidFill>
              <a:latin typeface="Arial" charset="0"/>
              <a:ea typeface="ＭＳ Ｐゴシック" pitchFamily="112" charset="-128"/>
            </a:endParaRPr>
          </a:p>
        </p:txBody>
      </p:sp>
      <p:sp>
        <p:nvSpPr>
          <p:cNvPr id="1147" name="Text Box 123"/>
          <p:cNvSpPr txBox="1">
            <a:spLocks noChangeArrowheads="1"/>
          </p:cNvSpPr>
          <p:nvPr/>
        </p:nvSpPr>
        <p:spPr bwMode="auto">
          <a:xfrm>
            <a:off x="1093788" y="114300"/>
            <a:ext cx="6629400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251555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79200" tIns="0" rIns="46800" bIns="0" anchor="b"/>
          <a:lstStyle/>
          <a:p>
            <a:pPr defTabSz="9144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</a:pPr>
            <a:endParaRPr lang="en-GB" sz="1000" dirty="0">
              <a:solidFill>
                <a:srgbClr val="FFFFFF"/>
              </a:solidFill>
              <a:latin typeface="Arial" charset="0"/>
              <a:ea typeface="ＭＳ Ｐゴシック" pitchFamily="112" charset="-128"/>
            </a:endParaRPr>
          </a:p>
        </p:txBody>
      </p:sp>
      <p:pic>
        <p:nvPicPr>
          <p:cNvPr id="1151" name="Picture 127" descr="logo-XFEL_rgb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6" name="Rectangle 132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404813" y="1347788"/>
            <a:ext cx="7972425" cy="4932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smtClean="0"/>
              <a:t>text format – don’t edit!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</a:p>
        </p:txBody>
      </p:sp>
      <p:sp>
        <p:nvSpPr>
          <p:cNvPr id="17" name="Rechteck 16"/>
          <p:cNvSpPr/>
          <p:nvPr/>
        </p:nvSpPr>
        <p:spPr bwMode="auto">
          <a:xfrm>
            <a:off x="8448938" y="784800"/>
            <a:ext cx="576000" cy="247075"/>
          </a:xfrm>
          <a:prstGeom prst="rect">
            <a:avLst/>
          </a:prstGeom>
          <a:noFill/>
          <a:ln>
            <a:noFill/>
          </a:ln>
        </p:spPr>
        <p:txBody>
          <a:bodyPr vert="horz" wrap="square" lIns="54000" tIns="45720" rIns="54000" bIns="18000" numCol="1" anchor="b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fld id="{7BD41925-BADA-44CD-9D29-92AC82CF061D}" type="slidenum">
              <a:rPr lang="en-GB" sz="1000" b="1" smtClean="0">
                <a:solidFill>
                  <a:srgbClr val="FFFFFF"/>
                </a:solidFill>
                <a:latin typeface="Arial" charset="0"/>
                <a:ea typeface="Geneva" pitchFamily="1" charset="-128"/>
              </a:rPr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sz="1000" b="1" smtClean="0">
              <a:solidFill>
                <a:srgbClr val="FFFFFF"/>
              </a:solidFill>
              <a:latin typeface="Arial" charset="0"/>
              <a:ea typeface="Geneva" pitchFamily="1" charset="-128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117475" y="6477000"/>
            <a:ext cx="89027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>
                <a:solidFill>
                  <a:srgbClr val="000000"/>
                </a:solidFill>
              </a:defRPr>
            </a:lvl1pPr>
          </a:lstStyle>
          <a:p>
            <a:pPr defTabSz="914400" fontAlgn="base">
              <a:spcAft>
                <a:spcPct val="0"/>
              </a:spcAft>
            </a:pPr>
            <a:r>
              <a:rPr lang="en-GB" dirty="0" smtClean="0">
                <a:latin typeface="Arial" charset="0"/>
                <a:ea typeface="ＭＳ Ｐゴシック" pitchFamily="112" charset="-128"/>
              </a:rPr>
              <a:t>03.02.2016 European XFEL Data Processing Workshop</a:t>
            </a:r>
          </a:p>
          <a:p>
            <a:pPr defTabSz="914400" fontAlgn="base">
              <a:spcAft>
                <a:spcPct val="0"/>
              </a:spcAft>
            </a:pPr>
            <a:r>
              <a:rPr lang="en-GB" dirty="0" smtClean="0">
                <a:latin typeface="Arial" charset="0"/>
                <a:ea typeface="ＭＳ Ｐゴシック" pitchFamily="112" charset="-128"/>
              </a:rPr>
              <a:t>Steffen Hauf, European XFEL GmbH</a:t>
            </a:r>
          </a:p>
        </p:txBody>
      </p:sp>
    </p:spTree>
    <p:extLst>
      <p:ext uri="{BB962C8B-B14F-4D97-AF65-F5344CB8AC3E}">
        <p14:creationId xmlns:p14="http://schemas.microsoft.com/office/powerpoint/2010/main" val="3389141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9pPr>
    </p:titleStyle>
    <p:bodyStyle>
      <a:lvl1pPr marL="298450" indent="-298450" algn="l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558800" indent="-258763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2"/>
          </a:solidFill>
          <a:latin typeface="+mn-lt"/>
          <a:ea typeface="+mn-ea"/>
        </a:defRPr>
      </a:lvl2pPr>
      <a:lvl3pPr marL="817563" indent="-257175" algn="l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"/>
        <a:defRPr sz="2400">
          <a:solidFill>
            <a:schemeClr val="tx2"/>
          </a:solidFill>
          <a:latin typeface="+mn-lt"/>
          <a:ea typeface="+mn-ea"/>
        </a:defRPr>
      </a:lvl3pPr>
      <a:lvl4pPr marL="1077913" indent="-258763" algn="l" rtl="0" eaLnBrk="1" fontAlgn="base" hangingPunct="1">
        <a:spcBef>
          <a:spcPts val="6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rgbClr val="100F2E"/>
          </a:solidFill>
          <a:latin typeface="+mn-lt"/>
          <a:ea typeface="+mn-ea"/>
        </a:defRPr>
      </a:lvl4pPr>
      <a:lvl5pPr marL="1312863" indent="-223838" algn="l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Char char="»"/>
        <a:defRPr sz="2400">
          <a:solidFill>
            <a:srgbClr val="100F2E"/>
          </a:solidFill>
          <a:latin typeface="+mn-lt"/>
          <a:ea typeface="+mn-ea"/>
        </a:defRPr>
      </a:lvl5pPr>
      <a:lvl6pPr marL="1770063" indent="-22383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6pPr>
      <a:lvl7pPr marL="2227263" indent="-22383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7pPr>
      <a:lvl8pPr marL="2684463" indent="-22383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8pPr>
      <a:lvl9pPr marL="3141663" indent="-22383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xfel.eu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ctrTitle" sz="quarter"/>
          </p:nvPr>
        </p:nvSpPr>
        <p:spPr>
          <a:xfrm>
            <a:off x="345795" y="2092885"/>
            <a:ext cx="8331200" cy="1844675"/>
          </a:xfrm>
        </p:spPr>
        <p:txBody>
          <a:bodyPr/>
          <a:lstStyle/>
          <a:p>
            <a:r>
              <a:rPr lang="de-DE" sz="3600" b="1" dirty="0" smtClean="0"/>
              <a:t>European XFEL Data Processing Workshop Feb 3rd/4th</a:t>
            </a:r>
            <a:endParaRPr lang="de-DE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54000" y="4139453"/>
            <a:ext cx="865094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fontAlgn="base">
              <a:spcBef>
                <a:spcPts val="600"/>
              </a:spcBef>
              <a:spcAft>
                <a:spcPct val="0"/>
              </a:spcAft>
              <a:buClr>
                <a:srgbClr val="FD930A"/>
              </a:buClr>
              <a:buSzPct val="80000"/>
              <a:buFont typeface="Wingdings" pitchFamily="2" charset="2"/>
              <a:buNone/>
            </a:pPr>
            <a:endParaRPr lang="en-US" sz="2000" dirty="0" smtClean="0">
              <a:solidFill>
                <a:srgbClr val="000000"/>
              </a:solidFill>
              <a:latin typeface="Arial" charset="0"/>
              <a:ea typeface="ＭＳ Ｐゴシック" pitchFamily="112" charset="-128"/>
            </a:endParaRPr>
          </a:p>
          <a:p>
            <a:pPr algn="ctr" defTabSz="914400" fontAlgn="base">
              <a:spcBef>
                <a:spcPts val="600"/>
              </a:spcBef>
              <a:spcAft>
                <a:spcPct val="0"/>
              </a:spcAft>
              <a:buClr>
                <a:srgbClr val="FD930A"/>
              </a:buClr>
              <a:buSzPct val="80000"/>
              <a:buFont typeface="Wingdings" pitchFamily="2" charset="2"/>
              <a:buNone/>
            </a:pPr>
            <a:endParaRPr lang="en-US" sz="2000" dirty="0">
              <a:solidFill>
                <a:srgbClr val="000000"/>
              </a:solidFill>
              <a:latin typeface="Arial" charset="0"/>
              <a:ea typeface="ＭＳ Ｐゴシック" pitchFamily="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9349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506" y="1093788"/>
            <a:ext cx="8885725" cy="4932362"/>
          </a:xfrm>
        </p:spPr>
        <p:txBody>
          <a:bodyPr/>
          <a:lstStyle/>
          <a:p>
            <a:r>
              <a:rPr lang="en-US" dirty="0" smtClean="0"/>
              <a:t>Day-1 operations are approaching in less than a year</a:t>
            </a:r>
            <a:r>
              <a:rPr lang="en-US" i="1" dirty="0" smtClean="0"/>
              <a:t>, </a:t>
            </a:r>
            <a:r>
              <a:rPr lang="en-US" dirty="0" smtClean="0"/>
              <a:t>detector and DAQ/calibration tests on </a:t>
            </a:r>
            <a:r>
              <a:rPr lang="en-US" dirty="0" err="1" smtClean="0"/>
              <a:t>Mpixel</a:t>
            </a:r>
            <a:r>
              <a:rPr lang="en-US" dirty="0" smtClean="0"/>
              <a:t> detectors will commence in less than 6 months. Thus a good time to</a:t>
            </a:r>
          </a:p>
          <a:p>
            <a:pPr lvl="1"/>
            <a:r>
              <a:rPr lang="en-US" dirty="0" smtClean="0"/>
              <a:t>reiterate existing concepts and implementations for this and check for completeness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ake sure a common understanding of the data flows and processing concepts exists and answer any open questions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ngage in discussions on additional needs in the mid-term and long-term future and compare concepts against these</a:t>
            </a:r>
          </a:p>
        </p:txBody>
      </p:sp>
    </p:spTree>
    <p:extLst>
      <p:ext uri="{BB962C8B-B14F-4D97-AF65-F5344CB8AC3E}">
        <p14:creationId xmlns:p14="http://schemas.microsoft.com/office/powerpoint/2010/main" val="1721205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 Agenda – Wednesday Morning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9:00	</a:t>
            </a:r>
            <a:r>
              <a:rPr lang="en-US" sz="1400" dirty="0" smtClean="0"/>
              <a:t>Welcome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9:15	</a:t>
            </a:r>
            <a:r>
              <a:rPr lang="en-US" sz="1400" b="1" dirty="0" smtClean="0"/>
              <a:t>Common </a:t>
            </a:r>
            <a:r>
              <a:rPr lang="en-US" sz="1400" b="1" dirty="0"/>
              <a:t>Data Formats I</a:t>
            </a:r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dirty="0" smtClean="0"/>
              <a:t>- </a:t>
            </a:r>
            <a:r>
              <a:rPr lang="en-US" sz="1400" dirty="0"/>
              <a:t>An introduction into foreseen data flows at European XFEL (</a:t>
            </a:r>
            <a:r>
              <a:rPr lang="en-US" sz="1400" dirty="0" err="1"/>
              <a:t>S.Hauf</a:t>
            </a:r>
            <a:r>
              <a:rPr lang="en-US" sz="1400" dirty="0"/>
              <a:t>)</a:t>
            </a:r>
          </a:p>
          <a:p>
            <a:pPr marL="0" indent="0">
              <a:buNone/>
            </a:pPr>
            <a:r>
              <a:rPr lang="en-US" sz="1400" dirty="0"/>
              <a:t>                </a:t>
            </a:r>
            <a:r>
              <a:rPr lang="en-US" sz="1400" dirty="0" smtClean="0"/>
              <a:t>	- </a:t>
            </a:r>
            <a:r>
              <a:rPr lang="en-US" sz="1400" dirty="0"/>
              <a:t>Data products from the fast 2D detectors: raw and calibrated data (S. Hauf)</a:t>
            </a:r>
          </a:p>
          <a:p>
            <a:pPr marL="0" indent="0">
              <a:buNone/>
            </a:pPr>
            <a:r>
              <a:rPr lang="en-US" sz="1400" dirty="0"/>
              <a:t>               </a:t>
            </a:r>
            <a:r>
              <a:rPr lang="en-US" sz="1400" dirty="0" smtClean="0"/>
              <a:t>  </a:t>
            </a:r>
            <a:r>
              <a:rPr lang="en-US" sz="1400" dirty="0"/>
              <a:t> </a:t>
            </a:r>
            <a:r>
              <a:rPr lang="en-US" sz="1400" dirty="0" smtClean="0"/>
              <a:t> </a:t>
            </a:r>
            <a:r>
              <a:rPr lang="en-US" sz="1400" dirty="0"/>
              <a:t>- The user available data structure (D. </a:t>
            </a:r>
            <a:r>
              <a:rPr lang="en-US" sz="1400" dirty="0" err="1"/>
              <a:t>Boukhelef</a:t>
            </a:r>
            <a:r>
              <a:rPr lang="en-US" sz="1400" dirty="0"/>
              <a:t>)</a:t>
            </a:r>
          </a:p>
          <a:p>
            <a:pPr marL="0" indent="0" algn="ctr">
              <a:buNone/>
            </a:pPr>
            <a:r>
              <a:rPr lang="en-US" sz="1400" i="1" dirty="0" smtClean="0"/>
              <a:t>This </a:t>
            </a:r>
            <a:r>
              <a:rPr lang="en-US" sz="1400" i="1" dirty="0"/>
              <a:t>session is mainly about existing concepts and implementation. While there is a fixed set of presentations we encourage direct discussion on slides if not stated otherwise.</a:t>
            </a:r>
            <a:r>
              <a:rPr lang="en-US" sz="1400" b="1" i="1" dirty="0"/>
              <a:t> </a:t>
            </a:r>
            <a:r>
              <a:rPr lang="en-US" sz="1400" b="1" i="1" dirty="0" smtClean="0"/>
              <a:t>It will also introduce common vocabulary</a:t>
            </a:r>
            <a:endParaRPr lang="en-US" sz="1400" b="1" i="1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10.30	</a:t>
            </a:r>
            <a:r>
              <a:rPr lang="en-US" sz="1400" b="1" dirty="0"/>
              <a:t>Coffee Break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10.45	</a:t>
            </a:r>
            <a:r>
              <a:rPr lang="en-US" sz="1400" b="1" dirty="0"/>
              <a:t>Common Data Formats II</a:t>
            </a:r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dirty="0" smtClean="0"/>
              <a:t>- </a:t>
            </a:r>
            <a:r>
              <a:rPr lang="en-US" sz="1400" dirty="0"/>
              <a:t>The PC-Layer: where data hits the disks (D. </a:t>
            </a:r>
            <a:r>
              <a:rPr lang="en-US" sz="1400" dirty="0" err="1"/>
              <a:t>Boukhelef</a:t>
            </a:r>
            <a:r>
              <a:rPr lang="en-US" sz="1400" dirty="0"/>
              <a:t>)</a:t>
            </a:r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dirty="0" smtClean="0"/>
              <a:t>- </a:t>
            </a:r>
            <a:r>
              <a:rPr lang="en-US" sz="1400" dirty="0"/>
              <a:t>The HDF5 format to be used at European XFEL (D. </a:t>
            </a:r>
            <a:r>
              <a:rPr lang="en-US" sz="1400" dirty="0" err="1"/>
              <a:t>Boukhelef</a:t>
            </a:r>
            <a:r>
              <a:rPr lang="en-US" sz="1400" dirty="0"/>
              <a:t>)</a:t>
            </a:r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dirty="0" smtClean="0"/>
              <a:t>- </a:t>
            </a:r>
            <a:r>
              <a:rPr lang="en-US" sz="1400" dirty="0"/>
              <a:t>Retrieving and querying data as a user  (D. </a:t>
            </a:r>
            <a:r>
              <a:rPr lang="en-US" sz="1400" dirty="0" err="1"/>
              <a:t>Boukhelef</a:t>
            </a:r>
            <a:r>
              <a:rPr lang="en-US" sz="1400" dirty="0"/>
              <a:t>, L. Maia)</a:t>
            </a:r>
          </a:p>
          <a:p>
            <a:pPr marL="0" indent="0" algn="ctr">
              <a:buNone/>
            </a:pPr>
            <a:r>
              <a:rPr lang="en-US" sz="1400" i="1" dirty="0" smtClean="0"/>
              <a:t>This </a:t>
            </a:r>
            <a:r>
              <a:rPr lang="en-US" sz="1400" i="1" dirty="0"/>
              <a:t>session is mainly about existing concepts and implementation. While there is a fixed set of presentations we encourage direct discussion on slides if not stated otherwise. </a:t>
            </a:r>
          </a:p>
        </p:txBody>
      </p:sp>
    </p:spTree>
    <p:extLst>
      <p:ext uri="{BB962C8B-B14F-4D97-AF65-F5344CB8AC3E}">
        <p14:creationId xmlns:p14="http://schemas.microsoft.com/office/powerpoint/2010/main" val="945877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 Agenda – Wednesday Afternoon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813" y="1347788"/>
            <a:ext cx="8807572" cy="4932362"/>
          </a:xfrm>
        </p:spPr>
        <p:txBody>
          <a:bodyPr/>
          <a:lstStyle/>
          <a:p>
            <a:pPr marL="0" indent="0">
              <a:buNone/>
            </a:pPr>
            <a:r>
              <a:rPr lang="en-US" sz="1400" dirty="0"/>
              <a:t>14.00	</a:t>
            </a:r>
            <a:r>
              <a:rPr lang="en-US" sz="1400" b="1" dirty="0"/>
              <a:t>Concurrency</a:t>
            </a:r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dirty="0" smtClean="0"/>
              <a:t>-</a:t>
            </a:r>
            <a:r>
              <a:rPr lang="en-US" sz="1400" dirty="0"/>
              <a:t> Concurrent processing in </a:t>
            </a:r>
            <a:r>
              <a:rPr lang="en-US" sz="1400" dirty="0" err="1"/>
              <a:t>Karabo</a:t>
            </a:r>
            <a:r>
              <a:rPr lang="en-US" sz="1400" dirty="0"/>
              <a:t> (J. Wiggins)</a:t>
            </a:r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dirty="0" smtClean="0"/>
              <a:t>- </a:t>
            </a:r>
            <a:r>
              <a:rPr lang="en-US" sz="1400" dirty="0"/>
              <a:t>The XFEL calibration </a:t>
            </a:r>
            <a:r>
              <a:rPr lang="en-US" sz="1400" dirty="0" smtClean="0"/>
              <a:t>pipeline (</a:t>
            </a:r>
            <a:r>
              <a:rPr lang="en-US" sz="1400" dirty="0"/>
              <a:t>S. Hauf)</a:t>
            </a:r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dirty="0" smtClean="0"/>
              <a:t>- </a:t>
            </a:r>
            <a:r>
              <a:rPr lang="en-US" sz="1400" dirty="0"/>
              <a:t>Discussions on other technologies currently in use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14.45 	</a:t>
            </a:r>
            <a:r>
              <a:rPr lang="en-US" sz="1400" b="1" dirty="0"/>
              <a:t>Coffee Break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15.00	</a:t>
            </a:r>
            <a:r>
              <a:rPr lang="en-US" sz="1400" b="1" dirty="0"/>
              <a:t>Existing processing solutions:</a:t>
            </a:r>
          </a:p>
          <a:p>
            <a:pPr marL="0" indent="0">
              <a:buNone/>
            </a:pPr>
            <a:r>
              <a:rPr lang="en-US" sz="1400" dirty="0"/>
              <a:t>15.00 	X-ray detectors and diagnostics for HED instrument (M. </a:t>
            </a:r>
            <a:r>
              <a:rPr lang="en-US" sz="1400" dirty="0" err="1"/>
              <a:t>Nakatsutsumi</a:t>
            </a:r>
            <a:r>
              <a:rPr lang="en-US" sz="1400" dirty="0"/>
              <a:t>)</a:t>
            </a:r>
          </a:p>
          <a:p>
            <a:pPr marL="0" indent="0">
              <a:buNone/>
            </a:pPr>
            <a:r>
              <a:rPr lang="en-US" sz="1400" dirty="0"/>
              <a:t>15.15	Data processing requirements of the SQS instrument (T. Baumann)</a:t>
            </a:r>
          </a:p>
          <a:p>
            <a:pPr marL="0" indent="0">
              <a:buNone/>
            </a:pPr>
            <a:r>
              <a:rPr lang="en-US" sz="1400" dirty="0"/>
              <a:t>15.30	</a:t>
            </a:r>
            <a:r>
              <a:rPr lang="en-US" sz="1400" dirty="0" smtClean="0"/>
              <a:t>Com. </a:t>
            </a:r>
            <a:r>
              <a:rPr lang="en-US" sz="1400" dirty="0"/>
              <a:t>approaches to data reduction in time-resolved X-ray </a:t>
            </a:r>
            <a:r>
              <a:rPr lang="en-US" sz="1400" dirty="0" smtClean="0"/>
              <a:t>diff. </a:t>
            </a:r>
            <a:r>
              <a:rPr lang="en-US" sz="1400" dirty="0"/>
              <a:t>scattering on liquids (D. </a:t>
            </a:r>
            <a:r>
              <a:rPr lang="en-US" sz="1400" dirty="0" err="1"/>
              <a:t>Khakhulin</a:t>
            </a:r>
            <a:r>
              <a:rPr lang="en-US" sz="1400" dirty="0"/>
              <a:t>)</a:t>
            </a:r>
          </a:p>
          <a:p>
            <a:pPr marL="0" indent="0">
              <a:buNone/>
            </a:pPr>
            <a:r>
              <a:rPr lang="en-US" sz="1400" dirty="0"/>
              <a:t>15.45	XPCS data analysis and requirements on the data treatment (J. </a:t>
            </a:r>
            <a:r>
              <a:rPr lang="en-US" sz="1400" dirty="0" err="1"/>
              <a:t>Hallmann</a:t>
            </a:r>
            <a:r>
              <a:rPr lang="en-US" sz="1400" dirty="0"/>
              <a:t>)</a:t>
            </a:r>
          </a:p>
          <a:p>
            <a:pPr marL="0" indent="0">
              <a:buNone/>
            </a:pPr>
            <a:r>
              <a:rPr lang="en-US" sz="1400" dirty="0"/>
              <a:t>16.00	Data analysis workflow for synchrotron-CDI experiments mimicking FEL </a:t>
            </a:r>
            <a:r>
              <a:rPr lang="en-US" sz="1400" dirty="0" smtClean="0"/>
              <a:t>SPI (</a:t>
            </a:r>
            <a:r>
              <a:rPr lang="en-US" sz="1400" dirty="0"/>
              <a:t>K. </a:t>
            </a:r>
            <a:r>
              <a:rPr lang="en-US" sz="1400" dirty="0" err="1"/>
              <a:t>Giewekemeyer</a:t>
            </a:r>
            <a:r>
              <a:rPr lang="en-US" sz="1400" dirty="0"/>
              <a:t>)</a:t>
            </a:r>
          </a:p>
          <a:p>
            <a:pPr marL="0" indent="0">
              <a:buNone/>
            </a:pPr>
            <a:r>
              <a:rPr lang="en-US" sz="1400" dirty="0"/>
              <a:t>16.15 	Developments in the Single Particle Imaging Analysis Pipeline at LCLS (C. H. Yoon)</a:t>
            </a:r>
          </a:p>
          <a:p>
            <a:pPr marL="0" indent="0">
              <a:buNone/>
            </a:pPr>
            <a:r>
              <a:rPr lang="en-US" sz="1400" dirty="0"/>
              <a:t>16.30	Serial diffraction experiments (A. </a:t>
            </a:r>
            <a:r>
              <a:rPr lang="en-US" sz="1400" dirty="0" err="1"/>
              <a:t>Barty</a:t>
            </a:r>
            <a:r>
              <a:rPr lang="en-US" sz="1400" dirty="0"/>
              <a:t>)</a:t>
            </a:r>
          </a:p>
          <a:p>
            <a:pPr marL="0" indent="0">
              <a:buNone/>
            </a:pPr>
            <a:r>
              <a:rPr lang="en-US" sz="1400" dirty="0"/>
              <a:t>16.45 	What can we learn from the LCLS running experience for </a:t>
            </a:r>
            <a:r>
              <a:rPr lang="en-US" sz="1400" u="sng" dirty="0">
                <a:hlinkClick r:id="rId2"/>
              </a:rPr>
              <a:t>XFEL.EU (M. Messerschmidt)</a:t>
            </a:r>
          </a:p>
          <a:p>
            <a:pPr marL="0" indent="0">
              <a:buNone/>
            </a:pPr>
            <a:r>
              <a:rPr lang="en-US" sz="1400" dirty="0"/>
              <a:t>17.00	Discussion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727464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 Agenda – Thursday Morning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813" y="1347788"/>
            <a:ext cx="8807572" cy="4932362"/>
          </a:xfrm>
        </p:spPr>
        <p:txBody>
          <a:bodyPr/>
          <a:lstStyle/>
          <a:p>
            <a:pPr marL="0" indent="0">
              <a:buNone/>
            </a:pPr>
            <a:r>
              <a:rPr lang="en-US" sz="1400" dirty="0" smtClean="0"/>
              <a:t>9.00</a:t>
            </a:r>
            <a:r>
              <a:rPr lang="en-US" sz="1400" dirty="0"/>
              <a:t>	</a:t>
            </a:r>
            <a:r>
              <a:rPr lang="en-US" sz="1400" b="1" dirty="0" smtClean="0"/>
              <a:t>Open </a:t>
            </a:r>
            <a:r>
              <a:rPr lang="en-US" sz="1400" b="1" dirty="0"/>
              <a:t>issues and questions from the previous day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9.30	</a:t>
            </a:r>
            <a:r>
              <a:rPr lang="en-US" sz="1400" b="1" dirty="0" smtClean="0"/>
              <a:t>Throughput </a:t>
            </a:r>
            <a:r>
              <a:rPr lang="en-US" sz="1400" b="1" dirty="0" smtClean="0"/>
              <a:t>I</a:t>
            </a:r>
          </a:p>
          <a:p>
            <a:pPr marL="0" indent="0">
              <a:buNone/>
            </a:pPr>
            <a:r>
              <a:rPr lang="en-US" sz="1400" b="1" dirty="0"/>
              <a:t>	</a:t>
            </a:r>
            <a:r>
              <a:rPr lang="en-US" sz="1400" dirty="0"/>
              <a:t>- </a:t>
            </a:r>
            <a:r>
              <a:rPr lang="en-US" sz="1400" dirty="0"/>
              <a:t>Available hardware </a:t>
            </a:r>
            <a:r>
              <a:rPr lang="en-US" sz="1400" dirty="0" smtClean="0"/>
              <a:t>performance (D. </a:t>
            </a:r>
            <a:r>
              <a:rPr lang="en-US" sz="1400" dirty="0" err="1" smtClean="0"/>
              <a:t>Boukhelef</a:t>
            </a:r>
            <a:r>
              <a:rPr lang="en-US" sz="1400" dirty="0" smtClean="0"/>
              <a:t>)</a:t>
            </a:r>
            <a:endParaRPr lang="en-US" sz="1400" b="1" dirty="0"/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dirty="0" smtClean="0"/>
              <a:t>- </a:t>
            </a:r>
            <a:r>
              <a:rPr lang="en-US" sz="1400" dirty="0"/>
              <a:t>Configuration of the online calibration pipelines - throughput limiting factors (S. Hauf)</a:t>
            </a:r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dirty="0" smtClean="0"/>
              <a:t>- </a:t>
            </a:r>
            <a:r>
              <a:rPr lang="en-US" sz="1400" dirty="0"/>
              <a:t>Offline calibration processing (S. Hauf)</a:t>
            </a:r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dirty="0" smtClean="0"/>
              <a:t>- </a:t>
            </a:r>
            <a:r>
              <a:rPr lang="en-US" sz="1400" dirty="0"/>
              <a:t>Discussion on necessary and </a:t>
            </a:r>
            <a:r>
              <a:rPr lang="en-US" sz="1400" dirty="0" smtClean="0"/>
              <a:t>achieved throughput</a:t>
            </a:r>
            <a:r>
              <a:rPr lang="en-US" sz="1400" dirty="0"/>
              <a:t>, especially in terms of user </a:t>
            </a:r>
            <a:r>
              <a:rPr lang="en-US" sz="1400" dirty="0" smtClean="0"/>
              <a:t>feedback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10.30	</a:t>
            </a:r>
            <a:r>
              <a:rPr lang="en-US" sz="1400" b="1" dirty="0" smtClean="0"/>
              <a:t>Coffee </a:t>
            </a:r>
            <a:r>
              <a:rPr lang="en-US" sz="1400" b="1" dirty="0"/>
              <a:t>Break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 smtClean="0"/>
              <a:t>10.45 </a:t>
            </a:r>
            <a:r>
              <a:rPr lang="en-US" sz="1400" dirty="0"/>
              <a:t>	</a:t>
            </a:r>
            <a:r>
              <a:rPr lang="en-US" sz="1400" b="1" dirty="0"/>
              <a:t>Throughput II</a:t>
            </a:r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dirty="0" smtClean="0"/>
              <a:t>- </a:t>
            </a:r>
            <a:r>
              <a:rPr lang="en-US" sz="1400" dirty="0"/>
              <a:t>Discussion on identifying common, cross-instrument requirements and optimizations thereof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11.30	</a:t>
            </a:r>
            <a:r>
              <a:rPr lang="en-US" sz="1400" b="1" dirty="0"/>
              <a:t>Detector error </a:t>
            </a:r>
            <a:r>
              <a:rPr lang="en-US" sz="1400" b="1" dirty="0" smtClean="0"/>
              <a:t>modes</a:t>
            </a:r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dirty="0" smtClean="0"/>
              <a:t> </a:t>
            </a:r>
            <a:r>
              <a:rPr lang="en-US" sz="1400" dirty="0"/>
              <a:t>- a general picture (S. Hauf)</a:t>
            </a:r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dirty="0" smtClean="0"/>
              <a:t>- </a:t>
            </a:r>
            <a:r>
              <a:rPr lang="en-US" sz="1400" dirty="0"/>
              <a:t>Discussion on how bad </a:t>
            </a:r>
            <a:r>
              <a:rPr lang="en-US" sz="1400" dirty="0" smtClean="0"/>
              <a:t>pixels should </a:t>
            </a:r>
            <a:r>
              <a:rPr lang="en-US" sz="1400" dirty="0"/>
              <a:t>be </a:t>
            </a:r>
            <a:r>
              <a:rPr lang="en-US" sz="1400" dirty="0" smtClean="0"/>
              <a:t>identified </a:t>
            </a:r>
            <a:r>
              <a:rPr lang="en-US" sz="1400" dirty="0"/>
              <a:t>to subsequent processing routines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12.30	</a:t>
            </a:r>
            <a:r>
              <a:rPr lang="en-US" sz="1400" b="1" dirty="0"/>
              <a:t>The Veto System (A. </a:t>
            </a:r>
            <a:r>
              <a:rPr lang="en-US" sz="1400" b="1" dirty="0" err="1"/>
              <a:t>Kaukher</a:t>
            </a:r>
            <a:r>
              <a:rPr lang="en-US" sz="1400" b="1" dirty="0"/>
              <a:t>)</a:t>
            </a:r>
            <a:endParaRPr lang="en-US" sz="1400" b="1" i="1" dirty="0"/>
          </a:p>
        </p:txBody>
      </p:sp>
    </p:spTree>
    <p:extLst>
      <p:ext uri="{BB962C8B-B14F-4D97-AF65-F5344CB8AC3E}">
        <p14:creationId xmlns:p14="http://schemas.microsoft.com/office/powerpoint/2010/main" val="567481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 Agenda – Thursday Afternoon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813" y="1347788"/>
            <a:ext cx="8807572" cy="4932362"/>
          </a:xfrm>
        </p:spPr>
        <p:txBody>
          <a:bodyPr/>
          <a:lstStyle/>
          <a:p>
            <a:pPr marL="0" indent="0">
              <a:buNone/>
            </a:pPr>
            <a:r>
              <a:rPr lang="en-US" sz="1400" dirty="0"/>
              <a:t>14.00	</a:t>
            </a:r>
            <a:r>
              <a:rPr lang="en-US" sz="1400" b="1" dirty="0"/>
              <a:t>Conclusion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15.00 	</a:t>
            </a:r>
            <a:r>
              <a:rPr lang="en-US" sz="1400" b="1" dirty="0"/>
              <a:t>End of workshop</a:t>
            </a:r>
            <a:endParaRPr lang="en-US" sz="1400" b="1" i="1" dirty="0"/>
          </a:p>
        </p:txBody>
      </p:sp>
    </p:spTree>
    <p:extLst>
      <p:ext uri="{BB962C8B-B14F-4D97-AF65-F5344CB8AC3E}">
        <p14:creationId xmlns:p14="http://schemas.microsoft.com/office/powerpoint/2010/main" val="1935867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-european-xfel-gmbh_presentation">
  <a:themeElements>
    <a:clrScheme name="XFEL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000000"/>
      </a:accent3>
      <a:accent4>
        <a:srgbClr val="626262"/>
      </a:accent4>
      <a:accent5>
        <a:srgbClr val="ACABB1"/>
      </a:accent5>
      <a:accent6>
        <a:srgbClr val="E0E0E0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268288" marR="0" indent="-268288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80000"/>
          <a:buFont typeface="Wingdings" pitchFamily="2" charset="2"/>
          <a:buChar char="n"/>
          <a:tabLst/>
          <a:defRPr kumimoji="0" sz="2000" b="0" i="0" u="none" strike="noStrike" cap="none" normalizeH="0" baseline="0" smtClean="0">
            <a:ln>
              <a:noFill/>
            </a:ln>
            <a:solidFill>
              <a:schemeClr val="accent3"/>
            </a:solidFill>
            <a:effectLst/>
            <a:latin typeface="Arial" charset="0"/>
            <a:ea typeface="ＭＳ Ｐゴシック" pitchFamily="112" charset="-128"/>
          </a:defRPr>
        </a:defPPr>
      </a:lstStyle>
    </a:spDef>
    <a:lnDef>
      <a:spPr bwMode="auto">
        <a:noFill/>
        <a:ln w="12700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/>
      <a:lstStyle/>
    </a:lnDef>
    <a:txDef>
      <a:spPr>
        <a:noFill/>
      </a:spPr>
      <a:bodyPr wrap="none" rtlCol="0">
        <a:spAutoFit/>
      </a:bodyPr>
      <a:lstStyle>
        <a:defPPr marL="268288" indent="-268288">
          <a:spcBef>
            <a:spcPts val="600"/>
          </a:spcBef>
          <a:buClr>
            <a:schemeClr val="accent2"/>
          </a:buClr>
          <a:buSzPct val="80000"/>
          <a:defRPr sz="2000" smtClean="0">
            <a:solidFill>
              <a:schemeClr val="accent3"/>
            </a:solidFill>
          </a:defRPr>
        </a:defPPr>
      </a:lstStyle>
    </a:txDef>
  </a:objectDefaults>
  <a:extraClrSchemeLst>
    <a:extraClrScheme>
      <a:clrScheme name="DESY European XFEL 1">
        <a:dk1>
          <a:srgbClr val="261748"/>
        </a:dk1>
        <a:lt1>
          <a:srgbClr val="FFFFFF"/>
        </a:lt1>
        <a:dk2>
          <a:srgbClr val="000000"/>
        </a:dk2>
        <a:lt2>
          <a:srgbClr val="E0E0E0"/>
        </a:lt2>
        <a:accent1>
          <a:srgbClr val="261748"/>
        </a:accent1>
        <a:accent2>
          <a:srgbClr val="FD930A"/>
        </a:accent2>
        <a:accent3>
          <a:srgbClr val="FFFFFF"/>
        </a:accent3>
        <a:accent4>
          <a:srgbClr val="1F123C"/>
        </a:accent4>
        <a:accent5>
          <a:srgbClr val="ACABB1"/>
        </a:accent5>
        <a:accent6>
          <a:srgbClr val="E58508"/>
        </a:accent6>
        <a:hlink>
          <a:srgbClr val="261748"/>
        </a:hlink>
        <a:folHlink>
          <a:srgbClr val="FD930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plate-european-xfel-gmbh_presentation">
  <a:themeElements>
    <a:clrScheme name="XFEL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000000"/>
      </a:accent3>
      <a:accent4>
        <a:srgbClr val="626262"/>
      </a:accent4>
      <a:accent5>
        <a:srgbClr val="ACABB1"/>
      </a:accent5>
      <a:accent6>
        <a:srgbClr val="E0E0E0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268288" marR="0" indent="-268288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80000"/>
          <a:buFont typeface="Wingdings" pitchFamily="2" charset="2"/>
          <a:buChar char="n"/>
          <a:tabLst/>
          <a:defRPr kumimoji="0" sz="2000" b="0" i="0" u="none" strike="noStrike" cap="none" normalizeH="0" baseline="0" smtClean="0">
            <a:ln>
              <a:noFill/>
            </a:ln>
            <a:solidFill>
              <a:schemeClr val="accent3"/>
            </a:solidFill>
            <a:effectLst/>
            <a:latin typeface="Arial" charset="0"/>
            <a:ea typeface="ＭＳ Ｐゴシック" pitchFamily="112" charset="-128"/>
          </a:defRPr>
        </a:defPPr>
      </a:lstStyle>
    </a:spDef>
    <a:lnDef>
      <a:spPr bwMode="auto">
        <a:noFill/>
        <a:ln w="12700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/>
      <a:lstStyle/>
    </a:lnDef>
    <a:txDef>
      <a:spPr>
        <a:noFill/>
      </a:spPr>
      <a:bodyPr wrap="none" rtlCol="0">
        <a:spAutoFit/>
      </a:bodyPr>
      <a:lstStyle>
        <a:defPPr marL="268288" indent="-268288">
          <a:spcBef>
            <a:spcPts val="600"/>
          </a:spcBef>
          <a:buClr>
            <a:schemeClr val="accent2"/>
          </a:buClr>
          <a:buSzPct val="80000"/>
          <a:defRPr sz="2000" smtClean="0">
            <a:solidFill>
              <a:schemeClr val="accent3"/>
            </a:solidFill>
          </a:defRPr>
        </a:defPPr>
      </a:lstStyle>
    </a:txDef>
  </a:objectDefaults>
  <a:extraClrSchemeLst>
    <a:extraClrScheme>
      <a:clrScheme name="DESY European XFEL 1">
        <a:dk1>
          <a:srgbClr val="261748"/>
        </a:dk1>
        <a:lt1>
          <a:srgbClr val="FFFFFF"/>
        </a:lt1>
        <a:dk2>
          <a:srgbClr val="000000"/>
        </a:dk2>
        <a:lt2>
          <a:srgbClr val="E0E0E0"/>
        </a:lt2>
        <a:accent1>
          <a:srgbClr val="261748"/>
        </a:accent1>
        <a:accent2>
          <a:srgbClr val="FD930A"/>
        </a:accent2>
        <a:accent3>
          <a:srgbClr val="FFFFFF"/>
        </a:accent3>
        <a:accent4>
          <a:srgbClr val="1F123C"/>
        </a:accent4>
        <a:accent5>
          <a:srgbClr val="ACABB1"/>
        </a:accent5>
        <a:accent6>
          <a:srgbClr val="E58508"/>
        </a:accent6>
        <a:hlink>
          <a:srgbClr val="261748"/>
        </a:hlink>
        <a:folHlink>
          <a:srgbClr val="FD930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164</Words>
  <Application>Microsoft Macintosh PowerPoint</Application>
  <PresentationFormat>On-screen Show (4:3)</PresentationFormat>
  <Paragraphs>69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template-european-xfel-gmbh_presentation</vt:lpstr>
      <vt:lpstr>1_template-european-xfel-gmbh_presentation</vt:lpstr>
      <vt:lpstr>European XFEL Data Processing Workshop Feb 3rd/4th</vt:lpstr>
      <vt:lpstr>Introduction</vt:lpstr>
      <vt:lpstr>Workshop Agenda – Wednesday Morning</vt:lpstr>
      <vt:lpstr>Workshop Agenda – Wednesday Afternoon</vt:lpstr>
      <vt:lpstr>Workshop Agenda – Thursday Morning</vt:lpstr>
      <vt:lpstr>Workshop Agenda – Thursday Afternoon</vt:lpstr>
    </vt:vector>
  </TitlesOfParts>
  <Company>European XFEL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XFEL Data Processing Workshop Feb 3rd/4th</dc:title>
  <dc:creator>Steffen Hauf</dc:creator>
  <cp:lastModifiedBy>Steffen Hauf</cp:lastModifiedBy>
  <cp:revision>2</cp:revision>
  <dcterms:created xsi:type="dcterms:W3CDTF">2016-02-02T16:09:58Z</dcterms:created>
  <dcterms:modified xsi:type="dcterms:W3CDTF">2016-02-02T18:57:36Z</dcterms:modified>
</cp:coreProperties>
</file>