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C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9" d="100"/>
          <a:sy n="119" d="100"/>
        </p:scale>
        <p:origin x="-72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68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9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25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03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79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0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06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80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7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3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FA903-347B-40C8-A1BE-86504C9429F4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DBF24-3461-4936-963C-DEC06141D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82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774" y="420162"/>
            <a:ext cx="3715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u="sng" dirty="0" err="1" smtClean="0"/>
              <a:t>StripCMOS</a:t>
            </a:r>
            <a:r>
              <a:rPr lang="en-GB" sz="2000" b="1" u="sng" dirty="0" smtClean="0"/>
              <a:t> programme for ATLAS</a:t>
            </a:r>
            <a:endParaRPr lang="en-GB" sz="2000" b="1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39903"/>
              </p:ext>
            </p:extLst>
          </p:nvPr>
        </p:nvGraphicFramePr>
        <p:xfrm>
          <a:off x="1187624" y="1196752"/>
          <a:ext cx="5868670" cy="1735074"/>
        </p:xfrm>
        <a:graphic>
          <a:graphicData uri="http://schemas.openxmlformats.org/drawingml/2006/table">
            <a:tbl>
              <a:tblPr firstRow="1" firstCol="1" bandRow="1"/>
              <a:tblGrid>
                <a:gridCol w="2499360"/>
                <a:gridCol w="1412875"/>
                <a:gridCol w="195643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Parameter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Planar Detectors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stripCMOS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r-φ  resolution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 – 23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z-resolution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850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162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hit resolution in r-φ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m-240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m***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r>
                        <a:rPr lang="en-GB" sz="1100">
                          <a:effectLst/>
                          <a:latin typeface="Symbol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z-element length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Fraction of two hit clusters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15% - 20%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2%-3%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Geometry inefficiency on stave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~0.7%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~1%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Radiation Lengths per stave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Insensitive crossings after a hit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BC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 (1/32 of strip is dead 3BC)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38300" y="2995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38300" y="2995613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38300" y="30019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[</a:t>
            </a:r>
            <a:r>
              <a:rPr kumimoji="0" lang="en-GB" altLang="en-US" sz="10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1]</a:t>
            </a:r>
            <a:r>
              <a:rPr kumimoji="0" lang="en-GB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With thinned sensors – see https://indico.cern.ch/event/295996/contribution/0/material/slides/1.pdf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3481" y="1829145"/>
            <a:ext cx="674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Why: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452320" y="1556792"/>
            <a:ext cx="1104790" cy="92333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Also</a:t>
            </a:r>
            <a:br>
              <a:rPr lang="en-GB" dirty="0" smtClean="0"/>
            </a:br>
            <a:r>
              <a:rPr lang="en-GB" dirty="0" smtClean="0"/>
              <a:t>~27MCHF</a:t>
            </a:r>
          </a:p>
          <a:p>
            <a:pPr algn="ctr"/>
            <a:r>
              <a:rPr lang="en-GB" dirty="0" smtClean="0"/>
              <a:t> cheaper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5278" y="3564994"/>
            <a:ext cx="7759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Why not:		Only one fundamental reason:	time to develop</a:t>
            </a:r>
          </a:p>
          <a:p>
            <a:r>
              <a:rPr lang="en-GB" dirty="0"/>
              <a:t>	</a:t>
            </a:r>
            <a:r>
              <a:rPr lang="en-GB" dirty="0" smtClean="0"/>
              <a:t>	There is extremely high confident that this technology will be</a:t>
            </a:r>
            <a:br>
              <a:rPr lang="en-GB" dirty="0" smtClean="0"/>
            </a:br>
            <a:r>
              <a:rPr lang="en-GB" dirty="0" smtClean="0"/>
              <a:t>		suitable for use once developed. It is already in use.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99084" y="4829599"/>
            <a:ext cx="71104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Approach:	Aggressive time-driven development programme</a:t>
            </a:r>
          </a:p>
          <a:p>
            <a:r>
              <a:rPr lang="en-GB" dirty="0"/>
              <a:t>	</a:t>
            </a:r>
            <a:r>
              <a:rPr lang="en-GB" dirty="0" smtClean="0"/>
              <a:t>	Not optimised to fully exploit possibilities of CMOS</a:t>
            </a:r>
          </a:p>
          <a:p>
            <a:r>
              <a:rPr lang="en-GB" dirty="0"/>
              <a:t>	</a:t>
            </a:r>
            <a:r>
              <a:rPr lang="en-GB" dirty="0" smtClean="0"/>
              <a:t>	Attempt to secure above benefits for phase-II upgrade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109411" y="1387642"/>
            <a:ext cx="1933073" cy="970547"/>
          </a:xfrm>
          <a:prstGeom prst="rect">
            <a:avLst/>
          </a:prstGeom>
          <a:solidFill>
            <a:srgbClr val="52CF3D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117433" y="2550695"/>
            <a:ext cx="1933073" cy="376989"/>
          </a:xfrm>
          <a:prstGeom prst="rect">
            <a:avLst/>
          </a:prstGeom>
          <a:solidFill>
            <a:srgbClr val="52CF3D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681665" y="2366212"/>
            <a:ext cx="1411704" cy="168442"/>
          </a:xfrm>
          <a:prstGeom prst="rect">
            <a:avLst/>
          </a:prstGeom>
          <a:solidFill>
            <a:srgbClr val="52CF3D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8" b="17018"/>
          <a:stretch/>
        </p:blipFill>
        <p:spPr bwMode="auto">
          <a:xfrm>
            <a:off x="1107908" y="433137"/>
            <a:ext cx="6894513" cy="327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9705" y="4130842"/>
            <a:ext cx="3551293" cy="9233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First review</a:t>
            </a:r>
          </a:p>
          <a:p>
            <a:r>
              <a:rPr lang="en-GB" dirty="0"/>
              <a:t> </a:t>
            </a:r>
            <a:r>
              <a:rPr lang="en-GB" dirty="0" smtClean="0"/>
              <a:t> candidate technology, good results</a:t>
            </a:r>
          </a:p>
          <a:p>
            <a:r>
              <a:rPr lang="en-GB" dirty="0"/>
              <a:t> </a:t>
            </a:r>
            <a:r>
              <a:rPr lang="en-GB" dirty="0" smtClean="0"/>
              <a:t> If S/N ok, likely to pass this review</a:t>
            </a:r>
            <a:endParaRPr lang="en-GB" dirty="0"/>
          </a:p>
        </p:txBody>
      </p:sp>
      <p:cxnSp>
        <p:nvCxnSpPr>
          <p:cNvPr id="4" name="Straight Arrow Connector 3"/>
          <p:cNvCxnSpPr>
            <a:stCxn id="2" idx="0"/>
          </p:cNvCxnSpPr>
          <p:nvPr/>
        </p:nvCxnSpPr>
        <p:spPr>
          <a:xfrm flipV="1">
            <a:off x="2425352" y="2566737"/>
            <a:ext cx="21069" cy="156410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64504" y="3866147"/>
            <a:ext cx="3258841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Second Review</a:t>
            </a:r>
          </a:p>
          <a:p>
            <a:r>
              <a:rPr lang="en-GB" dirty="0"/>
              <a:t> </a:t>
            </a:r>
            <a:r>
              <a:rPr lang="en-GB" dirty="0" smtClean="0"/>
              <a:t> large scale chip, </a:t>
            </a:r>
            <a:r>
              <a:rPr lang="en-GB" dirty="0" err="1" smtClean="0"/>
              <a:t>ABCn</a:t>
            </a:r>
            <a:r>
              <a:rPr lang="en-GB" dirty="0" smtClean="0"/>
              <a:t>’ read-out</a:t>
            </a:r>
            <a:endParaRPr lang="en-GB" dirty="0"/>
          </a:p>
        </p:txBody>
      </p:sp>
      <p:cxnSp>
        <p:nvCxnSpPr>
          <p:cNvPr id="9" name="Straight Arrow Connector 8"/>
          <p:cNvCxnSpPr>
            <a:stCxn id="5" idx="1"/>
          </p:cNvCxnSpPr>
          <p:nvPr/>
        </p:nvCxnSpPr>
        <p:spPr>
          <a:xfrm flipH="1" flipV="1">
            <a:off x="2927684" y="2590800"/>
            <a:ext cx="1836820" cy="15985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92841" y="4788568"/>
            <a:ext cx="3529264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Pass second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‘excellent chance will be chosen’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3 months to work into TDR as ‘fall forward’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219074" y="4339389"/>
            <a:ext cx="489284" cy="144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13"/>
          <p:cNvSpPr/>
          <p:nvPr/>
        </p:nvSpPr>
        <p:spPr>
          <a:xfrm>
            <a:off x="6007768" y="4539916"/>
            <a:ext cx="144379" cy="240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965158" y="5269832"/>
            <a:ext cx="2583271" cy="9233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9 months to produce</a:t>
            </a:r>
          </a:p>
          <a:p>
            <a:r>
              <a:rPr lang="en-GB" dirty="0" smtClean="0"/>
              <a:t>Full size sensors</a:t>
            </a:r>
          </a:p>
          <a:p>
            <a:r>
              <a:rPr lang="en-GB" dirty="0" smtClean="0"/>
              <a:t>Modules on staves/petals</a:t>
            </a:r>
            <a:endParaRPr lang="en-GB" dirty="0"/>
          </a:p>
        </p:txBody>
      </p:sp>
      <p:sp>
        <p:nvSpPr>
          <p:cNvPr id="17" name="Left Arrow 16"/>
          <p:cNvSpPr/>
          <p:nvPr/>
        </p:nvSpPr>
        <p:spPr>
          <a:xfrm>
            <a:off x="4580021" y="5510464"/>
            <a:ext cx="256674" cy="1443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52400" y="5502442"/>
            <a:ext cx="1546898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Choose before</a:t>
            </a:r>
          </a:p>
          <a:p>
            <a:r>
              <a:rPr lang="en-GB" dirty="0" smtClean="0"/>
              <a:t>MOU</a:t>
            </a:r>
            <a:endParaRPr lang="en-GB" dirty="0"/>
          </a:p>
        </p:txBody>
      </p:sp>
      <p:sp>
        <p:nvSpPr>
          <p:cNvPr id="19" name="Left Arrow 18"/>
          <p:cNvSpPr/>
          <p:nvPr/>
        </p:nvSpPr>
        <p:spPr>
          <a:xfrm>
            <a:off x="1740568" y="5727031"/>
            <a:ext cx="192506" cy="1925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26169" y="6424500"/>
            <a:ext cx="6213689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Delay of 6mo to programme, retool, finalise &amp; large scale testing</a:t>
            </a:r>
            <a:endParaRPr lang="en-GB" dirty="0"/>
          </a:p>
        </p:txBody>
      </p:sp>
      <p:sp>
        <p:nvSpPr>
          <p:cNvPr id="21" name="Right Arrow 20"/>
          <p:cNvSpPr/>
          <p:nvPr/>
        </p:nvSpPr>
        <p:spPr>
          <a:xfrm rot="5400000">
            <a:off x="926431" y="6196267"/>
            <a:ext cx="216568" cy="208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72716" y="1876926"/>
            <a:ext cx="0" cy="36174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Straight Connector 3072"/>
          <p:cNvCxnSpPr/>
          <p:nvPr/>
        </p:nvCxnSpPr>
        <p:spPr>
          <a:xfrm>
            <a:off x="272716" y="1884947"/>
            <a:ext cx="31763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" name="Straight Connector 3075"/>
          <p:cNvCxnSpPr/>
          <p:nvPr/>
        </p:nvCxnSpPr>
        <p:spPr>
          <a:xfrm>
            <a:off x="3457074" y="1876926"/>
            <a:ext cx="0" cy="120316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TextBox 3076"/>
          <p:cNvSpPr txBox="1"/>
          <p:nvPr/>
        </p:nvSpPr>
        <p:spPr>
          <a:xfrm>
            <a:off x="7419474" y="6128084"/>
            <a:ext cx="16014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Pre-production</a:t>
            </a:r>
          </a:p>
          <a:p>
            <a:r>
              <a:rPr lang="en-GB" dirty="0" smtClean="0"/>
              <a:t>Mid 2018</a:t>
            </a:r>
            <a:endParaRPr lang="en-GB" dirty="0"/>
          </a:p>
        </p:txBody>
      </p:sp>
      <p:sp>
        <p:nvSpPr>
          <p:cNvPr id="3078" name="Right Arrow 3077"/>
          <p:cNvSpPr/>
          <p:nvPr/>
        </p:nvSpPr>
        <p:spPr>
          <a:xfrm>
            <a:off x="7114674" y="6432884"/>
            <a:ext cx="240632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80" name="Straight Connector 3079"/>
          <p:cNvCxnSpPr/>
          <p:nvPr/>
        </p:nvCxnSpPr>
        <p:spPr>
          <a:xfrm flipV="1">
            <a:off x="8791074" y="417095"/>
            <a:ext cx="0" cy="57109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2" name="Straight Connector 3081"/>
          <p:cNvCxnSpPr/>
          <p:nvPr/>
        </p:nvCxnSpPr>
        <p:spPr>
          <a:xfrm flipH="1">
            <a:off x="4563979" y="417095"/>
            <a:ext cx="42351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3" t="9708" r="13790"/>
          <a:stretch/>
        </p:blipFill>
        <p:spPr bwMode="auto">
          <a:xfrm>
            <a:off x="80210" y="449180"/>
            <a:ext cx="1068036" cy="80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85" name="Straight Arrow Connector 3084"/>
          <p:cNvCxnSpPr>
            <a:stCxn id="3083" idx="2"/>
          </p:cNvCxnSpPr>
          <p:nvPr/>
        </p:nvCxnSpPr>
        <p:spPr>
          <a:xfrm>
            <a:off x="614228" y="1251286"/>
            <a:ext cx="2826804" cy="1171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3085"/>
          <p:cNvSpPr txBox="1"/>
          <p:nvPr/>
        </p:nvSpPr>
        <p:spPr>
          <a:xfrm rot="5400000">
            <a:off x="3391888" y="2111449"/>
            <a:ext cx="374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{</a:t>
            </a:r>
            <a:endParaRPr lang="en-GB" dirty="0"/>
          </a:p>
        </p:txBody>
      </p:sp>
      <p:sp>
        <p:nvSpPr>
          <p:cNvPr id="3088" name="TextBox 3087"/>
          <p:cNvSpPr txBox="1"/>
          <p:nvPr/>
        </p:nvSpPr>
        <p:spPr>
          <a:xfrm>
            <a:off x="0" y="160421"/>
            <a:ext cx="2790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Some pre-pro OK, some not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810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183</Words>
  <Application>Microsoft Office PowerPoint</Application>
  <PresentationFormat>On-screen Show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10</cp:revision>
  <dcterms:created xsi:type="dcterms:W3CDTF">2015-05-05T13:50:00Z</dcterms:created>
  <dcterms:modified xsi:type="dcterms:W3CDTF">2016-02-03T13:15:54Z</dcterms:modified>
</cp:coreProperties>
</file>