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73" r:id="rId2"/>
    <p:sldId id="299" r:id="rId3"/>
    <p:sldId id="309" r:id="rId4"/>
    <p:sldId id="308" r:id="rId5"/>
    <p:sldId id="311" r:id="rId6"/>
    <p:sldId id="312" r:id="rId7"/>
    <p:sldId id="313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00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03/02/2016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03/02/2016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03/02/2016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cern.ch/event/406791/contribution/0/attachments/1124361/1609453/cmos-review2015-introduction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event/448873/" TargetMode="External"/><Relationship Id="rId2" Type="http://schemas.openxmlformats.org/officeDocument/2006/relationships/hyperlink" Target="https://indico.cern.ch/event/471987/attachments/1206312/1758450/ABCStar_Spec_05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dico.desy.de/conferenceDisplay.py?confId=13435" TargetMode="External"/><Relationship Id="rId5" Type="http://schemas.openxmlformats.org/officeDocument/2006/relationships/hyperlink" Target="https://indico.desy.de/categoryDisplay.py?categId=377" TargetMode="External"/><Relationship Id="rId4" Type="http://schemas.openxmlformats.org/officeDocument/2006/relationships/hyperlink" Target="https://indico.desy.de/conferenceDisplay.py?confId=12685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cern.ch/event/448873/contribution/8/attachments/1170407/1691294/ABCStar_General_2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cern.ch/event/448873/contribution/8/attachments/1170407/1691294/ABCStar_General_2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ABCn</a:t>
            </a:r>
            <a:r>
              <a:rPr lang="en-GB" dirty="0" smtClean="0"/>
              <a:t>’ introduction </a:t>
            </a:r>
            <a:br>
              <a:rPr lang="en-GB" dirty="0" smtClean="0"/>
            </a:br>
            <a:r>
              <a:rPr lang="en-GB" dirty="0" smtClean="0"/>
              <a:t>+</a:t>
            </a:r>
            <a:br>
              <a:rPr lang="en-GB" dirty="0" smtClean="0"/>
            </a:br>
            <a:r>
              <a:rPr lang="en-GB" dirty="0" smtClean="0"/>
              <a:t>work to be done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/>
              <a:t>3 February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J</a:t>
            </a:r>
            <a:r>
              <a:rPr lang="en-GB" dirty="0" smtClean="0"/>
              <a:t>. J. </a:t>
            </a:r>
            <a:r>
              <a:rPr lang="en-GB" dirty="0" smtClean="0"/>
              <a:t>John, Oxford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Strip CMOS programme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3 years to develop a new strip sensor based on CMOS technology</a:t>
            </a:r>
            <a:endParaRPr lang="en-GB" sz="2400" dirty="0"/>
          </a:p>
          <a:p>
            <a:pPr>
              <a:spcAft>
                <a:spcPts val="600"/>
              </a:spcAft>
            </a:pPr>
            <a:endParaRPr lang="en-GB" sz="1200" dirty="0" smtClean="0"/>
          </a:p>
          <a:p>
            <a:pPr>
              <a:spcAft>
                <a:spcPts val="600"/>
              </a:spcAft>
            </a:pPr>
            <a:r>
              <a:rPr lang="en-GB" sz="2400" dirty="0" smtClean="0"/>
              <a:t>Designing sensors with 2 foundries: Austrian Micro Systems (AMS) and </a:t>
            </a:r>
            <a:r>
              <a:rPr lang="en-GB" sz="2400" dirty="0" err="1" smtClean="0"/>
              <a:t>TowerJazz</a:t>
            </a:r>
            <a:r>
              <a:rPr lang="en-GB" sz="2400" dirty="0" smtClean="0"/>
              <a:t> (TJ)</a:t>
            </a:r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r>
              <a:rPr lang="en-GB" sz="2400" dirty="0" smtClean="0"/>
              <a:t>Year 1 (done) – manufacture and characterise basic sensor elements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	(CHESS-1)</a:t>
            </a:r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r>
              <a:rPr lang="en-GB" sz="2400" dirty="0" smtClean="0"/>
              <a:t>Year 2 (now) – demonstrate larg</a:t>
            </a:r>
            <a:r>
              <a:rPr lang="en-GB" sz="2400" dirty="0" smtClean="0"/>
              <a:t>e size sensor (CHESS-2) </a:t>
            </a:r>
            <a:br>
              <a:rPr lang="en-GB" sz="2400" dirty="0" smtClean="0"/>
            </a:br>
            <a:r>
              <a:rPr lang="en-GB" sz="2400" dirty="0" smtClean="0"/>
              <a:t>		and </a:t>
            </a:r>
            <a:r>
              <a:rPr lang="en-GB" sz="2400" dirty="0" err="1" smtClean="0"/>
              <a:t>ABCn</a:t>
            </a:r>
            <a:r>
              <a:rPr lang="en-GB" sz="2400" dirty="0" smtClean="0"/>
              <a:t>’ readout solution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	</a:t>
            </a:r>
            <a:r>
              <a:rPr lang="en-GB" sz="2400" dirty="0" smtClean="0">
                <a:solidFill>
                  <a:srgbClr val="0000FF"/>
                </a:solidFill>
              </a:rPr>
              <a:t>see Richard’s schedule slides later </a:t>
            </a:r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r>
              <a:rPr lang="en-GB" sz="2400" dirty="0" smtClean="0"/>
              <a:t>Year 3 – demonstrate full-sized multi-sensor object</a:t>
            </a:r>
          </a:p>
          <a:p>
            <a:pPr>
              <a:spcAft>
                <a:spcPts val="600"/>
              </a:spcAft>
            </a:pPr>
            <a:endParaRPr lang="en-GB" sz="1200" dirty="0" smtClean="0"/>
          </a:p>
          <a:p>
            <a:pPr>
              <a:spcAft>
                <a:spcPts val="600"/>
              </a:spcAft>
            </a:pPr>
            <a:r>
              <a:rPr lang="en-GB" dirty="0" smtClean="0"/>
              <a:t>For more details, see </a:t>
            </a:r>
            <a:r>
              <a:rPr lang="en-GB" dirty="0" smtClean="0">
                <a:hlinkClick r:id="rId2"/>
              </a:rPr>
              <a:t>introductory talk </a:t>
            </a:r>
            <a:r>
              <a:rPr lang="en-GB" dirty="0" smtClean="0"/>
              <a:t>at first year review of Strip CMOS programme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Readout overview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59482"/>
              </p:ext>
            </p:extLst>
          </p:nvPr>
        </p:nvGraphicFramePr>
        <p:xfrm>
          <a:off x="251520" y="872716"/>
          <a:ext cx="8640960" cy="4246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728192"/>
                <a:gridCol w="1728192"/>
                <a:gridCol w="1728192"/>
                <a:gridCol w="1728192"/>
              </a:tblGrid>
              <a:tr h="720080">
                <a:tc>
                  <a:txBody>
                    <a:bodyPr/>
                    <a:lstStyle/>
                    <a:p>
                      <a:r>
                        <a:rPr lang="en-GB" dirty="0" smtClean="0"/>
                        <a:t>Programme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Sensor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r>
                        <a:rPr lang="en-GB" baseline="0" dirty="0" smtClean="0"/>
                        <a:t> end chip</a:t>
                      </a:r>
                    </a:p>
                    <a:p>
                      <a:r>
                        <a:rPr lang="en-GB" baseline="0" dirty="0" smtClean="0"/>
                        <a:t>(sensor level)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Hybrid-level</a:t>
                      </a:r>
                      <a:r>
                        <a:rPr lang="en-GB" baseline="0" dirty="0" smtClean="0"/>
                        <a:t> chip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Stave</a:t>
                      </a:r>
                      <a:r>
                        <a:rPr lang="en-GB" baseline="0" dirty="0" smtClean="0"/>
                        <a:t>-level chip</a:t>
                      </a:r>
                      <a:endParaRPr lang="en-GB" dirty="0"/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Baseline, current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Planar strips</a:t>
                      </a:r>
                    </a:p>
                    <a:p>
                      <a:r>
                        <a:rPr lang="en-GB" sz="1600" dirty="0" smtClean="0"/>
                        <a:t>Analogue outputs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ABC130</a:t>
                      </a:r>
                    </a:p>
                    <a:p>
                      <a:r>
                        <a:rPr lang="en-GB" dirty="0" smtClean="0"/>
                        <a:t>(ATLAS Binary Chip, 130nm)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HCC</a:t>
                      </a:r>
                    </a:p>
                    <a:p>
                      <a:r>
                        <a:rPr lang="en-GB" dirty="0" smtClean="0"/>
                        <a:t>(Hybrid Controller Chip)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GBT on End of Stave Controller</a:t>
                      </a:r>
                      <a:endParaRPr lang="en-GB" dirty="0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Baseline,</a:t>
                      </a:r>
                      <a:r>
                        <a:rPr lang="en-GB" b="1" baseline="0" dirty="0" smtClean="0"/>
                        <a:t> </a:t>
                      </a:r>
                      <a:br>
                        <a:rPr lang="en-GB" b="1" baseline="0" dirty="0" smtClean="0"/>
                      </a:br>
                      <a:r>
                        <a:rPr lang="en-GB" b="1" baseline="0" dirty="0" smtClean="0"/>
                        <a:t>near future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Planar strips</a:t>
                      </a:r>
                    </a:p>
                    <a:p>
                      <a:r>
                        <a:rPr lang="en-GB" sz="1600" dirty="0" smtClean="0"/>
                        <a:t>Analogue outputs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ABC130*</a:t>
                      </a:r>
                    </a:p>
                    <a:p>
                      <a:r>
                        <a:rPr lang="en-GB" sz="1600" dirty="0" smtClean="0"/>
                        <a:t>Change to star architecture</a:t>
                      </a:r>
                      <a:r>
                        <a:rPr lang="en-GB" sz="1600" baseline="0" dirty="0" smtClean="0"/>
                        <a:t> </a:t>
                      </a:r>
                      <a:br>
                        <a:rPr lang="en-GB" sz="1600" baseline="0" dirty="0" smtClean="0"/>
                      </a:br>
                      <a:r>
                        <a:rPr lang="en-GB" sz="1600" baseline="0" dirty="0" smtClean="0"/>
                        <a:t>(+ more changes)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HCC*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Change to star architecture</a:t>
                      </a:r>
                      <a:r>
                        <a:rPr lang="en-GB" sz="1600" baseline="0" dirty="0" smtClean="0"/>
                        <a:t> </a:t>
                      </a:r>
                      <a:br>
                        <a:rPr lang="en-GB" sz="1600" baseline="0" dirty="0" smtClean="0"/>
                      </a:br>
                      <a:r>
                        <a:rPr lang="en-GB" sz="1600" baseline="0" dirty="0" smtClean="0"/>
                        <a:t>(+ more changes)</a:t>
                      </a:r>
                      <a:endParaRPr lang="en-GB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GBT on End of Stave Controller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1296145">
                <a:tc>
                  <a:txBody>
                    <a:bodyPr/>
                    <a:lstStyle/>
                    <a:p>
                      <a:r>
                        <a:rPr lang="en-GB" b="1" dirty="0" smtClean="0"/>
                        <a:t>Strip CMOS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CHESS</a:t>
                      </a:r>
                      <a:r>
                        <a:rPr lang="en-GB" baseline="0" dirty="0" smtClean="0"/>
                        <a:t> </a:t>
                      </a:r>
                      <a:br>
                        <a:rPr lang="en-GB" baseline="0" dirty="0" smtClean="0"/>
                      </a:br>
                      <a:r>
                        <a:rPr lang="en-GB" sz="1600" baseline="0" dirty="0" smtClean="0"/>
                        <a:t>CMOS pixels arranged into strips</a:t>
                      </a:r>
                    </a:p>
                    <a:p>
                      <a:r>
                        <a:rPr lang="en-GB" sz="1600" baseline="0" dirty="0" smtClean="0"/>
                        <a:t>Digital outputs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0000FF"/>
                          </a:solidFill>
                        </a:rPr>
                        <a:t>ABCn</a:t>
                      </a:r>
                      <a:r>
                        <a:rPr lang="en-GB" b="1" dirty="0" smtClean="0">
                          <a:solidFill>
                            <a:srgbClr val="0000FF"/>
                          </a:solidFill>
                        </a:rPr>
                        <a:t>’</a:t>
                      </a:r>
                    </a:p>
                    <a:p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Digital readout chip based on ABC130*</a:t>
                      </a:r>
                      <a:endParaRPr lang="en-GB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HCC* </a:t>
                      </a:r>
                    </a:p>
                    <a:p>
                      <a:r>
                        <a:rPr lang="en-GB" sz="1600" dirty="0" smtClean="0"/>
                        <a:t>No changes at this level, must be drop-in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GBT on End of Stave Controller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No changes at this level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724" y="5229200"/>
            <a:ext cx="5068811" cy="1495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219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Status of chips and specs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839" y="1160748"/>
            <a:ext cx="8795842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ABC130*: 		design in progress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		current spec: </a:t>
            </a:r>
            <a:r>
              <a:rPr lang="en-GB" sz="2400" dirty="0" smtClean="0">
                <a:hlinkClick r:id="rId2"/>
              </a:rPr>
              <a:t>version 0.9a</a:t>
            </a:r>
            <a:endParaRPr lang="en-GB" sz="2400" dirty="0" smtClean="0"/>
          </a:p>
          <a:p>
            <a:pPr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		also see </a:t>
            </a:r>
            <a:r>
              <a:rPr lang="en-GB" sz="2400" dirty="0" smtClean="0">
                <a:hlinkClick r:id="rId3"/>
              </a:rPr>
              <a:t>review </a:t>
            </a:r>
            <a:r>
              <a:rPr lang="en-GB" sz="2400" dirty="0" smtClean="0"/>
              <a:t>of 15 Oct 2015</a:t>
            </a:r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r>
              <a:rPr lang="en-GB" sz="2400" dirty="0" smtClean="0"/>
              <a:t>AMS-CHESS-2:		design well advanced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		see </a:t>
            </a:r>
            <a:r>
              <a:rPr lang="en-GB" sz="2400" dirty="0" smtClean="0">
                <a:hlinkClick r:id="rId4"/>
              </a:rPr>
              <a:t>AMS-CHESS-2 design review </a:t>
            </a:r>
            <a:endParaRPr lang="en-GB" sz="2400" dirty="0" smtClean="0"/>
          </a:p>
          <a:p>
            <a:pPr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		also see </a:t>
            </a:r>
            <a:r>
              <a:rPr lang="en-GB" sz="2400" dirty="0" smtClean="0">
                <a:hlinkClick r:id="rId5"/>
              </a:rPr>
              <a:t>CMOS fortnightly updates</a:t>
            </a:r>
            <a:endParaRPr lang="en-GB" sz="2400" dirty="0" smtClean="0"/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r>
              <a:rPr lang="en-GB" sz="2400" dirty="0" smtClean="0"/>
              <a:t>TJ-CHESS-2:	</a:t>
            </a:r>
            <a:r>
              <a:rPr lang="en-GB" sz="2400" dirty="0"/>
              <a:t>	design in progress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		</a:t>
            </a:r>
            <a:r>
              <a:rPr lang="en-GB" sz="2400" dirty="0"/>
              <a:t>	</a:t>
            </a:r>
            <a:r>
              <a:rPr lang="en-GB" sz="2400" dirty="0" smtClean="0"/>
              <a:t>see </a:t>
            </a:r>
            <a:r>
              <a:rPr lang="en-GB" sz="2400" dirty="0" smtClean="0">
                <a:hlinkClick r:id="rId6"/>
              </a:rPr>
              <a:t>TJ-CHESS-2 </a:t>
            </a:r>
            <a:r>
              <a:rPr lang="en-GB" sz="2400" dirty="0">
                <a:hlinkClick r:id="rId6"/>
              </a:rPr>
              <a:t>design </a:t>
            </a:r>
            <a:r>
              <a:rPr lang="en-GB" sz="2400" dirty="0" smtClean="0">
                <a:hlinkClick r:id="rId6"/>
              </a:rPr>
              <a:t>review</a:t>
            </a:r>
            <a:endParaRPr lang="en-GB" sz="2400" dirty="0" smtClean="0"/>
          </a:p>
          <a:p>
            <a:pPr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		also see </a:t>
            </a:r>
            <a:r>
              <a:rPr lang="en-GB" sz="2400" dirty="0">
                <a:hlinkClick r:id="rId5"/>
              </a:rPr>
              <a:t>CMOS fortnightly updates</a:t>
            </a:r>
            <a:endParaRPr lang="en-GB" sz="2400" dirty="0"/>
          </a:p>
          <a:p>
            <a:pPr>
              <a:spcAft>
                <a:spcPts val="600"/>
              </a:spcAft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83789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72244" y="2076735"/>
            <a:ext cx="8799513" cy="3692525"/>
            <a:chOff x="184150" y="1676400"/>
            <a:chExt cx="8799513" cy="3692525"/>
          </a:xfrm>
        </p:grpSpPr>
        <p:sp>
          <p:nvSpPr>
            <p:cNvPr id="14" name="Rectangle 13"/>
            <p:cNvSpPr/>
            <p:nvPr/>
          </p:nvSpPr>
          <p:spPr bwMode="auto">
            <a:xfrm>
              <a:off x="184150" y="1676400"/>
              <a:ext cx="8799513" cy="36925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 dirty="0">
                <a:solidFill>
                  <a:srgbClr val="C00000"/>
                </a:solidFill>
              </a:endParaRPr>
            </a:p>
          </p:txBody>
        </p:sp>
        <p:sp>
          <p:nvSpPr>
            <p:cNvPr id="15" name="Text Box 61"/>
            <p:cNvSpPr txBox="1">
              <a:spLocks noChangeArrowheads="1"/>
            </p:cNvSpPr>
            <p:nvPr/>
          </p:nvSpPr>
          <p:spPr bwMode="auto">
            <a:xfrm>
              <a:off x="403225" y="4429982"/>
              <a:ext cx="1978025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GB" sz="1100" b="1">
                  <a:latin typeface="Calibri" charset="0"/>
                </a:rPr>
                <a:t>Detector pads: 256 input pads</a:t>
              </a:r>
              <a:endParaRPr lang="en-US" sz="1800" b="1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533400" y="2180495"/>
              <a:ext cx="1752600" cy="2143125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etal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7" name="Text Box 63"/>
            <p:cNvSpPr txBox="1">
              <a:spLocks noChangeArrowheads="1"/>
            </p:cNvSpPr>
            <p:nvPr/>
          </p:nvSpPr>
          <p:spPr bwMode="auto">
            <a:xfrm>
              <a:off x="963613" y="2239232"/>
              <a:ext cx="831850" cy="4286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GB" sz="1100" b="1">
                  <a:latin typeface="Calibri" charset="0"/>
                </a:rPr>
                <a:t>Front End </a:t>
              </a:r>
            </a:p>
            <a:p>
              <a:pPr eaLnBrk="1" hangingPunct="1">
                <a:spcAft>
                  <a:spcPts val="1000"/>
                </a:spcAft>
              </a:pPr>
              <a:r>
                <a:rPr lang="en-GB" sz="1100" b="1">
                  <a:latin typeface="Calibri" charset="0"/>
                </a:rPr>
                <a:t>    x256</a:t>
              </a:r>
              <a:endParaRPr lang="en-US" sz="1800" b="1"/>
            </a:p>
          </p:txBody>
        </p:sp>
        <p:grpSp>
          <p:nvGrpSpPr>
            <p:cNvPr id="18" name="Group 17"/>
            <p:cNvGrpSpPr>
              <a:grpSpLocks/>
            </p:cNvGrpSpPr>
            <p:nvPr/>
          </p:nvGrpSpPr>
          <p:grpSpPr bwMode="auto">
            <a:xfrm>
              <a:off x="676276" y="2740878"/>
              <a:ext cx="1743214" cy="712787"/>
              <a:chOff x="3795" y="3955"/>
              <a:chExt cx="3401" cy="894"/>
            </a:xfrm>
          </p:grpSpPr>
          <p:grpSp>
            <p:nvGrpSpPr>
              <p:cNvPr id="69" name="Group 68"/>
              <p:cNvGrpSpPr>
                <a:grpSpLocks/>
              </p:cNvGrpSpPr>
              <p:nvPr/>
            </p:nvGrpSpPr>
            <p:grpSpPr bwMode="auto">
              <a:xfrm>
                <a:off x="3901" y="3955"/>
                <a:ext cx="2507" cy="894"/>
                <a:chOff x="3905" y="3977"/>
                <a:chExt cx="2513" cy="894"/>
              </a:xfrm>
            </p:grpSpPr>
            <p:sp>
              <p:nvSpPr>
                <p:cNvPr id="72" name="AutoShape 67"/>
                <p:cNvSpPr>
                  <a:spLocks noChangeArrowheads="1"/>
                </p:cNvSpPr>
                <p:nvPr/>
              </p:nvSpPr>
              <p:spPr bwMode="auto">
                <a:xfrm rot="5400000">
                  <a:off x="4576" y="4295"/>
                  <a:ext cx="676" cy="47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/>
                </a:p>
              </p:txBody>
            </p:sp>
            <p:sp>
              <p:nvSpPr>
                <p:cNvPr id="73" name="Rectangle 72"/>
                <p:cNvSpPr>
                  <a:spLocks noChangeArrowheads="1"/>
                </p:cNvSpPr>
                <p:nvPr/>
              </p:nvSpPr>
              <p:spPr bwMode="auto">
                <a:xfrm>
                  <a:off x="4408" y="3977"/>
                  <a:ext cx="622" cy="1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/>
                </a:p>
              </p:txBody>
            </p:sp>
            <p:cxnSp>
              <p:nvCxnSpPr>
                <p:cNvPr id="74" name="AutoShape 69"/>
                <p:cNvCxnSpPr>
                  <a:cxnSpLocks noChangeShapeType="1"/>
                  <a:stCxn id="72" idx="3"/>
                </p:cNvCxnSpPr>
                <p:nvPr/>
              </p:nvCxnSpPr>
              <p:spPr bwMode="auto">
                <a:xfrm flipH="1" flipV="1">
                  <a:off x="3905" y="4529"/>
                  <a:ext cx="773" cy="4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5" name="AutoShape 70"/>
                <p:cNvCxnSpPr>
                  <a:cxnSpLocks noChangeShapeType="1"/>
                </p:cNvCxnSpPr>
                <p:nvPr/>
              </p:nvCxnSpPr>
              <p:spPr bwMode="auto">
                <a:xfrm flipV="1">
                  <a:off x="4181" y="4033"/>
                  <a:ext cx="0" cy="49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6" name="AutoShape 71"/>
                <p:cNvCxnSpPr>
                  <a:cxnSpLocks noChangeShapeType="1"/>
                  <a:stCxn id="73" idx="1"/>
                </p:cNvCxnSpPr>
                <p:nvPr/>
              </p:nvCxnSpPr>
              <p:spPr bwMode="auto">
                <a:xfrm flipH="1" flipV="1">
                  <a:off x="4181" y="4033"/>
                  <a:ext cx="227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77" name="AutoShape 72"/>
                <p:cNvSpPr>
                  <a:spLocks noChangeArrowheads="1"/>
                </p:cNvSpPr>
                <p:nvPr/>
              </p:nvSpPr>
              <p:spPr bwMode="auto">
                <a:xfrm rot="5400000">
                  <a:off x="5843" y="4296"/>
                  <a:ext cx="677" cy="47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/>
                </a:p>
              </p:txBody>
            </p:sp>
            <p:cxnSp>
              <p:nvCxnSpPr>
                <p:cNvPr id="78" name="AutoShape 73"/>
                <p:cNvCxnSpPr>
                  <a:cxnSpLocks noChangeShapeType="1"/>
                  <a:stCxn id="72" idx="0"/>
                  <a:endCxn id="77" idx="3"/>
                </p:cNvCxnSpPr>
                <p:nvPr/>
              </p:nvCxnSpPr>
              <p:spPr bwMode="auto">
                <a:xfrm>
                  <a:off x="5151" y="4533"/>
                  <a:ext cx="796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9" name="AutoShape 74"/>
                <p:cNvCxnSpPr>
                  <a:cxnSpLocks noChangeShapeType="1"/>
                  <a:stCxn id="73" idx="3"/>
                </p:cNvCxnSpPr>
                <p:nvPr/>
              </p:nvCxnSpPr>
              <p:spPr bwMode="auto">
                <a:xfrm>
                  <a:off x="5030" y="4034"/>
                  <a:ext cx="263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80" name="AutoShape 75"/>
                <p:cNvCxnSpPr>
                  <a:cxnSpLocks noChangeShapeType="1"/>
                </p:cNvCxnSpPr>
                <p:nvPr/>
              </p:nvCxnSpPr>
              <p:spPr bwMode="auto">
                <a:xfrm>
                  <a:off x="5293" y="4033"/>
                  <a:ext cx="0" cy="49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70" name="Oval 69"/>
              <p:cNvSpPr>
                <a:spLocks noChangeArrowheads="1"/>
              </p:cNvSpPr>
              <p:nvPr/>
            </p:nvSpPr>
            <p:spPr bwMode="auto">
              <a:xfrm>
                <a:off x="3795" y="4420"/>
                <a:ext cx="114" cy="11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cxnSp>
            <p:nvCxnSpPr>
              <p:cNvPr id="71" name="AutoShape 77"/>
              <p:cNvCxnSpPr>
                <a:cxnSpLocks noChangeShapeType="1"/>
                <a:stCxn id="77" idx="0"/>
              </p:cNvCxnSpPr>
              <p:nvPr/>
            </p:nvCxnSpPr>
            <p:spPr bwMode="auto">
              <a:xfrm flipV="1">
                <a:off x="6415" y="4507"/>
                <a:ext cx="781" cy="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676276" y="3536851"/>
              <a:ext cx="1742405" cy="708791"/>
              <a:chOff x="3796" y="5185"/>
              <a:chExt cx="3399" cy="891"/>
            </a:xfrm>
          </p:grpSpPr>
          <p:cxnSp>
            <p:nvCxnSpPr>
              <p:cNvPr id="56" name="AutoShape 79"/>
              <p:cNvCxnSpPr>
                <a:cxnSpLocks noChangeShapeType="1"/>
                <a:stCxn id="60" idx="3"/>
              </p:cNvCxnSpPr>
              <p:nvPr/>
            </p:nvCxnSpPr>
            <p:spPr bwMode="auto">
              <a:xfrm flipH="1" flipV="1">
                <a:off x="3907" y="5740"/>
                <a:ext cx="771" cy="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57" name="Group 56"/>
              <p:cNvGrpSpPr>
                <a:grpSpLocks/>
              </p:cNvGrpSpPr>
              <p:nvPr/>
            </p:nvGrpSpPr>
            <p:grpSpPr bwMode="auto">
              <a:xfrm>
                <a:off x="3905" y="5185"/>
                <a:ext cx="2513" cy="891"/>
                <a:chOff x="3905" y="5263"/>
                <a:chExt cx="2513" cy="894"/>
              </a:xfrm>
            </p:grpSpPr>
            <p:sp>
              <p:nvSpPr>
                <p:cNvPr id="60" name="AutoShape 81"/>
                <p:cNvSpPr>
                  <a:spLocks noChangeArrowheads="1"/>
                </p:cNvSpPr>
                <p:nvPr/>
              </p:nvSpPr>
              <p:spPr bwMode="auto">
                <a:xfrm rot="5400000">
                  <a:off x="4577" y="5581"/>
                  <a:ext cx="676" cy="47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/>
                </a:p>
              </p:txBody>
            </p:sp>
            <p:sp>
              <p:nvSpPr>
                <p:cNvPr id="61" name="Rectangle 60"/>
                <p:cNvSpPr>
                  <a:spLocks noChangeArrowheads="1"/>
                </p:cNvSpPr>
                <p:nvPr/>
              </p:nvSpPr>
              <p:spPr bwMode="auto">
                <a:xfrm>
                  <a:off x="4409" y="5263"/>
                  <a:ext cx="621" cy="1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/>
                </a:p>
              </p:txBody>
            </p:sp>
            <p:cxnSp>
              <p:nvCxnSpPr>
                <p:cNvPr id="62" name="AutoShape 83"/>
                <p:cNvCxnSpPr>
                  <a:cxnSpLocks noChangeShapeType="1"/>
                </p:cNvCxnSpPr>
                <p:nvPr/>
              </p:nvCxnSpPr>
              <p:spPr bwMode="auto">
                <a:xfrm flipV="1">
                  <a:off x="4182" y="5319"/>
                  <a:ext cx="0" cy="49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3" name="AutoShape 84"/>
                <p:cNvCxnSpPr>
                  <a:cxnSpLocks noChangeShapeType="1"/>
                  <a:stCxn id="61" idx="1"/>
                </p:cNvCxnSpPr>
                <p:nvPr/>
              </p:nvCxnSpPr>
              <p:spPr bwMode="auto">
                <a:xfrm flipH="1" flipV="1">
                  <a:off x="4182" y="5320"/>
                  <a:ext cx="227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64" name="AutoShape 85"/>
                <p:cNvSpPr>
                  <a:spLocks noChangeArrowheads="1"/>
                </p:cNvSpPr>
                <p:nvPr/>
              </p:nvSpPr>
              <p:spPr bwMode="auto">
                <a:xfrm rot="5400000">
                  <a:off x="5843" y="5582"/>
                  <a:ext cx="677" cy="47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/>
                </a:p>
              </p:txBody>
            </p:sp>
            <p:cxnSp>
              <p:nvCxnSpPr>
                <p:cNvPr id="65" name="AutoShape 86"/>
                <p:cNvCxnSpPr>
                  <a:cxnSpLocks noChangeShapeType="1"/>
                </p:cNvCxnSpPr>
                <p:nvPr/>
              </p:nvCxnSpPr>
              <p:spPr bwMode="auto">
                <a:xfrm>
                  <a:off x="5153" y="5812"/>
                  <a:ext cx="793" cy="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6" name="AutoShape 87"/>
                <p:cNvCxnSpPr>
                  <a:cxnSpLocks noChangeShapeType="1"/>
                  <a:stCxn id="61" idx="3"/>
                </p:cNvCxnSpPr>
                <p:nvPr/>
              </p:nvCxnSpPr>
              <p:spPr bwMode="auto">
                <a:xfrm>
                  <a:off x="5030" y="5321"/>
                  <a:ext cx="263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7" name="AutoShape 88"/>
                <p:cNvCxnSpPr>
                  <a:cxnSpLocks noChangeShapeType="1"/>
                </p:cNvCxnSpPr>
                <p:nvPr/>
              </p:nvCxnSpPr>
              <p:spPr bwMode="auto">
                <a:xfrm>
                  <a:off x="5293" y="5319"/>
                  <a:ext cx="0" cy="49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68" name="Oval 67"/>
                <p:cNvSpPr>
                  <a:spLocks noChangeArrowheads="1"/>
                </p:cNvSpPr>
                <p:nvPr/>
              </p:nvSpPr>
              <p:spPr bwMode="auto">
                <a:xfrm>
                  <a:off x="3905" y="5812"/>
                  <a:ext cx="113" cy="114"/>
                </a:xfrm>
                <a:prstGeom prst="ellips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GB"/>
                </a:p>
              </p:txBody>
            </p:sp>
          </p:grpSp>
          <p:sp>
            <p:nvSpPr>
              <p:cNvPr id="58" name="Oval 57"/>
              <p:cNvSpPr>
                <a:spLocks noChangeArrowheads="1"/>
              </p:cNvSpPr>
              <p:nvPr/>
            </p:nvSpPr>
            <p:spPr bwMode="auto">
              <a:xfrm>
                <a:off x="3796" y="5698"/>
                <a:ext cx="113" cy="11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GB"/>
              </a:p>
            </p:txBody>
          </p:sp>
          <p:cxnSp>
            <p:nvCxnSpPr>
              <p:cNvPr id="59" name="AutoShape 91"/>
              <p:cNvCxnSpPr>
                <a:cxnSpLocks noChangeShapeType="1"/>
              </p:cNvCxnSpPr>
              <p:nvPr/>
            </p:nvCxnSpPr>
            <p:spPr bwMode="auto">
              <a:xfrm flipV="1">
                <a:off x="6414" y="5738"/>
                <a:ext cx="781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674621" y="3320299"/>
              <a:ext cx="104877" cy="333373"/>
              <a:chOff x="4677" y="4470"/>
              <a:chExt cx="128" cy="419"/>
            </a:xfrm>
          </p:grpSpPr>
          <p:sp>
            <p:nvSpPr>
              <p:cNvPr id="54" name="Oval 53"/>
              <p:cNvSpPr>
                <a:spLocks noChangeArrowheads="1"/>
              </p:cNvSpPr>
              <p:nvPr/>
            </p:nvSpPr>
            <p:spPr bwMode="auto">
              <a:xfrm>
                <a:off x="4677" y="4470"/>
                <a:ext cx="128" cy="114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5" name="Oval 54"/>
              <p:cNvSpPr>
                <a:spLocks noChangeArrowheads="1"/>
              </p:cNvSpPr>
              <p:nvPr/>
            </p:nvSpPr>
            <p:spPr bwMode="auto">
              <a:xfrm>
                <a:off x="4677" y="4775"/>
                <a:ext cx="128" cy="114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2140527" y="3372393"/>
              <a:ext cx="104775" cy="244458"/>
              <a:chOff x="4679" y="4470"/>
              <a:chExt cx="128" cy="307"/>
            </a:xfrm>
          </p:grpSpPr>
          <p:sp>
            <p:nvSpPr>
              <p:cNvPr id="52" name="Oval 51"/>
              <p:cNvSpPr>
                <a:spLocks noChangeArrowheads="1"/>
              </p:cNvSpPr>
              <p:nvPr/>
            </p:nvSpPr>
            <p:spPr bwMode="auto">
              <a:xfrm>
                <a:off x="4679" y="4470"/>
                <a:ext cx="128" cy="114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Oval 52"/>
              <p:cNvSpPr>
                <a:spLocks noChangeArrowheads="1"/>
              </p:cNvSpPr>
              <p:nvPr/>
            </p:nvSpPr>
            <p:spPr bwMode="auto">
              <a:xfrm>
                <a:off x="4679" y="4669"/>
                <a:ext cx="128" cy="108"/>
              </a:xfrm>
              <a:prstGeom prst="ellipse">
                <a:avLst/>
              </a:prstGeom>
              <a:solidFill>
                <a:srgbClr val="000000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7F7F7F">
                    <a:alpha val="50000"/>
                  </a:srgbClr>
                </a:outerShdw>
              </a:effectLst>
            </p:spPr>
            <p:txBody>
              <a:bodyPr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GB" dirty="0"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4890392" y="2648807"/>
              <a:ext cx="1274762" cy="1381125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etal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3" name="Text Box 103"/>
            <p:cNvSpPr txBox="1">
              <a:spLocks noChangeArrowheads="1"/>
            </p:cNvSpPr>
            <p:nvPr/>
          </p:nvSpPr>
          <p:spPr bwMode="auto">
            <a:xfrm>
              <a:off x="5036514" y="2859945"/>
              <a:ext cx="1001713" cy="590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en-GB" sz="1200" b="1" dirty="0" err="1" smtClean="0">
                  <a:solidFill>
                    <a:srgbClr val="000000"/>
                  </a:solidFill>
                  <a:latin typeface="Calibri" charset="0"/>
                </a:rPr>
                <a:t>Evt_Buffer</a:t>
              </a:r>
              <a:endParaRPr lang="en-GB" sz="1200" b="1" dirty="0" smtClean="0">
                <a:solidFill>
                  <a:srgbClr val="000000"/>
                </a:solidFill>
                <a:latin typeface="Calibri" charset="0"/>
              </a:endParaRPr>
            </a:p>
            <a:p>
              <a:pPr eaLnBrk="1" hangingPunct="1">
                <a:spcAft>
                  <a:spcPts val="1000"/>
                </a:spcAft>
              </a:pPr>
              <a:endParaRPr lang="en-US" sz="1800" dirty="0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6543168" y="2648807"/>
              <a:ext cx="609600" cy="1386994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etal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5" name="Text Box 105"/>
            <p:cNvSpPr txBox="1">
              <a:spLocks noChangeArrowheads="1"/>
            </p:cNvSpPr>
            <p:nvPr/>
          </p:nvSpPr>
          <p:spPr bwMode="auto">
            <a:xfrm>
              <a:off x="6610383" y="2883757"/>
              <a:ext cx="457200" cy="5667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GB" sz="1100" b="1" dirty="0" smtClean="0">
                  <a:solidFill>
                    <a:srgbClr val="000000"/>
                  </a:solidFill>
                  <a:latin typeface="Calibri" charset="0"/>
                </a:rPr>
                <a:t>CF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7484268" y="2288070"/>
              <a:ext cx="1025525" cy="1886744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etal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27" name="Text Box 109"/>
            <p:cNvSpPr txBox="1">
              <a:spLocks noChangeArrowheads="1"/>
            </p:cNvSpPr>
            <p:nvPr/>
          </p:nvSpPr>
          <p:spPr bwMode="auto">
            <a:xfrm>
              <a:off x="7580313" y="2536095"/>
              <a:ext cx="858837" cy="5619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GB" sz="1100" b="1">
                  <a:latin typeface="Calibri" charset="0"/>
                </a:rPr>
                <a:t>ReadOut</a:t>
              </a:r>
            </a:p>
            <a:p>
              <a:pPr algn="ctr" eaLnBrk="1" hangingPunct="1"/>
              <a:r>
                <a:rPr lang="en-GB" sz="1100" b="1">
                  <a:latin typeface="Calibri" charset="0"/>
                </a:rPr>
                <a:t>Block</a:t>
              </a:r>
              <a:endParaRPr lang="en-US" sz="1800"/>
            </a:p>
          </p:txBody>
        </p:sp>
        <p:sp>
          <p:nvSpPr>
            <p:cNvPr id="28" name="AutoShape 111"/>
            <p:cNvSpPr>
              <a:spLocks noChangeArrowheads="1"/>
            </p:cNvSpPr>
            <p:nvPr/>
          </p:nvSpPr>
          <p:spPr bwMode="auto">
            <a:xfrm>
              <a:off x="6314568" y="3372412"/>
              <a:ext cx="228600" cy="200025"/>
            </a:xfrm>
            <a:prstGeom prst="rightArrow">
              <a:avLst>
                <a:gd name="adj1" fmla="val 50000"/>
                <a:gd name="adj2" fmla="val 44323"/>
              </a:avLst>
            </a:prstGeom>
            <a:solidFill>
              <a:srgbClr val="000000"/>
            </a:solidFill>
            <a:ln w="38100" algn="ctr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GB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9" name="AutoShape 114"/>
            <p:cNvSpPr>
              <a:spLocks noChangeArrowheads="1"/>
            </p:cNvSpPr>
            <p:nvPr/>
          </p:nvSpPr>
          <p:spPr bwMode="auto">
            <a:xfrm>
              <a:off x="7315199" y="3361379"/>
              <a:ext cx="168275" cy="211058"/>
            </a:xfrm>
            <a:prstGeom prst="rightArrow">
              <a:avLst>
                <a:gd name="adj1" fmla="val 50000"/>
                <a:gd name="adj2" fmla="val 44147"/>
              </a:avLst>
            </a:prstGeom>
            <a:solidFill>
              <a:srgbClr val="000000"/>
            </a:solidFill>
            <a:ln w="38100" algn="ctr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GB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0" name="AutoShape 115"/>
            <p:cNvSpPr>
              <a:spLocks noChangeArrowheads="1"/>
            </p:cNvSpPr>
            <p:nvPr/>
          </p:nvSpPr>
          <p:spPr bwMode="auto">
            <a:xfrm>
              <a:off x="8686800" y="3353658"/>
              <a:ext cx="177006" cy="177216"/>
            </a:xfrm>
            <a:prstGeom prst="rightArrow">
              <a:avLst>
                <a:gd name="adj1" fmla="val 50000"/>
                <a:gd name="adj2" fmla="val 44223"/>
              </a:avLst>
            </a:prstGeom>
            <a:solidFill>
              <a:srgbClr val="000000"/>
            </a:solidFill>
            <a:ln w="38100" algn="ctr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GB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1" name="Text Box 116"/>
            <p:cNvSpPr txBox="1">
              <a:spLocks noChangeArrowheads="1"/>
            </p:cNvSpPr>
            <p:nvPr/>
          </p:nvSpPr>
          <p:spPr bwMode="auto">
            <a:xfrm>
              <a:off x="7483475" y="4180745"/>
              <a:ext cx="1085850" cy="2857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en-GB" sz="1100" b="1" dirty="0">
                  <a:latin typeface="Calibri" charset="0"/>
                </a:rPr>
                <a:t>Serial interface</a:t>
              </a:r>
              <a:endParaRPr lang="en-US" sz="1800" b="1" dirty="0"/>
            </a:p>
          </p:txBody>
        </p:sp>
        <p:sp>
          <p:nvSpPr>
            <p:cNvPr id="32" name="AutoShape 100"/>
            <p:cNvSpPr>
              <a:spLocks noChangeArrowheads="1"/>
            </p:cNvSpPr>
            <p:nvPr/>
          </p:nvSpPr>
          <p:spPr bwMode="auto">
            <a:xfrm>
              <a:off x="217489" y="3434620"/>
              <a:ext cx="315912" cy="177800"/>
            </a:xfrm>
            <a:prstGeom prst="rightArrow">
              <a:avLst>
                <a:gd name="adj1" fmla="val 50000"/>
                <a:gd name="adj2" fmla="val 64865"/>
              </a:avLst>
            </a:prstGeom>
            <a:solidFill>
              <a:srgbClr val="00000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GB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676275" y="3772757"/>
              <a:ext cx="104775" cy="90488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GB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2140527" y="3683562"/>
              <a:ext cx="104775" cy="90487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GB" dirty="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466405" y="2644441"/>
              <a:ext cx="1273175" cy="1418431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etal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6" name="Text Box 103"/>
            <p:cNvSpPr txBox="1">
              <a:spLocks noChangeArrowheads="1"/>
            </p:cNvSpPr>
            <p:nvPr/>
          </p:nvSpPr>
          <p:spPr bwMode="auto">
            <a:xfrm>
              <a:off x="3587127" y="2859945"/>
              <a:ext cx="1001712" cy="5937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en-GB" sz="1200" b="1" dirty="0" smtClean="0">
                  <a:latin typeface="Calibri" charset="0"/>
                </a:rPr>
                <a:t>L0_Buffer</a:t>
              </a:r>
            </a:p>
          </p:txBody>
        </p:sp>
        <p:sp>
          <p:nvSpPr>
            <p:cNvPr id="37" name="AutoShape 110"/>
            <p:cNvSpPr>
              <a:spLocks noChangeArrowheads="1"/>
            </p:cNvSpPr>
            <p:nvPr/>
          </p:nvSpPr>
          <p:spPr bwMode="auto">
            <a:xfrm>
              <a:off x="4739371" y="3410807"/>
              <a:ext cx="176213" cy="174625"/>
            </a:xfrm>
            <a:prstGeom prst="rightArrow">
              <a:avLst>
                <a:gd name="adj1" fmla="val 50000"/>
                <a:gd name="adj2" fmla="val 44147"/>
              </a:avLst>
            </a:prstGeom>
            <a:solidFill>
              <a:srgbClr val="000000"/>
            </a:solidFill>
            <a:ln w="38100" algn="ctr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GB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 rot="5400000">
              <a:off x="4403725" y="3839499"/>
              <a:ext cx="787399" cy="1670049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etal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39" name="Text Box 103"/>
            <p:cNvSpPr txBox="1">
              <a:spLocks noChangeArrowheads="1"/>
            </p:cNvSpPr>
            <p:nvPr/>
          </p:nvSpPr>
          <p:spPr bwMode="auto">
            <a:xfrm>
              <a:off x="4296568" y="4466022"/>
              <a:ext cx="1001713" cy="4270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en-GB" sz="1200" b="1" dirty="0">
                  <a:latin typeface="Calibri" charset="0"/>
                </a:rPr>
                <a:t>Command Decoder</a:t>
              </a:r>
              <a:endParaRPr lang="en-US" sz="1800" dirty="0"/>
            </a:p>
          </p:txBody>
        </p:sp>
        <p:sp>
          <p:nvSpPr>
            <p:cNvPr id="40" name="AutoShape 100"/>
            <p:cNvSpPr>
              <a:spLocks noChangeArrowheads="1"/>
            </p:cNvSpPr>
            <p:nvPr/>
          </p:nvSpPr>
          <p:spPr bwMode="auto">
            <a:xfrm>
              <a:off x="3717925" y="4731596"/>
              <a:ext cx="244475" cy="171550"/>
            </a:xfrm>
            <a:prstGeom prst="rightArrow">
              <a:avLst>
                <a:gd name="adj1" fmla="val 50000"/>
                <a:gd name="adj2" fmla="val 64865"/>
              </a:avLst>
            </a:prstGeom>
            <a:solidFill>
              <a:srgbClr val="00000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GB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1" name="Text Box 61"/>
            <p:cNvSpPr txBox="1">
              <a:spLocks noChangeArrowheads="1"/>
            </p:cNvSpPr>
            <p:nvPr/>
          </p:nvSpPr>
          <p:spPr bwMode="auto">
            <a:xfrm>
              <a:off x="2590800" y="4655495"/>
              <a:ext cx="1079642" cy="279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GB" sz="1100" b="1" dirty="0">
                  <a:solidFill>
                    <a:srgbClr val="000000"/>
                  </a:solidFill>
                  <a:latin typeface="Calibri" charset="0"/>
                </a:rPr>
                <a:t>COM/L0</a:t>
              </a:r>
              <a:r>
                <a:rPr lang="en-GB" sz="1100" b="1" dirty="0" smtClean="0">
                  <a:solidFill>
                    <a:srgbClr val="000000"/>
                  </a:solidFill>
                  <a:latin typeface="Calibri" charset="0"/>
                </a:rPr>
                <a:t>/PR/LP</a:t>
              </a: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6200808" y="4372933"/>
              <a:ext cx="1001713" cy="661987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etal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3" name="Text Box 105"/>
            <p:cNvSpPr txBox="1">
              <a:spLocks noChangeArrowheads="1"/>
            </p:cNvSpPr>
            <p:nvPr/>
          </p:nvSpPr>
          <p:spPr bwMode="auto">
            <a:xfrm>
              <a:off x="6288121" y="4472946"/>
              <a:ext cx="842963" cy="4286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GB" sz="1100" b="1">
                  <a:latin typeface="Calibri" charset="0"/>
                </a:rPr>
                <a:t>Top_Logic</a:t>
              </a:r>
              <a:endParaRPr lang="en-US" sz="1800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2449582" y="2653751"/>
              <a:ext cx="833367" cy="1418431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etal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flatTx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5" name="Text Box 103"/>
            <p:cNvSpPr txBox="1">
              <a:spLocks noChangeArrowheads="1"/>
            </p:cNvSpPr>
            <p:nvPr/>
          </p:nvSpPr>
          <p:spPr bwMode="auto">
            <a:xfrm>
              <a:off x="2584575" y="2856770"/>
              <a:ext cx="615825" cy="5937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en-GB" sz="1200" b="1" dirty="0" smtClean="0">
                  <a:latin typeface="Calibri" charset="0"/>
                </a:rPr>
                <a:t>Mask &amp;Edge Det.</a:t>
              </a:r>
            </a:p>
          </p:txBody>
        </p:sp>
        <p:sp>
          <p:nvSpPr>
            <p:cNvPr id="46" name="AutoShape 110"/>
            <p:cNvSpPr>
              <a:spLocks noChangeArrowheads="1"/>
            </p:cNvSpPr>
            <p:nvPr/>
          </p:nvSpPr>
          <p:spPr bwMode="auto">
            <a:xfrm>
              <a:off x="3290192" y="3443560"/>
              <a:ext cx="176213" cy="174625"/>
            </a:xfrm>
            <a:prstGeom prst="rightArrow">
              <a:avLst>
                <a:gd name="adj1" fmla="val 50000"/>
                <a:gd name="adj2" fmla="val 44147"/>
              </a:avLst>
            </a:prstGeom>
            <a:solidFill>
              <a:srgbClr val="000000"/>
            </a:solidFill>
            <a:ln w="38100" algn="ctr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GB">
                <a:latin typeface="Arial" pitchFamily="34" charset="0"/>
                <a:ea typeface="+mn-ea"/>
                <a:cs typeface="+mn-cs"/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H="1" flipV="1">
              <a:off x="6038227" y="4029932"/>
              <a:ext cx="276341" cy="2585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6846405" y="4022238"/>
              <a:ext cx="1" cy="2585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7315199" y="4035801"/>
              <a:ext cx="168275" cy="24502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AutoShape 100"/>
            <p:cNvSpPr>
              <a:spLocks noChangeArrowheads="1"/>
            </p:cNvSpPr>
            <p:nvPr/>
          </p:nvSpPr>
          <p:spPr bwMode="auto">
            <a:xfrm>
              <a:off x="3717925" y="4449034"/>
              <a:ext cx="244475" cy="171550"/>
            </a:xfrm>
            <a:prstGeom prst="rightArrow">
              <a:avLst>
                <a:gd name="adj1" fmla="val 50000"/>
                <a:gd name="adj2" fmla="val 64865"/>
              </a:avLst>
            </a:prstGeom>
            <a:solidFill>
              <a:srgbClr val="00000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GB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51" name="Text Box 61"/>
            <p:cNvSpPr txBox="1">
              <a:spLocks noChangeArrowheads="1"/>
            </p:cNvSpPr>
            <p:nvPr/>
          </p:nvSpPr>
          <p:spPr bwMode="auto">
            <a:xfrm>
              <a:off x="2590800" y="4372933"/>
              <a:ext cx="1079642" cy="279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GB" sz="1100" b="1" dirty="0" smtClean="0">
                  <a:solidFill>
                    <a:srgbClr val="000000"/>
                  </a:solidFill>
                  <a:latin typeface="Calibri" charset="0"/>
                </a:rPr>
                <a:t>L0sync/</a:t>
              </a:r>
              <a:r>
                <a:rPr lang="en-GB" sz="1100" b="1" dirty="0" err="1" smtClean="0">
                  <a:solidFill>
                    <a:srgbClr val="000000"/>
                  </a:solidFill>
                  <a:latin typeface="Calibri" charset="0"/>
                </a:rPr>
                <a:t>BCsync</a:t>
              </a:r>
              <a:endParaRPr lang="en-GB" sz="1100" b="1" dirty="0" smtClean="0">
                <a:solidFill>
                  <a:srgbClr val="000000"/>
                </a:solidFill>
                <a:latin typeface="Calibri" charset="0"/>
              </a:endParaRPr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ABC* overview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9093" y="6345324"/>
            <a:ext cx="7475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i="1" dirty="0" smtClean="0"/>
              <a:t>-- F</a:t>
            </a:r>
            <a:r>
              <a:rPr lang="en-GB" i="1" dirty="0"/>
              <a:t>. </a:t>
            </a:r>
            <a:r>
              <a:rPr lang="en-GB" i="1" dirty="0" err="1" smtClean="0"/>
              <a:t>Anghinolfi</a:t>
            </a:r>
            <a:r>
              <a:rPr lang="en-GB" i="1" dirty="0" smtClean="0"/>
              <a:t> et</a:t>
            </a:r>
            <a:r>
              <a:rPr lang="en-GB" i="1" dirty="0" smtClean="0"/>
              <a:t>. al, Specification for </a:t>
            </a:r>
            <a:r>
              <a:rPr lang="en-GB" i="1" dirty="0" err="1" smtClean="0"/>
              <a:t>ABCstar</a:t>
            </a:r>
            <a:r>
              <a:rPr lang="en-GB" i="1" dirty="0" smtClean="0"/>
              <a:t> ASIC, v09.a </a:t>
            </a:r>
            <a:endParaRPr lang="en-GB" sz="2400" i="1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347864" y="1160748"/>
            <a:ext cx="0" cy="2664296"/>
          </a:xfrm>
          <a:prstGeom prst="line">
            <a:avLst/>
          </a:prstGeom>
          <a:ln w="38100">
            <a:solidFill>
              <a:srgbClr val="FF0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-93204" y="1349140"/>
            <a:ext cx="3837112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a</a:t>
            </a:r>
            <a:r>
              <a:rPr lang="en-GB" sz="3600" dirty="0" smtClean="0">
                <a:solidFill>
                  <a:srgbClr val="0000FF"/>
                </a:solidFill>
              </a:rPr>
              <a:t>nalogue part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687216" y="1349140"/>
            <a:ext cx="3837112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>
                <a:solidFill>
                  <a:srgbClr val="0000FF"/>
                </a:solidFill>
              </a:rPr>
              <a:t>digital part</a:t>
            </a:r>
            <a:endParaRPr lang="en-GB" sz="3600" dirty="0">
              <a:solidFill>
                <a:srgbClr val="0000FF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3347864" y="4111928"/>
            <a:ext cx="0" cy="576925"/>
          </a:xfrm>
          <a:prstGeom prst="line">
            <a:avLst/>
          </a:prstGeom>
          <a:ln w="38100">
            <a:solidFill>
              <a:srgbClr val="FF0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0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ABC* digital part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9093" y="6345324"/>
            <a:ext cx="7475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i="1" dirty="0" smtClean="0"/>
              <a:t>-- </a:t>
            </a:r>
            <a:r>
              <a:rPr lang="en-GB" i="1" dirty="0" smtClean="0">
                <a:hlinkClick r:id="rId2"/>
              </a:rPr>
              <a:t>General talk </a:t>
            </a:r>
            <a:r>
              <a:rPr lang="en-GB" i="1" dirty="0" smtClean="0"/>
              <a:t>at ABC* specification review, 15 Oct 2015</a:t>
            </a:r>
            <a:endParaRPr lang="en-GB" sz="2400" i="1" dirty="0"/>
          </a:p>
        </p:txBody>
      </p:sp>
      <p:sp>
        <p:nvSpPr>
          <p:cNvPr id="82" name="Rounded Rectangle 81"/>
          <p:cNvSpPr/>
          <p:nvPr/>
        </p:nvSpPr>
        <p:spPr>
          <a:xfrm>
            <a:off x="7314299" y="1898349"/>
            <a:ext cx="1233814" cy="1743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Readout</a:t>
            </a:r>
            <a:endParaRPr lang="en-US" sz="2000" dirty="0"/>
          </a:p>
        </p:txBody>
      </p:sp>
      <p:sp>
        <p:nvSpPr>
          <p:cNvPr id="83" name="Right Arrow 82"/>
          <p:cNvSpPr/>
          <p:nvPr/>
        </p:nvSpPr>
        <p:spPr>
          <a:xfrm>
            <a:off x="6853210" y="2624204"/>
            <a:ext cx="461089" cy="335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ounded Rectangle 83"/>
          <p:cNvSpPr/>
          <p:nvPr/>
        </p:nvSpPr>
        <p:spPr>
          <a:xfrm>
            <a:off x="5845098" y="1898349"/>
            <a:ext cx="1009599" cy="1743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Cluster</a:t>
            </a:r>
          </a:p>
          <a:p>
            <a:pPr algn="ctr"/>
            <a:r>
              <a:rPr lang="en-US" sz="2000" dirty="0" smtClean="0"/>
              <a:t>Finder</a:t>
            </a:r>
            <a:endParaRPr lang="en-US" sz="2000" dirty="0"/>
          </a:p>
        </p:txBody>
      </p:sp>
      <p:sp>
        <p:nvSpPr>
          <p:cNvPr id="85" name="Right Arrow 84"/>
          <p:cNvSpPr/>
          <p:nvPr/>
        </p:nvSpPr>
        <p:spPr>
          <a:xfrm>
            <a:off x="5364088" y="2624204"/>
            <a:ext cx="461089" cy="335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ounded Rectangle 85"/>
          <p:cNvSpPr/>
          <p:nvPr/>
        </p:nvSpPr>
        <p:spPr>
          <a:xfrm>
            <a:off x="3963187" y="1898349"/>
            <a:ext cx="1400901" cy="1743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EvtBuffer</a:t>
            </a:r>
            <a:endParaRPr lang="en-US" sz="2000" dirty="0"/>
          </a:p>
        </p:txBody>
      </p:sp>
      <p:sp>
        <p:nvSpPr>
          <p:cNvPr id="87" name="Rounded Rectangle 86"/>
          <p:cNvSpPr/>
          <p:nvPr/>
        </p:nvSpPr>
        <p:spPr>
          <a:xfrm>
            <a:off x="1942406" y="1898349"/>
            <a:ext cx="1621482" cy="1743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L0Buffer</a:t>
            </a:r>
          </a:p>
          <a:p>
            <a:pPr algn="ctr"/>
            <a:r>
              <a:rPr lang="en-US" sz="2000" dirty="0" smtClean="0"/>
              <a:t>(Pipeline)</a:t>
            </a:r>
            <a:endParaRPr lang="en-US" sz="2000" dirty="0"/>
          </a:p>
        </p:txBody>
      </p:sp>
      <p:sp>
        <p:nvSpPr>
          <p:cNvPr id="88" name="Rounded Rectangle 87"/>
          <p:cNvSpPr/>
          <p:nvPr/>
        </p:nvSpPr>
        <p:spPr>
          <a:xfrm>
            <a:off x="143508" y="1898349"/>
            <a:ext cx="1381110" cy="1743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Edge Det</a:t>
            </a:r>
            <a:r>
              <a:rPr lang="en-US" sz="2000" dirty="0" smtClean="0"/>
              <a:t>./</a:t>
            </a:r>
          </a:p>
          <a:p>
            <a:pPr algn="ctr"/>
            <a:r>
              <a:rPr lang="en-US" sz="2000" dirty="0" err="1" smtClean="0"/>
              <a:t>InpReg</a:t>
            </a:r>
            <a:endParaRPr lang="en-US" sz="2000" dirty="0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8548113" y="2781777"/>
            <a:ext cx="374383" cy="10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ight Arrow 89"/>
          <p:cNvSpPr/>
          <p:nvPr/>
        </p:nvSpPr>
        <p:spPr>
          <a:xfrm>
            <a:off x="3525711" y="2624204"/>
            <a:ext cx="461089" cy="335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ight Arrow 90"/>
          <p:cNvSpPr/>
          <p:nvPr/>
        </p:nvSpPr>
        <p:spPr>
          <a:xfrm>
            <a:off x="1550060" y="2624204"/>
            <a:ext cx="461089" cy="335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Rounded Rectangle 91"/>
          <p:cNvSpPr/>
          <p:nvPr/>
        </p:nvSpPr>
        <p:spPr>
          <a:xfrm>
            <a:off x="2161096" y="4343609"/>
            <a:ext cx="1621482" cy="7339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CMD Decoder</a:t>
            </a:r>
            <a:endParaRPr lang="en-US" sz="2000" dirty="0"/>
          </a:p>
        </p:txBody>
      </p:sp>
      <p:sp>
        <p:nvSpPr>
          <p:cNvPr id="93" name="Rounded Rectangle 92"/>
          <p:cNvSpPr/>
          <p:nvPr/>
        </p:nvSpPr>
        <p:spPr>
          <a:xfrm>
            <a:off x="4643313" y="4437218"/>
            <a:ext cx="2991281" cy="7339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Top Logic</a:t>
            </a:r>
            <a:endParaRPr lang="en-US" sz="2000" dirty="0"/>
          </a:p>
        </p:txBody>
      </p:sp>
      <p:sp>
        <p:nvSpPr>
          <p:cNvPr id="94" name="Left-Right Arrow 93"/>
          <p:cNvSpPr/>
          <p:nvPr/>
        </p:nvSpPr>
        <p:spPr>
          <a:xfrm rot="17991157">
            <a:off x="7201569" y="3936390"/>
            <a:ext cx="876976" cy="19466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Left-Right Arrow 94"/>
          <p:cNvSpPr/>
          <p:nvPr/>
        </p:nvSpPr>
        <p:spPr>
          <a:xfrm rot="16200000">
            <a:off x="5968503" y="3963008"/>
            <a:ext cx="828678" cy="1653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Left-Right Arrow 95"/>
          <p:cNvSpPr/>
          <p:nvPr/>
        </p:nvSpPr>
        <p:spPr>
          <a:xfrm rot="14001122">
            <a:off x="4404980" y="3965548"/>
            <a:ext cx="973404" cy="162464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 rot="16200000">
            <a:off x="8349323" y="1924367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DataOut</a:t>
            </a:r>
            <a:endParaRPr lang="en-US" dirty="0"/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717966" y="4227585"/>
            <a:ext cx="657648" cy="2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705729" y="4497567"/>
            <a:ext cx="657648" cy="2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05728" y="4768007"/>
            <a:ext cx="657648" cy="2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717488" y="5014931"/>
            <a:ext cx="657648" cy="2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623464" y="3937035"/>
            <a:ext cx="780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L0/CMD</a:t>
            </a:r>
            <a:endParaRPr lang="en-US" sz="1400" dirty="0"/>
          </a:p>
        </p:txBody>
      </p:sp>
      <p:sp>
        <p:nvSpPr>
          <p:cNvPr id="103" name="TextBox 102"/>
          <p:cNvSpPr txBox="1"/>
          <p:nvPr/>
        </p:nvSpPr>
        <p:spPr>
          <a:xfrm>
            <a:off x="611226" y="4195259"/>
            <a:ext cx="15302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PR/LR/L0sync/BCR</a:t>
            </a:r>
            <a:endParaRPr lang="en-US" sz="14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46028" y="4488758"/>
            <a:ext cx="5596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RCLK</a:t>
            </a:r>
            <a:endParaRPr lang="en-US" sz="1400" dirty="0"/>
          </a:p>
        </p:txBody>
      </p:sp>
      <p:sp>
        <p:nvSpPr>
          <p:cNvPr id="105" name="TextBox 104"/>
          <p:cNvSpPr txBox="1"/>
          <p:nvPr/>
        </p:nvSpPr>
        <p:spPr>
          <a:xfrm>
            <a:off x="669070" y="4746982"/>
            <a:ext cx="378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BC</a:t>
            </a:r>
            <a:endParaRPr lang="en-US" sz="1400" dirty="0"/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8136524" y="4546209"/>
            <a:ext cx="670735" cy="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 flipV="1">
            <a:off x="8124287" y="4769158"/>
            <a:ext cx="670735" cy="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 flipV="1">
            <a:off x="8124286" y="4992565"/>
            <a:ext cx="670735" cy="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 flipV="1">
            <a:off x="8124286" y="5215972"/>
            <a:ext cx="670735" cy="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8089485" y="4287528"/>
            <a:ext cx="783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PadTERM</a:t>
            </a:r>
            <a:endParaRPr lang="en-US" sz="1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8089007" y="4522236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PadID</a:t>
            </a:r>
            <a:r>
              <a:rPr lang="en-US" sz="1200" dirty="0" smtClean="0"/>
              <a:t>&lt;4:0&gt;</a:t>
            </a:r>
            <a:endParaRPr lang="en-US" sz="1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8088529" y="4780460"/>
            <a:ext cx="4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RSTB</a:t>
            </a:r>
            <a:endParaRPr lang="en-US" sz="1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8088529" y="4968592"/>
            <a:ext cx="56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abcup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6638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Probable changes for </a:t>
            </a:r>
            <a:r>
              <a:rPr lang="en-GB" sz="3600" dirty="0" err="1" smtClean="0">
                <a:solidFill>
                  <a:srgbClr val="0000FF"/>
                </a:solidFill>
              </a:rPr>
              <a:t>ABCn</a:t>
            </a:r>
            <a:r>
              <a:rPr lang="en-GB" sz="3600" dirty="0" smtClean="0">
                <a:solidFill>
                  <a:srgbClr val="0000FF"/>
                </a:solidFill>
              </a:rPr>
              <a:t>’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9093" y="6345324"/>
            <a:ext cx="7475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i="1" dirty="0" smtClean="0"/>
              <a:t>-- </a:t>
            </a:r>
            <a:r>
              <a:rPr lang="en-GB" i="1" dirty="0" smtClean="0">
                <a:hlinkClick r:id="rId2"/>
              </a:rPr>
              <a:t>General talk </a:t>
            </a:r>
            <a:r>
              <a:rPr lang="en-GB" i="1" dirty="0" smtClean="0"/>
              <a:t>at ABC* specification review, 15 Oct 2015</a:t>
            </a:r>
            <a:endParaRPr lang="en-GB" sz="2400" i="1" dirty="0"/>
          </a:p>
        </p:txBody>
      </p:sp>
      <p:sp>
        <p:nvSpPr>
          <p:cNvPr id="82" name="Rounded Rectangle 81"/>
          <p:cNvSpPr/>
          <p:nvPr/>
        </p:nvSpPr>
        <p:spPr>
          <a:xfrm>
            <a:off x="7314299" y="1898349"/>
            <a:ext cx="1233814" cy="1743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Readout</a:t>
            </a:r>
            <a:endParaRPr lang="en-US" sz="2000" dirty="0"/>
          </a:p>
        </p:txBody>
      </p:sp>
      <p:sp>
        <p:nvSpPr>
          <p:cNvPr id="83" name="Right Arrow 82"/>
          <p:cNvSpPr/>
          <p:nvPr/>
        </p:nvSpPr>
        <p:spPr>
          <a:xfrm>
            <a:off x="6853210" y="2624204"/>
            <a:ext cx="461089" cy="335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ounded Rectangle 83"/>
          <p:cNvSpPr/>
          <p:nvPr/>
        </p:nvSpPr>
        <p:spPr>
          <a:xfrm>
            <a:off x="5845098" y="1898349"/>
            <a:ext cx="1009599" cy="1743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Cluster</a:t>
            </a:r>
          </a:p>
          <a:p>
            <a:pPr algn="ctr"/>
            <a:r>
              <a:rPr lang="en-US" sz="2000" dirty="0" smtClean="0"/>
              <a:t>Finder</a:t>
            </a:r>
            <a:endParaRPr lang="en-US" sz="2000" dirty="0"/>
          </a:p>
        </p:txBody>
      </p:sp>
      <p:sp>
        <p:nvSpPr>
          <p:cNvPr id="85" name="Right Arrow 84"/>
          <p:cNvSpPr/>
          <p:nvPr/>
        </p:nvSpPr>
        <p:spPr>
          <a:xfrm>
            <a:off x="5364088" y="2624204"/>
            <a:ext cx="461089" cy="335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ounded Rectangle 85"/>
          <p:cNvSpPr/>
          <p:nvPr/>
        </p:nvSpPr>
        <p:spPr>
          <a:xfrm>
            <a:off x="3963187" y="1898349"/>
            <a:ext cx="1400901" cy="1743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EvtBuffer</a:t>
            </a:r>
            <a:endParaRPr lang="en-US" sz="2000" dirty="0"/>
          </a:p>
        </p:txBody>
      </p:sp>
      <p:sp>
        <p:nvSpPr>
          <p:cNvPr id="87" name="Rounded Rectangle 86"/>
          <p:cNvSpPr/>
          <p:nvPr/>
        </p:nvSpPr>
        <p:spPr>
          <a:xfrm>
            <a:off x="1942406" y="1898349"/>
            <a:ext cx="1621482" cy="1743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L0Buffer</a:t>
            </a:r>
          </a:p>
          <a:p>
            <a:pPr algn="ctr"/>
            <a:r>
              <a:rPr lang="en-US" sz="2000" dirty="0" smtClean="0"/>
              <a:t>(Pipeline)</a:t>
            </a:r>
            <a:endParaRPr lang="en-US" sz="2000" dirty="0"/>
          </a:p>
        </p:txBody>
      </p:sp>
      <p:sp>
        <p:nvSpPr>
          <p:cNvPr id="88" name="Rounded Rectangle 87"/>
          <p:cNvSpPr/>
          <p:nvPr/>
        </p:nvSpPr>
        <p:spPr>
          <a:xfrm>
            <a:off x="143508" y="1898349"/>
            <a:ext cx="1381110" cy="1743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008000"/>
                </a:solidFill>
              </a:rPr>
              <a:t>D</a:t>
            </a:r>
            <a:r>
              <a:rPr lang="en-US" sz="1600" b="1" dirty="0" err="1" smtClean="0">
                <a:solidFill>
                  <a:srgbClr val="008000"/>
                </a:solidFill>
              </a:rPr>
              <a:t>eserialiser</a:t>
            </a:r>
            <a:endParaRPr lang="en-US" sz="2000" b="1" dirty="0">
              <a:solidFill>
                <a:srgbClr val="008000"/>
              </a:solidFill>
            </a:endParaRP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8548113" y="2781777"/>
            <a:ext cx="374383" cy="10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ight Arrow 89"/>
          <p:cNvSpPr/>
          <p:nvPr/>
        </p:nvSpPr>
        <p:spPr>
          <a:xfrm>
            <a:off x="3525711" y="2624204"/>
            <a:ext cx="461089" cy="335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ight Arrow 90"/>
          <p:cNvSpPr/>
          <p:nvPr/>
        </p:nvSpPr>
        <p:spPr>
          <a:xfrm>
            <a:off x="1550060" y="2624204"/>
            <a:ext cx="461089" cy="335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Rounded Rectangle 91"/>
          <p:cNvSpPr/>
          <p:nvPr/>
        </p:nvSpPr>
        <p:spPr>
          <a:xfrm>
            <a:off x="2161096" y="4343609"/>
            <a:ext cx="1621482" cy="7339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CMD Decoder</a:t>
            </a:r>
            <a:endParaRPr lang="en-US" sz="2000" dirty="0"/>
          </a:p>
        </p:txBody>
      </p:sp>
      <p:sp>
        <p:nvSpPr>
          <p:cNvPr id="93" name="Rounded Rectangle 92"/>
          <p:cNvSpPr/>
          <p:nvPr/>
        </p:nvSpPr>
        <p:spPr>
          <a:xfrm>
            <a:off x="4643313" y="4437218"/>
            <a:ext cx="2991281" cy="7339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Top Logic</a:t>
            </a:r>
            <a:endParaRPr lang="en-US" sz="2000" dirty="0"/>
          </a:p>
        </p:txBody>
      </p:sp>
      <p:sp>
        <p:nvSpPr>
          <p:cNvPr id="94" name="Left-Right Arrow 93"/>
          <p:cNvSpPr/>
          <p:nvPr/>
        </p:nvSpPr>
        <p:spPr>
          <a:xfrm rot="17991157">
            <a:off x="7201569" y="3936390"/>
            <a:ext cx="876976" cy="19466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Left-Right Arrow 95"/>
          <p:cNvSpPr/>
          <p:nvPr/>
        </p:nvSpPr>
        <p:spPr>
          <a:xfrm rot="14001122">
            <a:off x="4404980" y="3965548"/>
            <a:ext cx="973404" cy="162464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 rot="16200000">
            <a:off x="8349323" y="1924367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DataOut</a:t>
            </a:r>
            <a:endParaRPr lang="en-US" dirty="0"/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717966" y="4227585"/>
            <a:ext cx="657648" cy="2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705729" y="4497567"/>
            <a:ext cx="657648" cy="2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05728" y="4768007"/>
            <a:ext cx="657648" cy="2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717488" y="5014931"/>
            <a:ext cx="657648" cy="2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623464" y="3937035"/>
            <a:ext cx="780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L0/CMD</a:t>
            </a:r>
            <a:endParaRPr lang="en-US" sz="1400" dirty="0"/>
          </a:p>
        </p:txBody>
      </p:sp>
      <p:sp>
        <p:nvSpPr>
          <p:cNvPr id="103" name="TextBox 102"/>
          <p:cNvSpPr txBox="1"/>
          <p:nvPr/>
        </p:nvSpPr>
        <p:spPr>
          <a:xfrm>
            <a:off x="611226" y="4195259"/>
            <a:ext cx="15302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PR/LR/L0sync/BCR</a:t>
            </a:r>
            <a:endParaRPr lang="en-US" sz="14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46028" y="4488758"/>
            <a:ext cx="5596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RCLK</a:t>
            </a:r>
            <a:endParaRPr lang="en-US" sz="1400" dirty="0"/>
          </a:p>
        </p:txBody>
      </p:sp>
      <p:sp>
        <p:nvSpPr>
          <p:cNvPr id="105" name="TextBox 104"/>
          <p:cNvSpPr txBox="1"/>
          <p:nvPr/>
        </p:nvSpPr>
        <p:spPr>
          <a:xfrm>
            <a:off x="669070" y="4746982"/>
            <a:ext cx="378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BC</a:t>
            </a:r>
            <a:endParaRPr lang="en-US" sz="1400" dirty="0"/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8136524" y="4546209"/>
            <a:ext cx="670735" cy="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 flipV="1">
            <a:off x="8124287" y="4769158"/>
            <a:ext cx="670735" cy="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 flipV="1">
            <a:off x="8124286" y="4992565"/>
            <a:ext cx="670735" cy="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 flipV="1">
            <a:off x="8124286" y="5215972"/>
            <a:ext cx="670735" cy="8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8089485" y="4287528"/>
            <a:ext cx="783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PadTERM</a:t>
            </a:r>
            <a:endParaRPr lang="en-US" sz="1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8089007" y="4522236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PadID</a:t>
            </a:r>
            <a:r>
              <a:rPr lang="en-US" sz="1200" dirty="0" smtClean="0"/>
              <a:t>&lt;4:0&gt;</a:t>
            </a:r>
            <a:endParaRPr lang="en-US" sz="1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8088529" y="4780460"/>
            <a:ext cx="4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RSTB</a:t>
            </a:r>
            <a:endParaRPr lang="en-US" sz="1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8088529" y="4968592"/>
            <a:ext cx="566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abcup</a:t>
            </a:r>
            <a:endParaRPr lang="en-US" sz="1200" dirty="0"/>
          </a:p>
        </p:txBody>
      </p:sp>
      <p:sp>
        <p:nvSpPr>
          <p:cNvPr id="37" name="Left-Right Arrow 36"/>
          <p:cNvSpPr/>
          <p:nvPr/>
        </p:nvSpPr>
        <p:spPr>
          <a:xfrm rot="16200000">
            <a:off x="5968503" y="3963008"/>
            <a:ext cx="828678" cy="1653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969863" y="5369371"/>
            <a:ext cx="1621482" cy="7339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8000"/>
                </a:solidFill>
              </a:rPr>
              <a:t>SACI bridge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914515" y="5369371"/>
            <a:ext cx="1621482" cy="7339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8000"/>
                </a:solidFill>
              </a:rPr>
              <a:t>SPI bridge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40" name="Left-Right Arrow 39"/>
          <p:cNvSpPr/>
          <p:nvPr/>
        </p:nvSpPr>
        <p:spPr>
          <a:xfrm rot="14001122">
            <a:off x="3709389" y="5005581"/>
            <a:ext cx="661807" cy="15670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-Right Arrow 41"/>
          <p:cNvSpPr/>
          <p:nvPr/>
        </p:nvSpPr>
        <p:spPr>
          <a:xfrm rot="17991157">
            <a:off x="1733229" y="5053024"/>
            <a:ext cx="504355" cy="138791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051720" y="2276872"/>
            <a:ext cx="1384261" cy="972108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5757267" y="2276872"/>
            <a:ext cx="1154993" cy="1001376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99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3716</TotalTime>
  <Words>301</Words>
  <Application>Microsoft Office PowerPoint</Application>
  <PresentationFormat>On-screen Show (4:3)</PresentationFormat>
  <Paragraphs>129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ABCn’ introduction  + work to be done  3 February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242</cp:revision>
  <cp:lastPrinted>2015-07-21T15:43:16Z</cp:lastPrinted>
  <dcterms:created xsi:type="dcterms:W3CDTF">2014-09-18T13:48:06Z</dcterms:created>
  <dcterms:modified xsi:type="dcterms:W3CDTF">2016-02-03T14:58:42Z</dcterms:modified>
</cp:coreProperties>
</file>