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5" r:id="rId2"/>
    <p:sldMasterId id="2147483769" r:id="rId3"/>
  </p:sldMasterIdLst>
  <p:notesMasterIdLst>
    <p:notesMasterId r:id="rId26"/>
  </p:notesMasterIdLst>
  <p:sldIdLst>
    <p:sldId id="263" r:id="rId4"/>
    <p:sldId id="404" r:id="rId5"/>
    <p:sldId id="407" r:id="rId6"/>
    <p:sldId id="394" r:id="rId7"/>
    <p:sldId id="392" r:id="rId8"/>
    <p:sldId id="393" r:id="rId9"/>
    <p:sldId id="361" r:id="rId10"/>
    <p:sldId id="435" r:id="rId11"/>
    <p:sldId id="412" r:id="rId12"/>
    <p:sldId id="413" r:id="rId13"/>
    <p:sldId id="415" r:id="rId14"/>
    <p:sldId id="414" r:id="rId15"/>
    <p:sldId id="416" r:id="rId16"/>
    <p:sldId id="433" r:id="rId17"/>
    <p:sldId id="417" r:id="rId18"/>
    <p:sldId id="426" r:id="rId19"/>
    <p:sldId id="427" r:id="rId20"/>
    <p:sldId id="428" r:id="rId21"/>
    <p:sldId id="429" r:id="rId22"/>
    <p:sldId id="430" r:id="rId23"/>
    <p:sldId id="431" r:id="rId24"/>
    <p:sldId id="434" r:id="rId25"/>
  </p:sldIdLst>
  <p:sldSz cx="9144000" cy="6858000" type="screen4x3"/>
  <p:notesSz cx="6794500" cy="9906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990000"/>
    <a:srgbClr val="A50021"/>
    <a:srgbClr val="FF5050"/>
    <a:srgbClr val="00A5EB"/>
    <a:srgbClr val="9C9E9F"/>
    <a:srgbClr val="FFFFFF"/>
    <a:srgbClr val="DDDDD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6" autoAdjust="0"/>
  </p:normalViewPr>
  <p:slideViewPr>
    <p:cSldViewPr snapToGrid="0">
      <p:cViewPr>
        <p:scale>
          <a:sx n="120" d="100"/>
          <a:sy n="120" d="100"/>
        </p:scale>
        <p:origin x="-1380" y="-228"/>
      </p:cViewPr>
      <p:guideLst>
        <p:guide orient="horz" pos="3816"/>
        <p:guide orient="horz" pos="167"/>
        <p:guide orient="horz" pos="616"/>
        <p:guide orient="horz" pos="2672"/>
        <p:guide orient="horz" pos="1158"/>
        <p:guide pos="5551"/>
        <p:guide pos="1551"/>
        <p:guide pos="4178"/>
        <p:guide pos="2927"/>
        <p:guide pos="2809"/>
        <p:guide pos="178"/>
        <p:guide pos="4299"/>
        <p:guide pos="1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32"/>
    </p:cViewPr>
  </p:sorterViewPr>
  <p:notesViewPr>
    <p:cSldViewPr snapToGrid="0">
      <p:cViewPr varScale="1">
        <p:scale>
          <a:sx n="76" d="100"/>
          <a:sy n="76" d="100"/>
        </p:scale>
        <p:origin x="-2130" y="-96"/>
      </p:cViewPr>
      <p:guideLst>
        <p:guide orient="horz" pos="3120"/>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G:\2015-11-26-Field-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14060761422394E-2"/>
          <c:y val="7.5912414617897536E-2"/>
          <c:w val="0.91595300014068048"/>
          <c:h val="0.77909639935784725"/>
        </c:manualLayout>
      </c:layout>
      <c:lineChart>
        <c:grouping val="standard"/>
        <c:varyColors val="0"/>
        <c:ser>
          <c:idx val="0"/>
          <c:order val="0"/>
          <c:tx>
            <c:strRef>
              <c:f>'CVs Tracing'!$A$35:$B$35</c:f>
              <c:strCache>
                <c:ptCount val="1"/>
                <c:pt idx="0">
                  <c:v>total delivered to DESY</c:v>
                </c:pt>
              </c:strCache>
            </c:strRef>
          </c:tx>
          <c:marker>
            <c:symbol val="circle"/>
            <c:size val="10"/>
          </c:marker>
          <c:cat>
            <c:strRef>
              <c:f>'CVs Tracing'!$C$5:$FK$5</c:f>
              <c:strCache>
                <c:ptCount val="165"/>
                <c:pt idx="0">
                  <c:v>week 51</c:v>
                </c:pt>
                <c:pt idx="1">
                  <c:v>2013/week 1</c:v>
                </c:pt>
                <c:pt idx="2">
                  <c:v>week 2</c:v>
                </c:pt>
                <c:pt idx="3">
                  <c:v>week 3</c:v>
                </c:pt>
                <c:pt idx="4">
                  <c:v>week 4</c:v>
                </c:pt>
                <c:pt idx="5">
                  <c:v>week 5</c:v>
                </c:pt>
                <c:pt idx="6">
                  <c:v>week 6</c:v>
                </c:pt>
                <c:pt idx="7">
                  <c:v>week 7</c:v>
                </c:pt>
                <c:pt idx="8">
                  <c:v>week 8/9</c:v>
                </c:pt>
                <c:pt idx="9">
                  <c:v>week 10</c:v>
                </c:pt>
                <c:pt idx="10">
                  <c:v>week 11</c:v>
                </c:pt>
                <c:pt idx="11">
                  <c:v>week 12</c:v>
                </c:pt>
                <c:pt idx="12">
                  <c:v>week 13</c:v>
                </c:pt>
                <c:pt idx="13">
                  <c:v>week 14</c:v>
                </c:pt>
                <c:pt idx="14">
                  <c:v>week 15</c:v>
                </c:pt>
                <c:pt idx="15">
                  <c:v>week 16</c:v>
                </c:pt>
                <c:pt idx="16">
                  <c:v>week 17</c:v>
                </c:pt>
                <c:pt idx="17">
                  <c:v>week 18</c:v>
                </c:pt>
                <c:pt idx="18">
                  <c:v>week 18/19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30/31</c:v>
                </c:pt>
                <c:pt idx="30">
                  <c:v>week 31/32</c:v>
                </c:pt>
                <c:pt idx="31">
                  <c:v>week 33</c:v>
                </c:pt>
                <c:pt idx="32">
                  <c:v>week 34</c:v>
                </c:pt>
                <c:pt idx="33">
                  <c:v>week 35</c:v>
                </c:pt>
                <c:pt idx="34">
                  <c:v>week 36</c:v>
                </c:pt>
                <c:pt idx="35">
                  <c:v>week 37</c:v>
                </c:pt>
                <c:pt idx="36">
                  <c:v>week 38</c:v>
                </c:pt>
                <c:pt idx="37">
                  <c:v>week 39</c:v>
                </c:pt>
                <c:pt idx="38">
                  <c:v>week 40</c:v>
                </c:pt>
                <c:pt idx="39">
                  <c:v>week 41</c:v>
                </c:pt>
                <c:pt idx="40">
                  <c:v>week 42</c:v>
                </c:pt>
                <c:pt idx="41">
                  <c:v>week 43</c:v>
                </c:pt>
                <c:pt idx="42">
                  <c:v>week 44</c:v>
                </c:pt>
                <c:pt idx="43">
                  <c:v>week 45</c:v>
                </c:pt>
                <c:pt idx="44">
                  <c:v>week 46</c:v>
                </c:pt>
                <c:pt idx="45">
                  <c:v>week 47</c:v>
                </c:pt>
                <c:pt idx="46">
                  <c:v>week 48</c:v>
                </c:pt>
                <c:pt idx="47">
                  <c:v>week 49</c:v>
                </c:pt>
                <c:pt idx="48">
                  <c:v>week 50</c:v>
                </c:pt>
                <c:pt idx="49">
                  <c:v>week 51</c:v>
                </c:pt>
                <c:pt idx="50">
                  <c:v>week 52</c:v>
                </c:pt>
                <c:pt idx="51">
                  <c:v>2014/week 1</c:v>
                </c:pt>
                <c:pt idx="52">
                  <c:v>week 2</c:v>
                </c:pt>
                <c:pt idx="53">
                  <c:v>week 3</c:v>
                </c:pt>
                <c:pt idx="54">
                  <c:v>week 4</c:v>
                </c:pt>
                <c:pt idx="55">
                  <c:v>week 5</c:v>
                </c:pt>
                <c:pt idx="56">
                  <c:v>week 6</c:v>
                </c:pt>
                <c:pt idx="57">
                  <c:v>week 7</c:v>
                </c:pt>
                <c:pt idx="58">
                  <c:v>week 8</c:v>
                </c:pt>
                <c:pt idx="59">
                  <c:v>week 9</c:v>
                </c:pt>
                <c:pt idx="60">
                  <c:v>week 10</c:v>
                </c:pt>
                <c:pt idx="61">
                  <c:v>week 11</c:v>
                </c:pt>
                <c:pt idx="62">
                  <c:v>week 12</c:v>
                </c:pt>
                <c:pt idx="63">
                  <c:v>week 13</c:v>
                </c:pt>
                <c:pt idx="64">
                  <c:v>week 14</c:v>
                </c:pt>
                <c:pt idx="65">
                  <c:v>week 15</c:v>
                </c:pt>
                <c:pt idx="66">
                  <c:v>week 16</c:v>
                </c:pt>
                <c:pt idx="67">
                  <c:v>week 17</c:v>
                </c:pt>
                <c:pt idx="68">
                  <c:v>week 18</c:v>
                </c:pt>
                <c:pt idx="69">
                  <c:v>week 19</c:v>
                </c:pt>
                <c:pt idx="70">
                  <c:v>week 20</c:v>
                </c:pt>
                <c:pt idx="71">
                  <c:v>week 21</c:v>
                </c:pt>
                <c:pt idx="72">
                  <c:v>week 22</c:v>
                </c:pt>
                <c:pt idx="73">
                  <c:v>week 23</c:v>
                </c:pt>
                <c:pt idx="74">
                  <c:v>week 24</c:v>
                </c:pt>
                <c:pt idx="75">
                  <c:v>week 25</c:v>
                </c:pt>
                <c:pt idx="76">
                  <c:v>week 26</c:v>
                </c:pt>
                <c:pt idx="77">
                  <c:v>week 27</c:v>
                </c:pt>
                <c:pt idx="78">
                  <c:v>week 28</c:v>
                </c:pt>
                <c:pt idx="79">
                  <c:v>week 29</c:v>
                </c:pt>
                <c:pt idx="80">
                  <c:v>week 30</c:v>
                </c:pt>
                <c:pt idx="81">
                  <c:v>week 31</c:v>
                </c:pt>
                <c:pt idx="82">
                  <c:v>week 32</c:v>
                </c:pt>
                <c:pt idx="83">
                  <c:v>week 33</c:v>
                </c:pt>
                <c:pt idx="84">
                  <c:v>week 34</c:v>
                </c:pt>
                <c:pt idx="85">
                  <c:v>week 35</c:v>
                </c:pt>
                <c:pt idx="86">
                  <c:v>week 36</c:v>
                </c:pt>
                <c:pt idx="87">
                  <c:v>week 37</c:v>
                </c:pt>
                <c:pt idx="88">
                  <c:v>week 38</c:v>
                </c:pt>
                <c:pt idx="89">
                  <c:v>week 39</c:v>
                </c:pt>
                <c:pt idx="90">
                  <c:v>week 40</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week 1/2</c:v>
                </c:pt>
                <c:pt idx="105">
                  <c:v>2015/week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14/15</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 / 27</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week 53</c:v>
                </c:pt>
                <c:pt idx="157">
                  <c:v>week 1</c:v>
                </c:pt>
                <c:pt idx="158">
                  <c:v>week 2</c:v>
                </c:pt>
                <c:pt idx="159">
                  <c:v>week 3</c:v>
                </c:pt>
                <c:pt idx="160">
                  <c:v>week 4</c:v>
                </c:pt>
                <c:pt idx="161">
                  <c:v>week 5</c:v>
                </c:pt>
                <c:pt idx="162">
                  <c:v>week 6</c:v>
                </c:pt>
                <c:pt idx="163">
                  <c:v>week 7</c:v>
                </c:pt>
                <c:pt idx="164">
                  <c:v>week 8</c:v>
                </c:pt>
              </c:strCache>
            </c:strRef>
          </c:cat>
          <c:val>
            <c:numRef>
              <c:f>'CVs Tracing'!$C$35:$FK$35</c:f>
              <c:numCache>
                <c:formatCode>General</c:formatCode>
                <c:ptCount val="165"/>
                <c:pt idx="0">
                  <c:v>1</c:v>
                </c:pt>
                <c:pt idx="1">
                  <c:v>1</c:v>
                </c:pt>
                <c:pt idx="2">
                  <c:v>1</c:v>
                </c:pt>
                <c:pt idx="3">
                  <c:v>1</c:v>
                </c:pt>
                <c:pt idx="4">
                  <c:v>3</c:v>
                </c:pt>
                <c:pt idx="5">
                  <c:v>5</c:v>
                </c:pt>
                <c:pt idx="6" formatCode="0">
                  <c:v>7</c:v>
                </c:pt>
                <c:pt idx="7" formatCode="0">
                  <c:v>7</c:v>
                </c:pt>
                <c:pt idx="8" formatCode="0">
                  <c:v>7</c:v>
                </c:pt>
                <c:pt idx="9" formatCode="0">
                  <c:v>10</c:v>
                </c:pt>
                <c:pt idx="10" formatCode="0">
                  <c:v>12</c:v>
                </c:pt>
                <c:pt idx="11" formatCode="0">
                  <c:v>15</c:v>
                </c:pt>
                <c:pt idx="12">
                  <c:v>17</c:v>
                </c:pt>
                <c:pt idx="13" formatCode="0">
                  <c:v>19</c:v>
                </c:pt>
                <c:pt idx="14" formatCode="0">
                  <c:v>22</c:v>
                </c:pt>
                <c:pt idx="15" formatCode="0">
                  <c:v>24</c:v>
                </c:pt>
                <c:pt idx="16" formatCode="0">
                  <c:v>27</c:v>
                </c:pt>
                <c:pt idx="17" formatCode="0">
                  <c:v>30</c:v>
                </c:pt>
                <c:pt idx="18" formatCode="0">
                  <c:v>32</c:v>
                </c:pt>
                <c:pt idx="19" formatCode="0">
                  <c:v>37</c:v>
                </c:pt>
                <c:pt idx="20" formatCode="0">
                  <c:v>42</c:v>
                </c:pt>
                <c:pt idx="21">
                  <c:v>47</c:v>
                </c:pt>
                <c:pt idx="22">
                  <c:v>51</c:v>
                </c:pt>
                <c:pt idx="23">
                  <c:v>57</c:v>
                </c:pt>
                <c:pt idx="24">
                  <c:v>62</c:v>
                </c:pt>
                <c:pt idx="25">
                  <c:v>69</c:v>
                </c:pt>
                <c:pt idx="26">
                  <c:v>71</c:v>
                </c:pt>
                <c:pt idx="27">
                  <c:v>74</c:v>
                </c:pt>
                <c:pt idx="28">
                  <c:v>79</c:v>
                </c:pt>
                <c:pt idx="29">
                  <c:v>86</c:v>
                </c:pt>
                <c:pt idx="30">
                  <c:v>90</c:v>
                </c:pt>
                <c:pt idx="31">
                  <c:v>93</c:v>
                </c:pt>
                <c:pt idx="32">
                  <c:v>96</c:v>
                </c:pt>
                <c:pt idx="33">
                  <c:v>102</c:v>
                </c:pt>
                <c:pt idx="34">
                  <c:v>108</c:v>
                </c:pt>
                <c:pt idx="35">
                  <c:v>113</c:v>
                </c:pt>
                <c:pt idx="36">
                  <c:v>120</c:v>
                </c:pt>
                <c:pt idx="37">
                  <c:v>129</c:v>
                </c:pt>
                <c:pt idx="38">
                  <c:v>132</c:v>
                </c:pt>
                <c:pt idx="39">
                  <c:v>143</c:v>
                </c:pt>
                <c:pt idx="40">
                  <c:v>152</c:v>
                </c:pt>
                <c:pt idx="41">
                  <c:v>162</c:v>
                </c:pt>
                <c:pt idx="42">
                  <c:v>166</c:v>
                </c:pt>
                <c:pt idx="43">
                  <c:v>174</c:v>
                </c:pt>
                <c:pt idx="44">
                  <c:v>183</c:v>
                </c:pt>
                <c:pt idx="45">
                  <c:v>191</c:v>
                </c:pt>
                <c:pt idx="46">
                  <c:v>198</c:v>
                </c:pt>
                <c:pt idx="47">
                  <c:v>202</c:v>
                </c:pt>
                <c:pt idx="48">
                  <c:v>206</c:v>
                </c:pt>
                <c:pt idx="49">
                  <c:v>215</c:v>
                </c:pt>
                <c:pt idx="50">
                  <c:v>215</c:v>
                </c:pt>
                <c:pt idx="51">
                  <c:v>215</c:v>
                </c:pt>
                <c:pt idx="52">
                  <c:v>217</c:v>
                </c:pt>
                <c:pt idx="53">
                  <c:v>220</c:v>
                </c:pt>
                <c:pt idx="54">
                  <c:v>224</c:v>
                </c:pt>
                <c:pt idx="55">
                  <c:v>231</c:v>
                </c:pt>
                <c:pt idx="56">
                  <c:v>231</c:v>
                </c:pt>
                <c:pt idx="57">
                  <c:v>241</c:v>
                </c:pt>
                <c:pt idx="58">
                  <c:v>250</c:v>
                </c:pt>
                <c:pt idx="59">
                  <c:v>257</c:v>
                </c:pt>
                <c:pt idx="60">
                  <c:v>264</c:v>
                </c:pt>
                <c:pt idx="61">
                  <c:v>270</c:v>
                </c:pt>
                <c:pt idx="62">
                  <c:v>277</c:v>
                </c:pt>
                <c:pt idx="63">
                  <c:v>284</c:v>
                </c:pt>
                <c:pt idx="64">
                  <c:v>290</c:v>
                </c:pt>
                <c:pt idx="65">
                  <c:v>297</c:v>
                </c:pt>
                <c:pt idx="66">
                  <c:v>303</c:v>
                </c:pt>
                <c:pt idx="67">
                  <c:v>306</c:v>
                </c:pt>
                <c:pt idx="68">
                  <c:v>314</c:v>
                </c:pt>
                <c:pt idx="69">
                  <c:v>317</c:v>
                </c:pt>
                <c:pt idx="70">
                  <c:v>328</c:v>
                </c:pt>
                <c:pt idx="71">
                  <c:v>335</c:v>
                </c:pt>
                <c:pt idx="72">
                  <c:v>347</c:v>
                </c:pt>
                <c:pt idx="73">
                  <c:v>353</c:v>
                </c:pt>
                <c:pt idx="74">
                  <c:v>361</c:v>
                </c:pt>
                <c:pt idx="75">
                  <c:v>368</c:v>
                </c:pt>
                <c:pt idx="76">
                  <c:v>374</c:v>
                </c:pt>
                <c:pt idx="77">
                  <c:v>379</c:v>
                </c:pt>
                <c:pt idx="78">
                  <c:v>387</c:v>
                </c:pt>
                <c:pt idx="79">
                  <c:v>393</c:v>
                </c:pt>
                <c:pt idx="80">
                  <c:v>399</c:v>
                </c:pt>
                <c:pt idx="81">
                  <c:v>406</c:v>
                </c:pt>
                <c:pt idx="82">
                  <c:v>409</c:v>
                </c:pt>
                <c:pt idx="83">
                  <c:v>413</c:v>
                </c:pt>
                <c:pt idx="84">
                  <c:v>417</c:v>
                </c:pt>
                <c:pt idx="85">
                  <c:v>419</c:v>
                </c:pt>
                <c:pt idx="86">
                  <c:v>427</c:v>
                </c:pt>
                <c:pt idx="87">
                  <c:v>431</c:v>
                </c:pt>
                <c:pt idx="88">
                  <c:v>437</c:v>
                </c:pt>
                <c:pt idx="89">
                  <c:v>445</c:v>
                </c:pt>
                <c:pt idx="90">
                  <c:v>448</c:v>
                </c:pt>
                <c:pt idx="91">
                  <c:v>451</c:v>
                </c:pt>
                <c:pt idx="92">
                  <c:v>458</c:v>
                </c:pt>
                <c:pt idx="93">
                  <c:v>465</c:v>
                </c:pt>
                <c:pt idx="94">
                  <c:v>471</c:v>
                </c:pt>
                <c:pt idx="95">
                  <c:v>482</c:v>
                </c:pt>
                <c:pt idx="96">
                  <c:v>490</c:v>
                </c:pt>
                <c:pt idx="97">
                  <c:v>499</c:v>
                </c:pt>
                <c:pt idx="98">
                  <c:v>508</c:v>
                </c:pt>
                <c:pt idx="99">
                  <c:v>514</c:v>
                </c:pt>
                <c:pt idx="100">
                  <c:v>524</c:v>
                </c:pt>
                <c:pt idx="101">
                  <c:v>529</c:v>
                </c:pt>
                <c:pt idx="102">
                  <c:v>537</c:v>
                </c:pt>
                <c:pt idx="103">
                  <c:v>542</c:v>
                </c:pt>
                <c:pt idx="104">
                  <c:v>542</c:v>
                </c:pt>
                <c:pt idx="105">
                  <c:v>542</c:v>
                </c:pt>
                <c:pt idx="106">
                  <c:v>551</c:v>
                </c:pt>
                <c:pt idx="107">
                  <c:v>554</c:v>
                </c:pt>
                <c:pt idx="108">
                  <c:v>560</c:v>
                </c:pt>
                <c:pt idx="109">
                  <c:v>564</c:v>
                </c:pt>
                <c:pt idx="110">
                  <c:v>574</c:v>
                </c:pt>
                <c:pt idx="111">
                  <c:v>582</c:v>
                </c:pt>
                <c:pt idx="112">
                  <c:v>592</c:v>
                </c:pt>
                <c:pt idx="113">
                  <c:v>599</c:v>
                </c:pt>
                <c:pt idx="114">
                  <c:v>610</c:v>
                </c:pt>
                <c:pt idx="115">
                  <c:v>618</c:v>
                </c:pt>
                <c:pt idx="116">
                  <c:v>630</c:v>
                </c:pt>
                <c:pt idx="117">
                  <c:v>639</c:v>
                </c:pt>
                <c:pt idx="118">
                  <c:v>648</c:v>
                </c:pt>
                <c:pt idx="119">
                  <c:v>653</c:v>
                </c:pt>
                <c:pt idx="120">
                  <c:v>659</c:v>
                </c:pt>
                <c:pt idx="121">
                  <c:v>671</c:v>
                </c:pt>
                <c:pt idx="122">
                  <c:v>680</c:v>
                </c:pt>
                <c:pt idx="123">
                  <c:v>691</c:v>
                </c:pt>
                <c:pt idx="124">
                  <c:v>700</c:v>
                </c:pt>
                <c:pt idx="125">
                  <c:v>707</c:v>
                </c:pt>
                <c:pt idx="126">
                  <c:v>714</c:v>
                </c:pt>
                <c:pt idx="127">
                  <c:v>719</c:v>
                </c:pt>
                <c:pt idx="128">
                  <c:v>722</c:v>
                </c:pt>
                <c:pt idx="129">
                  <c:v>732</c:v>
                </c:pt>
                <c:pt idx="130">
                  <c:v>734</c:v>
                </c:pt>
                <c:pt idx="131">
                  <c:v>745</c:v>
                </c:pt>
                <c:pt idx="132">
                  <c:v>753</c:v>
                </c:pt>
                <c:pt idx="133">
                  <c:v>756</c:v>
                </c:pt>
                <c:pt idx="134">
                  <c:v>763</c:v>
                </c:pt>
                <c:pt idx="135">
                  <c:v>766</c:v>
                </c:pt>
                <c:pt idx="136">
                  <c:v>771</c:v>
                </c:pt>
                <c:pt idx="137">
                  <c:v>776</c:v>
                </c:pt>
                <c:pt idx="138">
                  <c:v>783</c:v>
                </c:pt>
                <c:pt idx="139">
                  <c:v>787</c:v>
                </c:pt>
                <c:pt idx="140">
                  <c:v>794</c:v>
                </c:pt>
                <c:pt idx="141">
                  <c:v>798</c:v>
                </c:pt>
                <c:pt idx="142">
                  <c:v>801</c:v>
                </c:pt>
                <c:pt idx="143">
                  <c:v>805</c:v>
                </c:pt>
                <c:pt idx="144">
                  <c:v>811</c:v>
                </c:pt>
                <c:pt idx="145">
                  <c:v>812</c:v>
                </c:pt>
                <c:pt idx="146">
                  <c:v>819</c:v>
                </c:pt>
                <c:pt idx="147">
                  <c:v>821</c:v>
                </c:pt>
                <c:pt idx="148">
                  <c:v>828</c:v>
                </c:pt>
                <c:pt idx="149">
                  <c:v>832</c:v>
                </c:pt>
                <c:pt idx="150">
                  <c:v>832</c:v>
                </c:pt>
                <c:pt idx="151">
                  <c:v>832</c:v>
                </c:pt>
                <c:pt idx="152">
                  <c:v>837</c:v>
                </c:pt>
                <c:pt idx="153">
                  <c:v>837</c:v>
                </c:pt>
                <c:pt idx="154">
                  <c:v>842</c:v>
                </c:pt>
                <c:pt idx="155">
                  <c:v>842</c:v>
                </c:pt>
                <c:pt idx="156">
                  <c:v>842</c:v>
                </c:pt>
                <c:pt idx="157">
                  <c:v>842</c:v>
                </c:pt>
                <c:pt idx="158">
                  <c:v>842</c:v>
                </c:pt>
                <c:pt idx="159">
                  <c:v>842</c:v>
                </c:pt>
                <c:pt idx="160">
                  <c:v>843</c:v>
                </c:pt>
                <c:pt idx="161">
                  <c:v>843</c:v>
                </c:pt>
                <c:pt idx="162">
                  <c:v>843</c:v>
                </c:pt>
                <c:pt idx="163">
                  <c:v>843</c:v>
                </c:pt>
                <c:pt idx="164">
                  <c:v>843</c:v>
                </c:pt>
              </c:numCache>
            </c:numRef>
          </c:val>
          <c:smooth val="0"/>
        </c:ser>
        <c:ser>
          <c:idx val="1"/>
          <c:order val="1"/>
          <c:tx>
            <c:strRef>
              <c:f>'CVs Tracing'!$A$38:$B$38</c:f>
              <c:strCache>
                <c:ptCount val="1"/>
                <c:pt idx="0">
                  <c:v>total RF tested at DESY</c:v>
                </c:pt>
              </c:strCache>
            </c:strRef>
          </c:tx>
          <c:marker>
            <c:symbol val="circle"/>
            <c:size val="10"/>
          </c:marker>
          <c:cat>
            <c:strRef>
              <c:f>'CVs Tracing'!$C$5:$FK$5</c:f>
              <c:strCache>
                <c:ptCount val="165"/>
                <c:pt idx="0">
                  <c:v>week 51</c:v>
                </c:pt>
                <c:pt idx="1">
                  <c:v>2013/week 1</c:v>
                </c:pt>
                <c:pt idx="2">
                  <c:v>week 2</c:v>
                </c:pt>
                <c:pt idx="3">
                  <c:v>week 3</c:v>
                </c:pt>
                <c:pt idx="4">
                  <c:v>week 4</c:v>
                </c:pt>
                <c:pt idx="5">
                  <c:v>week 5</c:v>
                </c:pt>
                <c:pt idx="6">
                  <c:v>week 6</c:v>
                </c:pt>
                <c:pt idx="7">
                  <c:v>week 7</c:v>
                </c:pt>
                <c:pt idx="8">
                  <c:v>week 8/9</c:v>
                </c:pt>
                <c:pt idx="9">
                  <c:v>week 10</c:v>
                </c:pt>
                <c:pt idx="10">
                  <c:v>week 11</c:v>
                </c:pt>
                <c:pt idx="11">
                  <c:v>week 12</c:v>
                </c:pt>
                <c:pt idx="12">
                  <c:v>week 13</c:v>
                </c:pt>
                <c:pt idx="13">
                  <c:v>week 14</c:v>
                </c:pt>
                <c:pt idx="14">
                  <c:v>week 15</c:v>
                </c:pt>
                <c:pt idx="15">
                  <c:v>week 16</c:v>
                </c:pt>
                <c:pt idx="16">
                  <c:v>week 17</c:v>
                </c:pt>
                <c:pt idx="17">
                  <c:v>week 18</c:v>
                </c:pt>
                <c:pt idx="18">
                  <c:v>week 18/19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30/31</c:v>
                </c:pt>
                <c:pt idx="30">
                  <c:v>week 31/32</c:v>
                </c:pt>
                <c:pt idx="31">
                  <c:v>week 33</c:v>
                </c:pt>
                <c:pt idx="32">
                  <c:v>week 34</c:v>
                </c:pt>
                <c:pt idx="33">
                  <c:v>week 35</c:v>
                </c:pt>
                <c:pt idx="34">
                  <c:v>week 36</c:v>
                </c:pt>
                <c:pt idx="35">
                  <c:v>week 37</c:v>
                </c:pt>
                <c:pt idx="36">
                  <c:v>week 38</c:v>
                </c:pt>
                <c:pt idx="37">
                  <c:v>week 39</c:v>
                </c:pt>
                <c:pt idx="38">
                  <c:v>week 40</c:v>
                </c:pt>
                <c:pt idx="39">
                  <c:v>week 41</c:v>
                </c:pt>
                <c:pt idx="40">
                  <c:v>week 42</c:v>
                </c:pt>
                <c:pt idx="41">
                  <c:v>week 43</c:v>
                </c:pt>
                <c:pt idx="42">
                  <c:v>week 44</c:v>
                </c:pt>
                <c:pt idx="43">
                  <c:v>week 45</c:v>
                </c:pt>
                <c:pt idx="44">
                  <c:v>week 46</c:v>
                </c:pt>
                <c:pt idx="45">
                  <c:v>week 47</c:v>
                </c:pt>
                <c:pt idx="46">
                  <c:v>week 48</c:v>
                </c:pt>
                <c:pt idx="47">
                  <c:v>week 49</c:v>
                </c:pt>
                <c:pt idx="48">
                  <c:v>week 50</c:v>
                </c:pt>
                <c:pt idx="49">
                  <c:v>week 51</c:v>
                </c:pt>
                <c:pt idx="50">
                  <c:v>week 52</c:v>
                </c:pt>
                <c:pt idx="51">
                  <c:v>2014/week 1</c:v>
                </c:pt>
                <c:pt idx="52">
                  <c:v>week 2</c:v>
                </c:pt>
                <c:pt idx="53">
                  <c:v>week 3</c:v>
                </c:pt>
                <c:pt idx="54">
                  <c:v>week 4</c:v>
                </c:pt>
                <c:pt idx="55">
                  <c:v>week 5</c:v>
                </c:pt>
                <c:pt idx="56">
                  <c:v>week 6</c:v>
                </c:pt>
                <c:pt idx="57">
                  <c:v>week 7</c:v>
                </c:pt>
                <c:pt idx="58">
                  <c:v>week 8</c:v>
                </c:pt>
                <c:pt idx="59">
                  <c:v>week 9</c:v>
                </c:pt>
                <c:pt idx="60">
                  <c:v>week 10</c:v>
                </c:pt>
                <c:pt idx="61">
                  <c:v>week 11</c:v>
                </c:pt>
                <c:pt idx="62">
                  <c:v>week 12</c:v>
                </c:pt>
                <c:pt idx="63">
                  <c:v>week 13</c:v>
                </c:pt>
                <c:pt idx="64">
                  <c:v>week 14</c:v>
                </c:pt>
                <c:pt idx="65">
                  <c:v>week 15</c:v>
                </c:pt>
                <c:pt idx="66">
                  <c:v>week 16</c:v>
                </c:pt>
                <c:pt idx="67">
                  <c:v>week 17</c:v>
                </c:pt>
                <c:pt idx="68">
                  <c:v>week 18</c:v>
                </c:pt>
                <c:pt idx="69">
                  <c:v>week 19</c:v>
                </c:pt>
                <c:pt idx="70">
                  <c:v>week 20</c:v>
                </c:pt>
                <c:pt idx="71">
                  <c:v>week 21</c:v>
                </c:pt>
                <c:pt idx="72">
                  <c:v>week 22</c:v>
                </c:pt>
                <c:pt idx="73">
                  <c:v>week 23</c:v>
                </c:pt>
                <c:pt idx="74">
                  <c:v>week 24</c:v>
                </c:pt>
                <c:pt idx="75">
                  <c:v>week 25</c:v>
                </c:pt>
                <c:pt idx="76">
                  <c:v>week 26</c:v>
                </c:pt>
                <c:pt idx="77">
                  <c:v>week 27</c:v>
                </c:pt>
                <c:pt idx="78">
                  <c:v>week 28</c:v>
                </c:pt>
                <c:pt idx="79">
                  <c:v>week 29</c:v>
                </c:pt>
                <c:pt idx="80">
                  <c:v>week 30</c:v>
                </c:pt>
                <c:pt idx="81">
                  <c:v>week 31</c:v>
                </c:pt>
                <c:pt idx="82">
                  <c:v>week 32</c:v>
                </c:pt>
                <c:pt idx="83">
                  <c:v>week 33</c:v>
                </c:pt>
                <c:pt idx="84">
                  <c:v>week 34</c:v>
                </c:pt>
                <c:pt idx="85">
                  <c:v>week 35</c:v>
                </c:pt>
                <c:pt idx="86">
                  <c:v>week 36</c:v>
                </c:pt>
                <c:pt idx="87">
                  <c:v>week 37</c:v>
                </c:pt>
                <c:pt idx="88">
                  <c:v>week 38</c:v>
                </c:pt>
                <c:pt idx="89">
                  <c:v>week 39</c:v>
                </c:pt>
                <c:pt idx="90">
                  <c:v>week 40</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week 1/2</c:v>
                </c:pt>
                <c:pt idx="105">
                  <c:v>2015/week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14/15</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 / 27</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week 53</c:v>
                </c:pt>
                <c:pt idx="157">
                  <c:v>week 1</c:v>
                </c:pt>
                <c:pt idx="158">
                  <c:v>week 2</c:v>
                </c:pt>
                <c:pt idx="159">
                  <c:v>week 3</c:v>
                </c:pt>
                <c:pt idx="160">
                  <c:v>week 4</c:v>
                </c:pt>
                <c:pt idx="161">
                  <c:v>week 5</c:v>
                </c:pt>
                <c:pt idx="162">
                  <c:v>week 6</c:v>
                </c:pt>
                <c:pt idx="163">
                  <c:v>week 7</c:v>
                </c:pt>
                <c:pt idx="164">
                  <c:v>week 8</c:v>
                </c:pt>
              </c:strCache>
            </c:strRef>
          </c:cat>
          <c:val>
            <c:numRef>
              <c:f>'CVs Tracing'!$C$38:$FK$38</c:f>
              <c:numCache>
                <c:formatCode>General</c:formatCode>
                <c:ptCount val="165"/>
                <c:pt idx="0">
                  <c:v>0</c:v>
                </c:pt>
                <c:pt idx="1">
                  <c:v>0</c:v>
                </c:pt>
                <c:pt idx="2">
                  <c:v>1</c:v>
                </c:pt>
                <c:pt idx="3">
                  <c:v>1</c:v>
                </c:pt>
                <c:pt idx="4">
                  <c:v>1</c:v>
                </c:pt>
                <c:pt idx="5">
                  <c:v>1</c:v>
                </c:pt>
                <c:pt idx="6">
                  <c:v>1</c:v>
                </c:pt>
                <c:pt idx="7">
                  <c:v>4</c:v>
                </c:pt>
                <c:pt idx="8">
                  <c:v>6</c:v>
                </c:pt>
                <c:pt idx="9">
                  <c:v>6</c:v>
                </c:pt>
                <c:pt idx="10">
                  <c:v>7</c:v>
                </c:pt>
                <c:pt idx="11">
                  <c:v>8</c:v>
                </c:pt>
                <c:pt idx="12">
                  <c:v>13</c:v>
                </c:pt>
                <c:pt idx="13">
                  <c:v>13</c:v>
                </c:pt>
                <c:pt idx="14">
                  <c:v>13</c:v>
                </c:pt>
                <c:pt idx="15">
                  <c:v>14</c:v>
                </c:pt>
                <c:pt idx="16">
                  <c:v>18</c:v>
                </c:pt>
                <c:pt idx="17">
                  <c:v>22</c:v>
                </c:pt>
                <c:pt idx="18">
                  <c:v>24</c:v>
                </c:pt>
                <c:pt idx="19">
                  <c:v>29</c:v>
                </c:pt>
                <c:pt idx="20">
                  <c:v>31</c:v>
                </c:pt>
                <c:pt idx="21">
                  <c:v>34</c:v>
                </c:pt>
                <c:pt idx="22">
                  <c:v>37</c:v>
                </c:pt>
                <c:pt idx="23">
                  <c:v>44</c:v>
                </c:pt>
                <c:pt idx="24">
                  <c:v>44</c:v>
                </c:pt>
                <c:pt idx="25">
                  <c:v>50</c:v>
                </c:pt>
                <c:pt idx="26">
                  <c:v>50</c:v>
                </c:pt>
                <c:pt idx="27">
                  <c:v>53</c:v>
                </c:pt>
                <c:pt idx="28">
                  <c:v>56</c:v>
                </c:pt>
                <c:pt idx="29">
                  <c:v>63</c:v>
                </c:pt>
                <c:pt idx="30">
                  <c:v>69</c:v>
                </c:pt>
                <c:pt idx="31">
                  <c:v>72</c:v>
                </c:pt>
                <c:pt idx="32">
                  <c:v>72</c:v>
                </c:pt>
                <c:pt idx="33">
                  <c:v>74</c:v>
                </c:pt>
                <c:pt idx="34">
                  <c:v>77</c:v>
                </c:pt>
                <c:pt idx="35">
                  <c:v>82</c:v>
                </c:pt>
                <c:pt idx="36">
                  <c:v>89</c:v>
                </c:pt>
                <c:pt idx="37">
                  <c:v>94</c:v>
                </c:pt>
                <c:pt idx="38">
                  <c:v>96</c:v>
                </c:pt>
                <c:pt idx="39">
                  <c:v>100</c:v>
                </c:pt>
                <c:pt idx="40">
                  <c:v>104</c:v>
                </c:pt>
                <c:pt idx="41">
                  <c:v>114</c:v>
                </c:pt>
                <c:pt idx="42">
                  <c:v>117</c:v>
                </c:pt>
                <c:pt idx="43">
                  <c:v>124</c:v>
                </c:pt>
                <c:pt idx="44">
                  <c:v>136</c:v>
                </c:pt>
                <c:pt idx="45">
                  <c:v>143</c:v>
                </c:pt>
                <c:pt idx="46">
                  <c:v>153</c:v>
                </c:pt>
                <c:pt idx="47">
                  <c:v>159</c:v>
                </c:pt>
                <c:pt idx="48">
                  <c:v>171</c:v>
                </c:pt>
                <c:pt idx="49">
                  <c:v>178</c:v>
                </c:pt>
                <c:pt idx="50">
                  <c:v>178</c:v>
                </c:pt>
                <c:pt idx="51">
                  <c:v>178</c:v>
                </c:pt>
                <c:pt idx="52">
                  <c:v>181</c:v>
                </c:pt>
                <c:pt idx="53">
                  <c:v>188</c:v>
                </c:pt>
                <c:pt idx="54">
                  <c:v>196</c:v>
                </c:pt>
                <c:pt idx="55">
                  <c:v>199</c:v>
                </c:pt>
                <c:pt idx="56">
                  <c:v>201</c:v>
                </c:pt>
                <c:pt idx="57">
                  <c:v>209</c:v>
                </c:pt>
                <c:pt idx="58">
                  <c:v>217</c:v>
                </c:pt>
                <c:pt idx="59">
                  <c:v>224</c:v>
                </c:pt>
                <c:pt idx="60">
                  <c:v>233</c:v>
                </c:pt>
                <c:pt idx="61">
                  <c:v>241</c:v>
                </c:pt>
                <c:pt idx="62">
                  <c:v>248</c:v>
                </c:pt>
                <c:pt idx="63">
                  <c:v>260</c:v>
                </c:pt>
                <c:pt idx="64">
                  <c:v>267</c:v>
                </c:pt>
                <c:pt idx="65">
                  <c:v>275</c:v>
                </c:pt>
                <c:pt idx="66">
                  <c:v>279</c:v>
                </c:pt>
                <c:pt idx="67">
                  <c:v>283</c:v>
                </c:pt>
                <c:pt idx="68">
                  <c:v>290</c:v>
                </c:pt>
                <c:pt idx="69">
                  <c:v>296</c:v>
                </c:pt>
                <c:pt idx="70">
                  <c:v>304</c:v>
                </c:pt>
                <c:pt idx="71">
                  <c:v>315</c:v>
                </c:pt>
                <c:pt idx="72">
                  <c:v>322</c:v>
                </c:pt>
                <c:pt idx="73">
                  <c:v>327</c:v>
                </c:pt>
                <c:pt idx="74">
                  <c:v>334</c:v>
                </c:pt>
                <c:pt idx="75">
                  <c:v>343</c:v>
                </c:pt>
                <c:pt idx="76">
                  <c:v>352</c:v>
                </c:pt>
                <c:pt idx="77">
                  <c:v>354</c:v>
                </c:pt>
                <c:pt idx="78">
                  <c:v>362</c:v>
                </c:pt>
                <c:pt idx="79">
                  <c:v>370</c:v>
                </c:pt>
                <c:pt idx="80">
                  <c:v>375</c:v>
                </c:pt>
                <c:pt idx="81">
                  <c:v>382</c:v>
                </c:pt>
                <c:pt idx="82">
                  <c:v>392</c:v>
                </c:pt>
                <c:pt idx="83">
                  <c:v>401</c:v>
                </c:pt>
                <c:pt idx="84">
                  <c:v>405</c:v>
                </c:pt>
                <c:pt idx="85">
                  <c:v>408</c:v>
                </c:pt>
                <c:pt idx="86">
                  <c:v>415</c:v>
                </c:pt>
                <c:pt idx="87">
                  <c:v>420</c:v>
                </c:pt>
                <c:pt idx="88">
                  <c:v>423</c:v>
                </c:pt>
                <c:pt idx="89">
                  <c:v>433</c:v>
                </c:pt>
                <c:pt idx="90">
                  <c:v>433</c:v>
                </c:pt>
                <c:pt idx="91">
                  <c:v>436</c:v>
                </c:pt>
                <c:pt idx="92">
                  <c:v>436</c:v>
                </c:pt>
                <c:pt idx="93">
                  <c:v>448</c:v>
                </c:pt>
                <c:pt idx="94">
                  <c:v>454</c:v>
                </c:pt>
                <c:pt idx="95">
                  <c:v>458</c:v>
                </c:pt>
                <c:pt idx="96">
                  <c:v>471</c:v>
                </c:pt>
                <c:pt idx="97">
                  <c:v>483</c:v>
                </c:pt>
                <c:pt idx="98">
                  <c:v>487</c:v>
                </c:pt>
                <c:pt idx="99">
                  <c:v>498</c:v>
                </c:pt>
                <c:pt idx="100">
                  <c:v>502</c:v>
                </c:pt>
                <c:pt idx="101">
                  <c:v>508</c:v>
                </c:pt>
                <c:pt idx="102">
                  <c:v>514</c:v>
                </c:pt>
                <c:pt idx="103">
                  <c:v>514</c:v>
                </c:pt>
                <c:pt idx="104">
                  <c:v>514</c:v>
                </c:pt>
                <c:pt idx="105">
                  <c:v>521</c:v>
                </c:pt>
                <c:pt idx="106">
                  <c:v>529</c:v>
                </c:pt>
                <c:pt idx="107">
                  <c:v>535</c:v>
                </c:pt>
                <c:pt idx="108">
                  <c:v>544</c:v>
                </c:pt>
                <c:pt idx="109">
                  <c:v>550</c:v>
                </c:pt>
                <c:pt idx="110">
                  <c:v>554</c:v>
                </c:pt>
                <c:pt idx="111">
                  <c:v>566</c:v>
                </c:pt>
                <c:pt idx="112">
                  <c:v>570</c:v>
                </c:pt>
                <c:pt idx="113">
                  <c:v>574</c:v>
                </c:pt>
                <c:pt idx="114">
                  <c:v>586</c:v>
                </c:pt>
                <c:pt idx="115">
                  <c:v>593</c:v>
                </c:pt>
                <c:pt idx="116">
                  <c:v>605</c:v>
                </c:pt>
                <c:pt idx="117">
                  <c:v>614</c:v>
                </c:pt>
                <c:pt idx="118">
                  <c:v>618</c:v>
                </c:pt>
                <c:pt idx="119">
                  <c:v>629</c:v>
                </c:pt>
                <c:pt idx="120">
                  <c:v>636</c:v>
                </c:pt>
                <c:pt idx="121">
                  <c:v>646</c:v>
                </c:pt>
                <c:pt idx="122">
                  <c:v>657</c:v>
                </c:pt>
                <c:pt idx="123">
                  <c:v>666</c:v>
                </c:pt>
                <c:pt idx="124">
                  <c:v>672</c:v>
                </c:pt>
                <c:pt idx="125">
                  <c:v>680</c:v>
                </c:pt>
                <c:pt idx="126">
                  <c:v>683</c:v>
                </c:pt>
                <c:pt idx="127">
                  <c:v>695</c:v>
                </c:pt>
                <c:pt idx="128">
                  <c:v>699</c:v>
                </c:pt>
                <c:pt idx="129">
                  <c:v>709</c:v>
                </c:pt>
                <c:pt idx="130">
                  <c:v>716</c:v>
                </c:pt>
                <c:pt idx="131">
                  <c:v>727</c:v>
                </c:pt>
                <c:pt idx="132">
                  <c:v>732</c:v>
                </c:pt>
                <c:pt idx="133">
                  <c:v>739</c:v>
                </c:pt>
                <c:pt idx="134">
                  <c:v>742</c:v>
                </c:pt>
                <c:pt idx="135">
                  <c:v>747</c:v>
                </c:pt>
                <c:pt idx="136">
                  <c:v>751</c:v>
                </c:pt>
                <c:pt idx="137">
                  <c:v>759</c:v>
                </c:pt>
                <c:pt idx="138">
                  <c:v>765</c:v>
                </c:pt>
                <c:pt idx="139">
                  <c:v>765</c:v>
                </c:pt>
                <c:pt idx="140">
                  <c:v>774</c:v>
                </c:pt>
                <c:pt idx="141">
                  <c:v>784</c:v>
                </c:pt>
                <c:pt idx="142">
                  <c:v>792</c:v>
                </c:pt>
                <c:pt idx="143">
                  <c:v>796</c:v>
                </c:pt>
                <c:pt idx="144">
                  <c:v>801</c:v>
                </c:pt>
                <c:pt idx="145">
                  <c:v>805</c:v>
                </c:pt>
                <c:pt idx="146">
                  <c:v>807</c:v>
                </c:pt>
                <c:pt idx="147">
                  <c:v>812</c:v>
                </c:pt>
                <c:pt idx="148">
                  <c:v>814</c:v>
                </c:pt>
                <c:pt idx="149">
                  <c:v>816</c:v>
                </c:pt>
                <c:pt idx="150">
                  <c:v>818</c:v>
                </c:pt>
                <c:pt idx="151">
                  <c:v>818</c:v>
                </c:pt>
                <c:pt idx="152">
                  <c:v>819</c:v>
                </c:pt>
                <c:pt idx="153">
                  <c:v>822</c:v>
                </c:pt>
                <c:pt idx="154">
                  <c:v>824</c:v>
                </c:pt>
                <c:pt idx="155">
                  <c:v>824</c:v>
                </c:pt>
                <c:pt idx="156">
                  <c:v>824</c:v>
                </c:pt>
                <c:pt idx="157">
                  <c:v>827</c:v>
                </c:pt>
                <c:pt idx="158">
                  <c:v>827</c:v>
                </c:pt>
                <c:pt idx="159">
                  <c:v>827</c:v>
                </c:pt>
                <c:pt idx="160">
                  <c:v>827</c:v>
                </c:pt>
                <c:pt idx="161">
                  <c:v>827</c:v>
                </c:pt>
                <c:pt idx="162">
                  <c:v>827</c:v>
                </c:pt>
                <c:pt idx="163">
                  <c:v>828</c:v>
                </c:pt>
                <c:pt idx="164">
                  <c:v>828</c:v>
                </c:pt>
              </c:numCache>
            </c:numRef>
          </c:val>
          <c:smooth val="0"/>
        </c:ser>
        <c:ser>
          <c:idx val="2"/>
          <c:order val="2"/>
          <c:tx>
            <c:strRef>
              <c:f>'CVs Tracing'!$A$41:$B$41</c:f>
              <c:strCache>
                <c:ptCount val="1"/>
                <c:pt idx="0">
                  <c:v>total delivered to IRFU</c:v>
                </c:pt>
              </c:strCache>
            </c:strRef>
          </c:tx>
          <c:marker>
            <c:symbol val="circle"/>
            <c:size val="10"/>
          </c:marker>
          <c:cat>
            <c:strRef>
              <c:f>'CVs Tracing'!$C$5:$FK$5</c:f>
              <c:strCache>
                <c:ptCount val="165"/>
                <c:pt idx="0">
                  <c:v>week 51</c:v>
                </c:pt>
                <c:pt idx="1">
                  <c:v>2013/week 1</c:v>
                </c:pt>
                <c:pt idx="2">
                  <c:v>week 2</c:v>
                </c:pt>
                <c:pt idx="3">
                  <c:v>week 3</c:v>
                </c:pt>
                <c:pt idx="4">
                  <c:v>week 4</c:v>
                </c:pt>
                <c:pt idx="5">
                  <c:v>week 5</c:v>
                </c:pt>
                <c:pt idx="6">
                  <c:v>week 6</c:v>
                </c:pt>
                <c:pt idx="7">
                  <c:v>week 7</c:v>
                </c:pt>
                <c:pt idx="8">
                  <c:v>week 8/9</c:v>
                </c:pt>
                <c:pt idx="9">
                  <c:v>week 10</c:v>
                </c:pt>
                <c:pt idx="10">
                  <c:v>week 11</c:v>
                </c:pt>
                <c:pt idx="11">
                  <c:v>week 12</c:v>
                </c:pt>
                <c:pt idx="12">
                  <c:v>week 13</c:v>
                </c:pt>
                <c:pt idx="13">
                  <c:v>week 14</c:v>
                </c:pt>
                <c:pt idx="14">
                  <c:v>week 15</c:v>
                </c:pt>
                <c:pt idx="15">
                  <c:v>week 16</c:v>
                </c:pt>
                <c:pt idx="16">
                  <c:v>week 17</c:v>
                </c:pt>
                <c:pt idx="17">
                  <c:v>week 18</c:v>
                </c:pt>
                <c:pt idx="18">
                  <c:v>week 18/19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30/31</c:v>
                </c:pt>
                <c:pt idx="30">
                  <c:v>week 31/32</c:v>
                </c:pt>
                <c:pt idx="31">
                  <c:v>week 33</c:v>
                </c:pt>
                <c:pt idx="32">
                  <c:v>week 34</c:v>
                </c:pt>
                <c:pt idx="33">
                  <c:v>week 35</c:v>
                </c:pt>
                <c:pt idx="34">
                  <c:v>week 36</c:v>
                </c:pt>
                <c:pt idx="35">
                  <c:v>week 37</c:v>
                </c:pt>
                <c:pt idx="36">
                  <c:v>week 38</c:v>
                </c:pt>
                <c:pt idx="37">
                  <c:v>week 39</c:v>
                </c:pt>
                <c:pt idx="38">
                  <c:v>week 40</c:v>
                </c:pt>
                <c:pt idx="39">
                  <c:v>week 41</c:v>
                </c:pt>
                <c:pt idx="40">
                  <c:v>week 42</c:v>
                </c:pt>
                <c:pt idx="41">
                  <c:v>week 43</c:v>
                </c:pt>
                <c:pt idx="42">
                  <c:v>week 44</c:v>
                </c:pt>
                <c:pt idx="43">
                  <c:v>week 45</c:v>
                </c:pt>
                <c:pt idx="44">
                  <c:v>week 46</c:v>
                </c:pt>
                <c:pt idx="45">
                  <c:v>week 47</c:v>
                </c:pt>
                <c:pt idx="46">
                  <c:v>week 48</c:v>
                </c:pt>
                <c:pt idx="47">
                  <c:v>week 49</c:v>
                </c:pt>
                <c:pt idx="48">
                  <c:v>week 50</c:v>
                </c:pt>
                <c:pt idx="49">
                  <c:v>week 51</c:v>
                </c:pt>
                <c:pt idx="50">
                  <c:v>week 52</c:v>
                </c:pt>
                <c:pt idx="51">
                  <c:v>2014/week 1</c:v>
                </c:pt>
                <c:pt idx="52">
                  <c:v>week 2</c:v>
                </c:pt>
                <c:pt idx="53">
                  <c:v>week 3</c:v>
                </c:pt>
                <c:pt idx="54">
                  <c:v>week 4</c:v>
                </c:pt>
                <c:pt idx="55">
                  <c:v>week 5</c:v>
                </c:pt>
                <c:pt idx="56">
                  <c:v>week 6</c:v>
                </c:pt>
                <c:pt idx="57">
                  <c:v>week 7</c:v>
                </c:pt>
                <c:pt idx="58">
                  <c:v>week 8</c:v>
                </c:pt>
                <c:pt idx="59">
                  <c:v>week 9</c:v>
                </c:pt>
                <c:pt idx="60">
                  <c:v>week 10</c:v>
                </c:pt>
                <c:pt idx="61">
                  <c:v>week 11</c:v>
                </c:pt>
                <c:pt idx="62">
                  <c:v>week 12</c:v>
                </c:pt>
                <c:pt idx="63">
                  <c:v>week 13</c:v>
                </c:pt>
                <c:pt idx="64">
                  <c:v>week 14</c:v>
                </c:pt>
                <c:pt idx="65">
                  <c:v>week 15</c:v>
                </c:pt>
                <c:pt idx="66">
                  <c:v>week 16</c:v>
                </c:pt>
                <c:pt idx="67">
                  <c:v>week 17</c:v>
                </c:pt>
                <c:pt idx="68">
                  <c:v>week 18</c:v>
                </c:pt>
                <c:pt idx="69">
                  <c:v>week 19</c:v>
                </c:pt>
                <c:pt idx="70">
                  <c:v>week 20</c:v>
                </c:pt>
                <c:pt idx="71">
                  <c:v>week 21</c:v>
                </c:pt>
                <c:pt idx="72">
                  <c:v>week 22</c:v>
                </c:pt>
                <c:pt idx="73">
                  <c:v>week 23</c:v>
                </c:pt>
                <c:pt idx="74">
                  <c:v>week 24</c:v>
                </c:pt>
                <c:pt idx="75">
                  <c:v>week 25</c:v>
                </c:pt>
                <c:pt idx="76">
                  <c:v>week 26</c:v>
                </c:pt>
                <c:pt idx="77">
                  <c:v>week 27</c:v>
                </c:pt>
                <c:pt idx="78">
                  <c:v>week 28</c:v>
                </c:pt>
                <c:pt idx="79">
                  <c:v>week 29</c:v>
                </c:pt>
                <c:pt idx="80">
                  <c:v>week 30</c:v>
                </c:pt>
                <c:pt idx="81">
                  <c:v>week 31</c:v>
                </c:pt>
                <c:pt idx="82">
                  <c:v>week 32</c:v>
                </c:pt>
                <c:pt idx="83">
                  <c:v>week 33</c:v>
                </c:pt>
                <c:pt idx="84">
                  <c:v>week 34</c:v>
                </c:pt>
                <c:pt idx="85">
                  <c:v>week 35</c:v>
                </c:pt>
                <c:pt idx="86">
                  <c:v>week 36</c:v>
                </c:pt>
                <c:pt idx="87">
                  <c:v>week 37</c:v>
                </c:pt>
                <c:pt idx="88">
                  <c:v>week 38</c:v>
                </c:pt>
                <c:pt idx="89">
                  <c:v>week 39</c:v>
                </c:pt>
                <c:pt idx="90">
                  <c:v>week 40</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week 1/2</c:v>
                </c:pt>
                <c:pt idx="105">
                  <c:v>2015/week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14/15</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 / 27</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week 53</c:v>
                </c:pt>
                <c:pt idx="157">
                  <c:v>week 1</c:v>
                </c:pt>
                <c:pt idx="158">
                  <c:v>week 2</c:v>
                </c:pt>
                <c:pt idx="159">
                  <c:v>week 3</c:v>
                </c:pt>
                <c:pt idx="160">
                  <c:v>week 4</c:v>
                </c:pt>
                <c:pt idx="161">
                  <c:v>week 5</c:v>
                </c:pt>
                <c:pt idx="162">
                  <c:v>week 6</c:v>
                </c:pt>
                <c:pt idx="163">
                  <c:v>week 7</c:v>
                </c:pt>
                <c:pt idx="164">
                  <c:v>week 8</c:v>
                </c:pt>
              </c:strCache>
            </c:strRef>
          </c:cat>
          <c:val>
            <c:numRef>
              <c:f>'CVs Tracing'!$C$41:$FK$41</c:f>
              <c:numCache>
                <c:formatCode>General</c:formatCode>
                <c:ptCount val="165"/>
                <c:pt idx="9">
                  <c:v>4</c:v>
                </c:pt>
                <c:pt idx="10">
                  <c:v>4</c:v>
                </c:pt>
                <c:pt idx="11">
                  <c:v>4</c:v>
                </c:pt>
                <c:pt idx="12">
                  <c:v>4</c:v>
                </c:pt>
                <c:pt idx="13">
                  <c:v>4</c:v>
                </c:pt>
                <c:pt idx="14">
                  <c:v>9</c:v>
                </c:pt>
                <c:pt idx="15">
                  <c:v>9</c:v>
                </c:pt>
                <c:pt idx="16">
                  <c:v>9</c:v>
                </c:pt>
                <c:pt idx="17">
                  <c:v>9</c:v>
                </c:pt>
                <c:pt idx="18">
                  <c:v>9</c:v>
                </c:pt>
                <c:pt idx="19">
                  <c:v>16</c:v>
                </c:pt>
                <c:pt idx="20">
                  <c:v>16</c:v>
                </c:pt>
                <c:pt idx="21">
                  <c:v>19</c:v>
                </c:pt>
                <c:pt idx="22">
                  <c:v>19</c:v>
                </c:pt>
                <c:pt idx="23">
                  <c:v>21</c:v>
                </c:pt>
                <c:pt idx="24">
                  <c:v>21</c:v>
                </c:pt>
                <c:pt idx="25">
                  <c:v>24</c:v>
                </c:pt>
                <c:pt idx="26">
                  <c:v>24</c:v>
                </c:pt>
                <c:pt idx="27">
                  <c:v>25</c:v>
                </c:pt>
                <c:pt idx="28">
                  <c:v>24</c:v>
                </c:pt>
                <c:pt idx="29">
                  <c:v>31</c:v>
                </c:pt>
                <c:pt idx="30">
                  <c:v>31</c:v>
                </c:pt>
                <c:pt idx="31">
                  <c:v>31</c:v>
                </c:pt>
                <c:pt idx="32">
                  <c:v>39</c:v>
                </c:pt>
                <c:pt idx="33">
                  <c:v>39</c:v>
                </c:pt>
                <c:pt idx="34">
                  <c:v>39</c:v>
                </c:pt>
                <c:pt idx="35">
                  <c:v>44</c:v>
                </c:pt>
                <c:pt idx="36">
                  <c:v>43</c:v>
                </c:pt>
                <c:pt idx="37">
                  <c:v>50</c:v>
                </c:pt>
                <c:pt idx="38">
                  <c:v>50</c:v>
                </c:pt>
                <c:pt idx="39">
                  <c:v>55</c:v>
                </c:pt>
                <c:pt idx="40">
                  <c:v>54</c:v>
                </c:pt>
                <c:pt idx="41">
                  <c:v>59</c:v>
                </c:pt>
                <c:pt idx="42">
                  <c:v>59</c:v>
                </c:pt>
                <c:pt idx="43">
                  <c:v>63</c:v>
                </c:pt>
                <c:pt idx="44">
                  <c:v>61</c:v>
                </c:pt>
                <c:pt idx="45">
                  <c:v>68</c:v>
                </c:pt>
                <c:pt idx="46">
                  <c:v>68</c:v>
                </c:pt>
                <c:pt idx="47">
                  <c:v>75</c:v>
                </c:pt>
                <c:pt idx="48">
                  <c:v>75</c:v>
                </c:pt>
                <c:pt idx="49">
                  <c:v>82</c:v>
                </c:pt>
                <c:pt idx="50">
                  <c:v>70</c:v>
                </c:pt>
                <c:pt idx="51">
                  <c:v>70</c:v>
                </c:pt>
                <c:pt idx="52">
                  <c:v>70</c:v>
                </c:pt>
                <c:pt idx="53">
                  <c:v>54</c:v>
                </c:pt>
                <c:pt idx="54">
                  <c:v>54</c:v>
                </c:pt>
                <c:pt idx="55">
                  <c:v>54</c:v>
                </c:pt>
                <c:pt idx="56">
                  <c:v>49</c:v>
                </c:pt>
                <c:pt idx="57">
                  <c:v>49</c:v>
                </c:pt>
                <c:pt idx="58">
                  <c:v>58</c:v>
                </c:pt>
                <c:pt idx="59">
                  <c:v>67</c:v>
                </c:pt>
                <c:pt idx="60">
                  <c:v>67</c:v>
                </c:pt>
                <c:pt idx="61">
                  <c:v>67</c:v>
                </c:pt>
                <c:pt idx="62">
                  <c:v>76</c:v>
                </c:pt>
                <c:pt idx="63">
                  <c:v>82</c:v>
                </c:pt>
                <c:pt idx="64">
                  <c:v>91</c:v>
                </c:pt>
                <c:pt idx="65">
                  <c:v>99</c:v>
                </c:pt>
                <c:pt idx="66">
                  <c:v>99</c:v>
                </c:pt>
                <c:pt idx="67">
                  <c:v>108</c:v>
                </c:pt>
                <c:pt idx="68">
                  <c:v>108</c:v>
                </c:pt>
                <c:pt idx="69">
                  <c:v>108</c:v>
                </c:pt>
                <c:pt idx="70">
                  <c:v>117</c:v>
                </c:pt>
                <c:pt idx="71">
                  <c:v>126</c:v>
                </c:pt>
                <c:pt idx="72">
                  <c:v>126</c:v>
                </c:pt>
                <c:pt idx="73">
                  <c:v>134</c:v>
                </c:pt>
                <c:pt idx="74">
                  <c:v>134</c:v>
                </c:pt>
                <c:pt idx="75">
                  <c:v>142</c:v>
                </c:pt>
                <c:pt idx="76">
                  <c:v>149</c:v>
                </c:pt>
                <c:pt idx="77">
                  <c:v>150</c:v>
                </c:pt>
                <c:pt idx="78">
                  <c:v>154</c:v>
                </c:pt>
                <c:pt idx="79">
                  <c:v>155</c:v>
                </c:pt>
                <c:pt idx="80">
                  <c:v>156</c:v>
                </c:pt>
                <c:pt idx="81">
                  <c:v>156</c:v>
                </c:pt>
                <c:pt idx="82">
                  <c:v>162</c:v>
                </c:pt>
                <c:pt idx="83">
                  <c:v>162</c:v>
                </c:pt>
                <c:pt idx="84">
                  <c:v>171</c:v>
                </c:pt>
                <c:pt idx="85">
                  <c:v>181</c:v>
                </c:pt>
                <c:pt idx="86">
                  <c:v>189</c:v>
                </c:pt>
                <c:pt idx="87">
                  <c:v>189</c:v>
                </c:pt>
                <c:pt idx="88">
                  <c:v>198</c:v>
                </c:pt>
                <c:pt idx="89">
                  <c:v>207</c:v>
                </c:pt>
                <c:pt idx="90">
                  <c:v>215</c:v>
                </c:pt>
                <c:pt idx="91">
                  <c:v>215</c:v>
                </c:pt>
                <c:pt idx="92">
                  <c:v>224</c:v>
                </c:pt>
                <c:pt idx="93">
                  <c:v>233</c:v>
                </c:pt>
                <c:pt idx="94">
                  <c:v>242</c:v>
                </c:pt>
                <c:pt idx="95">
                  <c:v>244</c:v>
                </c:pt>
                <c:pt idx="96">
                  <c:v>249</c:v>
                </c:pt>
                <c:pt idx="97">
                  <c:v>258</c:v>
                </c:pt>
                <c:pt idx="98">
                  <c:v>264</c:v>
                </c:pt>
                <c:pt idx="99">
                  <c:v>268</c:v>
                </c:pt>
                <c:pt idx="100">
                  <c:v>268</c:v>
                </c:pt>
                <c:pt idx="101">
                  <c:v>277</c:v>
                </c:pt>
                <c:pt idx="102">
                  <c:v>283</c:v>
                </c:pt>
                <c:pt idx="103">
                  <c:v>283</c:v>
                </c:pt>
                <c:pt idx="104">
                  <c:v>283</c:v>
                </c:pt>
                <c:pt idx="105">
                  <c:v>290</c:v>
                </c:pt>
                <c:pt idx="106">
                  <c:v>300</c:v>
                </c:pt>
                <c:pt idx="107">
                  <c:v>310</c:v>
                </c:pt>
                <c:pt idx="108">
                  <c:v>320</c:v>
                </c:pt>
                <c:pt idx="109">
                  <c:v>330</c:v>
                </c:pt>
                <c:pt idx="110">
                  <c:v>340</c:v>
                </c:pt>
                <c:pt idx="111">
                  <c:v>347</c:v>
                </c:pt>
                <c:pt idx="112">
                  <c:v>357</c:v>
                </c:pt>
                <c:pt idx="113">
                  <c:v>367</c:v>
                </c:pt>
                <c:pt idx="114">
                  <c:v>377</c:v>
                </c:pt>
                <c:pt idx="115">
                  <c:v>386</c:v>
                </c:pt>
                <c:pt idx="116">
                  <c:v>396</c:v>
                </c:pt>
                <c:pt idx="117">
                  <c:v>406</c:v>
                </c:pt>
                <c:pt idx="118">
                  <c:v>416</c:v>
                </c:pt>
                <c:pt idx="119">
                  <c:v>426</c:v>
                </c:pt>
                <c:pt idx="120">
                  <c:v>438</c:v>
                </c:pt>
                <c:pt idx="121">
                  <c:v>447</c:v>
                </c:pt>
                <c:pt idx="122">
                  <c:v>457</c:v>
                </c:pt>
                <c:pt idx="123">
                  <c:v>457</c:v>
                </c:pt>
                <c:pt idx="124">
                  <c:v>464</c:v>
                </c:pt>
                <c:pt idx="125">
                  <c:v>472</c:v>
                </c:pt>
                <c:pt idx="126">
                  <c:v>480</c:v>
                </c:pt>
                <c:pt idx="127">
                  <c:v>480</c:v>
                </c:pt>
                <c:pt idx="128">
                  <c:v>488</c:v>
                </c:pt>
                <c:pt idx="129">
                  <c:v>496</c:v>
                </c:pt>
                <c:pt idx="130">
                  <c:v>506</c:v>
                </c:pt>
                <c:pt idx="131">
                  <c:v>516</c:v>
                </c:pt>
                <c:pt idx="132">
                  <c:v>526</c:v>
                </c:pt>
                <c:pt idx="133">
                  <c:v>536</c:v>
                </c:pt>
                <c:pt idx="134">
                  <c:v>546</c:v>
                </c:pt>
                <c:pt idx="135">
                  <c:v>546</c:v>
                </c:pt>
                <c:pt idx="136">
                  <c:v>546</c:v>
                </c:pt>
                <c:pt idx="137">
                  <c:v>555</c:v>
                </c:pt>
                <c:pt idx="138">
                  <c:v>566</c:v>
                </c:pt>
                <c:pt idx="139">
                  <c:v>576</c:v>
                </c:pt>
                <c:pt idx="140">
                  <c:v>586</c:v>
                </c:pt>
                <c:pt idx="141">
                  <c:v>596</c:v>
                </c:pt>
                <c:pt idx="142">
                  <c:v>606</c:v>
                </c:pt>
                <c:pt idx="143">
                  <c:v>615</c:v>
                </c:pt>
                <c:pt idx="144">
                  <c:v>625</c:v>
                </c:pt>
                <c:pt idx="145">
                  <c:v>635</c:v>
                </c:pt>
                <c:pt idx="146">
                  <c:v>645</c:v>
                </c:pt>
                <c:pt idx="147">
                  <c:v>655</c:v>
                </c:pt>
                <c:pt idx="148">
                  <c:v>664</c:v>
                </c:pt>
                <c:pt idx="149">
                  <c:v>664</c:v>
                </c:pt>
                <c:pt idx="150">
                  <c:v>674</c:v>
                </c:pt>
                <c:pt idx="151">
                  <c:v>684</c:v>
                </c:pt>
                <c:pt idx="152">
                  <c:v>694</c:v>
                </c:pt>
                <c:pt idx="153">
                  <c:v>704</c:v>
                </c:pt>
                <c:pt idx="154">
                  <c:v>714</c:v>
                </c:pt>
                <c:pt idx="155">
                  <c:v>714</c:v>
                </c:pt>
                <c:pt idx="156">
                  <c:v>714</c:v>
                </c:pt>
                <c:pt idx="157">
                  <c:v>721</c:v>
                </c:pt>
                <c:pt idx="158">
                  <c:v>721</c:v>
                </c:pt>
                <c:pt idx="159">
                  <c:v>729</c:v>
                </c:pt>
                <c:pt idx="160">
                  <c:v>739</c:v>
                </c:pt>
                <c:pt idx="161">
                  <c:v>751</c:v>
                </c:pt>
                <c:pt idx="162">
                  <c:v>751</c:v>
                </c:pt>
                <c:pt idx="163">
                  <c:v>761</c:v>
                </c:pt>
                <c:pt idx="164">
                  <c:v>770</c:v>
                </c:pt>
              </c:numCache>
            </c:numRef>
          </c:val>
          <c:smooth val="0"/>
        </c:ser>
        <c:dLbls>
          <c:showLegendKey val="0"/>
          <c:showVal val="0"/>
          <c:showCatName val="0"/>
          <c:showSerName val="0"/>
          <c:showPercent val="0"/>
          <c:showBubbleSize val="0"/>
        </c:dLbls>
        <c:marker val="1"/>
        <c:smooth val="0"/>
        <c:axId val="89736704"/>
        <c:axId val="89738240"/>
      </c:lineChart>
      <c:catAx>
        <c:axId val="89736704"/>
        <c:scaling>
          <c:orientation val="minMax"/>
        </c:scaling>
        <c:delete val="0"/>
        <c:axPos val="b"/>
        <c:majorGridlines/>
        <c:majorTickMark val="out"/>
        <c:minorTickMark val="none"/>
        <c:tickLblPos val="nextTo"/>
        <c:txPr>
          <a:bodyPr rot="-3300000"/>
          <a:lstStyle/>
          <a:p>
            <a:pPr>
              <a:defRPr sz="1200"/>
            </a:pPr>
            <a:endParaRPr lang="de-DE"/>
          </a:p>
        </c:txPr>
        <c:crossAx val="89738240"/>
        <c:crosses val="autoZero"/>
        <c:auto val="1"/>
        <c:lblAlgn val="ctr"/>
        <c:lblOffset val="100"/>
        <c:noMultiLvlLbl val="0"/>
      </c:catAx>
      <c:valAx>
        <c:axId val="89738240"/>
        <c:scaling>
          <c:orientation val="minMax"/>
        </c:scaling>
        <c:delete val="0"/>
        <c:axPos val="l"/>
        <c:majorGridlines/>
        <c:numFmt formatCode="General" sourceLinked="1"/>
        <c:majorTickMark val="out"/>
        <c:minorTickMark val="none"/>
        <c:tickLblPos val="nextTo"/>
        <c:txPr>
          <a:bodyPr/>
          <a:lstStyle/>
          <a:p>
            <a:pPr>
              <a:defRPr sz="1200"/>
            </a:pPr>
            <a:endParaRPr lang="de-DE"/>
          </a:p>
        </c:txPr>
        <c:crossAx val="89736704"/>
        <c:crosses val="autoZero"/>
        <c:crossBetween val="midCat"/>
      </c:valAx>
    </c:plotArea>
    <c:legend>
      <c:legendPos val="t"/>
      <c:layout/>
      <c:overlay val="0"/>
      <c:txPr>
        <a:bodyPr/>
        <a:lstStyle/>
        <a:p>
          <a:pPr>
            <a:defRPr sz="1400" b="1"/>
          </a:pPr>
          <a:endParaRPr lang="de-DE"/>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718263852022883E-2"/>
          <c:y val="3.3042014534615347E-2"/>
          <c:w val="0.89601978442845076"/>
          <c:h val="0.81765286240210955"/>
        </c:manualLayout>
      </c:layout>
      <c:scatterChart>
        <c:scatterStyle val="lineMarker"/>
        <c:varyColors val="0"/>
        <c:ser>
          <c:idx val="1"/>
          <c:order val="0"/>
          <c:tx>
            <c:v>Vertical Test, 2K</c:v>
          </c:tx>
          <c:spPr>
            <a:ln w="28575">
              <a:noFill/>
            </a:ln>
          </c:spPr>
          <c:marker>
            <c:spPr>
              <a:solidFill>
                <a:srgbClr val="FF0000"/>
              </a:solidFill>
            </c:spPr>
          </c:marker>
          <c:dPt>
            <c:idx val="0"/>
            <c:bubble3D val="0"/>
            <c:spPr>
              <a:ln>
                <a:noFill/>
              </a:ln>
            </c:spPr>
          </c:dPt>
          <c:xVal>
            <c:numRef>
              <c:f>'Eacc 3-Methods'!$D$8:$D$19</c:f>
              <c:numCache>
                <c:formatCode>General</c:formatCode>
                <c:ptCount val="12"/>
                <c:pt idx="0" formatCode="0.00">
                  <c:v>10.536666666666667</c:v>
                </c:pt>
                <c:pt idx="5">
                  <c:v>3.68</c:v>
                </c:pt>
                <c:pt idx="6">
                  <c:v>5.57</c:v>
                </c:pt>
                <c:pt idx="7">
                  <c:v>7.8</c:v>
                </c:pt>
                <c:pt idx="8">
                  <c:v>12.08</c:v>
                </c:pt>
                <c:pt idx="9">
                  <c:v>13.6</c:v>
                </c:pt>
                <c:pt idx="10">
                  <c:v>15.25</c:v>
                </c:pt>
                <c:pt idx="11">
                  <c:v>14.86</c:v>
                </c:pt>
              </c:numCache>
            </c:numRef>
          </c:xVal>
          <c:yVal>
            <c:numRef>
              <c:f>'Eacc 3-Methods'!$H$8:$H$19</c:f>
              <c:numCache>
                <c:formatCode>General</c:formatCode>
                <c:ptCount val="12"/>
                <c:pt idx="0" formatCode="0.00E+00">
                  <c:v>20800000000</c:v>
                </c:pt>
                <c:pt idx="5" formatCode="0.00E+00">
                  <c:v>23600000000</c:v>
                </c:pt>
                <c:pt idx="6" formatCode="0.00E+00">
                  <c:v>23600000000</c:v>
                </c:pt>
                <c:pt idx="7" formatCode="0.00E+00">
                  <c:v>22800000000</c:v>
                </c:pt>
                <c:pt idx="8" formatCode="0.00E+00">
                  <c:v>19600000001</c:v>
                </c:pt>
                <c:pt idx="9" formatCode="0.00E+00">
                  <c:v>19000000002</c:v>
                </c:pt>
                <c:pt idx="10" formatCode="0.00E+00">
                  <c:v>17900000003</c:v>
                </c:pt>
                <c:pt idx="11" formatCode="0.00E+00">
                  <c:v>18100000004</c:v>
                </c:pt>
              </c:numCache>
            </c:numRef>
          </c:yVal>
          <c:smooth val="0"/>
        </c:ser>
        <c:ser>
          <c:idx val="7"/>
          <c:order val="1"/>
          <c:tx>
            <c:v>23.06.15, 1.8K, cw</c:v>
          </c:tx>
          <c:spPr>
            <a:ln w="28575">
              <a:noFill/>
            </a:ln>
          </c:spPr>
          <c:marker>
            <c:symbol val="square"/>
            <c:size val="9"/>
            <c:spPr>
              <a:solidFill>
                <a:srgbClr val="0070C0"/>
              </a:solidFill>
              <a:ln>
                <a:noFill/>
              </a:ln>
            </c:spPr>
          </c:marker>
          <c:xVal>
            <c:numRef>
              <c:f>'Eacc 3-Methods'!$J$115</c:f>
              <c:numCache>
                <c:formatCode>0.00</c:formatCode>
                <c:ptCount val="1"/>
                <c:pt idx="0">
                  <c:v>13.808571428571428</c:v>
                </c:pt>
              </c:numCache>
            </c:numRef>
          </c:xVal>
          <c:yVal>
            <c:numRef>
              <c:f>'Eacc 3-Methods'!$K$115</c:f>
              <c:numCache>
                <c:formatCode>General</c:formatCode>
                <c:ptCount val="1"/>
                <c:pt idx="0">
                  <c:v>37636527515.322487</c:v>
                </c:pt>
              </c:numCache>
            </c:numRef>
          </c:yVal>
          <c:smooth val="0"/>
        </c:ser>
        <c:ser>
          <c:idx val="8"/>
          <c:order val="2"/>
          <c:tx>
            <c:v>24.06.15, 1.8K, cw</c:v>
          </c:tx>
          <c:spPr>
            <a:ln w="28575">
              <a:noFill/>
            </a:ln>
          </c:spPr>
          <c:marker>
            <c:symbol val="circle"/>
            <c:size val="9"/>
            <c:spPr>
              <a:solidFill>
                <a:schemeClr val="tx2"/>
              </a:solidFill>
              <a:ln>
                <a:solidFill>
                  <a:srgbClr val="0070C0"/>
                </a:solidFill>
              </a:ln>
            </c:spPr>
          </c:marker>
          <c:xVal>
            <c:numRef>
              <c:f>'Eacc 3-Methods'!$J$121</c:f>
              <c:numCache>
                <c:formatCode>0.00</c:formatCode>
                <c:ptCount val="1"/>
                <c:pt idx="0">
                  <c:v>14.819444444444443</c:v>
                </c:pt>
              </c:numCache>
            </c:numRef>
          </c:xVal>
          <c:yVal>
            <c:numRef>
              <c:f>'Eacc 3-Methods'!$K$121</c:f>
              <c:numCache>
                <c:formatCode>General</c:formatCode>
                <c:ptCount val="1"/>
                <c:pt idx="0">
                  <c:v>35049481788.763184</c:v>
                </c:pt>
              </c:numCache>
            </c:numRef>
          </c:yVal>
          <c:smooth val="0"/>
        </c:ser>
        <c:ser>
          <c:idx val="0"/>
          <c:order val="3"/>
          <c:tx>
            <c:v>10-21.11.15, 1.8K, cw</c:v>
          </c:tx>
          <c:spPr>
            <a:ln w="28575">
              <a:noFill/>
            </a:ln>
          </c:spPr>
          <c:marker>
            <c:symbol val="diamond"/>
            <c:size val="10"/>
          </c:marker>
          <c:xVal>
            <c:numRef>
              <c:f>'Eacc 3-Methods'!$J$48:$J$51</c:f>
              <c:numCache>
                <c:formatCode>General</c:formatCode>
                <c:ptCount val="4"/>
                <c:pt idx="0" formatCode="0.00">
                  <c:v>7.5012499999999998</c:v>
                </c:pt>
                <c:pt idx="3" formatCode="0.00">
                  <c:v>10.686190476190475</c:v>
                </c:pt>
              </c:numCache>
            </c:numRef>
          </c:xVal>
          <c:yVal>
            <c:numRef>
              <c:f>'Eacc 3-Methods'!$K$48:$K$51</c:f>
              <c:numCache>
                <c:formatCode>General</c:formatCode>
                <c:ptCount val="4"/>
                <c:pt idx="0">
                  <c:v>44201982252.192253</c:v>
                </c:pt>
                <c:pt idx="3">
                  <c:v>40699808491.07415</c:v>
                </c:pt>
              </c:numCache>
            </c:numRef>
          </c:yVal>
          <c:smooth val="0"/>
        </c:ser>
        <c:ser>
          <c:idx val="2"/>
          <c:order val="4"/>
          <c:tx>
            <c:v>13-14.10.15, 2K, lp DF=20%</c:v>
          </c:tx>
          <c:spPr>
            <a:ln w="28575">
              <a:noFill/>
            </a:ln>
          </c:spPr>
          <c:marker>
            <c:symbol val="triangle"/>
            <c:size val="10"/>
            <c:spPr>
              <a:solidFill>
                <a:srgbClr val="FF0000"/>
              </a:solidFill>
              <a:ln w="28575">
                <a:solidFill>
                  <a:schemeClr val="accent1"/>
                </a:solidFill>
              </a:ln>
            </c:spPr>
          </c:marker>
          <c:xVal>
            <c:numRef>
              <c:f>'Eacc 3-Methods'!$J$79</c:f>
              <c:numCache>
                <c:formatCode>0.00</c:formatCode>
                <c:ptCount val="1"/>
                <c:pt idx="0">
                  <c:v>18.923333333333336</c:v>
                </c:pt>
              </c:numCache>
            </c:numRef>
          </c:xVal>
          <c:yVal>
            <c:numRef>
              <c:f>'Eacc 3-Methods'!$K$79</c:f>
              <c:numCache>
                <c:formatCode>General</c:formatCode>
                <c:ptCount val="1"/>
                <c:pt idx="0">
                  <c:v>19895250000</c:v>
                </c:pt>
              </c:numCache>
            </c:numRef>
          </c:yVal>
          <c:smooth val="0"/>
        </c:ser>
        <c:dLbls>
          <c:showLegendKey val="0"/>
          <c:showVal val="0"/>
          <c:showCatName val="0"/>
          <c:showSerName val="0"/>
          <c:showPercent val="0"/>
          <c:showBubbleSize val="0"/>
        </c:dLbls>
        <c:axId val="81875712"/>
        <c:axId val="81878016"/>
      </c:scatterChart>
      <c:valAx>
        <c:axId val="81875712"/>
        <c:scaling>
          <c:orientation val="minMax"/>
          <c:max val="20"/>
          <c:min val="0"/>
        </c:scaling>
        <c:delete val="0"/>
        <c:axPos val="b"/>
        <c:title>
          <c:tx>
            <c:rich>
              <a:bodyPr/>
              <a:lstStyle/>
              <a:p>
                <a:pPr>
                  <a:defRPr/>
                </a:pPr>
                <a:r>
                  <a:rPr lang="de-DE"/>
                  <a:t>Eacc [MV/m]</a:t>
                </a:r>
              </a:p>
            </c:rich>
          </c:tx>
          <c:layout/>
          <c:overlay val="0"/>
        </c:title>
        <c:numFmt formatCode="0" sourceLinked="0"/>
        <c:majorTickMark val="in"/>
        <c:minorTickMark val="in"/>
        <c:tickLblPos val="nextTo"/>
        <c:crossAx val="81878016"/>
        <c:crosses val="autoZero"/>
        <c:crossBetween val="midCat"/>
        <c:majorUnit val="4"/>
      </c:valAx>
      <c:valAx>
        <c:axId val="81878016"/>
        <c:scaling>
          <c:logBase val="10"/>
          <c:orientation val="minMax"/>
          <c:max val="100000000000"/>
          <c:min val="10000000000"/>
        </c:scaling>
        <c:delete val="0"/>
        <c:axPos val="l"/>
        <c:minorGridlines/>
        <c:title>
          <c:tx>
            <c:rich>
              <a:bodyPr rot="0" vert="horz"/>
              <a:lstStyle/>
              <a:p>
                <a:pPr>
                  <a:defRPr sz="2000"/>
                </a:pPr>
                <a:r>
                  <a:rPr lang="de-DE" sz="2000" dirty="0" smtClean="0"/>
                  <a:t>&lt;Qo&gt;</a:t>
                </a:r>
                <a:endParaRPr lang="de-DE" sz="2000" dirty="0"/>
              </a:p>
            </c:rich>
          </c:tx>
          <c:layout>
            <c:manualLayout>
              <c:xMode val="edge"/>
              <c:yMode val="edge"/>
              <c:x val="4.3731509717354674E-3"/>
              <c:y val="0.28470209221021869"/>
            </c:manualLayout>
          </c:layout>
          <c:overlay val="0"/>
        </c:title>
        <c:numFmt formatCode="0.E+00" sourceLinked="0"/>
        <c:majorTickMark val="in"/>
        <c:minorTickMark val="none"/>
        <c:tickLblPos val="nextTo"/>
        <c:crossAx val="81875712"/>
        <c:crosses val="autoZero"/>
        <c:crossBetween val="midCat"/>
      </c:valAx>
      <c:spPr>
        <a:noFill/>
        <a:ln w="9525">
          <a:solidFill>
            <a:schemeClr val="tx1"/>
          </a:solidFill>
        </a:ln>
      </c:spPr>
    </c:plotArea>
    <c:legend>
      <c:legendPos val="r"/>
      <c:layout>
        <c:manualLayout>
          <c:xMode val="edge"/>
          <c:yMode val="edge"/>
          <c:x val="0.36598049701879753"/>
          <c:y val="4.1271887245361016E-2"/>
          <c:w val="0.5646415729825679"/>
          <c:h val="0.21019893880341736"/>
        </c:manualLayout>
      </c:layout>
      <c:overlay val="0"/>
      <c:spPr>
        <a:solidFill>
          <a:schemeClr val="bg1"/>
        </a:solidFill>
      </c:spPr>
      <c:txPr>
        <a:bodyPr/>
        <a:lstStyle/>
        <a:p>
          <a:pPr>
            <a:defRPr sz="1400"/>
          </a:pPr>
          <a:endParaRPr lang="de-DE"/>
        </a:p>
      </c:txPr>
    </c:legend>
    <c:plotVisOnly val="1"/>
    <c:dispBlanksAs val="gap"/>
    <c:showDLblsOverMax val="0"/>
  </c:chart>
  <c:txPr>
    <a:bodyPr/>
    <a:lstStyle/>
    <a:p>
      <a:pPr>
        <a:defRPr sz="1600" b="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drawing1.xml><?xml version="1.0" encoding="utf-8"?>
<c:userShapes xmlns:c="http://schemas.openxmlformats.org/drawingml/2006/chart">
  <cdr:relSizeAnchor xmlns:cdr="http://schemas.openxmlformats.org/drawingml/2006/chartDrawing">
    <cdr:from>
      <cdr:x>0.00997</cdr:x>
      <cdr:y>0.0178</cdr:y>
    </cdr:from>
    <cdr:to>
      <cdr:x>0.07616</cdr:x>
      <cdr:y>0.05987</cdr:y>
    </cdr:to>
    <cdr:sp macro="" textlink="">
      <cdr:nvSpPr>
        <cdr:cNvPr id="2" name="TextBox 1"/>
        <cdr:cNvSpPr txBox="1"/>
      </cdr:nvSpPr>
      <cdr:spPr>
        <a:xfrm xmlns:a="http://schemas.openxmlformats.org/drawingml/2006/main">
          <a:off x="104773" y="110878"/>
          <a:ext cx="695325" cy="262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b="1"/>
            <a:t>CAVs Nr.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8" rIns="91417" bIns="45708" numCol="1" anchor="t" anchorCtr="0" compatLnSpc="1">
            <a:prstTxWarp prst="textNoShape">
              <a:avLst/>
            </a:prstTxWarp>
          </a:bodyPr>
          <a:lstStyle>
            <a:lvl1pPr eaLnBrk="1" hangingPunct="1">
              <a:defRPr sz="1100">
                <a:latin typeface="Arial" charset="0"/>
              </a:defRPr>
            </a:lvl1pPr>
          </a:lstStyle>
          <a:p>
            <a:pPr>
              <a:defRPr/>
            </a:pPr>
            <a:endParaRPr lang="en-GB"/>
          </a:p>
        </p:txBody>
      </p:sp>
      <p:sp>
        <p:nvSpPr>
          <p:cNvPr id="21507" name="Rectangle 3"/>
          <p:cNvSpPr>
            <a:spLocks noGrp="1" noChangeArrowheads="1"/>
          </p:cNvSpPr>
          <p:nvPr>
            <p:ph type="dt" idx="1"/>
          </p:nvPr>
        </p:nvSpPr>
        <p:spPr bwMode="auto">
          <a:xfrm>
            <a:off x="3849688" y="0"/>
            <a:ext cx="2943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8" rIns="91417" bIns="45708" numCol="1" anchor="t" anchorCtr="0" compatLnSpc="1">
            <a:prstTxWarp prst="textNoShape">
              <a:avLst/>
            </a:prstTxWarp>
          </a:bodyPr>
          <a:lstStyle>
            <a:lvl1pPr algn="r" eaLnBrk="1" hangingPunct="1">
              <a:defRPr sz="1100">
                <a:latin typeface="Arial"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922338" y="742950"/>
            <a:ext cx="4954587" cy="3716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8" rIns="91417" bIns="45708"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21510" name="Rectangle 6"/>
          <p:cNvSpPr>
            <a:spLocks noGrp="1" noChangeArrowheads="1"/>
          </p:cNvSpPr>
          <p:nvPr>
            <p:ph type="ftr" sz="quarter" idx="4"/>
          </p:nvPr>
        </p:nvSpPr>
        <p:spPr bwMode="auto">
          <a:xfrm>
            <a:off x="0" y="941070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8" rIns="91417" bIns="45708" numCol="1" anchor="b" anchorCtr="0" compatLnSpc="1">
            <a:prstTxWarp prst="textNoShape">
              <a:avLst/>
            </a:prstTxWarp>
          </a:bodyPr>
          <a:lstStyle>
            <a:lvl1pPr eaLnBrk="1" hangingPunct="1">
              <a:defRPr sz="1100">
                <a:latin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49688" y="9410700"/>
            <a:ext cx="2943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8" rIns="91417" bIns="45708" numCol="1" anchor="b" anchorCtr="0" compatLnSpc="1">
            <a:prstTxWarp prst="textNoShape">
              <a:avLst/>
            </a:prstTxWarp>
          </a:bodyPr>
          <a:lstStyle>
            <a:lvl1pPr algn="r" eaLnBrk="1" hangingPunct="1">
              <a:defRPr sz="1100">
                <a:latin typeface="Arial" charset="0"/>
              </a:defRPr>
            </a:lvl1pPr>
          </a:lstStyle>
          <a:p>
            <a:pPr>
              <a:defRPr/>
            </a:pPr>
            <a:fld id="{4871DB53-5983-458B-9316-F605E29DA2F3}" type="slidenum">
              <a:rPr lang="en-GB"/>
              <a:pPr>
                <a:defRPr/>
              </a:pPr>
              <a:t>‹#›</a:t>
            </a:fld>
            <a:endParaRPr lang="en-GB"/>
          </a:p>
        </p:txBody>
      </p:sp>
    </p:spTree>
    <p:extLst>
      <p:ext uri="{BB962C8B-B14F-4D97-AF65-F5344CB8AC3E}">
        <p14:creationId xmlns:p14="http://schemas.microsoft.com/office/powerpoint/2010/main" val="1732844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78CA52-E024-45A9-A6DA-6EE92DD2B0FF}" type="slidenum">
              <a:rPr lang="en-GB" smtClean="0"/>
              <a:pPr/>
              <a:t>2</a:t>
            </a:fld>
            <a:endParaRPr lang="en-GB"/>
          </a:p>
        </p:txBody>
      </p:sp>
    </p:spTree>
    <p:extLst>
      <p:ext uri="{BB962C8B-B14F-4D97-AF65-F5344CB8AC3E}">
        <p14:creationId xmlns:p14="http://schemas.microsoft.com/office/powerpoint/2010/main" val="176012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78CA52-E024-45A9-A6DA-6EE92DD2B0FF}" type="slidenum">
              <a:rPr lang="en-GB" smtClean="0"/>
              <a:pPr/>
              <a:t>4</a:t>
            </a:fld>
            <a:endParaRPr lang="en-GB"/>
          </a:p>
        </p:txBody>
      </p:sp>
    </p:spTree>
    <p:extLst>
      <p:ext uri="{BB962C8B-B14F-4D97-AF65-F5344CB8AC3E}">
        <p14:creationId xmlns:p14="http://schemas.microsoft.com/office/powerpoint/2010/main" val="176012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78CA52-E024-45A9-A6DA-6EE92DD2B0FF}" type="slidenum">
              <a:rPr lang="en-GB" smtClean="0"/>
              <a:pPr/>
              <a:t>5</a:t>
            </a:fld>
            <a:endParaRPr lang="en-GB"/>
          </a:p>
        </p:txBody>
      </p:sp>
    </p:spTree>
    <p:extLst>
      <p:ext uri="{BB962C8B-B14F-4D97-AF65-F5344CB8AC3E}">
        <p14:creationId xmlns:p14="http://schemas.microsoft.com/office/powerpoint/2010/main" val="176012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78CA52-E024-45A9-A6DA-6EE92DD2B0FF}" type="slidenum">
              <a:rPr lang="en-GB" smtClean="0"/>
              <a:pPr/>
              <a:t>6</a:t>
            </a:fld>
            <a:endParaRPr lang="en-GB"/>
          </a:p>
        </p:txBody>
      </p:sp>
    </p:spTree>
    <p:extLst>
      <p:ext uri="{BB962C8B-B14F-4D97-AF65-F5344CB8AC3E}">
        <p14:creationId xmlns:p14="http://schemas.microsoft.com/office/powerpoint/2010/main" val="176012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78CA52-E024-45A9-A6DA-6EE92DD2B0FF}" type="slidenum">
              <a:rPr lang="en-GB" smtClean="0"/>
              <a:pPr/>
              <a:t>7</a:t>
            </a:fld>
            <a:endParaRPr lang="en-GB"/>
          </a:p>
        </p:txBody>
      </p:sp>
    </p:spTree>
    <p:extLst>
      <p:ext uri="{BB962C8B-B14F-4D97-AF65-F5344CB8AC3E}">
        <p14:creationId xmlns:p14="http://schemas.microsoft.com/office/powerpoint/2010/main" val="176012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78CA52-E024-45A9-A6DA-6EE92DD2B0FF}" type="slidenum">
              <a:rPr lang="en-GB" smtClean="0"/>
              <a:pPr/>
              <a:t>9</a:t>
            </a:fld>
            <a:endParaRPr lang="en-GB"/>
          </a:p>
        </p:txBody>
      </p:sp>
    </p:spTree>
    <p:extLst>
      <p:ext uri="{BB962C8B-B14F-4D97-AF65-F5344CB8AC3E}">
        <p14:creationId xmlns:p14="http://schemas.microsoft.com/office/powerpoint/2010/main" val="176012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2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300">
                <a:solidFill>
                  <a:schemeClr val="tx1"/>
                </a:solidFill>
                <a:latin typeface="Calibri" pitchFamily="34" charset="0"/>
              </a:defRPr>
            </a:lvl1pPr>
            <a:lvl2pPr marL="1232354" indent="-460172" eaLnBrk="0" hangingPunct="0">
              <a:spcBef>
                <a:spcPct val="30000"/>
              </a:spcBef>
              <a:defRPr sz="300">
                <a:solidFill>
                  <a:schemeClr val="tx1"/>
                </a:solidFill>
                <a:latin typeface="Calibri" pitchFamily="34" charset="0"/>
              </a:defRPr>
            </a:lvl2pPr>
            <a:lvl3pPr marL="1920869" indent="-366046" eaLnBrk="0" hangingPunct="0">
              <a:spcBef>
                <a:spcPct val="30000"/>
              </a:spcBef>
              <a:defRPr sz="300">
                <a:solidFill>
                  <a:schemeClr val="tx1"/>
                </a:solidFill>
                <a:latin typeface="Calibri" pitchFamily="34" charset="0"/>
              </a:defRPr>
            </a:lvl3pPr>
            <a:lvl4pPr marL="2699152" indent="-366046" eaLnBrk="0" hangingPunct="0">
              <a:spcBef>
                <a:spcPct val="30000"/>
              </a:spcBef>
              <a:defRPr sz="300">
                <a:solidFill>
                  <a:schemeClr val="tx1"/>
                </a:solidFill>
                <a:latin typeface="Calibri" pitchFamily="34" charset="0"/>
              </a:defRPr>
            </a:lvl4pPr>
            <a:lvl5pPr marL="3480049" indent="-366046" eaLnBrk="0" hangingPunct="0">
              <a:spcBef>
                <a:spcPct val="30000"/>
              </a:spcBef>
              <a:defRPr sz="300">
                <a:solidFill>
                  <a:schemeClr val="tx1"/>
                </a:solidFill>
                <a:latin typeface="Calibri" pitchFamily="34" charset="0"/>
              </a:defRPr>
            </a:lvl5pPr>
            <a:lvl6pPr marL="3605551" indent="-366046" eaLnBrk="0" fontAlgn="base" hangingPunct="0">
              <a:spcBef>
                <a:spcPct val="30000"/>
              </a:spcBef>
              <a:spcAft>
                <a:spcPct val="0"/>
              </a:spcAft>
              <a:defRPr sz="300">
                <a:solidFill>
                  <a:schemeClr val="tx1"/>
                </a:solidFill>
                <a:latin typeface="Calibri" pitchFamily="34" charset="0"/>
              </a:defRPr>
            </a:lvl6pPr>
            <a:lvl7pPr marL="3731052" indent="-366046" eaLnBrk="0" fontAlgn="base" hangingPunct="0">
              <a:spcBef>
                <a:spcPct val="30000"/>
              </a:spcBef>
              <a:spcAft>
                <a:spcPct val="0"/>
              </a:spcAft>
              <a:defRPr sz="300">
                <a:solidFill>
                  <a:schemeClr val="tx1"/>
                </a:solidFill>
                <a:latin typeface="Calibri" pitchFamily="34" charset="0"/>
              </a:defRPr>
            </a:lvl7pPr>
            <a:lvl8pPr marL="3856553" indent="-366046" eaLnBrk="0" fontAlgn="base" hangingPunct="0">
              <a:spcBef>
                <a:spcPct val="30000"/>
              </a:spcBef>
              <a:spcAft>
                <a:spcPct val="0"/>
              </a:spcAft>
              <a:defRPr sz="300">
                <a:solidFill>
                  <a:schemeClr val="tx1"/>
                </a:solidFill>
                <a:latin typeface="Calibri" pitchFamily="34" charset="0"/>
              </a:defRPr>
            </a:lvl8pPr>
            <a:lvl9pPr marL="3982055" indent="-366046" eaLnBrk="0" fontAlgn="base" hangingPunct="0">
              <a:spcBef>
                <a:spcPct val="30000"/>
              </a:spcBef>
              <a:spcAft>
                <a:spcPct val="0"/>
              </a:spcAft>
              <a:defRPr sz="300">
                <a:solidFill>
                  <a:schemeClr val="tx1"/>
                </a:solidFill>
                <a:latin typeface="Calibri" pitchFamily="34" charset="0"/>
              </a:defRPr>
            </a:lvl9pPr>
          </a:lstStyle>
          <a:p>
            <a:pPr>
              <a:spcBef>
                <a:spcPct val="0"/>
              </a:spcBef>
            </a:pPr>
            <a:fld id="{5259E2E9-71A5-46F9-AD60-68532DF2DB7F}" type="slidenum">
              <a:rPr lang="de-DE" altLang="de-DE" sz="2000">
                <a:solidFill>
                  <a:srgbClr val="000000"/>
                </a:solidFill>
                <a:latin typeface="Helvetica" pitchFamily="34" charset="0"/>
              </a:rPr>
              <a:pPr>
                <a:spcBef>
                  <a:spcPct val="0"/>
                </a:spcBef>
              </a:pPr>
              <a:t>22</a:t>
            </a:fld>
            <a:endParaRPr lang="de-DE" altLang="de-DE" sz="2000">
              <a:solidFill>
                <a:srgbClr val="000000"/>
              </a:solidFill>
              <a:latin typeface="Helvetic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54125"/>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5" name="Picture 9" descr="DESY-Logo-cyan-RGB_ge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829550" y="5729288"/>
            <a:ext cx="9826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344488" y="5964238"/>
            <a:ext cx="152558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435" name="Rectangle 3"/>
          <p:cNvSpPr>
            <a:spLocks noGrp="1" noChangeArrowheads="1"/>
          </p:cNvSpPr>
          <p:nvPr>
            <p:ph type="subTitle" idx="1"/>
          </p:nvPr>
        </p:nvSpPr>
        <p:spPr>
          <a:xfrm>
            <a:off x="292100" y="1363663"/>
            <a:ext cx="8520113" cy="485775"/>
          </a:xfrm>
        </p:spPr>
        <p:txBody>
          <a:bodyPr/>
          <a:lstStyle>
            <a:lvl1pPr marL="0" indent="0">
              <a:buFont typeface="Arial" charset="0"/>
              <a:buNone/>
              <a:defRPr b="1" baseline="0">
                <a:solidFill>
                  <a:srgbClr val="F28E00"/>
                </a:solidFill>
              </a:defRPr>
            </a:lvl1pPr>
          </a:lstStyle>
          <a:p>
            <a:pPr lvl="0"/>
            <a:r>
              <a:rPr lang="en-US" noProof="0" smtClean="0"/>
              <a:t>Click to edit Master subtitle style</a:t>
            </a:r>
            <a:endParaRPr lang="en-GB" noProof="0" dirty="0" smtClean="0"/>
          </a:p>
        </p:txBody>
      </p:sp>
      <p:sp>
        <p:nvSpPr>
          <p:cNvPr id="402436" name="Rectangle 4"/>
          <p:cNvSpPr>
            <a:spLocks noGrp="1" noChangeArrowheads="1"/>
          </p:cNvSpPr>
          <p:nvPr>
            <p:ph type="ctrTitle" sz="quarter"/>
          </p:nvPr>
        </p:nvSpPr>
        <p:spPr>
          <a:xfrm>
            <a:off x="282575" y="0"/>
            <a:ext cx="8520113" cy="1266825"/>
          </a:xfrm>
        </p:spPr>
        <p:txBody>
          <a:bodyPr anchor="b"/>
          <a:lstStyle>
            <a:lvl1pPr>
              <a:lnSpc>
                <a:spcPct val="80000"/>
              </a:lnSpc>
              <a:defRPr sz="4000"/>
            </a:lvl1pPr>
          </a:lstStyle>
          <a:p>
            <a:pPr lvl="0"/>
            <a:r>
              <a:rPr lang="en-US" noProof="0" smtClean="0"/>
              <a:t>Click to edit Master title style</a:t>
            </a:r>
            <a:endParaRPr lang="en-GB" noProof="0" dirty="0" smtClean="0"/>
          </a:p>
        </p:txBody>
      </p:sp>
    </p:spTree>
    <p:extLst>
      <p:ext uri="{BB962C8B-B14F-4D97-AF65-F5344CB8AC3E}">
        <p14:creationId xmlns:p14="http://schemas.microsoft.com/office/powerpoint/2010/main" val="748634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9780457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82575" y="103188"/>
            <a:ext cx="6245225" cy="5954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6198002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8442325" y="114300"/>
            <a:ext cx="576263" cy="911225"/>
          </a:xfrm>
          <a:prstGeom prst="rect">
            <a:avLst/>
          </a:prstGeom>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535426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42325" y="114300"/>
            <a:ext cx="576263" cy="911225"/>
          </a:xfrm>
          <a:prstGeom prst="rect">
            <a:avLst/>
          </a:prstGeom>
        </p:spPr>
        <p:txBody>
          <a:bodyPr/>
          <a:lstStyle>
            <a:lvl1pPr>
              <a:defRPr/>
            </a:lvl1pPr>
          </a:lstStyle>
          <a:p>
            <a:fld id="{8C01219B-1E0C-4AD5-9BA5-31ADD4928749}" type="slidenum">
              <a:rPr lang="en-GB"/>
              <a:pPr/>
              <a:t>‹#›</a:t>
            </a:fld>
            <a:endParaRPr lang="en-GB"/>
          </a:p>
        </p:txBody>
      </p:sp>
    </p:spTree>
    <p:extLst>
      <p:ext uri="{BB962C8B-B14F-4D97-AF65-F5344CB8AC3E}">
        <p14:creationId xmlns:p14="http://schemas.microsoft.com/office/powerpoint/2010/main" val="411436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0681599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8B323"/>
              </a:buClr>
              <a:buFont typeface="Wingdings" pitchFamily="2" charset="2"/>
              <a:buChar char="n"/>
            </a:pPr>
            <a:endParaRPr lang="de-DE" sz="900">
              <a:solidFill>
                <a:srgbClr val="261748"/>
              </a:solidFill>
              <a:latin typeface="Arial"/>
            </a:endParaRPr>
          </a:p>
        </p:txBody>
      </p:sp>
      <p:sp>
        <p:nvSpPr>
          <p:cNvPr id="5" name="Rectangle 82"/>
          <p:cNvSpPr>
            <a:spLocks noChangeArrowheads="1"/>
          </p:cNvSpPr>
          <p:nvPr userDrawn="1"/>
        </p:nvSpPr>
        <p:spPr bwMode="auto">
          <a:xfrm>
            <a:off x="8448675" y="119063"/>
            <a:ext cx="569913" cy="903287"/>
          </a:xfrm>
          <a:prstGeom prst="rect">
            <a:avLst/>
          </a:prstGeom>
          <a:solidFill>
            <a:schemeClr val="hlink"/>
          </a:solidFill>
          <a:ln w="9525">
            <a:solidFill>
              <a:srgbClr val="261748"/>
            </a:solidFill>
            <a:miter lim="800000"/>
            <a:headEnd/>
            <a:tailEnd/>
          </a:ln>
        </p:spPr>
        <p:txBody>
          <a:bodyPr wrap="none" anchor="ctr"/>
          <a:lstStyle/>
          <a:p>
            <a:pPr eaLnBrk="1" hangingPunct="1">
              <a:spcBef>
                <a:spcPct val="20000"/>
              </a:spcBef>
              <a:buClr>
                <a:srgbClr val="F8B323"/>
              </a:buClr>
              <a:buFont typeface="Wingdings" pitchFamily="2" charset="2"/>
              <a:buChar char="n"/>
            </a:pPr>
            <a:endParaRPr lang="en-US" sz="900">
              <a:solidFill>
                <a:srgbClr val="261748"/>
              </a:solidFill>
              <a:latin typeface="Arial"/>
            </a:endParaRPr>
          </a:p>
        </p:txBody>
      </p:sp>
      <p:pic>
        <p:nvPicPr>
          <p:cNvPr id="6" name="Picture 83" descr="logo-XFEL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5"/>
          <p:cNvSpPr>
            <a:spLocks noChangeShapeType="1"/>
          </p:cNvSpPr>
          <p:nvPr userDrawn="1"/>
        </p:nvSpPr>
        <p:spPr bwMode="auto">
          <a:xfrm>
            <a:off x="115888" y="6477000"/>
            <a:ext cx="8904287"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8B323"/>
              </a:buClr>
              <a:buFont typeface="Wingdings" pitchFamily="2" charset="2"/>
              <a:buChar char="n"/>
            </a:pPr>
            <a:endParaRPr lang="de-DE" sz="900">
              <a:solidFill>
                <a:srgbClr val="261748"/>
              </a:solidFill>
              <a:latin typeface="Arial"/>
            </a:endParaRPr>
          </a:p>
        </p:txBody>
      </p:sp>
      <p:pic>
        <p:nvPicPr>
          <p:cNvPr id="8"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Rectangle 84"/>
          <p:cNvSpPr>
            <a:spLocks noGrp="1" noChangeArrowheads="1"/>
          </p:cNvSpPr>
          <p:nvPr>
            <p:ph type="subTitle" sz="quarter" idx="1"/>
          </p:nvPr>
        </p:nvSpPr>
        <p:spPr>
          <a:xfrm>
            <a:off x="942975" y="3411538"/>
            <a:ext cx="7258050" cy="2868612"/>
          </a:xfrm>
          <a:ln w="28575"/>
        </p:spPr>
        <p:txBody>
          <a:bodyPr lIns="91440" tIns="45720" bIns="0"/>
          <a:lstStyle>
            <a:lvl1pPr marL="0" indent="0" algn="ctr">
              <a:buFont typeface="Wingdings" pitchFamily="2" charset="2"/>
              <a:buNone/>
              <a:defRPr sz="3200">
                <a:solidFill>
                  <a:schemeClr val="hlink"/>
                </a:solidFill>
              </a:defRPr>
            </a:lvl1pPr>
          </a:lstStyle>
          <a:p>
            <a:r>
              <a:rPr lang="en-GB"/>
              <a:t>Subtitle format (max. 4 lines)</a:t>
            </a:r>
          </a:p>
          <a:p>
            <a:r>
              <a:rPr lang="en-GB"/>
              <a:t>(conference, location, name of the speaker, date)</a:t>
            </a:r>
          </a:p>
          <a:p>
            <a:r>
              <a:rPr lang="en-GB"/>
              <a:t>You are in the slide master view: Don’t edit here!</a:t>
            </a:r>
          </a:p>
        </p:txBody>
      </p:sp>
      <p:sp>
        <p:nvSpPr>
          <p:cNvPr id="10326" name="Rectangle 86"/>
          <p:cNvSpPr>
            <a:spLocks noGrp="1" noChangeArrowheads="1"/>
          </p:cNvSpPr>
          <p:nvPr>
            <p:ph type="ctrTitle" sz="quarter"/>
          </p:nvPr>
        </p:nvSpPr>
        <p:spPr>
          <a:xfrm>
            <a:off x="939800" y="1314450"/>
            <a:ext cx="7251700" cy="1844675"/>
          </a:xfrm>
        </p:spPr>
        <p:txBody>
          <a:bodyPr lIns="91440" bIns="45720" anchor="ctr"/>
          <a:lstStyle>
            <a:lvl1pPr algn="ctr">
              <a:defRPr sz="5500" b="0">
                <a:solidFill>
                  <a:schemeClr val="hlink"/>
                </a:solidFill>
              </a:defRPr>
            </a:lvl1pPr>
          </a:lstStyle>
          <a:p>
            <a:r>
              <a:rPr lang="en-GB"/>
              <a:t>Title format (max. 2 lines), don’t edit here</a:t>
            </a:r>
          </a:p>
        </p:txBody>
      </p:sp>
      <p:sp>
        <p:nvSpPr>
          <p:cNvPr id="3" name="Slide Number Placeholder 2"/>
          <p:cNvSpPr>
            <a:spLocks noGrp="1"/>
          </p:cNvSpPr>
          <p:nvPr>
            <p:ph type="sldNum" sz="quarter" idx="11"/>
          </p:nvPr>
        </p:nvSpPr>
        <p:spPr/>
        <p:txBody>
          <a:bodyPr/>
          <a:lstStyle/>
          <a:p>
            <a:pPr fontAlgn="base">
              <a:spcAft>
                <a:spcPct val="0"/>
              </a:spcAft>
              <a:defRPr/>
            </a:pPr>
            <a:fld id="{D185D1D1-4572-401D-9E17-4F4F51FE52A6}" type="slidenum">
              <a:rPr lang="en-GB" smtClean="0">
                <a:solidFill>
                  <a:srgbClr val="FFFFFF"/>
                </a:solidFill>
              </a:rPr>
              <a:pPr fontAlgn="base">
                <a:spcAft>
                  <a:spcPct val="0"/>
                </a:spcAft>
                <a:defRPr/>
              </a:pPr>
              <a:t>‹#›</a:t>
            </a:fld>
            <a:endParaRPr lang="en-GB">
              <a:solidFill>
                <a:srgbClr val="FFFFFF"/>
              </a:solidFill>
            </a:endParaRPr>
          </a:p>
        </p:txBody>
      </p:sp>
    </p:spTree>
    <p:extLst>
      <p:ext uri="{BB962C8B-B14F-4D97-AF65-F5344CB8AC3E}">
        <p14:creationId xmlns:p14="http://schemas.microsoft.com/office/powerpoint/2010/main" val="23587954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9849262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a:xfrm>
            <a:off x="539552" y="1124744"/>
            <a:ext cx="8229600" cy="1143000"/>
          </a:xfrm>
          <a:prstGeom prst="rect">
            <a:avLst/>
          </a:prstGeo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16312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13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233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82575" y="977900"/>
            <a:ext cx="4183063"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18038" y="977900"/>
            <a:ext cx="418465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7817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37720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618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56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96437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221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3"/>
          <p:cNvSpPr>
            <a:spLocks noGrp="1" noChangeArrowheads="1"/>
          </p:cNvSpPr>
          <p:nvPr>
            <p:ph type="body" idx="1"/>
          </p:nvPr>
        </p:nvSpPr>
        <p:spPr bwMode="auto">
          <a:xfrm>
            <a:off x="282575" y="977900"/>
            <a:ext cx="8520113"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err="1" smtClean="0"/>
              <a:t>Textmasterformate</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p:txBody>
      </p:sp>
      <p:sp>
        <p:nvSpPr>
          <p:cNvPr id="1028"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1029" name="Rectangle 5"/>
          <p:cNvSpPr>
            <a:spLocks noChangeArrowheads="1"/>
          </p:cNvSpPr>
          <p:nvPr/>
        </p:nvSpPr>
        <p:spPr bwMode="auto">
          <a:xfrm>
            <a:off x="282575" y="6480175"/>
            <a:ext cx="6680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lstStyle/>
          <a:p>
            <a:pPr eaLnBrk="1" hangingPunct="1"/>
            <a:r>
              <a:rPr lang="en-GB" sz="900" b="1" dirty="0" smtClean="0">
                <a:solidFill>
                  <a:schemeClr val="bg2"/>
                </a:solidFill>
              </a:rPr>
              <a:t>Hans Weise  </a:t>
            </a:r>
            <a:r>
              <a:rPr lang="en-GB" sz="900" dirty="0" smtClean="0">
                <a:solidFill>
                  <a:schemeClr val="bg2"/>
                </a:solidFill>
              </a:rPr>
              <a:t>|  KEK – DESY Meeting</a:t>
            </a:r>
            <a:r>
              <a:rPr lang="en-GB" sz="900" baseline="0" dirty="0" smtClean="0">
                <a:solidFill>
                  <a:schemeClr val="bg2"/>
                </a:solidFill>
              </a:rPr>
              <a:t>  </a:t>
            </a:r>
            <a:r>
              <a:rPr lang="en-GB" sz="900" dirty="0" smtClean="0">
                <a:solidFill>
                  <a:schemeClr val="bg2"/>
                </a:solidFill>
              </a:rPr>
              <a:t>| 7-8</a:t>
            </a:r>
            <a:r>
              <a:rPr lang="en-GB" sz="900" baseline="0" dirty="0" smtClean="0">
                <a:solidFill>
                  <a:schemeClr val="bg2"/>
                </a:solidFill>
              </a:rPr>
              <a:t> Mar </a:t>
            </a:r>
            <a:r>
              <a:rPr lang="en-GB" sz="900" dirty="0" smtClean="0">
                <a:solidFill>
                  <a:schemeClr val="bg2"/>
                </a:solidFill>
              </a:rPr>
              <a:t>2016  </a:t>
            </a:r>
            <a:r>
              <a:rPr lang="en-GB" sz="900" dirty="0">
                <a:solidFill>
                  <a:schemeClr val="bg2"/>
                </a:solidFill>
              </a:rPr>
              <a:t>|  </a:t>
            </a:r>
            <a:r>
              <a:rPr lang="en-GB" sz="900" b="1" dirty="0">
                <a:solidFill>
                  <a:schemeClr val="bg2"/>
                </a:solidFill>
              </a:rPr>
              <a:t>page </a:t>
            </a:r>
            <a:fld id="{B729DC46-0D3D-4DA6-A76E-B228EB7A6872}" type="slidenum">
              <a:rPr lang="en-GB" sz="900" b="1">
                <a:solidFill>
                  <a:schemeClr val="bg2"/>
                </a:solidFill>
              </a:rPr>
              <a:pPr eaLnBrk="1" hangingPunct="1"/>
              <a:t>‹#›</a:t>
            </a:fld>
            <a:endParaRPr lang="en-GB" sz="900" b="1" dirty="0">
              <a:solidFill>
                <a:schemeClr val="bg2"/>
              </a:solidFill>
            </a:endParaRPr>
          </a:p>
        </p:txBody>
      </p:sp>
      <p:pic>
        <p:nvPicPr>
          <p:cNvPr id="1030" name="Picture 10" descr="DESY-Logo-cyan-RGB_ge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l="-9424" t="-7854" r="-18587" b="-12566"/>
          <a:stretch>
            <a:fillRect/>
          </a:stretch>
        </p:blipFill>
        <p:spPr bwMode="auto">
          <a:xfrm>
            <a:off x="8213725" y="6301491"/>
            <a:ext cx="567966" cy="53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2"/>
          <p:cNvSpPr>
            <a:spLocks noChangeShapeType="1"/>
          </p:cNvSpPr>
          <p:nvPr userDrawn="1"/>
        </p:nvSpPr>
        <p:spPr bwMode="auto">
          <a:xfrm>
            <a:off x="282575" y="6419850"/>
            <a:ext cx="77374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7" r:id="rId12"/>
    <p:sldLayoutId id="2147483758" r:id="rId13"/>
    <p:sldLayoutId id="2147483759" r:id="rId14"/>
    <p:sldLayoutId id="2147483760" r:id="rId15"/>
    <p:sldLayoutId id="2147483761" r:id="rId16"/>
    <p:sldLayoutId id="2147483763" r:id="rId17"/>
    <p:sldLayoutId id="2147483764" r:id="rId18"/>
    <p:sldLayoutId id="2147483768" r:id="rId19"/>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265113" indent="-265113" algn="l" rtl="0" eaLnBrk="0" fontAlgn="base" hangingPunct="0">
        <a:spcBef>
          <a:spcPct val="0"/>
        </a:spcBef>
        <a:spcAft>
          <a:spcPct val="50000"/>
        </a:spcAft>
        <a:buClr>
          <a:srgbClr val="F28E00"/>
        </a:buClr>
        <a:buFont typeface="Arial"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Wingdings" pitchFamily="2" charset="2"/>
        <a:buChar char="§"/>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4" descr="Undulator_final_nurh#50DE97_rec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117475"/>
            <a:ext cx="57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0" name="Rectangle 126"/>
          <p:cNvSpPr>
            <a:spLocks noGrp="1" noChangeArrowheads="1"/>
          </p:cNvSpPr>
          <p:nvPr>
            <p:ph type="sldNum" sz="quarter" idx="4"/>
          </p:nvPr>
        </p:nvSpPr>
        <p:spPr bwMode="auto">
          <a:xfrm>
            <a:off x="8442325" y="114300"/>
            <a:ext cx="576263" cy="911225"/>
          </a:xfrm>
          <a:prstGeom prst="rect">
            <a:avLst/>
          </a:prstGeom>
          <a:noFill/>
          <a:ln w="9525">
            <a:noFill/>
            <a:miter lim="800000"/>
            <a:headEnd/>
            <a:tailEnd/>
          </a:ln>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latin typeface="Arial" charset="0"/>
                <a:ea typeface="Geneva" pitchFamily="1" charset="-128"/>
              </a:defRPr>
            </a:lvl1pPr>
          </a:lstStyle>
          <a:p>
            <a:pPr>
              <a:defRPr/>
            </a:pPr>
            <a:fld id="{D185D1D1-4572-401D-9E17-4F4F51FE52A6}" type="slidenum">
              <a:rPr lang="en-GB">
                <a:solidFill>
                  <a:srgbClr val="FFFFFF"/>
                </a:solidFill>
              </a:rPr>
              <a:pPr>
                <a:defRPr/>
              </a:pPr>
              <a:t>‹#›</a:t>
            </a:fld>
            <a:endParaRPr lang="en-GB">
              <a:solidFill>
                <a:srgbClr val="FFFFFF"/>
              </a:solidFill>
            </a:endParaRPr>
          </a:p>
        </p:txBody>
      </p:sp>
      <p:pic>
        <p:nvPicPr>
          <p:cNvPr id="1028" name="Picture 37" descr="Helmholtz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6600" y="6516688"/>
            <a:ext cx="5842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Rectangle 26"/>
          <p:cNvSpPr>
            <a:spLocks noGrp="1" noChangeArrowheads="1"/>
          </p:cNvSpPr>
          <p:nvPr>
            <p:ph type="ftr" sz="quarter" idx="3"/>
          </p:nvPr>
        </p:nvSpPr>
        <p:spPr bwMode="auto">
          <a:xfrm>
            <a:off x="117475" y="6505575"/>
            <a:ext cx="5702300" cy="266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0" hangingPunct="0">
              <a:lnSpc>
                <a:spcPct val="110000"/>
              </a:lnSpc>
              <a:spcBef>
                <a:spcPct val="0"/>
              </a:spcBef>
              <a:buClrTx/>
              <a:buFontTx/>
              <a:buNone/>
              <a:defRPr sz="800">
                <a:solidFill>
                  <a:srgbClr val="000000"/>
                </a:solidFill>
                <a:latin typeface="Arial" charset="0"/>
              </a:defRPr>
            </a:lvl1pPr>
          </a:lstStyle>
          <a:p>
            <a:pPr>
              <a:defRPr/>
            </a:pPr>
            <a:r>
              <a:rPr lang="en-US" dirty="0" smtClean="0"/>
              <a:t>2nd Meeting of the European XFEL Collaboration, April 2013</a:t>
            </a:r>
          </a:p>
          <a:p>
            <a:pPr>
              <a:defRPr/>
            </a:pPr>
            <a:r>
              <a:rPr lang="en-US" dirty="0" smtClean="0"/>
              <a:t>Hans Weise, DESY</a:t>
            </a:r>
            <a:endParaRPr lang="en-GB" dirty="0"/>
          </a:p>
        </p:txBody>
      </p:sp>
      <p:sp>
        <p:nvSpPr>
          <p:cNvPr id="1030" name="Line 120"/>
          <p:cNvSpPr>
            <a:spLocks noChangeShapeType="1"/>
          </p:cNvSpPr>
          <p:nvPr/>
        </p:nvSpPr>
        <p:spPr bwMode="auto">
          <a:xfrm>
            <a:off x="115888" y="6477000"/>
            <a:ext cx="8904287"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8B323"/>
              </a:buClr>
              <a:buFont typeface="Wingdings" pitchFamily="2" charset="2"/>
              <a:buChar char="n"/>
            </a:pPr>
            <a:endParaRPr lang="de-DE" sz="900">
              <a:solidFill>
                <a:srgbClr val="261748"/>
              </a:solidFill>
              <a:latin typeface="Arial"/>
            </a:endParaRPr>
          </a:p>
        </p:txBody>
      </p:sp>
      <p:pic>
        <p:nvPicPr>
          <p:cNvPr id="1031" name="Picture 121" descr="DESY-Logo-cyan-RGB_Hintergrund wei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9888" y="6511925"/>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2"/>
          <p:cNvSpPr>
            <a:spLocks noChangeArrowheads="1"/>
          </p:cNvSpPr>
          <p:nvPr/>
        </p:nvSpPr>
        <p:spPr bwMode="auto">
          <a:xfrm>
            <a:off x="1093788" y="114300"/>
            <a:ext cx="7283450" cy="9159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sz="2400">
              <a:solidFill>
                <a:srgbClr val="261748"/>
              </a:solidFill>
              <a:latin typeface="Arial"/>
            </a:endParaRPr>
          </a:p>
        </p:txBody>
      </p:sp>
      <p:sp>
        <p:nvSpPr>
          <p:cNvPr id="1033" name="Text Box 123"/>
          <p:cNvSpPr txBox="1">
            <a:spLocks noChangeArrowheads="1"/>
          </p:cNvSpPr>
          <p:nvPr/>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00" tIns="0" rIns="46800" bIns="0" anchor="b"/>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pPr>
              <a:lnSpc>
                <a:spcPct val="110000"/>
              </a:lnSpc>
              <a:spcBef>
                <a:spcPct val="50000"/>
              </a:spcBef>
              <a:defRPr/>
            </a:pPr>
            <a:r>
              <a:rPr lang="en-GB" sz="1000" dirty="0" smtClean="0">
                <a:solidFill>
                  <a:srgbClr val="FFFFFF"/>
                </a:solidFill>
              </a:rPr>
              <a:t>European XFEL</a:t>
            </a:r>
          </a:p>
        </p:txBody>
      </p:sp>
      <p:pic>
        <p:nvPicPr>
          <p:cNvPr id="1034" name="Picture 127" descr="logo-XFEL_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30"/>
          <p:cNvSpPr>
            <a:spLocks noGrp="1" noChangeArrowheads="1"/>
          </p:cNvSpPr>
          <p:nvPr>
            <p:ph type="title"/>
          </p:nvPr>
        </p:nvSpPr>
        <p:spPr bwMode="auto">
          <a:xfrm>
            <a:off x="1093788" y="541338"/>
            <a:ext cx="72834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036" name="Rectangle 132"/>
          <p:cNvSpPr>
            <a:spLocks noGrp="1" noChangeAspect="1" noChangeArrowheads="1"/>
          </p:cNvSpPr>
          <p:nvPr>
            <p:ph type="body" idx="1"/>
          </p:nvPr>
        </p:nvSpPr>
        <p:spPr bwMode="auto">
          <a:xfrm>
            <a:off x="117475" y="1347788"/>
            <a:ext cx="570230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469727025"/>
      </p:ext>
    </p:extLst>
  </p:cSld>
  <p:clrMap bg1="lt1" tx1="dk1" bg2="lt2" tx2="dk2" accent1="accent1" accent2="accent2" accent3="accent3" accent4="accent4" accent5="accent5" accent6="accent6" hlink="hlink" folHlink="folHlink"/>
  <p:sldLayoutIdLst>
    <p:sldLayoutId id="2147483766" r:id="rId1"/>
    <p:sldLayoutId id="2147483767" r:id="rId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112" charset="-128"/>
        </a:defRPr>
      </a:lvl2pPr>
      <a:lvl3pPr algn="l" rtl="0" eaLnBrk="0" fontAlgn="base" hangingPunct="0">
        <a:spcBef>
          <a:spcPct val="0"/>
        </a:spcBef>
        <a:spcAft>
          <a:spcPct val="0"/>
        </a:spcAft>
        <a:defRPr sz="2400" b="1">
          <a:solidFill>
            <a:schemeClr val="bg1"/>
          </a:solidFill>
          <a:latin typeface="Arial" charset="0"/>
          <a:ea typeface="ＭＳ Ｐゴシック" pitchFamily="112" charset="-128"/>
        </a:defRPr>
      </a:lvl3pPr>
      <a:lvl4pPr algn="l" rtl="0" eaLnBrk="0" fontAlgn="base" hangingPunct="0">
        <a:spcBef>
          <a:spcPct val="0"/>
        </a:spcBef>
        <a:spcAft>
          <a:spcPct val="0"/>
        </a:spcAft>
        <a:defRPr sz="2400" b="1">
          <a:solidFill>
            <a:schemeClr val="bg1"/>
          </a:solidFill>
          <a:latin typeface="Arial" charset="0"/>
          <a:ea typeface="ＭＳ Ｐゴシック" pitchFamily="112" charset="-128"/>
        </a:defRPr>
      </a:lvl4pPr>
      <a:lvl5pPr algn="l" rtl="0" eaLnBrk="0" fontAlgn="base" hangingPunct="0">
        <a:spcBef>
          <a:spcPct val="0"/>
        </a:spcBef>
        <a:spcAft>
          <a:spcPct val="0"/>
        </a:spcAft>
        <a:defRPr sz="2400" b="1">
          <a:solidFill>
            <a:schemeClr val="bg1"/>
          </a:solidFill>
          <a:latin typeface="Arial" charset="0"/>
          <a:ea typeface="ＭＳ Ｐゴシック" pitchFamily="112" charset="-128"/>
        </a:defRPr>
      </a:lvl5pPr>
      <a:lvl6pPr marL="457200" algn="l" rtl="0" fontAlgn="base">
        <a:spcBef>
          <a:spcPct val="0"/>
        </a:spcBef>
        <a:spcAft>
          <a:spcPct val="0"/>
        </a:spcAft>
        <a:defRPr sz="2400" b="1">
          <a:solidFill>
            <a:schemeClr val="bg1"/>
          </a:solidFill>
          <a:latin typeface="Arial" charset="0"/>
          <a:ea typeface="ＭＳ Ｐゴシック" pitchFamily="112" charset="-128"/>
        </a:defRPr>
      </a:lvl6pPr>
      <a:lvl7pPr marL="914400" algn="l" rtl="0" fontAlgn="base">
        <a:spcBef>
          <a:spcPct val="0"/>
        </a:spcBef>
        <a:spcAft>
          <a:spcPct val="0"/>
        </a:spcAft>
        <a:defRPr sz="2400" b="1">
          <a:solidFill>
            <a:schemeClr val="bg1"/>
          </a:solidFill>
          <a:latin typeface="Arial" charset="0"/>
          <a:ea typeface="ＭＳ Ｐゴシック" pitchFamily="112" charset="-128"/>
        </a:defRPr>
      </a:lvl7pPr>
      <a:lvl8pPr marL="1371600" algn="l" rtl="0" fontAlgn="base">
        <a:spcBef>
          <a:spcPct val="0"/>
        </a:spcBef>
        <a:spcAft>
          <a:spcPct val="0"/>
        </a:spcAft>
        <a:defRPr sz="2400" b="1">
          <a:solidFill>
            <a:schemeClr val="bg1"/>
          </a:solidFill>
          <a:latin typeface="Arial" charset="0"/>
          <a:ea typeface="ＭＳ Ｐゴシック" pitchFamily="112" charset="-128"/>
        </a:defRPr>
      </a:lvl8pPr>
      <a:lvl9pPr marL="1828800" algn="l" rtl="0" fontAlgn="base">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Undulator_final_nurh#50DE97_rec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125413"/>
            <a:ext cx="57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ChangeArrowheads="1"/>
          </p:cNvSpPr>
          <p:nvPr/>
        </p:nvSpPr>
        <p:spPr bwMode="auto">
          <a:xfrm>
            <a:off x="1093788" y="114300"/>
            <a:ext cx="7283450" cy="915988"/>
          </a:xfrm>
          <a:prstGeom prst="rect">
            <a:avLst/>
          </a:prstGeom>
          <a:solidFill>
            <a:srgbClr val="1811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rgbClr val="000000"/>
                </a:solidFill>
                <a:latin typeface="Helvetica" pitchFamily="30" charset="0"/>
                <a:ea typeface="ＭＳ Ｐゴシック" pitchFamily="30" charset="-128"/>
              </a:defRPr>
            </a:lvl1pPr>
            <a:lvl2pPr marL="742950" indent="-285750">
              <a:defRPr>
                <a:solidFill>
                  <a:srgbClr val="000000"/>
                </a:solidFill>
                <a:latin typeface="Helvetica" pitchFamily="30" charset="0"/>
                <a:ea typeface="ＭＳ Ｐゴシック" pitchFamily="30" charset="-128"/>
              </a:defRPr>
            </a:lvl2pPr>
            <a:lvl3pPr marL="1143000" indent="-228600">
              <a:defRPr>
                <a:solidFill>
                  <a:srgbClr val="000000"/>
                </a:solidFill>
                <a:latin typeface="Helvetica" pitchFamily="30" charset="0"/>
                <a:ea typeface="ＭＳ Ｐゴシック" pitchFamily="30" charset="-128"/>
              </a:defRPr>
            </a:lvl3pPr>
            <a:lvl4pPr marL="1600200" indent="-228600">
              <a:defRPr>
                <a:solidFill>
                  <a:srgbClr val="000000"/>
                </a:solidFill>
                <a:latin typeface="Helvetica" pitchFamily="30" charset="0"/>
                <a:ea typeface="ＭＳ Ｐゴシック" pitchFamily="30" charset="-128"/>
              </a:defRPr>
            </a:lvl4pPr>
            <a:lvl5pPr marL="2057400" indent="-228600">
              <a:defRPr>
                <a:solidFill>
                  <a:srgbClr val="000000"/>
                </a:solidFill>
                <a:latin typeface="Helvetica" pitchFamily="30" charset="0"/>
                <a:ea typeface="ＭＳ Ｐゴシック" pitchFamily="30" charset="-128"/>
              </a:defRPr>
            </a:lvl5pPr>
            <a:lvl6pPr marL="2514600" indent="-228600" eaLnBrk="0" fontAlgn="base" hangingPunct="0">
              <a:spcBef>
                <a:spcPct val="0"/>
              </a:spcBef>
              <a:spcAft>
                <a:spcPct val="0"/>
              </a:spcAft>
              <a:defRPr>
                <a:solidFill>
                  <a:srgbClr val="000000"/>
                </a:solidFill>
                <a:latin typeface="Helvetica" pitchFamily="30" charset="0"/>
                <a:ea typeface="ＭＳ Ｐゴシック" pitchFamily="30" charset="-128"/>
              </a:defRPr>
            </a:lvl6pPr>
            <a:lvl7pPr marL="2971800" indent="-228600" eaLnBrk="0" fontAlgn="base" hangingPunct="0">
              <a:spcBef>
                <a:spcPct val="0"/>
              </a:spcBef>
              <a:spcAft>
                <a:spcPct val="0"/>
              </a:spcAft>
              <a:defRPr>
                <a:solidFill>
                  <a:srgbClr val="000000"/>
                </a:solidFill>
                <a:latin typeface="Helvetica" pitchFamily="30" charset="0"/>
                <a:ea typeface="ＭＳ Ｐゴシック" pitchFamily="30" charset="-128"/>
              </a:defRPr>
            </a:lvl7pPr>
            <a:lvl8pPr marL="3429000" indent="-228600" eaLnBrk="0" fontAlgn="base" hangingPunct="0">
              <a:spcBef>
                <a:spcPct val="0"/>
              </a:spcBef>
              <a:spcAft>
                <a:spcPct val="0"/>
              </a:spcAft>
              <a:defRPr>
                <a:solidFill>
                  <a:srgbClr val="000000"/>
                </a:solidFill>
                <a:latin typeface="Helvetica" pitchFamily="30" charset="0"/>
                <a:ea typeface="ＭＳ Ｐゴシック" pitchFamily="30" charset="-128"/>
              </a:defRPr>
            </a:lvl8pPr>
            <a:lvl9pPr marL="3886200" indent="-228600" eaLnBrk="0" fontAlgn="base" hangingPunct="0">
              <a:spcBef>
                <a:spcPct val="0"/>
              </a:spcBef>
              <a:spcAft>
                <a:spcPct val="0"/>
              </a:spcAft>
              <a:defRPr>
                <a:solidFill>
                  <a:srgbClr val="000000"/>
                </a:solidFill>
                <a:latin typeface="Helvetica" pitchFamily="30" charset="0"/>
                <a:ea typeface="ＭＳ Ｐゴシック" pitchFamily="30" charset="-128"/>
              </a:defRPr>
            </a:lvl9pPr>
          </a:lstStyle>
          <a:p>
            <a:pPr algn="ctr">
              <a:defRPr/>
            </a:pPr>
            <a:endParaRPr lang="de-DE" altLang="de-DE" sz="2400" smtClean="0">
              <a:latin typeface="Arial" charset="0"/>
            </a:endParaRPr>
          </a:p>
        </p:txBody>
      </p:sp>
      <p:pic>
        <p:nvPicPr>
          <p:cNvPr id="1028" name="Picture 10" descr="logo-XFEL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solidFill>
            <a:srgbClr val="18113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9" name="Picture 11" descr="Helmholtz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6600" y="6516688"/>
            <a:ext cx="5842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3"/>
          <p:cNvSpPr>
            <a:spLocks noChangeShapeType="1"/>
          </p:cNvSpPr>
          <p:nvPr/>
        </p:nvSpPr>
        <p:spPr bwMode="auto">
          <a:xfrm>
            <a:off x="115888" y="6461125"/>
            <a:ext cx="8904287" cy="0"/>
          </a:xfrm>
          <a:prstGeom prst="line">
            <a:avLst/>
          </a:prstGeom>
          <a:noFill/>
          <a:ln w="12700">
            <a:solidFill>
              <a:srgbClr val="181132"/>
            </a:solidFill>
            <a:round/>
            <a:headEnd/>
            <a:tailEnd/>
          </a:ln>
          <a:extLst>
            <a:ext uri="{909E8E84-426E-40DD-AFC4-6F175D3DCCD1}">
              <a14:hiddenFill xmlns:a14="http://schemas.microsoft.com/office/drawing/2010/main">
                <a:noFill/>
              </a14:hiddenFill>
            </a:ext>
          </a:extLst>
        </p:spPr>
        <p:txBody>
          <a:bodyPr/>
          <a:lstStyle/>
          <a:p>
            <a:pPr eaLnBrk="1" hangingPunct="1"/>
            <a:endParaRPr lang="de-DE">
              <a:solidFill>
                <a:srgbClr val="000000"/>
              </a:solidFill>
              <a:latin typeface="Helvetica" pitchFamily="34" charset="0"/>
            </a:endParaRPr>
          </a:p>
        </p:txBody>
      </p:sp>
      <p:pic>
        <p:nvPicPr>
          <p:cNvPr id="1031" name="Picture 14" descr="DESY-Logo-cyan-RGB_Hintergrund wei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9888" y="6511925"/>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 name="Text Box 24"/>
          <p:cNvSpPr txBox="1">
            <a:spLocks noChangeArrowheads="1"/>
          </p:cNvSpPr>
          <p:nvPr/>
        </p:nvSpPr>
        <p:spPr bwMode="auto">
          <a:xfrm>
            <a:off x="8458200" y="685800"/>
            <a:ext cx="609600" cy="366713"/>
          </a:xfrm>
          <a:prstGeom prst="rect">
            <a:avLst/>
          </a:prstGeom>
          <a:noFill/>
          <a:ln w="9525">
            <a:noFill/>
            <a:miter lim="800000"/>
            <a:headEnd/>
            <a:tailEnd/>
          </a:ln>
        </p:spPr>
        <p:txBody>
          <a:bodyPr>
            <a:spAutoFit/>
          </a:bodyPr>
          <a:lstStyle>
            <a:lvl1pPr>
              <a:defRPr sz="2400">
                <a:solidFill>
                  <a:srgbClr val="000000"/>
                </a:solidFill>
                <a:latin typeface="Helvetica" pitchFamily="30" charset="0"/>
                <a:ea typeface="ＭＳ Ｐゴシック" pitchFamily="30" charset="-128"/>
              </a:defRPr>
            </a:lvl1pPr>
            <a:lvl2pPr marL="37931725" indent="-37474525">
              <a:defRPr sz="2400">
                <a:solidFill>
                  <a:srgbClr val="000000"/>
                </a:solidFill>
                <a:latin typeface="Helvetica" pitchFamily="30" charset="0"/>
                <a:ea typeface="ＭＳ Ｐゴシック" pitchFamily="30" charset="-128"/>
              </a:defRPr>
            </a:lvl2pPr>
            <a:lvl3pPr>
              <a:defRPr sz="2400">
                <a:solidFill>
                  <a:srgbClr val="000000"/>
                </a:solidFill>
                <a:latin typeface="Helvetica" pitchFamily="30" charset="0"/>
                <a:ea typeface="ＭＳ Ｐゴシック" pitchFamily="30" charset="-128"/>
              </a:defRPr>
            </a:lvl3pPr>
            <a:lvl4pPr>
              <a:defRPr sz="2400">
                <a:solidFill>
                  <a:srgbClr val="000000"/>
                </a:solidFill>
                <a:latin typeface="Helvetica" pitchFamily="30" charset="0"/>
                <a:ea typeface="ＭＳ Ｐゴシック" pitchFamily="30" charset="-128"/>
              </a:defRPr>
            </a:lvl4pPr>
            <a:lvl5pPr>
              <a:defRPr sz="2400">
                <a:solidFill>
                  <a:srgbClr val="000000"/>
                </a:solidFill>
                <a:latin typeface="Helvetica" pitchFamily="30" charset="0"/>
                <a:ea typeface="ＭＳ Ｐゴシック" pitchFamily="30" charset="-128"/>
              </a:defRPr>
            </a:lvl5pPr>
            <a:lvl6pPr marL="457200" eaLnBrk="0" fontAlgn="base" hangingPunct="0">
              <a:spcBef>
                <a:spcPct val="0"/>
              </a:spcBef>
              <a:spcAft>
                <a:spcPct val="0"/>
              </a:spcAft>
              <a:defRPr sz="2400">
                <a:solidFill>
                  <a:srgbClr val="000000"/>
                </a:solidFill>
                <a:latin typeface="Helvetica" pitchFamily="30" charset="0"/>
                <a:ea typeface="ＭＳ Ｐゴシック" pitchFamily="30" charset="-128"/>
              </a:defRPr>
            </a:lvl6pPr>
            <a:lvl7pPr marL="914400" eaLnBrk="0" fontAlgn="base" hangingPunct="0">
              <a:spcBef>
                <a:spcPct val="0"/>
              </a:spcBef>
              <a:spcAft>
                <a:spcPct val="0"/>
              </a:spcAft>
              <a:defRPr sz="2400">
                <a:solidFill>
                  <a:srgbClr val="000000"/>
                </a:solidFill>
                <a:latin typeface="Helvetica" pitchFamily="30" charset="0"/>
                <a:ea typeface="ＭＳ Ｐゴシック" pitchFamily="30" charset="-128"/>
              </a:defRPr>
            </a:lvl7pPr>
            <a:lvl8pPr marL="1371600" eaLnBrk="0" fontAlgn="base" hangingPunct="0">
              <a:spcBef>
                <a:spcPct val="0"/>
              </a:spcBef>
              <a:spcAft>
                <a:spcPct val="0"/>
              </a:spcAft>
              <a:defRPr sz="2400">
                <a:solidFill>
                  <a:srgbClr val="000000"/>
                </a:solidFill>
                <a:latin typeface="Helvetica" pitchFamily="30" charset="0"/>
                <a:ea typeface="ＭＳ Ｐゴシック" pitchFamily="30" charset="-128"/>
              </a:defRPr>
            </a:lvl8pPr>
            <a:lvl9pPr marL="1828800" eaLnBrk="0" fontAlgn="base" hangingPunct="0">
              <a:spcBef>
                <a:spcPct val="0"/>
              </a:spcBef>
              <a:spcAft>
                <a:spcPct val="0"/>
              </a:spcAft>
              <a:defRPr sz="2400">
                <a:solidFill>
                  <a:srgbClr val="000000"/>
                </a:solidFill>
                <a:latin typeface="Helvetica" pitchFamily="30" charset="0"/>
                <a:ea typeface="ＭＳ Ｐゴシック" pitchFamily="30" charset="-128"/>
              </a:defRPr>
            </a:lvl9pPr>
          </a:lstStyle>
          <a:p>
            <a:pPr algn="ctr">
              <a:spcBef>
                <a:spcPct val="50000"/>
              </a:spcBef>
              <a:defRPr/>
            </a:pPr>
            <a:fld id="{744F7904-30B7-475C-AAC2-41C48A137823}" type="slidenum">
              <a:rPr lang="en-GB" sz="1800" smtClean="0">
                <a:solidFill>
                  <a:srgbClr val="FFFFFF"/>
                </a:solidFill>
              </a:rPr>
              <a:pPr algn="ctr">
                <a:spcBef>
                  <a:spcPct val="50000"/>
                </a:spcBef>
                <a:defRPr/>
              </a:pPr>
              <a:t>‹#›</a:t>
            </a:fld>
            <a:endParaRPr lang="en-GB" sz="1800" smtClean="0">
              <a:solidFill>
                <a:srgbClr val="FFFFFF"/>
              </a:solidFill>
            </a:endParaRPr>
          </a:p>
        </p:txBody>
      </p:sp>
      <p:sp>
        <p:nvSpPr>
          <p:cNvPr id="11" name="Rectangle 5"/>
          <p:cNvSpPr>
            <a:spLocks noChangeArrowheads="1"/>
          </p:cNvSpPr>
          <p:nvPr userDrawn="1"/>
        </p:nvSpPr>
        <p:spPr bwMode="auto">
          <a:xfrm>
            <a:off x="282575" y="6480175"/>
            <a:ext cx="6680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lstStyle/>
          <a:p>
            <a:pPr eaLnBrk="1" hangingPunct="1"/>
            <a:r>
              <a:rPr lang="en-GB" sz="900" b="1" dirty="0" smtClean="0">
                <a:solidFill>
                  <a:schemeClr val="bg2"/>
                </a:solidFill>
              </a:rPr>
              <a:t>Hans Weise  </a:t>
            </a:r>
            <a:r>
              <a:rPr lang="en-GB" sz="900" dirty="0" smtClean="0">
                <a:solidFill>
                  <a:schemeClr val="bg2"/>
                </a:solidFill>
              </a:rPr>
              <a:t>|  KEK – DESY Meeting</a:t>
            </a:r>
            <a:r>
              <a:rPr lang="en-GB" sz="900" baseline="0" dirty="0" smtClean="0">
                <a:solidFill>
                  <a:schemeClr val="bg2"/>
                </a:solidFill>
              </a:rPr>
              <a:t>  </a:t>
            </a:r>
            <a:r>
              <a:rPr lang="en-GB" sz="900" dirty="0" smtClean="0">
                <a:solidFill>
                  <a:schemeClr val="bg2"/>
                </a:solidFill>
              </a:rPr>
              <a:t>| 7-8</a:t>
            </a:r>
            <a:r>
              <a:rPr lang="en-GB" sz="900" baseline="0" dirty="0" smtClean="0">
                <a:solidFill>
                  <a:schemeClr val="bg2"/>
                </a:solidFill>
              </a:rPr>
              <a:t> Mar </a:t>
            </a:r>
            <a:r>
              <a:rPr lang="en-GB" sz="900" dirty="0" smtClean="0">
                <a:solidFill>
                  <a:schemeClr val="bg2"/>
                </a:solidFill>
              </a:rPr>
              <a:t>2016  </a:t>
            </a:r>
            <a:r>
              <a:rPr lang="en-GB" sz="900" dirty="0">
                <a:solidFill>
                  <a:schemeClr val="bg2"/>
                </a:solidFill>
              </a:rPr>
              <a:t>|  </a:t>
            </a:r>
            <a:r>
              <a:rPr lang="en-GB" sz="900" b="1" dirty="0">
                <a:solidFill>
                  <a:schemeClr val="bg2"/>
                </a:solidFill>
              </a:rPr>
              <a:t>page </a:t>
            </a:r>
            <a:fld id="{B729DC46-0D3D-4DA6-A76E-B228EB7A6872}" type="slidenum">
              <a:rPr lang="en-GB" sz="900" b="1">
                <a:solidFill>
                  <a:schemeClr val="bg2"/>
                </a:solidFill>
              </a:rPr>
              <a:pPr eaLnBrk="1" hangingPunct="1"/>
              <a:t>‹#›</a:t>
            </a:fld>
            <a:endParaRPr lang="en-GB" sz="900" b="1" dirty="0">
              <a:solidFill>
                <a:schemeClr val="bg2"/>
              </a:solidFill>
            </a:endParaRPr>
          </a:p>
        </p:txBody>
      </p:sp>
    </p:spTree>
    <p:extLst>
      <p:ext uri="{BB962C8B-B14F-4D97-AF65-F5344CB8AC3E}">
        <p14:creationId xmlns:p14="http://schemas.microsoft.com/office/powerpoint/2010/main" val="3923997966"/>
      </p:ext>
    </p:extLst>
  </p:cSld>
  <p:clrMap bg1="lt1" tx1="dk1" bg2="lt2" tx2="dk2" accent1="accent1" accent2="accent2" accent3="accent3" accent4="accent4" accent5="accent5" accent6="accent6" hlink="hlink" folHlink="folHlink"/>
  <p:sldLayoutIdLst>
    <p:sldLayoutId id="2147483770" r:id="rId1"/>
    <p:sldLayoutId id="2147483771" r:id="rId2"/>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59.png"/><Relationship Id="rId5" Type="http://schemas.openxmlformats.org/officeDocument/2006/relationships/image" Target="../media/image8.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29.png"/><Relationship Id="rId10" Type="http://schemas.openxmlformats.org/officeDocument/2006/relationships/image" Target="../media/image18.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Grp="1" noChangeArrowheads="1"/>
          </p:cNvSpPr>
          <p:nvPr>
            <p:ph type="ctrTitle"/>
          </p:nvPr>
        </p:nvSpPr>
        <p:spPr>
          <a:xfrm>
            <a:off x="0" y="0"/>
            <a:ext cx="9143999" cy="814039"/>
          </a:xfrm>
          <a:noFill/>
        </p:spPr>
        <p:txBody>
          <a:bodyPr/>
          <a:lstStyle/>
          <a:p>
            <a:pPr algn="ctr" eaLnBrk="1" hangingPunct="1"/>
            <a:r>
              <a:rPr lang="en-GB" sz="3200" dirty="0" smtClean="0"/>
              <a:t>SCRF R&amp;D at DESY</a:t>
            </a:r>
            <a:endParaRPr lang="en-GB" sz="3200" dirty="0" smtClean="0">
              <a:solidFill>
                <a:srgbClr val="F28E00"/>
              </a:solidFill>
            </a:endParaRPr>
          </a:p>
        </p:txBody>
      </p:sp>
      <p:sp>
        <p:nvSpPr>
          <p:cNvPr id="3075" name="Text Box 37"/>
          <p:cNvSpPr txBox="1">
            <a:spLocks noChangeArrowheads="1"/>
          </p:cNvSpPr>
          <p:nvPr/>
        </p:nvSpPr>
        <p:spPr bwMode="auto">
          <a:xfrm>
            <a:off x="646981" y="1865298"/>
            <a:ext cx="759124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1600" dirty="0" smtClean="0"/>
          </a:p>
          <a:p>
            <a:pPr algn="ctr">
              <a:spcBef>
                <a:spcPct val="50000"/>
              </a:spcBef>
            </a:pPr>
            <a:endParaRPr lang="en-US" sz="1600" dirty="0"/>
          </a:p>
          <a:p>
            <a:pPr algn="ctr">
              <a:spcBef>
                <a:spcPct val="50000"/>
              </a:spcBef>
            </a:pPr>
            <a:endParaRPr lang="en-US" sz="1600" dirty="0" smtClean="0"/>
          </a:p>
          <a:p>
            <a:pPr algn="ctr">
              <a:spcBef>
                <a:spcPct val="50000"/>
              </a:spcBef>
            </a:pPr>
            <a:endParaRPr lang="en-US" sz="1600" dirty="0"/>
          </a:p>
          <a:p>
            <a:pPr algn="ctr">
              <a:spcBef>
                <a:spcPct val="50000"/>
              </a:spcBef>
            </a:pPr>
            <a:r>
              <a:rPr lang="en-US" sz="1600" dirty="0" smtClean="0"/>
              <a:t>Hans Weise</a:t>
            </a:r>
          </a:p>
          <a:p>
            <a:pPr algn="ctr">
              <a:spcBef>
                <a:spcPct val="50000"/>
              </a:spcBef>
            </a:pPr>
            <a:r>
              <a:rPr lang="en-US" sz="2400" b="1" i="1" dirty="0"/>
              <a:t>DESY-KEK Meeting – 7/8 March 2016</a:t>
            </a:r>
            <a:endParaRPr lang="en-GB" sz="24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Some</a:t>
            </a:r>
            <a:r>
              <a:rPr lang="de-DE" dirty="0" smtClean="0"/>
              <a:t> Accelerator R&amp;D </a:t>
            </a:r>
            <a:r>
              <a:rPr lang="de-DE" dirty="0" err="1" smtClean="0"/>
              <a:t>related</a:t>
            </a:r>
            <a:r>
              <a:rPr lang="de-DE" dirty="0" smtClean="0"/>
              <a:t> </a:t>
            </a:r>
            <a:r>
              <a:rPr lang="de-DE" dirty="0" err="1" smtClean="0"/>
              <a:t>comments</a:t>
            </a:r>
            <a:endParaRPr lang="de-DE" dirty="0"/>
          </a:p>
        </p:txBody>
      </p:sp>
      <p:sp>
        <p:nvSpPr>
          <p:cNvPr id="5" name="Rectangle 4"/>
          <p:cNvSpPr/>
          <p:nvPr/>
        </p:nvSpPr>
        <p:spPr>
          <a:xfrm>
            <a:off x="302281" y="889844"/>
            <a:ext cx="8380740" cy="5816977"/>
          </a:xfrm>
          <a:prstGeom prst="rect">
            <a:avLst/>
          </a:prstGeom>
        </p:spPr>
        <p:txBody>
          <a:bodyPr wrap="square">
            <a:spAutoFit/>
          </a:bodyPr>
          <a:lstStyle/>
          <a:p>
            <a:pPr marL="285750" indent="-285750">
              <a:buFont typeface="Arial" panose="020B0604020202020204" pitchFamily="34" charset="0"/>
              <a:buChar char="•"/>
            </a:pPr>
            <a:r>
              <a:rPr lang="de-DE" dirty="0" smtClean="0"/>
              <a:t>ARD </a:t>
            </a:r>
            <a:r>
              <a:rPr lang="de-DE" dirty="0" err="1" smtClean="0"/>
              <a:t>discussions</a:t>
            </a:r>
            <a:r>
              <a:rPr lang="de-DE" dirty="0" smtClean="0"/>
              <a:t> </a:t>
            </a:r>
            <a:r>
              <a:rPr lang="de-DE" dirty="0" err="1" smtClean="0"/>
              <a:t>started</a:t>
            </a:r>
            <a:r>
              <a:rPr lang="de-DE" dirty="0" smtClean="0"/>
              <a:t> </a:t>
            </a:r>
            <a:r>
              <a:rPr lang="de-DE" dirty="0" err="1" smtClean="0"/>
              <a:t>under</a:t>
            </a:r>
            <a:r>
              <a:rPr lang="de-DE" dirty="0" smtClean="0"/>
              <a:t> </a:t>
            </a:r>
            <a:r>
              <a:rPr lang="de-DE" dirty="0" err="1" smtClean="0"/>
              <a:t>the</a:t>
            </a:r>
            <a:r>
              <a:rPr lang="de-DE" dirty="0" smtClean="0"/>
              <a:t> </a:t>
            </a:r>
            <a:r>
              <a:rPr lang="de-DE" dirty="0" err="1" smtClean="0"/>
              <a:t>label</a:t>
            </a:r>
            <a:r>
              <a:rPr lang="de-DE" dirty="0" smtClean="0"/>
              <a:t> </a:t>
            </a:r>
            <a:r>
              <a:rPr lang="de-DE" dirty="0" err="1" smtClean="0"/>
              <a:t>of</a:t>
            </a:r>
            <a:r>
              <a:rPr lang="de-DE" dirty="0" smtClean="0"/>
              <a:t> </a:t>
            </a:r>
            <a:r>
              <a:rPr lang="de-DE" b="1" i="1" dirty="0" err="1" smtClean="0"/>
              <a:t>pushing</a:t>
            </a:r>
            <a:r>
              <a:rPr lang="de-DE" b="1" i="1" dirty="0" smtClean="0"/>
              <a:t> SRF </a:t>
            </a:r>
            <a:r>
              <a:rPr lang="de-DE" b="1" i="1" dirty="0" err="1" smtClean="0"/>
              <a:t>limits</a:t>
            </a:r>
            <a:endParaRPr lang="de-DE" b="1" i="1" dirty="0"/>
          </a:p>
          <a:p>
            <a:pPr marL="742950" lvl="1" indent="-285750">
              <a:buFont typeface="Arial" panose="020B0604020202020204" pitchFamily="34" charset="0"/>
              <a:buChar char="•"/>
            </a:pPr>
            <a:endParaRPr lang="de-DE" dirty="0" smtClean="0"/>
          </a:p>
          <a:p>
            <a:pPr marL="742950" lvl="1" indent="-285750">
              <a:buFont typeface="Arial" panose="020B0604020202020204" pitchFamily="34" charset="0"/>
              <a:buChar char="•"/>
            </a:pPr>
            <a:r>
              <a:rPr lang="de-DE" b="1" i="1" dirty="0" smtClean="0"/>
              <a:t>CW </a:t>
            </a:r>
            <a:r>
              <a:rPr lang="de-DE" b="1" i="1" dirty="0" err="1" smtClean="0"/>
              <a:t>operation</a:t>
            </a:r>
            <a:r>
              <a:rPr lang="de-DE" b="1" i="1" dirty="0" smtClean="0"/>
              <a:t> </a:t>
            </a:r>
            <a:r>
              <a:rPr lang="de-DE" b="1" i="1" dirty="0" err="1"/>
              <a:t>o</a:t>
            </a:r>
            <a:r>
              <a:rPr lang="de-DE" b="1" i="1" dirty="0" err="1" smtClean="0"/>
              <a:t>f</a:t>
            </a:r>
            <a:r>
              <a:rPr lang="de-DE" b="1" i="1" dirty="0" smtClean="0"/>
              <a:t> SRF </a:t>
            </a:r>
            <a:r>
              <a:rPr lang="de-DE" b="1" i="1" dirty="0" err="1" smtClean="0"/>
              <a:t>accelerating</a:t>
            </a:r>
            <a:r>
              <a:rPr lang="de-DE" b="1" i="1" dirty="0" smtClean="0"/>
              <a:t> </a:t>
            </a:r>
            <a:r>
              <a:rPr lang="de-DE" b="1" i="1" dirty="0" err="1" smtClean="0"/>
              <a:t>modules</a:t>
            </a:r>
            <a:endParaRPr lang="de-DE" b="1" i="1" dirty="0" smtClean="0"/>
          </a:p>
          <a:p>
            <a:pPr lvl="1"/>
            <a:r>
              <a:rPr lang="de-DE" b="1" i="1" dirty="0" smtClean="0"/>
              <a:t> 	</a:t>
            </a:r>
            <a:r>
              <a:rPr lang="en-US" sz="1200" b="1" i="1" dirty="0" smtClean="0"/>
              <a:t>Adding </a:t>
            </a:r>
            <a:r>
              <a:rPr lang="en-US" sz="1200" b="1" i="1" dirty="0"/>
              <a:t>IOT amplifier operating in an </a:t>
            </a:r>
            <a:r>
              <a:rPr lang="en-US" sz="1200" b="1" i="1" dirty="0" err="1"/>
              <a:t>cw</a:t>
            </a:r>
            <a:r>
              <a:rPr lang="en-US" sz="1200" b="1" i="1" dirty="0"/>
              <a:t> and/or near-</a:t>
            </a:r>
            <a:r>
              <a:rPr lang="en-US" sz="1200" b="1" i="1" dirty="0" err="1"/>
              <a:t>cw</a:t>
            </a:r>
            <a:r>
              <a:rPr lang="en-US" sz="1200" b="1" i="1" dirty="0"/>
              <a:t> mode </a:t>
            </a:r>
            <a:r>
              <a:rPr lang="en-US" sz="1200" b="1" i="1" dirty="0" smtClean="0"/>
              <a:t>	(</a:t>
            </a:r>
            <a:r>
              <a:rPr lang="en-US" sz="1200" b="1" i="1" dirty="0"/>
              <a:t>pulse length ~100 </a:t>
            </a:r>
            <a:r>
              <a:rPr lang="en-US" sz="1200" b="1" i="1" dirty="0" err="1"/>
              <a:t>ms</a:t>
            </a:r>
            <a:r>
              <a:rPr lang="en-US" sz="1200" b="1" i="1" dirty="0"/>
              <a:t>) to the pulsed </a:t>
            </a:r>
            <a:r>
              <a:rPr lang="en-US" sz="1200" b="1" i="1" dirty="0" smtClean="0"/>
              <a:t>	</a:t>
            </a:r>
            <a:r>
              <a:rPr lang="en-US" sz="1200" b="1" i="1" dirty="0" err="1" smtClean="0"/>
              <a:t>rf</a:t>
            </a:r>
            <a:r>
              <a:rPr lang="en-US" sz="1200" b="1" i="1" dirty="0" smtClean="0"/>
              <a:t> </a:t>
            </a:r>
            <a:r>
              <a:rPr lang="en-US" sz="1200" b="1" i="1" dirty="0"/>
              <a:t>used for TESLA technology </a:t>
            </a:r>
            <a:r>
              <a:rPr lang="en-US" sz="1200" b="1" i="1" dirty="0" smtClean="0"/>
              <a:t>accelerating </a:t>
            </a:r>
            <a:r>
              <a:rPr lang="en-US" sz="1200" b="1" i="1" dirty="0"/>
              <a:t>modules may allow the provision of beams with a </a:t>
            </a:r>
            <a:r>
              <a:rPr lang="en-US" sz="1200" b="1" i="1" dirty="0" smtClean="0"/>
              <a:t>	bunch </a:t>
            </a:r>
            <a:r>
              <a:rPr lang="en-US" sz="1200" b="1" i="1" dirty="0"/>
              <a:t>spacing larger 1 us but with lower energy. The study will help to determine technical limits in </a:t>
            </a:r>
            <a:r>
              <a:rPr lang="en-US" sz="1200" b="1" i="1" dirty="0" smtClean="0"/>
              <a:t>	the </a:t>
            </a:r>
            <a:r>
              <a:rPr lang="en-US" sz="1200" b="1" i="1" dirty="0"/>
              <a:t>amplitude and phase stabilization at high loaded quality factors and it is relevant for the </a:t>
            </a:r>
            <a:r>
              <a:rPr lang="en-US" sz="1200" b="1" i="1" dirty="0" smtClean="0"/>
              <a:t>	possible </a:t>
            </a:r>
            <a:r>
              <a:rPr lang="en-US" sz="1200" b="1" i="1" dirty="0"/>
              <a:t>future upgrades</a:t>
            </a:r>
            <a:r>
              <a:rPr lang="en-US" sz="1200" b="1" i="1" dirty="0" smtClean="0"/>
              <a:t>.</a:t>
            </a:r>
          </a:p>
          <a:p>
            <a:pPr lvl="1"/>
            <a:endParaRPr lang="en-US" sz="1200" b="1" i="1" dirty="0" smtClean="0"/>
          </a:p>
          <a:p>
            <a:pPr marL="742950" lvl="1" indent="-285750">
              <a:buFont typeface="Arial" panose="020B0604020202020204" pitchFamily="34" charset="0"/>
              <a:buChar char="•"/>
            </a:pPr>
            <a:r>
              <a:rPr lang="en-US" b="1" i="1" dirty="0"/>
              <a:t>Single crystal multi-cell cavities and substrate </a:t>
            </a:r>
            <a:r>
              <a:rPr lang="en-US" b="1" i="1" dirty="0" smtClean="0"/>
              <a:t>samples</a:t>
            </a:r>
          </a:p>
          <a:p>
            <a:pPr lvl="2"/>
            <a:r>
              <a:rPr lang="en-US" sz="1200" b="1" i="1" dirty="0"/>
              <a:t>Development of manufacturing chain that yields multi-cell single crystal cavities with defined crystal orientation. Large grain cavities show higher Q-values that fine grain cavities. The Q-values of single crystal cavities is expected </a:t>
            </a:r>
            <a:r>
              <a:rPr lang="en-US" sz="1200" b="1" i="1" dirty="0" err="1"/>
              <a:t>beeing</a:t>
            </a:r>
            <a:r>
              <a:rPr lang="en-US" sz="1200" b="1" i="1" dirty="0"/>
              <a:t> even higher. For a given cryogenics design higher Q-values enable higher gradients at </a:t>
            </a:r>
            <a:r>
              <a:rPr lang="en-US" sz="1200" b="1" i="1" dirty="0" err="1"/>
              <a:t>cw</a:t>
            </a:r>
            <a:r>
              <a:rPr lang="en-US" sz="1200" b="1" i="1" dirty="0"/>
              <a:t> operation. This activity will also provide single crystal sample material and cavities with defined crystal orientation as substrate for thin SISI layer coating</a:t>
            </a:r>
            <a:r>
              <a:rPr lang="en-US" sz="1200" b="1" i="1" dirty="0" smtClean="0"/>
              <a:t>.</a:t>
            </a:r>
          </a:p>
          <a:p>
            <a:pPr lvl="2"/>
            <a:endParaRPr lang="en-US" sz="1200" b="1" i="1" dirty="0" smtClean="0"/>
          </a:p>
          <a:p>
            <a:pPr marL="742950" lvl="1" indent="-285750">
              <a:buFont typeface="Arial" panose="020B0604020202020204" pitchFamily="34" charset="0"/>
              <a:buChar char="•"/>
            </a:pPr>
            <a:r>
              <a:rPr lang="de-DE" b="1" i="1" dirty="0" err="1"/>
              <a:t>Thin</a:t>
            </a:r>
            <a:r>
              <a:rPr lang="de-DE" b="1" i="1" dirty="0"/>
              <a:t> SISI </a:t>
            </a:r>
            <a:r>
              <a:rPr lang="de-DE" b="1" i="1" dirty="0" err="1"/>
              <a:t>layer</a:t>
            </a:r>
            <a:r>
              <a:rPr lang="de-DE" b="1" i="1" dirty="0"/>
              <a:t> </a:t>
            </a:r>
            <a:r>
              <a:rPr lang="de-DE" b="1" i="1" dirty="0" err="1" smtClean="0"/>
              <a:t>coating</a:t>
            </a:r>
            <a:endParaRPr lang="de-DE" b="1" i="1" dirty="0" smtClean="0"/>
          </a:p>
          <a:p>
            <a:pPr lvl="2"/>
            <a:r>
              <a:rPr lang="en-US" sz="1200" b="1" i="1" dirty="0"/>
              <a:t>Experimental verification of vortex pinning in SISI layers with the goal of raising the Q-value and the RF critical magnetic field well above the limit for pure Niobium. Both single crystal samples and coated materials are to be examined. The research should be extended to other type II superconductors resorting to the techniques developed earlier</a:t>
            </a:r>
            <a:r>
              <a:rPr lang="en-US" sz="1200" b="1" i="1" dirty="0" smtClean="0"/>
              <a:t>.</a:t>
            </a:r>
          </a:p>
          <a:p>
            <a:endParaRPr lang="en-US" b="1" i="1" dirty="0"/>
          </a:p>
          <a:p>
            <a:r>
              <a:rPr lang="en-US" sz="2400" b="1" i="1" dirty="0" smtClean="0"/>
              <a:t>In view of long-term perspective of our </a:t>
            </a:r>
            <a:r>
              <a:rPr lang="en-US" sz="2400" b="1" i="1" dirty="0" err="1" smtClean="0"/>
              <a:t>s.c.</a:t>
            </a:r>
            <a:r>
              <a:rPr lang="en-US" sz="2400" b="1" i="1" dirty="0" smtClean="0"/>
              <a:t> facilities the clear statement was to emphasize CW as the topic.</a:t>
            </a:r>
            <a:endParaRPr lang="de-DE" sz="2400" b="1" i="1" dirty="0" smtClean="0"/>
          </a:p>
          <a:p>
            <a:pPr marL="285750" indent="-285750">
              <a:buFont typeface="Arial" panose="020B0604020202020204" pitchFamily="34" charset="0"/>
              <a:buChar char="•"/>
            </a:pPr>
            <a:endParaRPr lang="de-DE" dirty="0" smtClean="0"/>
          </a:p>
        </p:txBody>
      </p:sp>
    </p:spTree>
    <p:extLst>
      <p:ext uri="{BB962C8B-B14F-4D97-AF65-F5344CB8AC3E}">
        <p14:creationId xmlns:p14="http://schemas.microsoft.com/office/powerpoint/2010/main" val="1653734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General Statements </a:t>
            </a:r>
            <a:r>
              <a:rPr lang="de-DE" dirty="0" err="1" smtClean="0"/>
              <a:t>wrt</a:t>
            </a:r>
            <a:r>
              <a:rPr lang="de-DE" dirty="0" smtClean="0"/>
              <a:t>. CW</a:t>
            </a:r>
            <a:endParaRPr lang="de-DE" dirty="0"/>
          </a:p>
        </p:txBody>
      </p:sp>
      <p:sp>
        <p:nvSpPr>
          <p:cNvPr id="5" name="Rectangle 4"/>
          <p:cNvSpPr/>
          <p:nvPr/>
        </p:nvSpPr>
        <p:spPr>
          <a:xfrm>
            <a:off x="302281" y="889844"/>
            <a:ext cx="8380740" cy="5078313"/>
          </a:xfrm>
          <a:prstGeom prst="rect">
            <a:avLst/>
          </a:prstGeom>
        </p:spPr>
        <p:txBody>
          <a:bodyPr wrap="square">
            <a:spAutoFit/>
          </a:bodyPr>
          <a:lstStyle/>
          <a:p>
            <a:r>
              <a:rPr lang="de-DE" b="1" dirty="0" smtClean="0"/>
              <a:t>CW </a:t>
            </a:r>
            <a:r>
              <a:rPr lang="de-DE" b="1" dirty="0" err="1" smtClean="0"/>
              <a:t>operation</a:t>
            </a:r>
            <a:r>
              <a:rPr lang="de-DE" b="1" dirty="0" smtClean="0"/>
              <a:t> </a:t>
            </a:r>
            <a:r>
              <a:rPr lang="de-DE" b="1" dirty="0" err="1" smtClean="0"/>
              <a:t>has</a:t>
            </a:r>
            <a:r>
              <a:rPr lang="de-DE" b="1" dirty="0" smtClean="0"/>
              <a:t> </a:t>
            </a:r>
            <a:r>
              <a:rPr lang="de-DE" b="1" dirty="0" err="1" smtClean="0"/>
              <a:t>several</a:t>
            </a:r>
            <a:r>
              <a:rPr lang="de-DE" b="1" dirty="0" smtClean="0"/>
              <a:t> </a:t>
            </a:r>
            <a:r>
              <a:rPr lang="de-DE" b="1" dirty="0" err="1" smtClean="0"/>
              <a:t>aspects</a:t>
            </a:r>
            <a:endParaRPr lang="de-DE" b="1" dirty="0" smtClean="0"/>
          </a:p>
          <a:p>
            <a:pPr marL="285750" indent="-285750">
              <a:buFont typeface="Arial" panose="020B0604020202020204" pitchFamily="34" charset="0"/>
              <a:buChar char="•"/>
            </a:pPr>
            <a:endParaRPr lang="de-DE" dirty="0"/>
          </a:p>
          <a:p>
            <a:pPr marL="742950" lvl="1" indent="-285750">
              <a:buFont typeface="Arial" panose="020B0604020202020204" pitchFamily="34" charset="0"/>
              <a:buChar char="•"/>
            </a:pPr>
            <a:r>
              <a:rPr lang="de-DE" dirty="0" smtClean="0"/>
              <a:t>CW </a:t>
            </a:r>
            <a:r>
              <a:rPr lang="de-DE" dirty="0" err="1" smtClean="0"/>
              <a:t>testing</a:t>
            </a:r>
            <a:r>
              <a:rPr lang="de-DE" dirty="0" smtClean="0"/>
              <a:t> </a:t>
            </a:r>
            <a:r>
              <a:rPr lang="de-DE" dirty="0" err="1" smtClean="0"/>
              <a:t>of</a:t>
            </a:r>
            <a:r>
              <a:rPr lang="de-DE" dirty="0" smtClean="0"/>
              <a:t> XFEL </a:t>
            </a:r>
            <a:r>
              <a:rPr lang="de-DE" dirty="0" err="1" smtClean="0"/>
              <a:t>modules</a:t>
            </a:r>
            <a:r>
              <a:rPr lang="de-DE" dirty="0" smtClean="0"/>
              <a:t> (</a:t>
            </a:r>
            <a:r>
              <a:rPr lang="de-DE" dirty="0" err="1" smtClean="0"/>
              <a:t>as</a:t>
            </a:r>
            <a:r>
              <a:rPr lang="de-DE" dirty="0" smtClean="0"/>
              <a:t> </a:t>
            </a:r>
            <a:r>
              <a:rPr lang="de-DE" dirty="0" err="1" smtClean="0"/>
              <a:t>exisiting</a:t>
            </a:r>
            <a:r>
              <a:rPr lang="de-DE" dirty="0" smtClean="0"/>
              <a:t>)</a:t>
            </a:r>
          </a:p>
          <a:p>
            <a:pPr marL="742950" lvl="1" indent="-285750">
              <a:buFont typeface="Arial" panose="020B0604020202020204" pitchFamily="34" charset="0"/>
              <a:buChar char="•"/>
            </a:pPr>
            <a:r>
              <a:rPr lang="de-DE" dirty="0" smtClean="0"/>
              <a:t>CW </a:t>
            </a:r>
            <a:r>
              <a:rPr lang="de-DE" dirty="0" err="1" smtClean="0"/>
              <a:t>testing</a:t>
            </a:r>
            <a:r>
              <a:rPr lang="de-DE" dirty="0" smtClean="0"/>
              <a:t> </a:t>
            </a:r>
            <a:r>
              <a:rPr lang="de-DE" dirty="0" err="1" smtClean="0"/>
              <a:t>of</a:t>
            </a:r>
            <a:r>
              <a:rPr lang="de-DE" dirty="0" smtClean="0"/>
              <a:t> a 3.9 GHz </a:t>
            </a:r>
            <a:r>
              <a:rPr lang="de-DE" dirty="0" err="1" smtClean="0"/>
              <a:t>module</a:t>
            </a:r>
            <a:endParaRPr lang="de-DE" dirty="0" smtClean="0"/>
          </a:p>
          <a:p>
            <a:pPr marL="742950" lvl="1" indent="-285750">
              <a:buFont typeface="Arial" panose="020B0604020202020204" pitchFamily="34" charset="0"/>
              <a:buChar char="•"/>
            </a:pPr>
            <a:endParaRPr lang="de-DE" dirty="0" smtClean="0"/>
          </a:p>
          <a:p>
            <a:pPr marL="742950" lvl="1" indent="-285750">
              <a:buFont typeface="Arial" panose="020B0604020202020204" pitchFamily="34" charset="0"/>
              <a:buChar char="•"/>
            </a:pPr>
            <a:r>
              <a:rPr lang="de-DE" dirty="0" smtClean="0"/>
              <a:t>CW, i.e.(?) SRF </a:t>
            </a:r>
            <a:r>
              <a:rPr lang="de-DE" dirty="0" err="1" smtClean="0"/>
              <a:t>gun</a:t>
            </a:r>
            <a:endParaRPr lang="de-DE" dirty="0" smtClean="0"/>
          </a:p>
          <a:p>
            <a:pPr marL="1200150" lvl="2" indent="-285750">
              <a:buFont typeface="Arial" panose="020B0604020202020204" pitchFamily="34" charset="0"/>
              <a:buChar char="•"/>
            </a:pPr>
            <a:r>
              <a:rPr lang="de-DE" dirty="0" err="1" smtClean="0"/>
              <a:t>Construction</a:t>
            </a:r>
            <a:endParaRPr lang="de-DE" dirty="0" smtClean="0"/>
          </a:p>
          <a:p>
            <a:pPr marL="1200150" lvl="2" indent="-285750">
              <a:buFont typeface="Arial" panose="020B0604020202020204" pitchFamily="34" charset="0"/>
              <a:buChar char="•"/>
            </a:pPr>
            <a:r>
              <a:rPr lang="de-DE" dirty="0" smtClean="0"/>
              <a:t>Iterative </a:t>
            </a:r>
            <a:r>
              <a:rPr lang="de-DE" dirty="0" err="1" smtClean="0"/>
              <a:t>rf</a:t>
            </a:r>
            <a:r>
              <a:rPr lang="de-DE" dirty="0" smtClean="0"/>
              <a:t> </a:t>
            </a:r>
            <a:r>
              <a:rPr lang="de-DE" dirty="0" err="1" smtClean="0"/>
              <a:t>testing</a:t>
            </a:r>
            <a:endParaRPr lang="de-DE" dirty="0" smtClean="0"/>
          </a:p>
          <a:p>
            <a:pPr marL="1200150" lvl="2" indent="-285750">
              <a:buFont typeface="Arial" panose="020B0604020202020204" pitchFamily="34" charset="0"/>
              <a:buChar char="•"/>
            </a:pPr>
            <a:r>
              <a:rPr lang="de-DE" dirty="0" err="1" smtClean="0"/>
              <a:t>Testing</a:t>
            </a:r>
            <a:r>
              <a:rPr lang="de-DE" dirty="0" smtClean="0"/>
              <a:t> </a:t>
            </a:r>
            <a:r>
              <a:rPr lang="de-DE" dirty="0" err="1" smtClean="0"/>
              <a:t>with</a:t>
            </a:r>
            <a:r>
              <a:rPr lang="de-DE" dirty="0" smtClean="0"/>
              <a:t> beam</a:t>
            </a:r>
          </a:p>
          <a:p>
            <a:pPr marL="285750" indent="-285750">
              <a:buFont typeface="Arial" panose="020B0604020202020204" pitchFamily="34" charset="0"/>
              <a:buChar char="•"/>
            </a:pPr>
            <a:endParaRPr lang="de-DE" dirty="0" smtClean="0"/>
          </a:p>
          <a:p>
            <a:pPr marL="742950" lvl="1" indent="-285750">
              <a:buFont typeface="Arial" panose="020B0604020202020204" pitchFamily="34" charset="0"/>
              <a:buChar char="•"/>
            </a:pPr>
            <a:r>
              <a:rPr lang="de-DE" dirty="0" err="1" smtClean="0"/>
              <a:t>Improvements</a:t>
            </a:r>
            <a:r>
              <a:rPr lang="de-DE" dirty="0" smtClean="0"/>
              <a:t> </a:t>
            </a:r>
            <a:r>
              <a:rPr lang="de-DE" dirty="0" err="1" smtClean="0"/>
              <a:t>of</a:t>
            </a:r>
            <a:r>
              <a:rPr lang="de-DE" dirty="0" smtClean="0"/>
              <a:t> </a:t>
            </a:r>
          </a:p>
          <a:p>
            <a:pPr marL="742950" lvl="1" indent="-285750">
              <a:buFont typeface="Arial" panose="020B0604020202020204" pitchFamily="34" charset="0"/>
              <a:buChar char="•"/>
            </a:pPr>
            <a:endParaRPr lang="de-DE" dirty="0" smtClean="0"/>
          </a:p>
          <a:p>
            <a:pPr marL="1200150" lvl="2" indent="-285750">
              <a:buFont typeface="Arial" panose="020B0604020202020204" pitchFamily="34" charset="0"/>
              <a:buChar char="•"/>
            </a:pPr>
            <a:r>
              <a:rPr lang="de-DE" dirty="0" smtClean="0"/>
              <a:t>Cavity, </a:t>
            </a:r>
            <a:r>
              <a:rPr lang="de-DE" dirty="0" err="1" smtClean="0"/>
              <a:t>coupler</a:t>
            </a:r>
            <a:r>
              <a:rPr lang="de-DE" dirty="0" smtClean="0"/>
              <a:t>, </a:t>
            </a:r>
            <a:r>
              <a:rPr lang="de-DE" dirty="0" err="1" smtClean="0"/>
              <a:t>cryogenics</a:t>
            </a:r>
            <a:r>
              <a:rPr lang="de-DE" dirty="0" smtClean="0"/>
              <a:t>, </a:t>
            </a:r>
            <a:r>
              <a:rPr lang="de-DE" dirty="0" err="1" smtClean="0"/>
              <a:t>others</a:t>
            </a:r>
            <a:r>
              <a:rPr lang="de-DE" dirty="0" smtClean="0"/>
              <a:t>? </a:t>
            </a:r>
            <a:r>
              <a:rPr lang="de-DE" dirty="0" err="1" smtClean="0"/>
              <a:t>Or</a:t>
            </a:r>
            <a:r>
              <a:rPr lang="de-DE" dirty="0" smtClean="0"/>
              <a:t> </a:t>
            </a:r>
            <a:r>
              <a:rPr lang="de-DE" dirty="0" err="1" smtClean="0"/>
              <a:t>even</a:t>
            </a:r>
            <a:r>
              <a:rPr lang="de-DE" dirty="0" smtClean="0"/>
              <a:t> Niobium?</a:t>
            </a:r>
          </a:p>
          <a:p>
            <a:pPr marL="1200150" lvl="2" indent="-285750">
              <a:buFont typeface="Arial" panose="020B0604020202020204" pitchFamily="34" charset="0"/>
              <a:buChar char="•"/>
            </a:pPr>
            <a:endParaRPr lang="de-DE" dirty="0"/>
          </a:p>
          <a:p>
            <a:pPr marL="1200150" lvl="2" indent="-285750">
              <a:buFont typeface="Arial" panose="020B0604020202020204" pitchFamily="34" charset="0"/>
              <a:buChar char="•"/>
            </a:pPr>
            <a:r>
              <a:rPr lang="de-DE" dirty="0" err="1" smtClean="0"/>
              <a:t>How</a:t>
            </a:r>
            <a:r>
              <a:rPr lang="de-DE" dirty="0" smtClean="0"/>
              <a:t> </a:t>
            </a:r>
            <a:r>
              <a:rPr lang="de-DE" dirty="0" err="1" smtClean="0"/>
              <a:t>does</a:t>
            </a:r>
            <a:r>
              <a:rPr lang="de-DE" dirty="0" smtClean="0"/>
              <a:t> an </a:t>
            </a:r>
            <a:r>
              <a:rPr lang="de-DE" dirty="0" err="1" smtClean="0"/>
              <a:t>optimized</a:t>
            </a:r>
            <a:r>
              <a:rPr lang="de-DE" dirty="0" smtClean="0"/>
              <a:t> CW </a:t>
            </a:r>
            <a:r>
              <a:rPr lang="de-DE" dirty="0" err="1" smtClean="0"/>
              <a:t>module</a:t>
            </a:r>
            <a:r>
              <a:rPr lang="de-DE" dirty="0" smtClean="0"/>
              <a:t> </a:t>
            </a:r>
            <a:r>
              <a:rPr lang="de-DE" dirty="0" err="1" smtClean="0"/>
              <a:t>looks</a:t>
            </a:r>
            <a:r>
              <a:rPr lang="de-DE" dirty="0" smtClean="0"/>
              <a:t> like? </a:t>
            </a:r>
          </a:p>
          <a:p>
            <a:pPr lvl="2"/>
            <a:r>
              <a:rPr lang="de-DE" dirty="0" smtClean="0"/>
              <a:t>    Can </a:t>
            </a:r>
            <a:r>
              <a:rPr lang="de-DE" dirty="0" err="1" smtClean="0"/>
              <a:t>we</a:t>
            </a:r>
            <a:r>
              <a:rPr lang="de-DE" dirty="0" smtClean="0"/>
              <a:t> </a:t>
            </a:r>
            <a:r>
              <a:rPr lang="de-DE" dirty="0" err="1" smtClean="0"/>
              <a:t>tell</a:t>
            </a:r>
            <a:r>
              <a:rPr lang="de-DE" dirty="0" smtClean="0"/>
              <a:t> </a:t>
            </a:r>
            <a:r>
              <a:rPr lang="de-DE" dirty="0" err="1" smtClean="0"/>
              <a:t>this</a:t>
            </a:r>
            <a:r>
              <a:rPr lang="de-DE" dirty="0" smtClean="0"/>
              <a:t> in </a:t>
            </a:r>
            <a:r>
              <a:rPr lang="de-DE" dirty="0" err="1" smtClean="0"/>
              <a:t>some</a:t>
            </a:r>
            <a:r>
              <a:rPr lang="de-DE" dirty="0" smtClean="0"/>
              <a:t> </a:t>
            </a:r>
            <a:r>
              <a:rPr lang="de-DE" dirty="0" err="1" smtClean="0"/>
              <a:t>few</a:t>
            </a:r>
            <a:r>
              <a:rPr lang="de-DE" dirty="0" smtClean="0"/>
              <a:t> </a:t>
            </a:r>
            <a:r>
              <a:rPr lang="de-DE" dirty="0" err="1" smtClean="0"/>
              <a:t>years</a:t>
            </a:r>
            <a:r>
              <a:rPr lang="de-DE" dirty="0" smtClean="0"/>
              <a:t>?</a:t>
            </a:r>
            <a:endParaRPr lang="de-DE" dirty="0"/>
          </a:p>
          <a:p>
            <a:pPr marL="1200150" lvl="2" indent="-285750">
              <a:buFont typeface="Arial" panose="020B0604020202020204" pitchFamily="34" charset="0"/>
              <a:buChar char="•"/>
            </a:pPr>
            <a:endParaRPr lang="de-DE" dirty="0" smtClean="0"/>
          </a:p>
          <a:p>
            <a:pPr lvl="2"/>
            <a:endParaRPr lang="de-DE" dirty="0" smtClean="0"/>
          </a:p>
        </p:txBody>
      </p:sp>
    </p:spTree>
    <p:extLst>
      <p:ext uri="{BB962C8B-B14F-4D97-AF65-F5344CB8AC3E}">
        <p14:creationId xmlns:p14="http://schemas.microsoft.com/office/powerpoint/2010/main" val="32592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ARD ST1 </a:t>
            </a:r>
            <a:r>
              <a:rPr lang="de-DE" dirty="0" err="1" smtClean="0"/>
              <a:t>work</a:t>
            </a:r>
            <a:r>
              <a:rPr lang="de-DE" dirty="0" smtClean="0"/>
              <a:t> </a:t>
            </a:r>
            <a:r>
              <a:rPr lang="de-DE" dirty="0" err="1" smtClean="0"/>
              <a:t>packages</a:t>
            </a:r>
            <a:r>
              <a:rPr lang="de-DE" dirty="0" smtClean="0"/>
              <a:t> w/ DESY </a:t>
            </a:r>
            <a:r>
              <a:rPr lang="de-DE" dirty="0" err="1" smtClean="0"/>
              <a:t>actvities</a:t>
            </a:r>
            <a:endParaRPr lang="de-DE" dirty="0"/>
          </a:p>
        </p:txBody>
      </p:sp>
      <p:graphicFrame>
        <p:nvGraphicFramePr>
          <p:cNvPr id="8" name="Object 7"/>
          <p:cNvGraphicFramePr>
            <a:graphicFrameLocks noChangeAspect="1"/>
          </p:cNvGraphicFramePr>
          <p:nvPr>
            <p:extLst>
              <p:ext uri="{D42A27DB-BD31-4B8C-83A1-F6EECF244321}">
                <p14:modId xmlns:p14="http://schemas.microsoft.com/office/powerpoint/2010/main" val="1138557345"/>
              </p:ext>
            </p:extLst>
          </p:nvPr>
        </p:nvGraphicFramePr>
        <p:xfrm>
          <a:off x="348343" y="794657"/>
          <a:ext cx="8382000" cy="5717268"/>
        </p:xfrm>
        <a:graphic>
          <a:graphicData uri="http://schemas.openxmlformats.org/presentationml/2006/ole">
            <mc:AlternateContent xmlns:mc="http://schemas.openxmlformats.org/markup-compatibility/2006">
              <mc:Choice xmlns:v="urn:schemas-microsoft-com:vml" Requires="v">
                <p:oleObj spid="_x0000_s1038" name="Dokument" r:id="rId4" imgW="5946078" imgH="6164791" progId="Word.Document.12">
                  <p:embed/>
                </p:oleObj>
              </mc:Choice>
              <mc:Fallback>
                <p:oleObj name="Dokument" r:id="rId4" imgW="5946078" imgH="6164791" progId="Word.Document.12">
                  <p:embed/>
                  <p:pic>
                    <p:nvPicPr>
                      <p:cNvPr id="0" name=""/>
                      <p:cNvPicPr/>
                      <p:nvPr/>
                    </p:nvPicPr>
                    <p:blipFill>
                      <a:blip r:embed="rId5"/>
                      <a:stretch>
                        <a:fillRect/>
                      </a:stretch>
                    </p:blipFill>
                    <p:spPr>
                      <a:xfrm>
                        <a:off x="348343" y="794657"/>
                        <a:ext cx="8382000" cy="5717268"/>
                      </a:xfrm>
                      <a:prstGeom prst="rect">
                        <a:avLst/>
                      </a:prstGeom>
                    </p:spPr>
                  </p:pic>
                </p:oleObj>
              </mc:Fallback>
            </mc:AlternateContent>
          </a:graphicData>
        </a:graphic>
      </p:graphicFrame>
      <p:sp>
        <p:nvSpPr>
          <p:cNvPr id="3" name="Oval 2"/>
          <p:cNvSpPr/>
          <p:nvPr/>
        </p:nvSpPr>
        <p:spPr bwMode="auto">
          <a:xfrm>
            <a:off x="2277374" y="1224951"/>
            <a:ext cx="2907101" cy="32780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2277373" y="2541916"/>
            <a:ext cx="3183148" cy="30480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26211" y="3119885"/>
            <a:ext cx="1820174" cy="42557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117781" y="4390844"/>
            <a:ext cx="4628072" cy="931651"/>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117781" y="5589920"/>
            <a:ext cx="4628072" cy="75624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30206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and Modification of our Dedicated Infrastructure</a:t>
            </a:r>
            <a:endParaRPr lang="en-US" dirty="0"/>
          </a:p>
        </p:txBody>
      </p:sp>
      <p:sp>
        <p:nvSpPr>
          <p:cNvPr id="4" name="Rectangle 3"/>
          <p:cNvSpPr/>
          <p:nvPr/>
        </p:nvSpPr>
        <p:spPr>
          <a:xfrm>
            <a:off x="302281" y="889844"/>
            <a:ext cx="8380740" cy="4801314"/>
          </a:xfrm>
          <a:prstGeom prst="rect">
            <a:avLst/>
          </a:prstGeom>
        </p:spPr>
        <p:txBody>
          <a:bodyPr wrap="square">
            <a:spAutoFit/>
          </a:bodyPr>
          <a:lstStyle/>
          <a:p>
            <a:pPr marL="285750" indent="-285750">
              <a:buFont typeface="Arial" panose="020B0604020202020204" pitchFamily="34" charset="0"/>
              <a:buChar char="•"/>
            </a:pPr>
            <a:r>
              <a:rPr lang="en-US" b="1" dirty="0" smtClean="0"/>
              <a:t>CMTB</a:t>
            </a:r>
            <a:r>
              <a:rPr lang="en-US" dirty="0" smtClean="0"/>
              <a:t> will remain available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Hall 3 RF testing will be stopped and needs to be completely moved to AMTF</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AMTF</a:t>
            </a:r>
            <a:r>
              <a:rPr lang="en-US" dirty="0" smtClean="0"/>
              <a:t>	</a:t>
            </a:r>
          </a:p>
          <a:p>
            <a:pPr marL="742950" lvl="1" indent="-285750">
              <a:buFont typeface="Arial" panose="020B0604020202020204" pitchFamily="34" charset="0"/>
              <a:buChar char="•"/>
            </a:pPr>
            <a:r>
              <a:rPr lang="en-US" dirty="0" smtClean="0"/>
              <a:t>Two RF test stands can be used for </a:t>
            </a:r>
          </a:p>
          <a:p>
            <a:pPr marL="1200150" lvl="2" indent="-285750">
              <a:buFont typeface="Arial" panose="020B0604020202020204" pitchFamily="34" charset="0"/>
              <a:buChar char="•"/>
            </a:pPr>
            <a:r>
              <a:rPr lang="en-US" dirty="0" smtClean="0"/>
              <a:t>all our 1.3 GHz test programs </a:t>
            </a:r>
          </a:p>
          <a:p>
            <a:pPr lvl="2"/>
            <a:r>
              <a:rPr lang="en-US" dirty="0" smtClean="0"/>
              <a:t>    </a:t>
            </a:r>
            <a:r>
              <a:rPr lang="en-US" sz="1600" dirty="0" smtClean="0"/>
              <a:t>(R&amp;D projects need to co-finance operation)</a:t>
            </a:r>
          </a:p>
          <a:p>
            <a:pPr marL="1200150" lvl="2" indent="-285750">
              <a:buFont typeface="Arial" panose="020B0604020202020204" pitchFamily="34" charset="0"/>
              <a:buChar char="•"/>
            </a:pPr>
            <a:r>
              <a:rPr lang="en-US" dirty="0" smtClean="0"/>
              <a:t>Service for e.g. ESS but also industry</a:t>
            </a:r>
          </a:p>
          <a:p>
            <a:pPr lvl="2"/>
            <a:r>
              <a:rPr lang="en-US" dirty="0" smtClean="0"/>
              <a:t>    </a:t>
            </a:r>
            <a:r>
              <a:rPr lang="en-US" sz="1600" dirty="0" smtClean="0"/>
              <a:t>(full cost to be carried by external ‚</a:t>
            </a:r>
            <a:r>
              <a:rPr lang="en-US" sz="1600" dirty="0" err="1" smtClean="0"/>
              <a:t>orderers</a:t>
            </a:r>
            <a:r>
              <a:rPr lang="en-US" sz="1600" dirty="0" smtClean="0"/>
              <a:t>‘)</a:t>
            </a:r>
          </a:p>
          <a:p>
            <a:pPr marL="742950" lvl="1" indent="-285750">
              <a:buFont typeface="Arial" panose="020B0604020202020204" pitchFamily="34" charset="0"/>
              <a:buChar char="•"/>
            </a:pPr>
            <a:r>
              <a:rPr lang="en-US" dirty="0" smtClean="0"/>
              <a:t>Approx. 2 horizontal test stands are a must; perhaps the third as housing for HZDR gun cryostat and also CHECHIA(?); installation cost!</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All other SRF infrastructure</a:t>
            </a:r>
            <a:r>
              <a:rPr lang="en-US" dirty="0" smtClean="0"/>
              <a:t>, e.g. hall 3, </a:t>
            </a:r>
            <a:r>
              <a:rPr lang="en-US" b="1" dirty="0" smtClean="0"/>
              <a:t>should be state of the art and remain operational</a:t>
            </a:r>
            <a:r>
              <a:rPr lang="en-US" dirty="0" smtClean="0"/>
              <a:t> after the end of the XFEL construction period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Special infrastructure like 800 </a:t>
            </a:r>
            <a:r>
              <a:rPr lang="en-US" dirty="0" err="1" smtClean="0"/>
              <a:t>deg</a:t>
            </a:r>
            <a:r>
              <a:rPr lang="en-US" dirty="0" smtClean="0"/>
              <a:t> oven to be re-activated; 1400 </a:t>
            </a:r>
            <a:r>
              <a:rPr lang="en-US" dirty="0" err="1" smtClean="0"/>
              <a:t>deg</a:t>
            </a:r>
            <a:r>
              <a:rPr lang="en-US" dirty="0" smtClean="0"/>
              <a:t>?</a:t>
            </a:r>
          </a:p>
        </p:txBody>
      </p:sp>
    </p:spTree>
    <p:extLst>
      <p:ext uri="{BB962C8B-B14F-4D97-AF65-F5344CB8AC3E}">
        <p14:creationId xmlns:p14="http://schemas.microsoft.com/office/powerpoint/2010/main" val="2500501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48" y="103188"/>
            <a:ext cx="8883836" cy="544512"/>
          </a:xfrm>
        </p:spPr>
        <p:txBody>
          <a:bodyPr/>
          <a:lstStyle/>
          <a:p>
            <a:r>
              <a:rPr lang="en-US" dirty="0" smtClean="0"/>
              <a:t>Infrastructure of DESY MPL Laboratory is Under Discussion </a:t>
            </a:r>
            <a:endParaRPr lang="en-US" dirty="0"/>
          </a:p>
        </p:txBody>
      </p:sp>
      <p:sp>
        <p:nvSpPr>
          <p:cNvPr id="7" name="TextBox 6"/>
          <p:cNvSpPr txBox="1"/>
          <p:nvPr/>
        </p:nvSpPr>
        <p:spPr>
          <a:xfrm>
            <a:off x="156984" y="1574902"/>
            <a:ext cx="2103138" cy="923330"/>
          </a:xfrm>
          <a:prstGeom prst="rect">
            <a:avLst/>
          </a:prstGeom>
          <a:noFill/>
        </p:spPr>
        <p:txBody>
          <a:bodyPr wrap="square" rtlCol="0">
            <a:spAutoFit/>
          </a:bodyPr>
          <a:lstStyle/>
          <a:p>
            <a:r>
              <a:rPr lang="en-US" b="1" i="1" dirty="0" smtClean="0"/>
              <a:t>electrical &amp; thermal properties</a:t>
            </a:r>
            <a:endParaRPr lang="en-US" b="1" i="1" dirty="0"/>
          </a:p>
        </p:txBody>
      </p:sp>
      <p:sp>
        <p:nvSpPr>
          <p:cNvPr id="9" name="TextBox 8"/>
          <p:cNvSpPr txBox="1"/>
          <p:nvPr/>
        </p:nvSpPr>
        <p:spPr>
          <a:xfrm>
            <a:off x="172749" y="2691173"/>
            <a:ext cx="1287532" cy="400110"/>
          </a:xfrm>
          <a:prstGeom prst="rect">
            <a:avLst/>
          </a:prstGeom>
          <a:noFill/>
        </p:spPr>
        <p:txBody>
          <a:bodyPr wrap="none" rtlCol="0">
            <a:spAutoFit/>
          </a:bodyPr>
          <a:lstStyle/>
          <a:p>
            <a:r>
              <a:rPr lang="en-US" b="1" i="1" dirty="0" smtClean="0"/>
              <a:t>impurities</a:t>
            </a:r>
            <a:endParaRPr lang="en-US" sz="2000" b="1" i="1" dirty="0"/>
          </a:p>
        </p:txBody>
      </p:sp>
      <p:grpSp>
        <p:nvGrpSpPr>
          <p:cNvPr id="4" name="Group 3"/>
          <p:cNvGrpSpPr/>
          <p:nvPr/>
        </p:nvGrpSpPr>
        <p:grpSpPr>
          <a:xfrm>
            <a:off x="1719736" y="543844"/>
            <a:ext cx="3602267" cy="5546427"/>
            <a:chOff x="887234" y="766663"/>
            <a:chExt cx="3602269" cy="5031371"/>
          </a:xfrm>
        </p:grpSpPr>
        <p:sp>
          <p:nvSpPr>
            <p:cNvPr id="3" name="TextBox 2"/>
            <p:cNvSpPr txBox="1"/>
            <p:nvPr/>
          </p:nvSpPr>
          <p:spPr>
            <a:xfrm>
              <a:off x="887234" y="766663"/>
              <a:ext cx="3602268" cy="5025522"/>
            </a:xfrm>
            <a:prstGeom prst="rect">
              <a:avLst/>
            </a:prstGeom>
            <a:noFill/>
            <a:ln>
              <a:noFill/>
            </a:ln>
          </p:spPr>
          <p:txBody>
            <a:bodyPr wrap="none" rtlCol="0">
              <a:spAutoFit/>
            </a:bodyPr>
            <a:lstStyle/>
            <a:p>
              <a:pPr lvl="1"/>
              <a:endParaRPr lang="en-US" b="1" dirty="0" smtClean="0">
                <a:solidFill>
                  <a:schemeClr val="accent6"/>
                </a:solidFill>
              </a:endParaRPr>
            </a:p>
            <a:p>
              <a:pPr lvl="1"/>
              <a:endParaRPr lang="en-US" b="1" dirty="0" smtClean="0">
                <a:solidFill>
                  <a:schemeClr val="accent6"/>
                </a:solidFill>
              </a:endParaRPr>
            </a:p>
            <a:p>
              <a:pPr lvl="1"/>
              <a:endParaRPr lang="en-US" b="1" dirty="0" smtClean="0">
                <a:solidFill>
                  <a:schemeClr val="accent6"/>
                </a:solidFill>
              </a:endParaRPr>
            </a:p>
            <a:p>
              <a:pPr lvl="1"/>
              <a:endParaRPr lang="en-US" b="1" dirty="0" smtClean="0">
                <a:solidFill>
                  <a:schemeClr val="accent6"/>
                </a:solidFill>
              </a:endParaRPr>
            </a:p>
            <a:p>
              <a:pPr marL="742950" lvl="1" indent="-285750">
                <a:buFont typeface="Arial" panose="020B0604020202020204" pitchFamily="34" charset="0"/>
                <a:buChar char="•"/>
              </a:pPr>
              <a:r>
                <a:rPr lang="en-US" dirty="0" smtClean="0"/>
                <a:t>Residual Resistivity Ratio </a:t>
              </a:r>
            </a:p>
            <a:p>
              <a:pPr marL="742950" lvl="1" indent="-285750">
                <a:spcBef>
                  <a:spcPts val="0"/>
                </a:spcBef>
                <a:spcAft>
                  <a:spcPts val="1200"/>
                </a:spcAft>
                <a:buFont typeface="Arial" panose="020B0604020202020204" pitchFamily="34" charset="0"/>
                <a:buChar char="•"/>
              </a:pPr>
              <a:r>
                <a:rPr lang="en-US" dirty="0" smtClean="0"/>
                <a:t>Thermal conductivity</a:t>
              </a:r>
            </a:p>
            <a:p>
              <a:pPr marL="742950" lvl="1" indent="-285750">
                <a:buFont typeface="Arial" panose="020B0604020202020204" pitchFamily="34" charset="0"/>
                <a:buChar char="•"/>
              </a:pPr>
              <a:r>
                <a:rPr lang="en-US" dirty="0" smtClean="0"/>
                <a:t>Eddy current method</a:t>
              </a:r>
            </a:p>
            <a:p>
              <a:pPr marL="742950" lvl="1" indent="-285750">
                <a:buFont typeface="Arial" panose="020B0604020202020204" pitchFamily="34" charset="0"/>
                <a:buChar char="•"/>
              </a:pPr>
              <a:r>
                <a:rPr lang="en-US" dirty="0" smtClean="0"/>
                <a:t>Gas analysis</a:t>
              </a:r>
            </a:p>
            <a:p>
              <a:pPr marL="742950" lvl="1" indent="-285750">
                <a:spcAft>
                  <a:spcPts val="1200"/>
                </a:spcAft>
                <a:buFont typeface="Arial" panose="020B0604020202020204" pitchFamily="34" charset="0"/>
                <a:buChar char="•"/>
              </a:pPr>
              <a:r>
                <a:rPr lang="en-US" dirty="0" smtClean="0"/>
                <a:t>X-ray element analysis</a:t>
              </a:r>
            </a:p>
            <a:p>
              <a:pPr marL="742950" lvl="1" indent="-285750">
                <a:buFont typeface="Arial" panose="020B0604020202020204" pitchFamily="34" charset="0"/>
                <a:buChar char="•"/>
              </a:pPr>
              <a:r>
                <a:rPr lang="en-US" dirty="0" smtClean="0"/>
                <a:t>Hardness HV</a:t>
              </a:r>
            </a:p>
            <a:p>
              <a:pPr marL="742950" lvl="1" indent="-285750">
                <a:buFont typeface="Arial" panose="020B0604020202020204" pitchFamily="34" charset="0"/>
                <a:buChar char="•"/>
              </a:pPr>
              <a:r>
                <a:rPr lang="en-US" dirty="0" smtClean="0"/>
                <a:t>Thickness</a:t>
              </a:r>
            </a:p>
            <a:p>
              <a:pPr marL="742950" lvl="1" indent="-285750">
                <a:buFont typeface="Arial" panose="020B0604020202020204" pitchFamily="34" charset="0"/>
                <a:buChar char="•"/>
              </a:pPr>
              <a:r>
                <a:rPr lang="en-US" dirty="0" smtClean="0"/>
                <a:t>Bulging test</a:t>
              </a:r>
            </a:p>
            <a:p>
              <a:pPr marL="742950" lvl="1" indent="-285750">
                <a:spcAft>
                  <a:spcPts val="1200"/>
                </a:spcAft>
                <a:buFont typeface="Arial" panose="020B0604020202020204" pitchFamily="34" charset="0"/>
                <a:buChar char="•"/>
              </a:pPr>
              <a:r>
                <a:rPr lang="en-US" dirty="0" smtClean="0"/>
                <a:t>Tensile test</a:t>
              </a:r>
            </a:p>
            <a:p>
              <a:pPr marL="742950" lvl="1" indent="-285750">
                <a:buFont typeface="Arial" panose="020B0604020202020204" pitchFamily="34" charset="0"/>
                <a:buChar char="•"/>
              </a:pPr>
              <a:r>
                <a:rPr lang="en-US" dirty="0" smtClean="0"/>
                <a:t>Roughness</a:t>
              </a:r>
            </a:p>
            <a:p>
              <a:pPr marL="742950" lvl="1" indent="-285750">
                <a:buFont typeface="Arial" panose="020B0604020202020204" pitchFamily="34" charset="0"/>
                <a:buChar char="•"/>
              </a:pPr>
              <a:r>
                <a:rPr lang="en-US" dirty="0" smtClean="0"/>
                <a:t>Surface profile</a:t>
              </a:r>
            </a:p>
            <a:p>
              <a:pPr marL="742950" lvl="1" indent="-285750">
                <a:buFont typeface="Arial" panose="020B0604020202020204" pitchFamily="34" charset="0"/>
                <a:buChar char="•"/>
              </a:pPr>
              <a:r>
                <a:rPr lang="en-US" dirty="0" smtClean="0"/>
                <a:t>Metallography</a:t>
              </a:r>
            </a:p>
            <a:p>
              <a:pPr marL="742950" lvl="1" indent="-285750">
                <a:buFont typeface="Arial" panose="020B0604020202020204" pitchFamily="34" charset="0"/>
                <a:buChar char="•"/>
              </a:pPr>
              <a:r>
                <a:rPr lang="en-US" dirty="0" smtClean="0"/>
                <a:t>Light microscopy</a:t>
              </a:r>
            </a:p>
            <a:p>
              <a:pPr marL="742950" lvl="1" indent="-285750">
                <a:buFont typeface="Arial" panose="020B0604020202020204" pitchFamily="34" charset="0"/>
                <a:buChar char="•"/>
              </a:pPr>
              <a:r>
                <a:rPr lang="en-US" dirty="0" smtClean="0"/>
                <a:t>3D Imaging</a:t>
              </a:r>
            </a:p>
          </p:txBody>
        </p:sp>
        <p:sp>
          <p:nvSpPr>
            <p:cNvPr id="6" name="Rounded Rectangular Callout 5"/>
            <p:cNvSpPr/>
            <p:nvPr/>
          </p:nvSpPr>
          <p:spPr bwMode="auto">
            <a:xfrm>
              <a:off x="1344795" y="1741683"/>
              <a:ext cx="3144708" cy="587206"/>
            </a:xfrm>
            <a:prstGeom prst="wedgeRoundRectCallout">
              <a:avLst>
                <a:gd name="adj1" fmla="val -60040"/>
                <a:gd name="adj2" fmla="val 15184"/>
                <a:gd name="adj3" fmla="val 16667"/>
              </a:avLst>
            </a:prstGeom>
            <a:noFill/>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p:txBody>
        </p:sp>
        <p:sp>
          <p:nvSpPr>
            <p:cNvPr id="8" name="Rounded Rectangular Callout 7"/>
            <p:cNvSpPr/>
            <p:nvPr/>
          </p:nvSpPr>
          <p:spPr bwMode="auto">
            <a:xfrm>
              <a:off x="1344795" y="2409411"/>
              <a:ext cx="3144707" cy="806257"/>
            </a:xfrm>
            <a:prstGeom prst="wedgeRoundRectCallout">
              <a:avLst>
                <a:gd name="adj1" fmla="val -61125"/>
                <a:gd name="adj2" fmla="val 10191"/>
                <a:gd name="adj3" fmla="val 16667"/>
              </a:avLst>
            </a:prstGeom>
            <a:noFill/>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p:txBody>
        </p:sp>
        <p:sp>
          <p:nvSpPr>
            <p:cNvPr id="10" name="Rounded Rectangular Callout 9"/>
            <p:cNvSpPr/>
            <p:nvPr/>
          </p:nvSpPr>
          <p:spPr bwMode="auto">
            <a:xfrm>
              <a:off x="1344795" y="3292977"/>
              <a:ext cx="3144708" cy="1057348"/>
            </a:xfrm>
            <a:prstGeom prst="wedgeRoundRectCallout">
              <a:avLst>
                <a:gd name="adj1" fmla="val -60243"/>
                <a:gd name="adj2" fmla="val 17172"/>
                <a:gd name="adj3" fmla="val 16667"/>
              </a:avLst>
            </a:prstGeom>
            <a:noFill/>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p:txBody>
        </p:sp>
        <p:sp>
          <p:nvSpPr>
            <p:cNvPr id="11" name="Rounded Rectangular Callout 10"/>
            <p:cNvSpPr/>
            <p:nvPr/>
          </p:nvSpPr>
          <p:spPr bwMode="auto">
            <a:xfrm>
              <a:off x="1344795" y="4436424"/>
              <a:ext cx="3144708" cy="1361610"/>
            </a:xfrm>
            <a:prstGeom prst="wedgeRoundRectCallout">
              <a:avLst>
                <a:gd name="adj1" fmla="val -62733"/>
                <a:gd name="adj2" fmla="val 5860"/>
                <a:gd name="adj3" fmla="val 16667"/>
              </a:avLst>
            </a:prstGeom>
            <a:noFill/>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p:txBody>
        </p:sp>
      </p:grpSp>
      <p:sp>
        <p:nvSpPr>
          <p:cNvPr id="12" name="TextBox 11"/>
          <p:cNvSpPr txBox="1"/>
          <p:nvPr/>
        </p:nvSpPr>
        <p:spPr>
          <a:xfrm>
            <a:off x="156647" y="3765680"/>
            <a:ext cx="2292849" cy="646331"/>
          </a:xfrm>
          <a:prstGeom prst="rect">
            <a:avLst/>
          </a:prstGeom>
          <a:noFill/>
        </p:spPr>
        <p:txBody>
          <a:bodyPr wrap="square" rtlCol="0">
            <a:spAutoFit/>
          </a:bodyPr>
          <a:lstStyle/>
          <a:p>
            <a:r>
              <a:rPr lang="en-US" b="1" i="1" dirty="0" smtClean="0"/>
              <a:t>mechanical properties</a:t>
            </a:r>
            <a:endParaRPr lang="en-US" b="1" i="1" dirty="0"/>
          </a:p>
        </p:txBody>
      </p:sp>
      <p:sp>
        <p:nvSpPr>
          <p:cNvPr id="13" name="TextBox 12"/>
          <p:cNvSpPr txBox="1"/>
          <p:nvPr/>
        </p:nvSpPr>
        <p:spPr>
          <a:xfrm>
            <a:off x="172749" y="4896036"/>
            <a:ext cx="1829473" cy="646331"/>
          </a:xfrm>
          <a:prstGeom prst="rect">
            <a:avLst/>
          </a:prstGeom>
          <a:noFill/>
        </p:spPr>
        <p:txBody>
          <a:bodyPr wrap="square" rtlCol="0">
            <a:spAutoFit/>
          </a:bodyPr>
          <a:lstStyle/>
          <a:p>
            <a:r>
              <a:rPr lang="en-US" b="1" i="1" dirty="0" smtClean="0"/>
              <a:t>surface analysis</a:t>
            </a:r>
            <a:endParaRPr lang="en-US" b="1" i="1" dirty="0"/>
          </a:p>
        </p:txBody>
      </p:sp>
      <p:sp>
        <p:nvSpPr>
          <p:cNvPr id="14" name="Rectangle 13"/>
          <p:cNvSpPr/>
          <p:nvPr/>
        </p:nvSpPr>
        <p:spPr>
          <a:xfrm>
            <a:off x="5538159" y="1579924"/>
            <a:ext cx="3545456" cy="432426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smtClean="0"/>
              <a:t>The dedicated infrastructure had a huge impact on</a:t>
            </a:r>
          </a:p>
          <a:p>
            <a:pPr marL="742950" lvl="1" indent="-285750">
              <a:buFont typeface="Arial" panose="020B0604020202020204" pitchFamily="34" charset="0"/>
              <a:buChar char="•"/>
            </a:pPr>
            <a:r>
              <a:rPr lang="en-US" dirty="0" smtClean="0"/>
              <a:t>DESY R&amp;D and</a:t>
            </a:r>
          </a:p>
          <a:p>
            <a:pPr marL="742950" lvl="1" indent="-285750">
              <a:buFont typeface="Arial" panose="020B0604020202020204" pitchFamily="34" charset="0"/>
              <a:buChar char="•"/>
            </a:pPr>
            <a:r>
              <a:rPr lang="en-US" dirty="0" smtClean="0"/>
              <a:t>XFEL series production</a:t>
            </a:r>
          </a:p>
          <a:p>
            <a:pPr marL="742950" lvl="1" indent="-285750">
              <a:buFont typeface="Arial" panose="020B0604020202020204" pitchFamily="34" charset="0"/>
              <a:buChar char="•"/>
            </a:pPr>
            <a:r>
              <a:rPr lang="en-US" dirty="0" smtClean="0"/>
              <a:t>now also LCLS-II</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Many devices aged with its operator…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Comparable infrastructure is hardly available outside DESY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clearly would be advantageous to preserve in-house knowledge</a:t>
            </a:r>
          </a:p>
        </p:txBody>
      </p:sp>
    </p:spTree>
    <p:extLst>
      <p:ext uri="{BB962C8B-B14F-4D97-AF65-F5344CB8AC3E}">
        <p14:creationId xmlns:p14="http://schemas.microsoft.com/office/powerpoint/2010/main" val="2422880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XFEL components</a:t>
            </a:r>
            <a:endParaRPr lang="en-US" dirty="0"/>
          </a:p>
        </p:txBody>
      </p:sp>
      <p:sp>
        <p:nvSpPr>
          <p:cNvPr id="4" name="Rectangle 3"/>
          <p:cNvSpPr/>
          <p:nvPr/>
        </p:nvSpPr>
        <p:spPr>
          <a:xfrm>
            <a:off x="302281" y="889844"/>
            <a:ext cx="8380740" cy="3647152"/>
          </a:xfrm>
          <a:prstGeom prst="rect">
            <a:avLst/>
          </a:prstGeom>
        </p:spPr>
        <p:txBody>
          <a:bodyPr wrap="square">
            <a:spAutoFit/>
          </a:bodyPr>
          <a:lstStyle/>
          <a:p>
            <a:pPr marL="285750" indent="-285750">
              <a:buFont typeface="Arial" panose="020B0604020202020204" pitchFamily="34" charset="0"/>
              <a:buChar char="•"/>
            </a:pPr>
            <a:r>
              <a:rPr lang="en-US" b="1" dirty="0" smtClean="0"/>
              <a:t>What is available after tunnel closure?</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Niobium et.al.</a:t>
            </a:r>
          </a:p>
          <a:p>
            <a:pPr marL="742950" lvl="1" indent="-285750">
              <a:spcAft>
                <a:spcPts val="600"/>
              </a:spcAft>
              <a:buFont typeface="Arial" panose="020B0604020202020204" pitchFamily="34" charset="0"/>
              <a:buChar char="•"/>
            </a:pPr>
            <a:r>
              <a:rPr lang="en-US" dirty="0" smtClean="0"/>
              <a:t>Material from cavity vendors</a:t>
            </a:r>
          </a:p>
          <a:p>
            <a:pPr marL="742950" lvl="1" indent="-285750">
              <a:buFont typeface="Arial" panose="020B0604020202020204" pitchFamily="34" charset="0"/>
              <a:buChar char="•"/>
            </a:pPr>
            <a:r>
              <a:rPr lang="en-US" dirty="0" smtClean="0"/>
              <a:t>Coupler parts</a:t>
            </a:r>
          </a:p>
          <a:p>
            <a:pPr marL="742950" lvl="1" indent="-285750">
              <a:spcAft>
                <a:spcPts val="600"/>
              </a:spcAft>
              <a:buFont typeface="Arial" panose="020B0604020202020204" pitchFamily="34" charset="0"/>
              <a:buChar char="•"/>
            </a:pPr>
            <a:r>
              <a:rPr lang="en-US" dirty="0" smtClean="0"/>
              <a:t>Cryostats</a:t>
            </a:r>
          </a:p>
          <a:p>
            <a:pPr marL="742950" lvl="1" indent="-285750">
              <a:spcAft>
                <a:spcPts val="600"/>
              </a:spcAft>
              <a:buFont typeface="Arial" panose="020B0604020202020204" pitchFamily="34" charset="0"/>
              <a:buChar char="•"/>
            </a:pPr>
            <a:r>
              <a:rPr lang="en-US" dirty="0" smtClean="0"/>
              <a:t>Modules</a:t>
            </a:r>
          </a:p>
          <a:p>
            <a:pPr marL="742950" lvl="1" indent="-285750">
              <a:buFont typeface="Arial" panose="020B0604020202020204" pitchFamily="34" charset="0"/>
              <a:buChar char="•"/>
            </a:pPr>
            <a:r>
              <a:rPr lang="en-US" dirty="0" smtClean="0"/>
              <a:t>Others</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Complete lists are under preparation</a:t>
            </a:r>
          </a:p>
          <a:p>
            <a:pPr marL="285750"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3015508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DESY CW R&amp;D PROGRAM 	</a:t>
            </a:r>
            <a:r>
              <a:rPr lang="pt-BR" dirty="0" smtClean="0"/>
              <a:t>                         </a:t>
            </a:r>
            <a:r>
              <a:rPr lang="pt-BR" dirty="0"/>
              <a:t>Motivation</a:t>
            </a:r>
          </a:p>
        </p:txBody>
      </p:sp>
      <p:sp>
        <p:nvSpPr>
          <p:cNvPr id="5" name="Rectangle 4"/>
          <p:cNvSpPr/>
          <p:nvPr/>
        </p:nvSpPr>
        <p:spPr>
          <a:xfrm>
            <a:off x="168982" y="732038"/>
            <a:ext cx="8914633" cy="707886"/>
          </a:xfrm>
          <a:prstGeom prst="rect">
            <a:avLst/>
          </a:prstGeom>
        </p:spPr>
        <p:txBody>
          <a:bodyPr wrap="square">
            <a:spAutoFit/>
          </a:bodyPr>
          <a:lstStyle/>
          <a:p>
            <a:pPr algn="just"/>
            <a:r>
              <a:rPr lang="en-US" sz="2000" dirty="0" smtClean="0">
                <a:latin typeface="Calibri" pitchFamily="34" charset="0"/>
                <a:cs typeface="Calibri" pitchFamily="34" charset="0"/>
              </a:rPr>
              <a:t>The European </a:t>
            </a:r>
            <a:r>
              <a:rPr lang="en-US" sz="2000" b="0" dirty="0" smtClean="0">
                <a:solidFill>
                  <a:schemeClr val="tx1"/>
                </a:solidFill>
                <a:latin typeface="Calibri" pitchFamily="34" charset="0"/>
                <a:cs typeface="Calibri" pitchFamily="34" charset="0"/>
              </a:rPr>
              <a:t>XFEL and FLASH originate from the TESLA collider and therefore their nominal  operation is the short pulse (sp) mode, with very low duty factor (DF).</a:t>
            </a:r>
            <a:endParaRPr lang="en-US" sz="2000" b="0" dirty="0">
              <a:solidFill>
                <a:schemeClr val="tx1"/>
              </a:solidFill>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46028417"/>
              </p:ext>
            </p:extLst>
          </p:nvPr>
        </p:nvGraphicFramePr>
        <p:xfrm>
          <a:off x="319315" y="1963883"/>
          <a:ext cx="8608769" cy="890527"/>
        </p:xfrm>
        <a:graphic>
          <a:graphicData uri="http://schemas.openxmlformats.org/drawingml/2006/table">
            <a:tbl>
              <a:tblPr firstRow="1" bandRow="1">
                <a:tableStyleId>{5C22544A-7EE6-4342-B048-85BDC9FD1C3A}</a:tableStyleId>
              </a:tblPr>
              <a:tblGrid>
                <a:gridCol w="1901371"/>
                <a:gridCol w="2989944"/>
                <a:gridCol w="1879600"/>
                <a:gridCol w="1837854"/>
              </a:tblGrid>
              <a:tr h="43332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n>
                            <a:noFill/>
                          </a:ln>
                          <a:solidFill>
                            <a:schemeClr val="tx1"/>
                          </a:solidFill>
                          <a:effectLst/>
                          <a:latin typeface="Calibri" pitchFamily="34" charset="0"/>
                          <a:cs typeface="Calibri" pitchFamily="34" charset="0"/>
                        </a:rPr>
                        <a:t>RF-pulses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smtClean="0">
                          <a:ln>
                            <a:noFill/>
                          </a:ln>
                          <a:solidFill>
                            <a:schemeClr val="tx1"/>
                          </a:solidFill>
                          <a:effectLst/>
                          <a:latin typeface="Calibri" pitchFamily="34" charset="0"/>
                          <a:cs typeface="Calibri" pitchFamily="34" charset="0"/>
                        </a:rPr>
                        <a:t>Max RF pulse length [ms] </a:t>
                      </a:r>
                      <a:endParaRPr lang="en-US" sz="20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ln>
                            <a:noFill/>
                          </a:ln>
                          <a:solidFill>
                            <a:schemeClr val="tx1"/>
                          </a:solidFill>
                          <a:effectLst/>
                          <a:latin typeface="Calibri" pitchFamily="34" charset="0"/>
                          <a:cs typeface="Calibri" pitchFamily="34" charset="0"/>
                        </a:rPr>
                        <a:t>Rep. Rate</a:t>
                      </a:r>
                      <a:r>
                        <a:rPr lang="en-US" sz="2000" b="0" i="0" baseline="0" dirty="0" smtClean="0">
                          <a:ln>
                            <a:noFill/>
                          </a:ln>
                          <a:solidFill>
                            <a:schemeClr val="tx1"/>
                          </a:solidFill>
                          <a:effectLst/>
                          <a:latin typeface="Calibri" pitchFamily="34" charset="0"/>
                          <a:cs typeface="Calibri" pitchFamily="34" charset="0"/>
                        </a:rPr>
                        <a:t> </a:t>
                      </a:r>
                      <a:r>
                        <a:rPr lang="en-US" sz="2000" b="0" i="0" dirty="0" smtClean="0">
                          <a:ln>
                            <a:noFill/>
                          </a:ln>
                          <a:solidFill>
                            <a:schemeClr val="tx1"/>
                          </a:solidFill>
                          <a:effectLst/>
                          <a:latin typeface="Calibri" pitchFamily="34" charset="0"/>
                          <a:cs typeface="Calibri" pitchFamily="34" charset="0"/>
                        </a:rPr>
                        <a:t>[Hz]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smtClean="0">
                          <a:ln>
                            <a:noFill/>
                          </a:ln>
                          <a:solidFill>
                            <a:schemeClr val="tx1"/>
                          </a:solidFill>
                          <a:effectLst/>
                          <a:latin typeface="Calibri" pitchFamily="34" charset="0"/>
                          <a:cs typeface="Calibri" pitchFamily="34" charset="0"/>
                        </a:rPr>
                        <a:t>Max RF DF [%]</a:t>
                      </a:r>
                      <a:endParaRPr lang="en-US" sz="2000" b="0" i="0" dirty="0">
                        <a:ln>
                          <a:noFill/>
                        </a:ln>
                        <a:solidFill>
                          <a:schemeClr val="tx1"/>
                        </a:solidFill>
                        <a:effectLst/>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86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dirty="0" smtClean="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smtClean="0">
                          <a:ln>
                            <a:noFill/>
                          </a:ln>
                          <a:solidFill>
                            <a:schemeClr val="tx1"/>
                          </a:solidFill>
                          <a:effectLst/>
                          <a:latin typeface="Calibri" pitchFamily="34" charset="0"/>
                          <a:cs typeface="Calibri" pitchFamily="34" charset="0"/>
                        </a:rPr>
                        <a:t>1.4</a:t>
                      </a:r>
                      <a:endParaRPr lang="en-US" sz="24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smtClean="0">
                          <a:ln>
                            <a:noFill/>
                          </a:ln>
                          <a:solidFill>
                            <a:schemeClr val="tx1"/>
                          </a:solidFill>
                          <a:effectLst/>
                          <a:latin typeface="Calibri" pitchFamily="34" charset="0"/>
                          <a:cs typeface="Calibri" pitchFamily="34" charset="0"/>
                        </a:rPr>
                        <a:t>10</a:t>
                      </a:r>
                      <a:endParaRPr lang="en-US" sz="24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smtClean="0">
                          <a:ln>
                            <a:noFill/>
                          </a:ln>
                          <a:solidFill>
                            <a:schemeClr val="tx1"/>
                          </a:solidFill>
                          <a:effectLst/>
                          <a:latin typeface="Calibri" pitchFamily="34" charset="0"/>
                          <a:cs typeface="Calibri" pitchFamily="34" charset="0"/>
                        </a:rPr>
                        <a:t>1.40</a:t>
                      </a:r>
                      <a:endParaRPr lang="en-US" sz="24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148699" y="4292943"/>
            <a:ext cx="8779384" cy="2092881"/>
          </a:xfrm>
          <a:prstGeom prst="rect">
            <a:avLst/>
          </a:prstGeom>
        </p:spPr>
        <p:txBody>
          <a:bodyPr wrap="square">
            <a:spAutoFit/>
          </a:bodyPr>
          <a:lstStyle/>
          <a:p>
            <a:pPr algn="just">
              <a:spcAft>
                <a:spcPts val="1200"/>
              </a:spcAft>
            </a:pPr>
            <a:r>
              <a:rPr lang="en-US" sz="2000" b="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Both accelerators are based on SRF technology and therefore they have potential for much larger DF, up to 100% (</a:t>
            </a:r>
            <a:r>
              <a:rPr lang="en-US" sz="2000" b="0" dirty="0" err="1" smtClean="0">
                <a:solidFill>
                  <a:srgbClr val="FF0000"/>
                </a:solidFill>
                <a:effectLst>
                  <a:outerShdw blurRad="38100" dist="38100" dir="2700000" algn="tl">
                    <a:srgbClr val="000000">
                      <a:alpha val="43137"/>
                    </a:srgbClr>
                  </a:outerShdw>
                </a:effectLst>
                <a:latin typeface="Calibri" pitchFamily="34" charset="0"/>
                <a:cs typeface="Calibri" pitchFamily="34" charset="0"/>
              </a:rPr>
              <a:t>cw</a:t>
            </a:r>
            <a:r>
              <a:rPr lang="en-US" sz="2000" b="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endParaRPr lang="en-US" sz="2000" b="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just"/>
            <a:r>
              <a:rPr lang="en-US" sz="2000" b="0" dirty="0" smtClean="0">
                <a:solidFill>
                  <a:schemeClr val="tx1"/>
                </a:solidFill>
                <a:latin typeface="Calibri" pitchFamily="34" charset="0"/>
                <a:cs typeface="Calibri" pitchFamily="34" charset="0"/>
              </a:rPr>
              <a:t>The </a:t>
            </a:r>
            <a:r>
              <a:rPr lang="en-US" sz="2000" b="0" u="sng" dirty="0" smtClean="0">
                <a:solidFill>
                  <a:schemeClr val="tx1"/>
                </a:solidFill>
                <a:latin typeface="Calibri" pitchFamily="34" charset="0"/>
                <a:cs typeface="Calibri" pitchFamily="34" charset="0"/>
              </a:rPr>
              <a:t>additional</a:t>
            </a:r>
            <a:r>
              <a:rPr lang="en-US" sz="2000" b="0" dirty="0" smtClean="0">
                <a:solidFill>
                  <a:schemeClr val="tx1"/>
                </a:solidFill>
                <a:latin typeface="Calibri" pitchFamily="34" charset="0"/>
                <a:cs typeface="Calibri" pitchFamily="34" charset="0"/>
              </a:rPr>
              <a:t> cw and long pulse, lp, (100÷800ms, rep. 1Hz) modes will allow for more flexibility in the time structure of the photon beams and will make both facilities even more attractive to the users (</a:t>
            </a:r>
            <a:r>
              <a:rPr lang="en-US" sz="2000" b="0" i="1" dirty="0" smtClean="0">
                <a:solidFill>
                  <a:schemeClr val="tx1"/>
                </a:solidFill>
                <a:latin typeface="Calibri" pitchFamily="34" charset="0"/>
                <a:cs typeface="Calibri" pitchFamily="34" charset="0"/>
              </a:rPr>
              <a:t>vide</a:t>
            </a:r>
            <a:r>
              <a:rPr lang="en-US" sz="2000" b="0" dirty="0" smtClean="0">
                <a:solidFill>
                  <a:schemeClr val="tx1"/>
                </a:solidFill>
                <a:latin typeface="Calibri" pitchFamily="34" charset="0"/>
                <a:cs typeface="Calibri" pitchFamily="34" charset="0"/>
              </a:rPr>
              <a:t>  LCLS </a:t>
            </a:r>
            <a:r>
              <a:rPr lang="en-US" sz="2000" b="0" dirty="0">
                <a:solidFill>
                  <a:schemeClr val="tx1"/>
                </a:solidFill>
                <a:latin typeface="Calibri" pitchFamily="34" charset="0"/>
                <a:cs typeface="Calibri" pitchFamily="34" charset="0"/>
              </a:rPr>
              <a:t>II </a:t>
            </a:r>
            <a:r>
              <a:rPr lang="en-US" sz="2000" b="0" dirty="0" smtClean="0">
                <a:solidFill>
                  <a:schemeClr val="tx1"/>
                </a:solidFill>
                <a:latin typeface="Calibri" pitchFamily="34" charset="0"/>
                <a:cs typeface="Calibri" pitchFamily="34" charset="0"/>
              </a:rPr>
              <a:t>project at SLAC </a:t>
            </a:r>
            <a:r>
              <a:rPr lang="en-US" sz="2000" b="0" dirty="0">
                <a:solidFill>
                  <a:schemeClr val="tx1"/>
                </a:solidFill>
                <a:latin typeface="Calibri" pitchFamily="34" charset="0"/>
                <a:cs typeface="Calibri" pitchFamily="34" charset="0"/>
              </a:rPr>
              <a:t>with </a:t>
            </a:r>
            <a:r>
              <a:rPr lang="en-US" sz="2000" b="0" dirty="0" smtClean="0">
                <a:solidFill>
                  <a:schemeClr val="tx1"/>
                </a:solidFill>
                <a:latin typeface="Calibri" pitchFamily="34" charset="0"/>
                <a:cs typeface="Calibri" pitchFamily="34" charset="0"/>
              </a:rPr>
              <a:t>beam energy of 4 GeV).   </a:t>
            </a:r>
            <a:endParaRPr lang="en-US" sz="2000" b="0" dirty="0">
              <a:solidFill>
                <a:schemeClr val="tx1"/>
              </a:solidFill>
              <a:latin typeface="Calibri" pitchFamily="34" charset="0"/>
              <a:cs typeface="Calibri" pitchFamily="34" charset="0"/>
            </a:endParaRPr>
          </a:p>
        </p:txBody>
      </p:sp>
      <p:sp>
        <p:nvSpPr>
          <p:cNvPr id="8" name="Rectangle 7"/>
          <p:cNvSpPr/>
          <p:nvPr/>
        </p:nvSpPr>
        <p:spPr>
          <a:xfrm>
            <a:off x="353164" y="1545055"/>
            <a:ext cx="4414778" cy="400110"/>
          </a:xfrm>
          <a:prstGeom prst="rect">
            <a:avLst/>
          </a:prstGeom>
        </p:spPr>
        <p:txBody>
          <a:bodyPr wrap="square">
            <a:spAutoFit/>
          </a:bodyPr>
          <a:lstStyle/>
          <a:p>
            <a:pPr algn="l" fontAlgn="auto">
              <a:spcBef>
                <a:spcPts val="0"/>
              </a:spcBef>
              <a:spcAft>
                <a:spcPts val="0"/>
              </a:spcAft>
              <a:defRPr/>
            </a:pPr>
            <a:r>
              <a:rPr lang="en-US" sz="2000" b="0" dirty="0" smtClean="0">
                <a:solidFill>
                  <a:schemeClr val="tx1"/>
                </a:solidFill>
                <a:latin typeface="Calibri" panose="020F0502020204030204" pitchFamily="34" charset="0"/>
              </a:rPr>
              <a:t>Duty Factor of the nominal sp operation</a:t>
            </a:r>
            <a:endParaRPr lang="en-US" sz="2000" b="0" dirty="0">
              <a:solidFill>
                <a:schemeClr val="tx1"/>
              </a:solidFill>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84980017"/>
              </p:ext>
            </p:extLst>
          </p:nvPr>
        </p:nvGraphicFramePr>
        <p:xfrm>
          <a:off x="261256" y="3309758"/>
          <a:ext cx="8646545" cy="890527"/>
        </p:xfrm>
        <a:graphic>
          <a:graphicData uri="http://schemas.openxmlformats.org/drawingml/2006/table">
            <a:tbl>
              <a:tblPr firstRow="1" bandRow="1">
                <a:tableStyleId>{5C22544A-7EE6-4342-B048-85BDC9FD1C3A}</a:tableStyleId>
              </a:tblPr>
              <a:tblGrid>
                <a:gridCol w="1944914"/>
                <a:gridCol w="3011715"/>
                <a:gridCol w="1865085"/>
                <a:gridCol w="1824831"/>
              </a:tblGrid>
              <a:tr h="43332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dirty="0" smtClean="0">
                          <a:ln>
                            <a:noFill/>
                          </a:ln>
                          <a:solidFill>
                            <a:schemeClr val="tx1"/>
                          </a:solidFill>
                          <a:effectLst/>
                          <a:latin typeface="Calibri" pitchFamily="34" charset="0"/>
                          <a:cs typeface="Calibri" pitchFamily="34" charset="0"/>
                        </a:rPr>
                        <a:t>E-XFEL beam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smtClean="0">
                          <a:ln>
                            <a:noFill/>
                          </a:ln>
                          <a:solidFill>
                            <a:schemeClr val="tx1"/>
                          </a:solidFill>
                          <a:effectLst/>
                          <a:latin typeface="Calibri" pitchFamily="34" charset="0"/>
                          <a:cs typeface="Calibri" pitchFamily="34" charset="0"/>
                        </a:rPr>
                        <a:t>Bunches/RF pulse</a:t>
                      </a:r>
                      <a:endParaRPr lang="en-US" sz="20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ln>
                            <a:noFill/>
                          </a:ln>
                          <a:solidFill>
                            <a:schemeClr val="tx1"/>
                          </a:solidFill>
                          <a:effectLst/>
                          <a:latin typeface="Calibri" pitchFamily="34" charset="0"/>
                          <a:cs typeface="Calibri" pitchFamily="34" charset="0"/>
                        </a:rPr>
                        <a:t>Rep. Rate</a:t>
                      </a:r>
                      <a:r>
                        <a:rPr lang="en-US" sz="2000" b="0" i="0" baseline="0" dirty="0" smtClean="0">
                          <a:ln>
                            <a:noFill/>
                          </a:ln>
                          <a:solidFill>
                            <a:schemeClr val="tx1"/>
                          </a:solidFill>
                          <a:effectLst/>
                          <a:latin typeface="Calibri" pitchFamily="34" charset="0"/>
                          <a:cs typeface="Calibri" pitchFamily="34" charset="0"/>
                        </a:rPr>
                        <a:t> </a:t>
                      </a:r>
                      <a:r>
                        <a:rPr lang="en-US" sz="2000" b="0" i="0" dirty="0" smtClean="0">
                          <a:ln>
                            <a:noFill/>
                          </a:ln>
                          <a:solidFill>
                            <a:schemeClr val="tx1"/>
                          </a:solidFill>
                          <a:effectLst/>
                          <a:latin typeface="Calibri" pitchFamily="34" charset="0"/>
                          <a:cs typeface="Calibri" pitchFamily="34" charset="0"/>
                        </a:rPr>
                        <a:t>[Hz]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smtClean="0">
                          <a:ln>
                            <a:noFill/>
                          </a:ln>
                          <a:solidFill>
                            <a:schemeClr val="tx1"/>
                          </a:solidFill>
                          <a:effectLst/>
                          <a:latin typeface="Calibri" pitchFamily="34" charset="0"/>
                          <a:cs typeface="Calibri" pitchFamily="34" charset="0"/>
                        </a:rPr>
                        <a:t>Bunches/s</a:t>
                      </a:r>
                      <a:endParaRPr lang="en-US" sz="2000" b="0" i="0" dirty="0">
                        <a:ln>
                          <a:noFill/>
                        </a:ln>
                        <a:solidFill>
                          <a:schemeClr val="tx1"/>
                        </a:solidFill>
                        <a:effectLst/>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86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i="0" dirty="0" smtClean="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smtClean="0">
                          <a:ln>
                            <a:noFill/>
                          </a:ln>
                          <a:solidFill>
                            <a:schemeClr val="tx1"/>
                          </a:solidFill>
                          <a:effectLst/>
                          <a:latin typeface="Calibri" pitchFamily="34" charset="0"/>
                          <a:cs typeface="Calibri" pitchFamily="34" charset="0"/>
                        </a:rPr>
                        <a:t>2700</a:t>
                      </a:r>
                      <a:endParaRPr lang="en-US" sz="24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smtClean="0">
                          <a:ln>
                            <a:noFill/>
                          </a:ln>
                          <a:solidFill>
                            <a:schemeClr val="tx1"/>
                          </a:solidFill>
                          <a:effectLst/>
                          <a:latin typeface="Calibri" pitchFamily="34" charset="0"/>
                          <a:cs typeface="Calibri" pitchFamily="34" charset="0"/>
                        </a:rPr>
                        <a:t>10</a:t>
                      </a:r>
                      <a:endParaRPr lang="en-US" sz="24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smtClean="0">
                          <a:ln>
                            <a:noFill/>
                          </a:ln>
                          <a:solidFill>
                            <a:schemeClr val="tx1"/>
                          </a:solidFill>
                          <a:effectLst/>
                          <a:latin typeface="Calibri" pitchFamily="34" charset="0"/>
                          <a:cs typeface="Calibri" pitchFamily="34" charset="0"/>
                        </a:rPr>
                        <a:t>27000</a:t>
                      </a:r>
                      <a:endParaRPr lang="en-US" sz="2400" b="0" i="0" dirty="0">
                        <a:ln>
                          <a:noFill/>
                        </a:ln>
                        <a:solidFill>
                          <a:schemeClr val="tx1"/>
                        </a:solidFill>
                        <a:effectLst/>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tangle 9"/>
          <p:cNvSpPr/>
          <p:nvPr/>
        </p:nvSpPr>
        <p:spPr>
          <a:xfrm>
            <a:off x="280589" y="2937709"/>
            <a:ext cx="7382954" cy="400110"/>
          </a:xfrm>
          <a:prstGeom prst="rect">
            <a:avLst/>
          </a:prstGeom>
        </p:spPr>
        <p:txBody>
          <a:bodyPr wrap="square">
            <a:spAutoFit/>
          </a:bodyPr>
          <a:lstStyle/>
          <a:p>
            <a:pPr algn="l" fontAlgn="auto">
              <a:spcBef>
                <a:spcPts val="0"/>
              </a:spcBef>
              <a:spcAft>
                <a:spcPts val="0"/>
              </a:spcAft>
              <a:defRPr/>
            </a:pPr>
            <a:r>
              <a:rPr lang="en-US" sz="2000" b="0" dirty="0" smtClean="0">
                <a:solidFill>
                  <a:schemeClr val="tx1"/>
                </a:solidFill>
                <a:latin typeface="Calibri" panose="020F0502020204030204" pitchFamily="34" charset="0"/>
              </a:rPr>
              <a:t>Time structure of the nominal E-XFEL electron beam at 17 GeV</a:t>
            </a:r>
            <a:endParaRPr lang="en-US" sz="2000" b="0" dirty="0">
              <a:solidFill>
                <a:schemeClr val="tx1"/>
              </a:solidFill>
              <a:latin typeface="Calibri" panose="020F0502020204030204" pitchFamily="34" charset="0"/>
            </a:endParaRPr>
          </a:p>
        </p:txBody>
      </p:sp>
      <p:sp>
        <p:nvSpPr>
          <p:cNvPr id="11" name="TextBox 10"/>
          <p:cNvSpPr txBox="1"/>
          <p:nvPr/>
        </p:nvSpPr>
        <p:spPr>
          <a:xfrm>
            <a:off x="5883216" y="6481644"/>
            <a:ext cx="2294626" cy="338554"/>
          </a:xfrm>
          <a:prstGeom prst="rect">
            <a:avLst/>
          </a:prstGeom>
          <a:noFill/>
        </p:spPr>
        <p:txBody>
          <a:bodyPr wrap="square" rtlCol="0">
            <a:spAutoFit/>
          </a:bodyPr>
          <a:lstStyle/>
          <a:p>
            <a:pPr algn="r"/>
            <a:r>
              <a:rPr lang="de-DE" sz="1600" dirty="0">
                <a:solidFill>
                  <a:srgbClr val="FF0000"/>
                </a:solidFill>
              </a:rPr>
              <a:t>Jacek Sekutowicz</a:t>
            </a:r>
          </a:p>
        </p:txBody>
      </p:sp>
    </p:spTree>
    <p:extLst>
      <p:ext uri="{BB962C8B-B14F-4D97-AF65-F5344CB8AC3E}">
        <p14:creationId xmlns:p14="http://schemas.microsoft.com/office/powerpoint/2010/main" val="3908881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DESY CW R&amp;D PROGRAM 	</a:t>
            </a:r>
            <a:r>
              <a:rPr lang="pt-BR" dirty="0" smtClean="0"/>
              <a:t>                      First </a:t>
            </a:r>
            <a:r>
              <a:rPr lang="en-US" dirty="0" smtClean="0"/>
              <a:t>Results</a:t>
            </a:r>
            <a:endParaRPr lang="pt-BR" dirty="0"/>
          </a:p>
        </p:txBody>
      </p:sp>
      <p:sp>
        <p:nvSpPr>
          <p:cNvPr id="11" name="Rectangle 10"/>
          <p:cNvSpPr/>
          <p:nvPr/>
        </p:nvSpPr>
        <p:spPr>
          <a:xfrm>
            <a:off x="58295" y="669888"/>
            <a:ext cx="9010078" cy="1738938"/>
          </a:xfrm>
          <a:prstGeom prst="rect">
            <a:avLst/>
          </a:prstGeom>
        </p:spPr>
        <p:txBody>
          <a:bodyPr wrap="square">
            <a:spAutoFit/>
          </a:bodyPr>
          <a:lstStyle/>
          <a:p>
            <a:pPr algn="just"/>
            <a:r>
              <a:rPr lang="en-US" sz="2000" b="0" dirty="0" smtClean="0">
                <a:solidFill>
                  <a:schemeClr val="tx1"/>
                </a:solidFill>
                <a:latin typeface="Calibri" pitchFamily="34" charset="0"/>
                <a:cs typeface="Calibri" pitchFamily="34" charset="0"/>
              </a:rPr>
              <a:t>We envisioned the </a:t>
            </a:r>
            <a:r>
              <a:rPr lang="en-US" sz="2000" b="0" dirty="0">
                <a:solidFill>
                  <a:schemeClr val="tx1"/>
                </a:solidFill>
                <a:latin typeface="Calibri" pitchFamily="34" charset="0"/>
                <a:cs typeface="Calibri" pitchFamily="34" charset="0"/>
              </a:rPr>
              <a:t>DF </a:t>
            </a:r>
            <a:r>
              <a:rPr lang="en-US" sz="2000" b="0" dirty="0" smtClean="0">
                <a:solidFill>
                  <a:schemeClr val="tx1"/>
                </a:solidFill>
                <a:latin typeface="Calibri" pitchFamily="34" charset="0"/>
                <a:cs typeface="Calibri" pitchFamily="34" charset="0"/>
              </a:rPr>
              <a:t>upgrade of E-XFEL ca. 8 years ago. Therefore, in all 101 E-XFEL cryomodules (CM) cavities have been equipped with especially developed end-group components allowing for stable cw/lp operation.</a:t>
            </a:r>
          </a:p>
          <a:p>
            <a:pPr algn="just"/>
            <a:r>
              <a:rPr lang="en-US" sz="700" b="0" dirty="0" smtClean="0">
                <a:solidFill>
                  <a:schemeClr val="tx1"/>
                </a:solidFill>
                <a:latin typeface="Calibri" pitchFamily="34" charset="0"/>
                <a:cs typeface="Calibri" pitchFamily="34" charset="0"/>
              </a:rPr>
              <a:t>  </a:t>
            </a:r>
          </a:p>
          <a:p>
            <a:pPr algn="just"/>
            <a:r>
              <a:rPr lang="en-US" sz="2000" b="0" dirty="0" smtClean="0">
                <a:solidFill>
                  <a:schemeClr val="tx1"/>
                </a:solidFill>
                <a:latin typeface="Calibri" pitchFamily="34" charset="0"/>
                <a:cs typeface="Calibri" pitchFamily="34" charset="0"/>
              </a:rPr>
              <a:t>The cw/lp tests of CMs are ongoing. For these tests, two ~100kW, cw operating IOT amplifiers have been developed and built (funding </a:t>
            </a:r>
            <a:r>
              <a:rPr lang="en-US" sz="2000" dirty="0" smtClean="0">
                <a:latin typeface="Calibri" pitchFamily="34" charset="0"/>
                <a:cs typeface="Calibri" pitchFamily="34" charset="0"/>
              </a:rPr>
              <a:t>via</a:t>
            </a:r>
            <a:r>
              <a:rPr lang="en-US" sz="2000" b="0" dirty="0" smtClean="0">
                <a:solidFill>
                  <a:schemeClr val="tx1"/>
                </a:solidFill>
                <a:latin typeface="Calibri" pitchFamily="34" charset="0"/>
                <a:cs typeface="Calibri" pitchFamily="34" charset="0"/>
              </a:rPr>
              <a:t> EUROFEL and DESY ARD).</a:t>
            </a:r>
            <a:endParaRPr lang="en-US" sz="2000" b="0" dirty="0">
              <a:solidFill>
                <a:schemeClr val="tx1"/>
              </a:solidFill>
              <a:latin typeface="Calibri" pitchFamily="34" charset="0"/>
              <a:cs typeface="Calibri"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44122504"/>
              </p:ext>
            </p:extLst>
          </p:nvPr>
        </p:nvGraphicFramePr>
        <p:xfrm>
          <a:off x="106421" y="2944467"/>
          <a:ext cx="8961951" cy="2093699"/>
        </p:xfrm>
        <a:graphic>
          <a:graphicData uri="http://schemas.openxmlformats.org/drawingml/2006/table">
            <a:tbl>
              <a:tblPr firstRow="1" bandRow="1">
                <a:tableStyleId>{5C22544A-7EE6-4342-B048-85BDC9FD1C3A}</a:tableStyleId>
              </a:tblPr>
              <a:tblGrid>
                <a:gridCol w="1197289"/>
                <a:gridCol w="946706"/>
                <a:gridCol w="946706"/>
                <a:gridCol w="946706"/>
                <a:gridCol w="4924544"/>
              </a:tblGrid>
              <a:tr h="531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dirty="0" smtClean="0">
                          <a:ln>
                            <a:noFill/>
                          </a:ln>
                          <a:solidFill>
                            <a:schemeClr val="tx1"/>
                          </a:solidFill>
                          <a:effectLst/>
                          <a:latin typeface="Calibri" panose="020F0502020204030204" pitchFamily="34" charset="0"/>
                        </a:rPr>
                        <a:t>CM No.</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cap="none" spc="0" dirty="0" smtClean="0">
                          <a:ln>
                            <a:noFill/>
                          </a:ln>
                          <a:solidFill>
                            <a:schemeClr val="tx1"/>
                          </a:solidFill>
                          <a:effectLst/>
                          <a:latin typeface="Calibri" panose="020F0502020204030204" pitchFamily="34" charset="0"/>
                        </a:rPr>
                        <a:t>sp</a:t>
                      </a:r>
                      <a:endParaRPr lang="en-US" sz="2400" b="0" cap="none" spc="0" dirty="0">
                        <a:ln>
                          <a:noFill/>
                        </a:ln>
                        <a:solidFill>
                          <a:schemeClr val="tx1"/>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cap="none" spc="0" baseline="0" dirty="0" smtClean="0">
                          <a:ln>
                            <a:noFill/>
                          </a:ln>
                          <a:solidFill>
                            <a:schemeClr val="tx1"/>
                          </a:solidFill>
                          <a:effectLst/>
                          <a:latin typeface="Calibri" panose="020F0502020204030204" pitchFamily="34" charset="0"/>
                        </a:rPr>
                        <a:t> lp</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cap="none" spc="0" baseline="0" dirty="0" smtClean="0">
                          <a:ln>
                            <a:noFill/>
                          </a:ln>
                          <a:solidFill>
                            <a:schemeClr val="tx1"/>
                          </a:solidFill>
                          <a:effectLst/>
                          <a:latin typeface="Calibri" panose="020F0502020204030204" pitchFamily="34" charset="0"/>
                        </a:rPr>
                        <a:t>cw</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cap="none" spc="0" baseline="0" dirty="0" smtClean="0">
                          <a:ln>
                            <a:noFill/>
                          </a:ln>
                          <a:solidFill>
                            <a:schemeClr val="tx1"/>
                          </a:solidFill>
                          <a:effectLst/>
                          <a:latin typeface="Calibri" panose="020F0502020204030204" pitchFamily="34" charset="0"/>
                        </a:rPr>
                        <a:t>Comments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54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dirty="0" smtClean="0">
                          <a:ln>
                            <a:noFill/>
                          </a:ln>
                          <a:solidFill>
                            <a:schemeClr val="tx1"/>
                          </a:solidFill>
                          <a:effectLst/>
                          <a:latin typeface="Calibri" panose="020F0502020204030204" pitchFamily="34" charset="0"/>
                        </a:rPr>
                        <a:t>XM-3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cap="none" spc="0" dirty="0" smtClean="0">
                          <a:ln>
                            <a:noFill/>
                          </a:ln>
                          <a:solidFill>
                            <a:srgbClr val="FF0000"/>
                          </a:solidFill>
                          <a:effectLst>
                            <a:outerShdw blurRad="38100" dist="38100" dir="2700000" algn="tl">
                              <a:srgbClr val="000000">
                                <a:alpha val="43137"/>
                              </a:srgbClr>
                            </a:outerShdw>
                          </a:effectLst>
                          <a:latin typeface="Calibri" panose="020F0502020204030204" pitchFamily="34" charset="0"/>
                        </a:rPr>
                        <a:t>33.5 </a:t>
                      </a:r>
                      <a:endParaRPr lang="en-US" sz="2000" b="0" cap="none" spc="0" dirty="0">
                        <a:ln>
                          <a:noFill/>
                        </a:ln>
                        <a:solidFill>
                          <a:srgbClr val="FF0000"/>
                        </a:solidFill>
                        <a:effectLst>
                          <a:outerShdw blurRad="38100" dist="38100" dir="2700000" algn="tl">
                            <a:srgbClr val="000000">
                              <a:alpha val="43137"/>
                            </a:srgbClr>
                          </a:outerShdw>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rPr>
                        <a:t>14.7</a:t>
                      </a:r>
                      <a:r>
                        <a:rPr lang="en-US" sz="2000" b="0" cap="none" spc="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rPr>
                        <a:t>**</a:t>
                      </a:r>
                      <a:endParaRPr lang="en-US" sz="2000" b="0" cap="none" spc="0" dirty="0" smtClean="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rPr>
                        <a:t>9.5</a:t>
                      </a:r>
                      <a:r>
                        <a:rPr lang="en-US" sz="2000" b="0" cap="none" spc="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rPr>
                        <a:t>**</a:t>
                      </a:r>
                      <a:endParaRPr lang="en-US" sz="2000" b="0" cap="none" spc="0" dirty="0" smtClean="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dirty="0" smtClean="0">
                          <a:ln>
                            <a:noFill/>
                          </a:ln>
                          <a:solidFill>
                            <a:schemeClr val="tx1"/>
                          </a:solidFill>
                          <a:effectLst/>
                          <a:latin typeface="Calibri" panose="020F0502020204030204" pitchFamily="34" charset="0"/>
                        </a:rPr>
                        <a:t>Prototype CM,</a:t>
                      </a:r>
                      <a:r>
                        <a:rPr lang="en-US" sz="2000" b="0" cap="none" spc="0" baseline="0" dirty="0" smtClean="0">
                          <a:ln>
                            <a:noFill/>
                          </a:ln>
                          <a:solidFill>
                            <a:schemeClr val="tx1"/>
                          </a:solidFill>
                          <a:effectLst/>
                          <a:latin typeface="Calibri" panose="020F0502020204030204" pitchFamily="34" charset="0"/>
                        </a:rPr>
                        <a:t> </a:t>
                      </a:r>
                      <a:r>
                        <a:rPr lang="en-US" sz="2000" b="0" cap="none" spc="0" dirty="0" smtClean="0">
                          <a:ln>
                            <a:noFill/>
                          </a:ln>
                          <a:solidFill>
                            <a:schemeClr val="tx1"/>
                          </a:solidFill>
                          <a:effectLst/>
                          <a:latin typeface="Calibri" panose="020F0502020204030204" pitchFamily="34" charset="0"/>
                        </a:rPr>
                        <a:t>large grain Nb,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baseline="0" dirty="0" smtClean="0">
                          <a:ln>
                            <a:noFill/>
                          </a:ln>
                          <a:solidFill>
                            <a:schemeClr val="tx1"/>
                          </a:solidFill>
                          <a:effectLst/>
                          <a:latin typeface="Calibri" panose="020F0502020204030204" pitchFamily="34" charset="0"/>
                        </a:rPr>
                        <a:t>high Qo*=4.7E10@9.5MV/m@1.8K, (cw/lp)</a:t>
                      </a:r>
                      <a:endParaRPr lang="en-US" sz="2000" b="0" cap="none" spc="0" dirty="0" smtClean="0">
                        <a:ln>
                          <a:noFill/>
                        </a:ln>
                        <a:solidFill>
                          <a:schemeClr val="tx1"/>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074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dirty="0" smtClean="0">
                          <a:ln>
                            <a:noFill/>
                          </a:ln>
                          <a:solidFill>
                            <a:schemeClr val="tx1"/>
                          </a:solidFill>
                          <a:effectLst/>
                          <a:latin typeface="Calibri" panose="020F0502020204030204" pitchFamily="34" charset="0"/>
                        </a:rPr>
                        <a:t>XM4</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cap="none" spc="0" dirty="0" smtClean="0">
                          <a:ln>
                            <a:noFill/>
                          </a:ln>
                          <a:solidFill>
                            <a:srgbClr val="FF0000"/>
                          </a:solidFill>
                          <a:effectLst>
                            <a:outerShdw blurRad="38100" dist="38100" dir="2700000" algn="tl">
                              <a:srgbClr val="000000">
                                <a:alpha val="43137"/>
                              </a:srgbClr>
                            </a:outerShdw>
                          </a:effectLst>
                          <a:latin typeface="Calibri" panose="020F0502020204030204" pitchFamily="34" charset="0"/>
                        </a:rPr>
                        <a:t>31.8 </a:t>
                      </a:r>
                      <a:endParaRPr lang="en-US" sz="2000" b="0" cap="none" spc="0" dirty="0">
                        <a:ln>
                          <a:noFill/>
                        </a:ln>
                        <a:solidFill>
                          <a:srgbClr val="FF0000"/>
                        </a:solidFill>
                        <a:effectLst>
                          <a:outerShdw blurRad="38100" dist="38100" dir="2700000" algn="tl">
                            <a:srgbClr val="000000">
                              <a:alpha val="43137"/>
                            </a:srgbClr>
                          </a:outerShdw>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rPr>
                        <a:t>19</a:t>
                      </a:r>
                      <a:endParaRPr lang="en-US" sz="2000" b="0" cap="none" spc="0" dirty="0" smtClean="0">
                        <a:ln>
                          <a:noFill/>
                        </a:ln>
                        <a:solidFill>
                          <a:srgbClr val="FF0000"/>
                        </a:solidFill>
                        <a:effectLst>
                          <a:outerShdw blurRad="38100" dist="38100" dir="2700000" algn="tl">
                            <a:srgbClr val="000000">
                              <a:alpha val="43137"/>
                            </a:srgbClr>
                          </a:outerShdw>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rPr>
                        <a:t>15</a:t>
                      </a:r>
                      <a:endParaRPr lang="en-US" sz="2000" b="0" cap="none" spc="0" dirty="0" smtClean="0">
                        <a:ln>
                          <a:noFill/>
                        </a:ln>
                        <a:solidFill>
                          <a:srgbClr val="FF0000"/>
                        </a:solidFill>
                        <a:effectLst>
                          <a:outerShdw blurRad="38100" dist="38100" dir="2700000" algn="tl">
                            <a:srgbClr val="000000">
                              <a:alpha val="43137"/>
                            </a:srgbClr>
                          </a:outerShdw>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dirty="0" smtClean="0">
                          <a:ln>
                            <a:noFill/>
                          </a:ln>
                          <a:solidFill>
                            <a:schemeClr val="tx1"/>
                          </a:solidFill>
                          <a:effectLst/>
                          <a:latin typeface="Calibri" panose="020F0502020204030204" pitchFamily="34" charset="0"/>
                        </a:rPr>
                        <a:t>Standard E-XFEL CM, fine grain Nb,</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cap="none" spc="0" dirty="0" smtClean="0">
                          <a:ln>
                            <a:noFill/>
                          </a:ln>
                          <a:solidFill>
                            <a:schemeClr val="tx1"/>
                          </a:solidFill>
                          <a:effectLst/>
                          <a:latin typeface="Calibri" panose="020F0502020204030204" pitchFamily="34" charset="0"/>
                        </a:rPr>
                        <a:t>Qo=3.3E10@</a:t>
                      </a:r>
                      <a:r>
                        <a:rPr lang="en-US" sz="2000" b="0" cap="none" spc="0" baseline="0" dirty="0" smtClean="0">
                          <a:ln>
                            <a:noFill/>
                          </a:ln>
                          <a:solidFill>
                            <a:schemeClr val="tx1"/>
                          </a:solidFill>
                          <a:effectLst/>
                          <a:latin typeface="Calibri" panose="020F0502020204030204" pitchFamily="34" charset="0"/>
                        </a:rPr>
                        <a:t>15MV/m@1.8K, </a:t>
                      </a:r>
                      <a:r>
                        <a:rPr lang="en-US" sz="2000" b="0" cap="none" spc="0" dirty="0" smtClean="0">
                          <a:ln>
                            <a:noFill/>
                          </a:ln>
                          <a:solidFill>
                            <a:schemeClr val="tx1"/>
                          </a:solidFill>
                          <a:effectLst/>
                          <a:latin typeface="Calibri" panose="020F0502020204030204" pitchFamily="34" charset="0"/>
                        </a:rPr>
                        <a:t>(cw/lp)</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p:nvPr/>
        </p:nvSpPr>
        <p:spPr>
          <a:xfrm>
            <a:off x="106421" y="2483975"/>
            <a:ext cx="8492456" cy="400110"/>
          </a:xfrm>
          <a:prstGeom prst="rect">
            <a:avLst/>
          </a:prstGeom>
        </p:spPr>
        <p:txBody>
          <a:bodyPr wrap="square">
            <a:spAutoFit/>
          </a:bodyPr>
          <a:lstStyle/>
          <a:p>
            <a:pPr algn="l" fontAlgn="auto">
              <a:spcBef>
                <a:spcPts val="0"/>
              </a:spcBef>
              <a:spcAft>
                <a:spcPts val="0"/>
              </a:spcAft>
              <a:defRPr/>
            </a:pPr>
            <a:r>
              <a:rPr lang="en-US" sz="2000" b="1" dirty="0" smtClean="0">
                <a:solidFill>
                  <a:schemeClr val="tx1"/>
                </a:solidFill>
                <a:latin typeface="Calibri" panose="020F0502020204030204" pitchFamily="34" charset="0"/>
              </a:rPr>
              <a:t>Accelerating </a:t>
            </a:r>
            <a:r>
              <a:rPr lang="en-US" sz="2000" b="1" dirty="0">
                <a:solidFill>
                  <a:schemeClr val="tx1"/>
                </a:solidFill>
                <a:latin typeface="Calibri" panose="020F0502020204030204" pitchFamily="34" charset="0"/>
              </a:rPr>
              <a:t>gradient  &lt;Eacc&gt; in [</a:t>
            </a:r>
            <a:r>
              <a:rPr lang="en-US" sz="2000" b="1" dirty="0" smtClean="0">
                <a:solidFill>
                  <a:schemeClr val="tx1"/>
                </a:solidFill>
                <a:latin typeface="Calibri" panose="020F0502020204030204" pitchFamily="34" charset="0"/>
              </a:rPr>
              <a:t>MV/m] demonstrated for 3 operation modes</a:t>
            </a:r>
            <a:endParaRPr lang="en-US" sz="2000" b="1" dirty="0">
              <a:solidFill>
                <a:schemeClr val="tx1"/>
              </a:solidFill>
              <a:latin typeface="Calibri" panose="020F0502020204030204" pitchFamily="34" charset="0"/>
            </a:endParaRPr>
          </a:p>
        </p:txBody>
      </p:sp>
      <p:sp>
        <p:nvSpPr>
          <p:cNvPr id="14" name="Rectangle 13"/>
          <p:cNvSpPr/>
          <p:nvPr/>
        </p:nvSpPr>
        <p:spPr>
          <a:xfrm>
            <a:off x="58295" y="5211805"/>
            <a:ext cx="8961952" cy="1200329"/>
          </a:xfrm>
          <a:prstGeom prst="rect">
            <a:avLst/>
          </a:prstGeom>
        </p:spPr>
        <p:txBody>
          <a:bodyPr wrap="square">
            <a:spAutoFit/>
          </a:bodyPr>
          <a:lstStyle/>
          <a:p>
            <a:pPr algn="just"/>
            <a:r>
              <a:rPr lang="en-US" sz="1800" b="0" dirty="0" smtClean="0">
                <a:solidFill>
                  <a:schemeClr val="tx1"/>
                </a:solidFill>
                <a:latin typeface="Calibri" pitchFamily="34" charset="0"/>
                <a:cs typeface="Calibri" pitchFamily="34" charset="0"/>
              </a:rPr>
              <a:t>*Higher Qo means less dissipation at 1.8K, resulting in lower investment and operation costs of the cryogenic plant.</a:t>
            </a:r>
          </a:p>
          <a:p>
            <a:pPr algn="just"/>
            <a:r>
              <a:rPr lang="en-US" sz="1800" b="0" dirty="0" smtClean="0">
                <a:solidFill>
                  <a:schemeClr val="tx1"/>
                </a:solidFill>
                <a:latin typeface="Calibri" pitchFamily="34" charset="0"/>
              </a:rPr>
              <a:t>** one of the very first tests, in which total cryogenic load was intentionally limited to 20W and thus the performance was not fully explorated.</a:t>
            </a:r>
            <a:endParaRPr lang="en-US" sz="1800" dirty="0"/>
          </a:p>
        </p:txBody>
      </p:sp>
      <p:sp>
        <p:nvSpPr>
          <p:cNvPr id="15" name="TextBox 14"/>
          <p:cNvSpPr txBox="1"/>
          <p:nvPr/>
        </p:nvSpPr>
        <p:spPr>
          <a:xfrm>
            <a:off x="5883216" y="6481644"/>
            <a:ext cx="2294626" cy="338554"/>
          </a:xfrm>
          <a:prstGeom prst="rect">
            <a:avLst/>
          </a:prstGeom>
          <a:noFill/>
        </p:spPr>
        <p:txBody>
          <a:bodyPr wrap="square" rtlCol="0">
            <a:spAutoFit/>
          </a:bodyPr>
          <a:lstStyle/>
          <a:p>
            <a:pPr algn="r"/>
            <a:r>
              <a:rPr lang="de-DE" sz="1600" dirty="0">
                <a:solidFill>
                  <a:srgbClr val="FF0000"/>
                </a:solidFill>
              </a:rPr>
              <a:t>Jacek Sekutowicz</a:t>
            </a:r>
          </a:p>
        </p:txBody>
      </p:sp>
    </p:spTree>
    <p:extLst>
      <p:ext uri="{BB962C8B-B14F-4D97-AF65-F5344CB8AC3E}">
        <p14:creationId xmlns:p14="http://schemas.microsoft.com/office/powerpoint/2010/main" val="4036549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DESY CW R&amp;D PROGRAM 	</a:t>
            </a:r>
            <a:r>
              <a:rPr lang="pt-BR" dirty="0" smtClean="0"/>
              <a:t>                      First </a:t>
            </a:r>
            <a:r>
              <a:rPr lang="en-US" dirty="0" smtClean="0"/>
              <a:t>Results</a:t>
            </a:r>
            <a:endParaRPr lang="pt-BR" dirty="0"/>
          </a:p>
        </p:txBody>
      </p:sp>
      <p:graphicFrame>
        <p:nvGraphicFramePr>
          <p:cNvPr id="7" name="Chart 6"/>
          <p:cNvGraphicFramePr>
            <a:graphicFrameLocks noGrp="1"/>
          </p:cNvGraphicFramePr>
          <p:nvPr>
            <p:extLst>
              <p:ext uri="{D42A27DB-BD31-4B8C-83A1-F6EECF244321}">
                <p14:modId xmlns:p14="http://schemas.microsoft.com/office/powerpoint/2010/main" val="2605059800"/>
              </p:ext>
            </p:extLst>
          </p:nvPr>
        </p:nvGraphicFramePr>
        <p:xfrm>
          <a:off x="116114" y="1121434"/>
          <a:ext cx="8788400" cy="3160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7597" y="684852"/>
            <a:ext cx="9141862" cy="369332"/>
          </a:xfrm>
          <a:prstGeom prst="rect">
            <a:avLst/>
          </a:prstGeom>
        </p:spPr>
        <p:txBody>
          <a:bodyPr wrap="none">
            <a:spAutoFit/>
          </a:bodyPr>
          <a:lstStyle/>
          <a:p>
            <a:r>
              <a:rPr lang="en-US" sz="1800" b="0" dirty="0">
                <a:solidFill>
                  <a:schemeClr val="tx1"/>
                </a:solidFill>
                <a:latin typeface="Calibri" pitchFamily="34" charset="0"/>
                <a:cs typeface="Calibri" pitchFamily="34" charset="0"/>
              </a:rPr>
              <a:t>XM4 </a:t>
            </a:r>
            <a:r>
              <a:rPr lang="en-US" sz="1800" b="0" dirty="0" smtClean="0">
                <a:solidFill>
                  <a:schemeClr val="tx1"/>
                </a:solidFill>
                <a:latin typeface="Calibri" pitchFamily="34" charset="0"/>
                <a:cs typeface="Calibri" pitchFamily="34" charset="0"/>
              </a:rPr>
              <a:t>data at 1.8 and 2K in cw/lp modes. Vert. </a:t>
            </a:r>
            <a:r>
              <a:rPr lang="en-US" sz="1800" b="0" dirty="0">
                <a:solidFill>
                  <a:schemeClr val="tx1"/>
                </a:solidFill>
                <a:latin typeface="Calibri" pitchFamily="34" charset="0"/>
                <a:cs typeface="Calibri" pitchFamily="34" charset="0"/>
              </a:rPr>
              <a:t>test </a:t>
            </a:r>
            <a:r>
              <a:rPr lang="en-US" sz="1800" b="0" dirty="0" smtClean="0">
                <a:solidFill>
                  <a:schemeClr val="tx1"/>
                </a:solidFill>
                <a:latin typeface="Calibri" pitchFamily="34" charset="0"/>
                <a:cs typeface="Calibri" pitchFamily="34" charset="0"/>
              </a:rPr>
              <a:t>data for XM4 cavities is shown for comparison</a:t>
            </a:r>
            <a:endParaRPr lang="en-US"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83" y="4281487"/>
            <a:ext cx="5249024" cy="204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892800" y="4715077"/>
            <a:ext cx="3106056" cy="1477328"/>
          </a:xfrm>
          <a:prstGeom prst="rect">
            <a:avLst/>
          </a:prstGeom>
        </p:spPr>
        <p:txBody>
          <a:bodyPr wrap="square">
            <a:spAutoFit/>
          </a:bodyPr>
          <a:lstStyle/>
          <a:p>
            <a:r>
              <a:rPr lang="en-US" sz="1800" b="0" dirty="0">
                <a:solidFill>
                  <a:schemeClr val="tx1"/>
                </a:solidFill>
                <a:latin typeface="Calibri" pitchFamily="34" charset="0"/>
                <a:cs typeface="Calibri" pitchFamily="34" charset="0"/>
              </a:rPr>
              <a:t>XM4 </a:t>
            </a:r>
            <a:r>
              <a:rPr lang="en-US" sz="1800" b="0" dirty="0" smtClean="0">
                <a:solidFill>
                  <a:schemeClr val="tx1"/>
                </a:solidFill>
                <a:latin typeface="Calibri" pitchFamily="34" charset="0"/>
                <a:cs typeface="Calibri" pitchFamily="34" charset="0"/>
              </a:rPr>
              <a:t>installed in the CMTB</a:t>
            </a:r>
          </a:p>
          <a:p>
            <a:r>
              <a:rPr lang="en-US" sz="1800" b="0" dirty="0" smtClean="0">
                <a:solidFill>
                  <a:schemeClr val="tx1"/>
                </a:solidFill>
                <a:latin typeface="Calibri" pitchFamily="34" charset="0"/>
                <a:cs typeface="Calibri" pitchFamily="34" charset="0"/>
              </a:rPr>
              <a:t>(Cryo-Module Test Bench) </a:t>
            </a:r>
          </a:p>
          <a:p>
            <a:endParaRPr lang="en-US" sz="1800" b="0" dirty="0">
              <a:solidFill>
                <a:schemeClr val="tx1"/>
              </a:solidFill>
              <a:latin typeface="Calibri" pitchFamily="34" charset="0"/>
              <a:cs typeface="Calibri" pitchFamily="34" charset="0"/>
            </a:endParaRPr>
          </a:p>
          <a:p>
            <a:r>
              <a:rPr lang="en-US" sz="1800" b="0" dirty="0">
                <a:solidFill>
                  <a:schemeClr val="tx1"/>
                </a:solidFill>
                <a:latin typeface="Calibri" pitchFamily="34" charset="0"/>
                <a:cs typeface="Calibri" pitchFamily="34" charset="0"/>
              </a:rPr>
              <a:t>W</a:t>
            </a:r>
            <a:r>
              <a:rPr lang="en-US" sz="1800" b="0" dirty="0" smtClean="0">
                <a:solidFill>
                  <a:schemeClr val="tx1"/>
                </a:solidFill>
                <a:latin typeface="Calibri" pitchFamily="34" charset="0"/>
                <a:cs typeface="Calibri" pitchFamily="34" charset="0"/>
              </a:rPr>
              <a:t>aveguides distributing the </a:t>
            </a:r>
          </a:p>
          <a:p>
            <a:r>
              <a:rPr lang="en-US" sz="1800" b="0" dirty="0" smtClean="0">
                <a:solidFill>
                  <a:schemeClr val="tx1"/>
                </a:solidFill>
                <a:latin typeface="Calibri" pitchFamily="34" charset="0"/>
                <a:cs typeface="Calibri" pitchFamily="34" charset="0"/>
              </a:rPr>
              <a:t>IOT output power</a:t>
            </a:r>
            <a:endParaRPr lang="en-US" sz="1800" dirty="0"/>
          </a:p>
        </p:txBody>
      </p:sp>
      <p:sp>
        <p:nvSpPr>
          <p:cNvPr id="18" name="TextBox 17"/>
          <p:cNvSpPr txBox="1"/>
          <p:nvPr/>
        </p:nvSpPr>
        <p:spPr>
          <a:xfrm>
            <a:off x="5883216" y="6481644"/>
            <a:ext cx="2294626" cy="338554"/>
          </a:xfrm>
          <a:prstGeom prst="rect">
            <a:avLst/>
          </a:prstGeom>
          <a:noFill/>
        </p:spPr>
        <p:txBody>
          <a:bodyPr wrap="square" rtlCol="0">
            <a:spAutoFit/>
          </a:bodyPr>
          <a:lstStyle/>
          <a:p>
            <a:pPr algn="r"/>
            <a:r>
              <a:rPr lang="de-DE" sz="1600" dirty="0">
                <a:solidFill>
                  <a:srgbClr val="FF0000"/>
                </a:solidFill>
              </a:rPr>
              <a:t>Jacek Sekutowicz</a:t>
            </a:r>
          </a:p>
        </p:txBody>
      </p:sp>
    </p:spTree>
    <p:extLst>
      <p:ext uri="{BB962C8B-B14F-4D97-AF65-F5344CB8AC3E}">
        <p14:creationId xmlns:p14="http://schemas.microsoft.com/office/powerpoint/2010/main" val="3245307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CW Operating Electron Injector Studies</a:t>
            </a:r>
            <a:endParaRPr lang="pt-BR" dirty="0"/>
          </a:p>
        </p:txBody>
      </p:sp>
      <p:sp>
        <p:nvSpPr>
          <p:cNvPr id="11" name="Rectangle 10"/>
          <p:cNvSpPr/>
          <p:nvPr/>
        </p:nvSpPr>
        <p:spPr>
          <a:xfrm>
            <a:off x="0" y="664001"/>
            <a:ext cx="9010078" cy="1015663"/>
          </a:xfrm>
          <a:prstGeom prst="rect">
            <a:avLst/>
          </a:prstGeom>
        </p:spPr>
        <p:txBody>
          <a:bodyPr wrap="square">
            <a:spAutoFit/>
          </a:bodyPr>
          <a:lstStyle/>
          <a:p>
            <a:pPr algn="just"/>
            <a:r>
              <a:rPr lang="en-US" sz="2000" b="0" dirty="0" smtClean="0">
                <a:solidFill>
                  <a:schemeClr val="tx1"/>
                </a:solidFill>
                <a:latin typeface="Calibri" pitchFamily="34" charset="0"/>
                <a:cs typeface="Calibri" pitchFamily="34" charset="0"/>
              </a:rPr>
              <a:t>The </a:t>
            </a:r>
            <a:r>
              <a:rPr lang="en-US" sz="2000" dirty="0" smtClean="0">
                <a:latin typeface="Calibri" pitchFamily="34" charset="0"/>
                <a:cs typeface="Calibri" pitchFamily="34" charset="0"/>
              </a:rPr>
              <a:t>CW</a:t>
            </a:r>
            <a:r>
              <a:rPr lang="en-US" sz="2000" b="0" dirty="0" smtClean="0">
                <a:solidFill>
                  <a:schemeClr val="tx1"/>
                </a:solidFill>
                <a:latin typeface="Calibri" pitchFamily="34" charset="0"/>
                <a:cs typeface="Calibri" pitchFamily="34" charset="0"/>
              </a:rPr>
              <a:t> operating electron source </a:t>
            </a:r>
            <a:r>
              <a:rPr lang="en-US" sz="2000" dirty="0" smtClean="0">
                <a:latin typeface="Calibri" pitchFamily="34" charset="0"/>
                <a:cs typeface="Calibri" pitchFamily="34" charset="0"/>
              </a:rPr>
              <a:t>is </a:t>
            </a:r>
            <a:r>
              <a:rPr lang="en-US" sz="2000" b="0" dirty="0" smtClean="0">
                <a:solidFill>
                  <a:schemeClr val="tx1"/>
                </a:solidFill>
                <a:latin typeface="Calibri" pitchFamily="34" charset="0"/>
                <a:cs typeface="Calibri" pitchFamily="34" charset="0"/>
              </a:rPr>
              <a:t>indispensable for the cw/</a:t>
            </a:r>
            <a:r>
              <a:rPr lang="en-US" sz="2000" b="0" dirty="0" err="1" smtClean="0">
                <a:solidFill>
                  <a:schemeClr val="tx1"/>
                </a:solidFill>
                <a:latin typeface="Calibri" pitchFamily="34" charset="0"/>
                <a:cs typeface="Calibri" pitchFamily="34" charset="0"/>
              </a:rPr>
              <a:t>lp</a:t>
            </a:r>
            <a:r>
              <a:rPr lang="en-US" sz="2000" b="0" dirty="0" smtClean="0">
                <a:solidFill>
                  <a:schemeClr val="tx1"/>
                </a:solidFill>
                <a:latin typeface="Calibri" pitchFamily="34" charset="0"/>
                <a:cs typeface="Calibri" pitchFamily="34" charset="0"/>
              </a:rPr>
              <a:t> operation. </a:t>
            </a:r>
          </a:p>
          <a:p>
            <a:r>
              <a:rPr lang="en-US" sz="2000" b="0" dirty="0" smtClean="0">
                <a:solidFill>
                  <a:schemeClr val="tx1"/>
                </a:solidFill>
                <a:latin typeface="Calibri" pitchFamily="34" charset="0"/>
                <a:cs typeface="Calibri" pitchFamily="34" charset="0"/>
              </a:rPr>
              <a:t>DESY investigates a novel, all superconducting electron gun, integrating a </a:t>
            </a:r>
          </a:p>
          <a:p>
            <a:r>
              <a:rPr lang="en-US" sz="2000" b="1" dirty="0" err="1" smtClean="0">
                <a:solidFill>
                  <a:schemeClr val="tx1"/>
                </a:solidFill>
                <a:latin typeface="Calibri" pitchFamily="34" charset="0"/>
                <a:cs typeface="Calibri" pitchFamily="34" charset="0"/>
              </a:rPr>
              <a:t>Pb</a:t>
            </a:r>
            <a:r>
              <a:rPr lang="en-US" sz="2000" b="1" dirty="0" smtClean="0">
                <a:solidFill>
                  <a:schemeClr val="tx1"/>
                </a:solidFill>
                <a:latin typeface="Calibri" pitchFamily="34" charset="0"/>
                <a:cs typeface="Calibri" pitchFamily="34" charset="0"/>
              </a:rPr>
              <a:t> </a:t>
            </a:r>
            <a:r>
              <a:rPr lang="en-US" sz="2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superconducting cathode </a:t>
            </a:r>
            <a:r>
              <a:rPr lang="en-US" sz="2000" b="1" dirty="0" smtClean="0">
                <a:solidFill>
                  <a:schemeClr val="tx1"/>
                </a:solidFill>
                <a:latin typeface="Calibri" pitchFamily="34" charset="0"/>
                <a:cs typeface="Calibri" pitchFamily="34" charset="0"/>
              </a:rPr>
              <a:t>in a </a:t>
            </a:r>
            <a:r>
              <a:rPr lang="en-US" sz="2000" b="1" dirty="0" err="1" smtClean="0">
                <a:solidFill>
                  <a:schemeClr val="tx1"/>
                </a:solidFill>
                <a:latin typeface="Calibri" pitchFamily="34" charset="0"/>
                <a:cs typeface="Calibri" pitchFamily="34" charset="0"/>
              </a:rPr>
              <a:t>Nb</a:t>
            </a:r>
            <a:r>
              <a:rPr lang="en-US" sz="2000" b="1" dirty="0" smtClean="0">
                <a:solidFill>
                  <a:schemeClr val="tx1"/>
                </a:solidFill>
                <a:latin typeface="Calibri" pitchFamily="34" charset="0"/>
                <a:cs typeface="Calibri" pitchFamily="34" charset="0"/>
              </a:rPr>
              <a:t> </a:t>
            </a:r>
            <a:r>
              <a:rPr lang="en-US" sz="2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superconducting cavity</a:t>
            </a:r>
            <a:r>
              <a:rPr lang="en-US" sz="2000" b="0" dirty="0" smtClean="0">
                <a:solidFill>
                  <a:schemeClr val="tx1"/>
                </a:solidFill>
                <a:latin typeface="Calibri" pitchFamily="34" charset="0"/>
                <a:cs typeface="Calibri" pitchFamily="34" charset="0"/>
              </a:rPr>
              <a:t>. </a:t>
            </a:r>
            <a:endParaRPr lang="en-US" sz="2000" b="0" dirty="0">
              <a:solidFill>
                <a:schemeClr val="tx1"/>
              </a:solidFill>
              <a:latin typeface="Calibri" pitchFamily="34" charset="0"/>
              <a:cs typeface="Calibri" pitchFamily="34" charset="0"/>
            </a:endParaRPr>
          </a:p>
        </p:txBody>
      </p:sp>
      <p:grpSp>
        <p:nvGrpSpPr>
          <p:cNvPr id="12" name="Group 11"/>
          <p:cNvGrpSpPr/>
          <p:nvPr/>
        </p:nvGrpSpPr>
        <p:grpSpPr>
          <a:xfrm>
            <a:off x="58295" y="1829004"/>
            <a:ext cx="3919328" cy="1488872"/>
            <a:chOff x="474026" y="2112558"/>
            <a:chExt cx="4139271" cy="1810878"/>
          </a:xfrm>
        </p:grpSpPr>
        <p:grpSp>
          <p:nvGrpSpPr>
            <p:cNvPr id="13" name="Group 12"/>
            <p:cNvGrpSpPr/>
            <p:nvPr/>
          </p:nvGrpSpPr>
          <p:grpSpPr>
            <a:xfrm>
              <a:off x="474026" y="2112558"/>
              <a:ext cx="3665599" cy="1648099"/>
              <a:chOff x="-2065362" y="427512"/>
              <a:chExt cx="5107419" cy="1603168"/>
            </a:xfrm>
          </p:grpSpPr>
          <p:sp>
            <p:nvSpPr>
              <p:cNvPr id="15" name="Rectangle 14"/>
              <p:cNvSpPr/>
              <p:nvPr/>
            </p:nvSpPr>
            <p:spPr>
              <a:xfrm>
                <a:off x="-1991953" y="472914"/>
                <a:ext cx="1825190" cy="397266"/>
              </a:xfrm>
              <a:prstGeom prst="rect">
                <a:avLst/>
              </a:prstGeom>
              <a:ln>
                <a:noFill/>
              </a:ln>
            </p:spPr>
            <p:txBody>
              <a:bodyPr wrap="square" lIns="36000" tIns="36000" rIns="36000" bIns="36000">
                <a:noAutofit/>
              </a:bodyPr>
              <a:lstStyle/>
              <a:p>
                <a:pPr algn="r" fontAlgn="base">
                  <a:spcAft>
                    <a:spcPts val="0"/>
                  </a:spcAft>
                </a:pPr>
                <a:r>
                  <a:rPr lang="en-US" sz="1600" b="0" kern="1200" dirty="0">
                    <a:solidFill>
                      <a:schemeClr val="tx1"/>
                    </a:solidFill>
                    <a:effectLst/>
                    <a:ea typeface="MS PGothic"/>
                  </a:rPr>
                  <a:t>Nb plug </a:t>
                </a:r>
                <a:endParaRPr lang="en-US" sz="1600" b="0" dirty="0">
                  <a:solidFill>
                    <a:schemeClr val="tx1"/>
                  </a:solidFill>
                  <a:effectLst/>
                  <a:ea typeface="Times New Roman"/>
                </a:endParaRPr>
              </a:p>
              <a:p>
                <a:pPr algn="r" fontAlgn="base">
                  <a:spcAft>
                    <a:spcPts val="0"/>
                  </a:spcAft>
                </a:pPr>
                <a:r>
                  <a:rPr lang="en-US" sz="1600" b="0" dirty="0">
                    <a:solidFill>
                      <a:schemeClr val="tx1"/>
                    </a:solidFill>
                    <a:effectLst/>
                    <a:ea typeface="Times New Roman"/>
                  </a:rPr>
                  <a:t> </a:t>
                </a:r>
              </a:p>
            </p:txBody>
          </p:sp>
          <p:grpSp>
            <p:nvGrpSpPr>
              <p:cNvPr id="16" name="Group 15"/>
              <p:cNvGrpSpPr/>
              <p:nvPr/>
            </p:nvGrpSpPr>
            <p:grpSpPr>
              <a:xfrm>
                <a:off x="-2065362" y="427512"/>
                <a:ext cx="5107419" cy="1603168"/>
                <a:chOff x="-2065362" y="427512"/>
                <a:chExt cx="5107419" cy="1603168"/>
              </a:xfrm>
            </p:grpSpPr>
            <p:sp>
              <p:nvSpPr>
                <p:cNvPr id="20" name="Rectangle 19"/>
                <p:cNvSpPr/>
                <p:nvPr/>
              </p:nvSpPr>
              <p:spPr>
                <a:xfrm>
                  <a:off x="-2065362" y="1349826"/>
                  <a:ext cx="1972007" cy="483068"/>
                </a:xfrm>
                <a:prstGeom prst="rect">
                  <a:avLst/>
                </a:prstGeom>
                <a:ln>
                  <a:noFill/>
                </a:ln>
              </p:spPr>
              <p:txBody>
                <a:bodyPr wrap="square">
                  <a:noAutofit/>
                </a:bodyPr>
                <a:lstStyle/>
                <a:p>
                  <a:pPr algn="ctr" fontAlgn="base">
                    <a:spcAft>
                      <a:spcPts val="0"/>
                    </a:spcAft>
                  </a:pPr>
                  <a:r>
                    <a:rPr lang="en-US" sz="1600" b="0" kern="1200" dirty="0">
                      <a:solidFill>
                        <a:schemeClr val="tx1"/>
                      </a:solidFill>
                      <a:effectLst/>
                      <a:ea typeface="MS PGothic"/>
                    </a:rPr>
                    <a:t>Pb coated cathode tip </a:t>
                  </a:r>
                  <a:endParaRPr lang="en-US" sz="1600" b="0" dirty="0">
                    <a:solidFill>
                      <a:schemeClr val="tx1"/>
                    </a:solidFill>
                    <a:effectLst/>
                    <a:ea typeface="Times New Roman"/>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54" y="427512"/>
                  <a:ext cx="2875803" cy="1603168"/>
                </a:xfrm>
                <a:prstGeom prst="rect">
                  <a:avLst/>
                </a:prstGeom>
                <a:noFill/>
                <a:ln>
                  <a:noFill/>
                </a:ln>
                <a:extLst/>
              </p:spPr>
            </p:pic>
          </p:grpSp>
          <p:cxnSp>
            <p:nvCxnSpPr>
              <p:cNvPr id="17" name="Straight Arrow Connector 16"/>
              <p:cNvCxnSpPr/>
              <p:nvPr/>
            </p:nvCxnSpPr>
            <p:spPr>
              <a:xfrm flipH="1" flipV="1">
                <a:off x="1365666" y="1810989"/>
                <a:ext cx="584578" cy="15754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0" idx="0"/>
              </p:cNvCxnSpPr>
              <p:nvPr/>
            </p:nvCxnSpPr>
            <p:spPr>
              <a:xfrm flipV="1">
                <a:off x="-1079358" y="1229096"/>
                <a:ext cx="1443362" cy="12073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p:cNvCxnSpPr>
              <p:nvPr/>
            </p:nvCxnSpPr>
            <p:spPr>
              <a:xfrm>
                <a:off x="-166763" y="671547"/>
                <a:ext cx="333017" cy="40442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107643" y="3470099"/>
              <a:ext cx="1505654" cy="453337"/>
            </a:xfrm>
            <a:prstGeom prst="rect">
              <a:avLst/>
            </a:prstGeom>
            <a:ln>
              <a:noFill/>
            </a:ln>
          </p:spPr>
          <p:txBody>
            <a:bodyPr wrap="square">
              <a:noAutofit/>
            </a:bodyPr>
            <a:lstStyle/>
            <a:p>
              <a:pPr algn="ctr" fontAlgn="base">
                <a:spcAft>
                  <a:spcPts val="0"/>
                </a:spcAft>
              </a:pPr>
              <a:r>
                <a:rPr lang="en-US" sz="1600" b="0" kern="1200" dirty="0">
                  <a:solidFill>
                    <a:schemeClr val="tx1"/>
                  </a:solidFill>
                  <a:effectLst/>
                  <a:ea typeface="MS PGothic"/>
                </a:rPr>
                <a:t>Nb cavity</a:t>
              </a:r>
              <a:endParaRPr lang="en-US" sz="1600" b="0" dirty="0">
                <a:solidFill>
                  <a:schemeClr val="tx1"/>
                </a:solidFill>
                <a:effectLst/>
                <a:ea typeface="Times New Roman"/>
              </a:endParaRPr>
            </a:p>
            <a:p>
              <a:pPr algn="ctr" fontAlgn="base">
                <a:spcAft>
                  <a:spcPts val="0"/>
                </a:spcAft>
              </a:pPr>
              <a:r>
                <a:rPr lang="en-US" sz="1600" b="0" dirty="0">
                  <a:solidFill>
                    <a:schemeClr val="tx1"/>
                  </a:solidFill>
                  <a:effectLst/>
                  <a:ea typeface="Times New Roman"/>
                </a:rPr>
                <a:t> </a:t>
              </a:r>
            </a:p>
          </p:txBody>
        </p:sp>
      </p:gr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29084" t="1" r="23011" b="47416"/>
          <a:stretch/>
        </p:blipFill>
        <p:spPr>
          <a:xfrm rot="16200000">
            <a:off x="5841353" y="1405131"/>
            <a:ext cx="1538022" cy="2202783"/>
          </a:xfrm>
          <a:prstGeom prst="rect">
            <a:avLst/>
          </a:prstGeom>
        </p:spPr>
      </p:pic>
      <p:sp>
        <p:nvSpPr>
          <p:cNvPr id="23" name="Rectangle 22"/>
          <p:cNvSpPr/>
          <p:nvPr/>
        </p:nvSpPr>
        <p:spPr>
          <a:xfrm>
            <a:off x="5508972" y="1829004"/>
            <a:ext cx="1713931" cy="369332"/>
          </a:xfrm>
          <a:prstGeom prst="rect">
            <a:avLst/>
          </a:prstGeom>
        </p:spPr>
        <p:txBody>
          <a:bodyPr wrap="none">
            <a:spAutoFit/>
          </a:bodyPr>
          <a:lstStyle/>
          <a:p>
            <a:r>
              <a:rPr lang="en-GB" sz="1800" b="0" dirty="0">
                <a:solidFill>
                  <a:schemeClr val="bg1"/>
                </a:solidFill>
                <a:latin typeface="Calibri" panose="020F0502020204030204" pitchFamily="34" charset="0"/>
              </a:rPr>
              <a:t>1.5-cell </a:t>
            </a:r>
            <a:r>
              <a:rPr lang="en-GB" sz="1800" b="0" dirty="0" smtClean="0">
                <a:solidFill>
                  <a:schemeClr val="bg1"/>
                </a:solidFill>
                <a:latin typeface="Calibri" panose="020F0502020204030204" pitchFamily="34" charset="0"/>
              </a:rPr>
              <a:t>, 1.3 </a:t>
            </a:r>
            <a:r>
              <a:rPr lang="en-GB" b="0" dirty="0" smtClean="0">
                <a:solidFill>
                  <a:schemeClr val="bg1"/>
                </a:solidFill>
                <a:latin typeface="Calibri" panose="020F0502020204030204" pitchFamily="34" charset="0"/>
              </a:rPr>
              <a:t>GHz</a:t>
            </a:r>
            <a:endParaRPr lang="de-DE" sz="1800" b="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132590409"/>
              </p:ext>
            </p:extLst>
          </p:nvPr>
        </p:nvGraphicFramePr>
        <p:xfrm>
          <a:off x="5508971" y="3683475"/>
          <a:ext cx="3608652" cy="2594232"/>
        </p:xfrm>
        <a:graphic>
          <a:graphicData uri="http://schemas.openxmlformats.org/drawingml/2006/table">
            <a:tbl>
              <a:tblPr firstRow="1" firstCol="1" bandRow="1"/>
              <a:tblGrid>
                <a:gridCol w="1860278"/>
                <a:gridCol w="890838"/>
                <a:gridCol w="857536"/>
              </a:tblGrid>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Parameter</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Unit</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Bunch charge</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err="1" smtClean="0">
                          <a:solidFill>
                            <a:schemeClr val="tx1"/>
                          </a:solidFill>
                          <a:effectLst/>
                          <a:latin typeface="Calibri" panose="020F0502020204030204" pitchFamily="34" charset="0"/>
                          <a:ea typeface="Times New Roman"/>
                          <a:cs typeface="Times New Roman"/>
                        </a:rPr>
                        <a:t>pC</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100</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Bunch rep. rate</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kHz</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100</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Trans. slice </a:t>
                      </a:r>
                      <a:r>
                        <a:rPr lang="en-US" sz="1800" noProof="0" dirty="0" err="1" smtClean="0">
                          <a:solidFill>
                            <a:schemeClr val="tx1"/>
                          </a:solidFill>
                          <a:effectLst/>
                          <a:latin typeface="Calibri" panose="020F0502020204030204" pitchFamily="34" charset="0"/>
                          <a:ea typeface="Times New Roman"/>
                          <a:cs typeface="Times New Roman"/>
                        </a:rPr>
                        <a:t>ɛ</a:t>
                      </a:r>
                      <a:r>
                        <a:rPr lang="en-US" sz="1800" b="1" baseline="-25000" noProof="0" dirty="0" err="1" smtClean="0">
                          <a:solidFill>
                            <a:schemeClr val="tx1"/>
                          </a:solidFill>
                          <a:effectLst/>
                          <a:latin typeface="Calibri" panose="020F0502020204030204" pitchFamily="34" charset="0"/>
                          <a:ea typeface="Times New Roman"/>
                          <a:cs typeface="Times New Roman"/>
                        </a:rPr>
                        <a:t>n</a:t>
                      </a:r>
                      <a:r>
                        <a:rPr lang="en-US" sz="1800" noProof="0" dirty="0" smtClean="0">
                          <a:solidFill>
                            <a:schemeClr val="tx1"/>
                          </a:solidFill>
                          <a:effectLst/>
                          <a:latin typeface="Calibri" panose="020F0502020204030204" pitchFamily="34" charset="0"/>
                          <a:ea typeface="Times New Roman"/>
                          <a:cs typeface="Times New Roman"/>
                        </a:rPr>
                        <a:t> </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µ</a:t>
                      </a:r>
                      <a:r>
                        <a:rPr lang="en-US" sz="1800" noProof="0" dirty="0" err="1" smtClean="0">
                          <a:solidFill>
                            <a:schemeClr val="tx1"/>
                          </a:solidFill>
                          <a:effectLst/>
                          <a:latin typeface="Calibri" panose="020F0502020204030204" pitchFamily="34" charset="0"/>
                          <a:ea typeface="Times New Roman"/>
                          <a:cs typeface="Times New Roman"/>
                        </a:rPr>
                        <a:t>mrad</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&lt; 0.7</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Energy </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MeV</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3.7</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noProof="0" dirty="0" smtClean="0">
                          <a:solidFill>
                            <a:schemeClr val="tx1"/>
                          </a:solidFill>
                          <a:effectLst/>
                          <a:latin typeface="Calibri" panose="020F0502020204030204" pitchFamily="34" charset="0"/>
                          <a:ea typeface="Times New Roman"/>
                          <a:cs typeface="Times New Roman"/>
                        </a:rPr>
                        <a:t>Meas.QE@260nm</a:t>
                      </a: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0.03</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Max. E on cath.</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MV/m</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40</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279">
                <a:tc>
                  <a:txBody>
                    <a:bodyPr/>
                    <a:lstStyle/>
                    <a:p>
                      <a:pPr algn="just">
                        <a:spcAft>
                          <a:spcPts val="0"/>
                        </a:spcAft>
                      </a:pPr>
                      <a:r>
                        <a:rPr lang="en-US" sz="1800" noProof="0" dirty="0" smtClean="0">
                          <a:solidFill>
                            <a:schemeClr val="tx1"/>
                          </a:solidFill>
                          <a:effectLst/>
                          <a:latin typeface="Calibri" panose="020F0502020204030204" pitchFamily="34" charset="0"/>
                          <a:ea typeface="Times New Roman"/>
                          <a:cs typeface="Times New Roman"/>
                        </a:rPr>
                        <a:t>Laser P at cath.</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W</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noProof="0" dirty="0" smtClean="0">
                          <a:solidFill>
                            <a:schemeClr val="tx1"/>
                          </a:solidFill>
                          <a:effectLst/>
                          <a:latin typeface="Calibri" panose="020F0502020204030204" pitchFamily="34" charset="0"/>
                          <a:ea typeface="Times New Roman"/>
                          <a:cs typeface="Times New Roman"/>
                        </a:rPr>
                        <a:t>0.12</a:t>
                      </a:r>
                      <a:endParaRPr lang="en-US" sz="1800" noProof="0" dirty="0">
                        <a:solidFill>
                          <a:schemeClr val="tx1"/>
                        </a:solidFill>
                        <a:effectLst/>
                        <a:latin typeface="Calibri" panose="020F0502020204030204" pitchFamily="34" charset="0"/>
                        <a:ea typeface="Times New Roman"/>
                        <a:cs typeface="Times New Roman"/>
                      </a:endParaRPr>
                    </a:p>
                  </a:txBody>
                  <a:tcPr marL="36195" marR="3619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82" y="3469034"/>
            <a:ext cx="4475979" cy="28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83216" y="6481644"/>
            <a:ext cx="2294626" cy="338554"/>
          </a:xfrm>
          <a:prstGeom prst="rect">
            <a:avLst/>
          </a:prstGeom>
          <a:noFill/>
        </p:spPr>
        <p:txBody>
          <a:bodyPr wrap="square" rtlCol="0">
            <a:spAutoFit/>
          </a:bodyPr>
          <a:lstStyle/>
          <a:p>
            <a:pPr algn="r"/>
            <a:r>
              <a:rPr lang="de-DE" sz="1600" dirty="0">
                <a:solidFill>
                  <a:srgbClr val="FF0000"/>
                </a:solidFill>
              </a:rPr>
              <a:t>Jacek Sekutowicz</a:t>
            </a:r>
          </a:p>
        </p:txBody>
      </p:sp>
    </p:spTree>
    <p:extLst>
      <p:ext uri="{BB962C8B-B14F-4D97-AF65-F5344CB8AC3E}">
        <p14:creationId xmlns:p14="http://schemas.microsoft.com/office/powerpoint/2010/main" val="3593533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798560" cy="544512"/>
          </a:xfrm>
        </p:spPr>
        <p:txBody>
          <a:bodyPr/>
          <a:lstStyle/>
          <a:p>
            <a:r>
              <a:rPr lang="de-DE" dirty="0" smtClean="0"/>
              <a:t>800 </a:t>
            </a:r>
            <a:r>
              <a:rPr lang="de-DE" dirty="0" err="1" smtClean="0"/>
              <a:t>Superconducting</a:t>
            </a:r>
            <a:r>
              <a:rPr lang="de-DE" dirty="0" smtClean="0"/>
              <a:t> </a:t>
            </a:r>
            <a:r>
              <a:rPr lang="de-DE" dirty="0" err="1" smtClean="0"/>
              <a:t>Cavities</a:t>
            </a:r>
            <a:r>
              <a:rPr lang="de-DE" dirty="0" smtClean="0"/>
              <a:t> </a:t>
            </a:r>
            <a:r>
              <a:rPr lang="de-DE" dirty="0" err="1" smtClean="0"/>
              <a:t>and</a:t>
            </a:r>
            <a:r>
              <a:rPr lang="de-DE" dirty="0" smtClean="0"/>
              <a:t> </a:t>
            </a:r>
            <a:r>
              <a:rPr lang="de-DE" dirty="0"/>
              <a:t>R</a:t>
            </a:r>
            <a:r>
              <a:rPr lang="de-DE" dirty="0" smtClean="0"/>
              <a:t>F Power </a:t>
            </a:r>
            <a:r>
              <a:rPr lang="de-DE" dirty="0" err="1" smtClean="0"/>
              <a:t>Couplers</a:t>
            </a:r>
            <a:endParaRPr lang="de-DE" dirty="0"/>
          </a:p>
        </p:txBody>
      </p:sp>
      <p:pic>
        <p:nvPicPr>
          <p:cNvPr id="13" name="Picture 4" descr="C:\Users\michelato\Desktop\TTC\companies photo\20120_10_17_photos_weise\IMG_2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939597"/>
            <a:ext cx="3360315" cy="22402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18316" y="1283287"/>
            <a:ext cx="4084913" cy="271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39" y="3362090"/>
            <a:ext cx="2460654" cy="2995578"/>
          </a:xfrm>
          <a:prstGeom prst="rect">
            <a:avLst/>
          </a:prstGeom>
        </p:spPr>
      </p:pic>
      <p:pic>
        <p:nvPicPr>
          <p:cNvPr id="1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537" y="4154522"/>
            <a:ext cx="2088232" cy="1959905"/>
          </a:xfrm>
          <a:prstGeom prst="rect">
            <a:avLst/>
          </a:prstGeom>
        </p:spPr>
      </p:pic>
      <p:pic>
        <p:nvPicPr>
          <p:cNvPr id="8"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3286" y="6454854"/>
            <a:ext cx="621055"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768809" y="6454854"/>
            <a:ext cx="32928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9200" y="6454854"/>
            <a:ext cx="972975"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7" descr="logo-XFEL_rg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26142" y="5488982"/>
            <a:ext cx="605753" cy="60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054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ILC HiGrade 1.8K Test </a:t>
            </a:r>
            <a:r>
              <a:rPr lang="en-GB" dirty="0"/>
              <a:t>P</a:t>
            </a:r>
            <a:r>
              <a:rPr lang="en-GB" dirty="0" smtClean="0"/>
              <a:t>rogramme @ DESY</a:t>
            </a:r>
            <a:endParaRPr lang="en-GB" dirty="0"/>
          </a:p>
        </p:txBody>
      </p:sp>
      <p:sp>
        <p:nvSpPr>
          <p:cNvPr id="13" name="Content Placeholder 12"/>
          <p:cNvSpPr>
            <a:spLocks noGrp="1"/>
          </p:cNvSpPr>
          <p:nvPr>
            <p:ph idx="1"/>
          </p:nvPr>
        </p:nvSpPr>
        <p:spPr>
          <a:xfrm>
            <a:off x="220904" y="1180170"/>
            <a:ext cx="2042608" cy="4525963"/>
          </a:xfrm>
        </p:spPr>
        <p:txBody>
          <a:bodyPr>
            <a:normAutofit/>
          </a:bodyPr>
          <a:lstStyle/>
          <a:p>
            <a:r>
              <a:rPr lang="en-GB" sz="1800" dirty="0" smtClean="0"/>
              <a:t>15 cavities available for further R&amp;D</a:t>
            </a:r>
          </a:p>
          <a:p>
            <a:endParaRPr lang="en-GB" sz="1800" dirty="0"/>
          </a:p>
          <a:p>
            <a:r>
              <a:rPr lang="en-GB" sz="1800" dirty="0" smtClean="0"/>
              <a:t>Proposed to re-test down to 1.8K</a:t>
            </a:r>
          </a:p>
          <a:p>
            <a:endParaRPr lang="en-GB" sz="1800" dirty="0"/>
          </a:p>
          <a:p>
            <a:r>
              <a:rPr lang="en-GB" sz="1800" dirty="0" smtClean="0"/>
              <a:t>Look for improvements in </a:t>
            </a:r>
            <a:r>
              <a:rPr lang="en-GB" sz="1800" i="1" dirty="0" smtClean="0">
                <a:latin typeface="Times New Roman"/>
                <a:cs typeface="Times New Roman"/>
              </a:rPr>
              <a:t>Q</a:t>
            </a:r>
            <a:r>
              <a:rPr lang="en-GB" sz="1800" baseline="-25000" dirty="0" smtClean="0">
                <a:latin typeface="Times New Roman"/>
                <a:cs typeface="Times New Roman"/>
              </a:rPr>
              <a:t>0</a:t>
            </a:r>
            <a:r>
              <a:rPr lang="en-GB" sz="1800" dirty="0" smtClean="0"/>
              <a:t> and </a:t>
            </a:r>
            <a:r>
              <a:rPr lang="en-GB" sz="1800" i="1" dirty="0" smtClean="0">
                <a:latin typeface="Times New Roman"/>
                <a:cs typeface="Times New Roman"/>
              </a:rPr>
              <a:t>E</a:t>
            </a:r>
            <a:r>
              <a:rPr lang="en-GB" sz="1800" baseline="-25000" dirty="0" smtClean="0">
                <a:latin typeface="Times New Roman"/>
                <a:cs typeface="Times New Roman"/>
              </a:rPr>
              <a:t>quench</a:t>
            </a:r>
          </a:p>
          <a:p>
            <a:endParaRPr lang="en-GB" sz="1800" dirty="0"/>
          </a:p>
        </p:txBody>
      </p:sp>
      <p:grpSp>
        <p:nvGrpSpPr>
          <p:cNvPr id="12" name="Group 11"/>
          <p:cNvGrpSpPr/>
          <p:nvPr/>
        </p:nvGrpSpPr>
        <p:grpSpPr>
          <a:xfrm>
            <a:off x="2373683" y="1046614"/>
            <a:ext cx="6534738" cy="4519534"/>
            <a:chOff x="1129481" y="1649770"/>
            <a:chExt cx="6534738" cy="4519534"/>
          </a:xfrm>
        </p:grpSpPr>
        <p:pic>
          <p:nvPicPr>
            <p:cNvPr id="5" name="Picture 4"/>
            <p:cNvPicPr>
              <a:picLocks noChangeAspect="1"/>
            </p:cNvPicPr>
            <p:nvPr/>
          </p:nvPicPr>
          <p:blipFill>
            <a:blip r:embed="rId2"/>
            <a:stretch>
              <a:fillRect/>
            </a:stretch>
          </p:blipFill>
          <p:spPr>
            <a:xfrm>
              <a:off x="1129481" y="1649770"/>
              <a:ext cx="6534738" cy="4519534"/>
            </a:xfrm>
            <a:prstGeom prst="rect">
              <a:avLst/>
            </a:prstGeom>
          </p:spPr>
        </p:pic>
        <p:sp>
          <p:nvSpPr>
            <p:cNvPr id="6" name="Oval 5"/>
            <p:cNvSpPr/>
            <p:nvPr/>
          </p:nvSpPr>
          <p:spPr>
            <a:xfrm>
              <a:off x="4557022" y="3805770"/>
              <a:ext cx="142089" cy="14208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851405" y="3800403"/>
              <a:ext cx="687658" cy="276999"/>
            </a:xfrm>
            <a:prstGeom prst="rect">
              <a:avLst/>
            </a:prstGeom>
            <a:noFill/>
          </p:spPr>
          <p:txBody>
            <a:bodyPr wrap="none" rtlCol="0">
              <a:spAutoFit/>
            </a:bodyPr>
            <a:lstStyle/>
            <a:p>
              <a:r>
                <a:rPr lang="en-GB" sz="1200" dirty="0" smtClean="0">
                  <a:solidFill>
                    <a:srgbClr val="FF0000"/>
                  </a:solidFill>
                </a:rPr>
                <a:t>ILC spec</a:t>
              </a:r>
              <a:endParaRPr lang="en-GB" sz="1200" dirty="0">
                <a:solidFill>
                  <a:srgbClr val="FF0000"/>
                </a:solidFill>
              </a:endParaRPr>
            </a:p>
          </p:txBody>
        </p:sp>
        <p:sp>
          <p:nvSpPr>
            <p:cNvPr id="8" name="TextBox 7"/>
            <p:cNvSpPr txBox="1"/>
            <p:nvPr/>
          </p:nvSpPr>
          <p:spPr>
            <a:xfrm>
              <a:off x="2007083" y="1786815"/>
              <a:ext cx="1073619" cy="369332"/>
            </a:xfrm>
            <a:prstGeom prst="rect">
              <a:avLst/>
            </a:prstGeom>
            <a:noFill/>
          </p:spPr>
          <p:txBody>
            <a:bodyPr wrap="none" rtlCol="0">
              <a:spAutoFit/>
            </a:bodyPr>
            <a:lstStyle/>
            <a:p>
              <a:r>
                <a:rPr lang="en-GB" dirty="0" smtClean="0"/>
                <a:t>test at 2K</a:t>
              </a:r>
              <a:endParaRPr lang="en-GB" dirty="0"/>
            </a:p>
          </p:txBody>
        </p:sp>
        <p:sp>
          <p:nvSpPr>
            <p:cNvPr id="9" name="TextBox 8"/>
            <p:cNvSpPr txBox="1"/>
            <p:nvPr/>
          </p:nvSpPr>
          <p:spPr>
            <a:xfrm>
              <a:off x="2891899" y="5063733"/>
              <a:ext cx="1246092" cy="261610"/>
            </a:xfrm>
            <a:prstGeom prst="rect">
              <a:avLst/>
            </a:prstGeom>
            <a:noFill/>
          </p:spPr>
          <p:txBody>
            <a:bodyPr wrap="none" rtlCol="0">
              <a:spAutoFit/>
            </a:bodyPr>
            <a:lstStyle/>
            <a:p>
              <a:r>
                <a:rPr lang="en-GB" sz="1100" dirty="0" smtClean="0">
                  <a:solidFill>
                    <a:schemeClr val="bg1">
                      <a:lumMod val="50000"/>
                    </a:schemeClr>
                  </a:solidFill>
                </a:rPr>
                <a:t>200 W power limit</a:t>
              </a:r>
              <a:endParaRPr lang="en-GB" sz="1100" dirty="0">
                <a:solidFill>
                  <a:schemeClr val="bg1">
                    <a:lumMod val="50000"/>
                  </a:schemeClr>
                </a:solidFill>
              </a:endParaRPr>
            </a:p>
          </p:txBody>
        </p:sp>
        <p:cxnSp>
          <p:nvCxnSpPr>
            <p:cNvPr id="11" name="Straight Arrow Connector 10"/>
            <p:cNvCxnSpPr/>
            <p:nvPr/>
          </p:nvCxnSpPr>
          <p:spPr>
            <a:xfrm flipH="1" flipV="1">
              <a:off x="3080702" y="4884299"/>
              <a:ext cx="80900" cy="223839"/>
            </a:xfrm>
            <a:prstGeom prst="straightConnector1">
              <a:avLst/>
            </a:prstGeom>
            <a:ln w="127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5883216" y="6481644"/>
            <a:ext cx="2294626" cy="338554"/>
          </a:xfrm>
          <a:prstGeom prst="rect">
            <a:avLst/>
          </a:prstGeom>
          <a:noFill/>
        </p:spPr>
        <p:txBody>
          <a:bodyPr wrap="square" rtlCol="0">
            <a:spAutoFit/>
          </a:bodyPr>
          <a:lstStyle/>
          <a:p>
            <a:pPr algn="r"/>
            <a:r>
              <a:rPr lang="de-DE" sz="1600" dirty="0" smtClean="0">
                <a:solidFill>
                  <a:srgbClr val="FF0000"/>
                </a:solidFill>
              </a:rPr>
              <a:t>Nick Walker</a:t>
            </a:r>
            <a:endParaRPr lang="de-DE" sz="1600" dirty="0">
              <a:solidFill>
                <a:srgbClr val="FF0000"/>
              </a:solidFill>
            </a:endParaRPr>
          </a:p>
        </p:txBody>
      </p:sp>
    </p:spTree>
    <p:extLst>
      <p:ext uri="{BB962C8B-B14F-4D97-AF65-F5344CB8AC3E}">
        <p14:creationId xmlns:p14="http://schemas.microsoft.com/office/powerpoint/2010/main" val="403753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ILC HiGrade 1.8K Test </a:t>
            </a:r>
            <a:r>
              <a:rPr lang="en-GB" dirty="0"/>
              <a:t>P</a:t>
            </a:r>
            <a:r>
              <a:rPr lang="en-GB" dirty="0" smtClean="0"/>
              <a:t>rogramme</a:t>
            </a:r>
            <a:endParaRPr lang="en-GB" dirty="0"/>
          </a:p>
        </p:txBody>
      </p:sp>
      <p:sp>
        <p:nvSpPr>
          <p:cNvPr id="3" name="Content Placeholder 2"/>
          <p:cNvSpPr>
            <a:spLocks noGrp="1"/>
          </p:cNvSpPr>
          <p:nvPr>
            <p:ph idx="1"/>
          </p:nvPr>
        </p:nvSpPr>
        <p:spPr>
          <a:xfrm>
            <a:off x="301600" y="980736"/>
            <a:ext cx="4378528" cy="4969696"/>
          </a:xfrm>
        </p:spPr>
        <p:txBody>
          <a:bodyPr>
            <a:normAutofit fontScale="70000" lnSpcReduction="20000"/>
          </a:bodyPr>
          <a:lstStyle/>
          <a:p>
            <a:r>
              <a:rPr lang="en-GB" sz="2400" dirty="0" smtClean="0"/>
              <a:t>9 RI cavities are ‘ILC recipe’ surface preparation</a:t>
            </a:r>
          </a:p>
          <a:p>
            <a:pPr lvl="1"/>
            <a:r>
              <a:rPr lang="en-GB" sz="2000" dirty="0" smtClean="0">
                <a:solidFill>
                  <a:srgbClr val="FF0000"/>
                </a:solidFill>
              </a:rPr>
              <a:t>final EP</a:t>
            </a:r>
          </a:p>
          <a:p>
            <a:pPr lvl="1"/>
            <a:r>
              <a:rPr lang="en-GB" sz="2000" dirty="0" smtClean="0">
                <a:solidFill>
                  <a:srgbClr val="FF0000"/>
                </a:solidFill>
              </a:rPr>
              <a:t>ZANON used ‘flash BCP’</a:t>
            </a:r>
          </a:p>
          <a:p>
            <a:pPr lvl="1"/>
            <a:endParaRPr lang="en-GB" sz="2000" dirty="0" smtClean="0"/>
          </a:p>
          <a:p>
            <a:r>
              <a:rPr lang="en-GB" sz="2400" dirty="0" smtClean="0"/>
              <a:t>Pushing available VT power limit needs careful discussion and some investigation</a:t>
            </a:r>
          </a:p>
          <a:p>
            <a:endParaRPr lang="en-GB" sz="2400" dirty="0" smtClean="0"/>
          </a:p>
          <a:p>
            <a:r>
              <a:rPr lang="en-GB" sz="2400" dirty="0" smtClean="0"/>
              <a:t>Exact program and schedule being discussed</a:t>
            </a:r>
          </a:p>
          <a:p>
            <a:pPr lvl="1"/>
            <a:r>
              <a:rPr lang="en-GB" sz="2000" dirty="0" smtClean="0">
                <a:solidFill>
                  <a:srgbClr val="FF0000"/>
                </a:solidFill>
              </a:rPr>
              <a:t>cavities require HPR and re-mounting work (blocked by XFEL for the next few months)</a:t>
            </a:r>
          </a:p>
          <a:p>
            <a:pPr lvl="1"/>
            <a:endParaRPr lang="en-GB" sz="2000" dirty="0" smtClean="0">
              <a:solidFill>
                <a:srgbClr val="FFCC00"/>
              </a:solidFill>
            </a:endParaRPr>
          </a:p>
          <a:p>
            <a:r>
              <a:rPr lang="en-GB" sz="2400" dirty="0"/>
              <a:t>LCC request will form part of a more extensive R&amp;D </a:t>
            </a:r>
            <a:r>
              <a:rPr lang="en-GB" sz="2400" dirty="0" smtClean="0"/>
              <a:t>program</a:t>
            </a:r>
          </a:p>
          <a:p>
            <a:pPr lvl="1"/>
            <a:r>
              <a:rPr lang="en-GB" sz="2300" dirty="0" smtClean="0">
                <a:solidFill>
                  <a:srgbClr val="FF0000"/>
                </a:solidFill>
              </a:rPr>
              <a:t>under discussion</a:t>
            </a:r>
            <a:endParaRPr lang="en-GB" sz="2300" dirty="0">
              <a:solidFill>
                <a:srgbClr val="FF0000"/>
              </a:solidFill>
            </a:endParaRPr>
          </a:p>
        </p:txBody>
      </p:sp>
      <p:pic>
        <p:nvPicPr>
          <p:cNvPr id="4" name="Picture 3"/>
          <p:cNvPicPr>
            <a:picLocks noChangeAspect="1"/>
          </p:cNvPicPr>
          <p:nvPr/>
        </p:nvPicPr>
        <p:blipFill>
          <a:blip r:embed="rId2"/>
          <a:stretch>
            <a:fillRect/>
          </a:stretch>
        </p:blipFill>
        <p:spPr>
          <a:xfrm>
            <a:off x="5009802" y="980736"/>
            <a:ext cx="3780437" cy="3488833"/>
          </a:xfrm>
          <a:prstGeom prst="rect">
            <a:avLst/>
          </a:prstGeom>
        </p:spPr>
      </p:pic>
      <p:sp>
        <p:nvSpPr>
          <p:cNvPr id="5" name="TextBox 4"/>
          <p:cNvSpPr txBox="1"/>
          <p:nvPr/>
        </p:nvSpPr>
        <p:spPr>
          <a:xfrm>
            <a:off x="5883216" y="6481644"/>
            <a:ext cx="2294626" cy="338554"/>
          </a:xfrm>
          <a:prstGeom prst="rect">
            <a:avLst/>
          </a:prstGeom>
          <a:noFill/>
        </p:spPr>
        <p:txBody>
          <a:bodyPr wrap="square" rtlCol="0">
            <a:spAutoFit/>
          </a:bodyPr>
          <a:lstStyle/>
          <a:p>
            <a:pPr algn="r"/>
            <a:r>
              <a:rPr lang="de-DE" sz="1600" dirty="0" smtClean="0">
                <a:solidFill>
                  <a:srgbClr val="FF0000"/>
                </a:solidFill>
              </a:rPr>
              <a:t>Nick Walker</a:t>
            </a:r>
            <a:endParaRPr lang="de-DE" sz="1600" dirty="0">
              <a:solidFill>
                <a:srgbClr val="FF0000"/>
              </a:solidFill>
            </a:endParaRPr>
          </a:p>
        </p:txBody>
      </p:sp>
    </p:spTree>
    <p:extLst>
      <p:ext uri="{BB962C8B-B14F-4D97-AF65-F5344CB8AC3E}">
        <p14:creationId xmlns:p14="http://schemas.microsoft.com/office/powerpoint/2010/main" val="332872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 name="Abgerundetes Rechteck 1599"/>
          <p:cNvSpPr/>
          <p:nvPr/>
        </p:nvSpPr>
        <p:spPr bwMode="auto">
          <a:xfrm>
            <a:off x="2344344"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cxnSp>
        <p:nvCxnSpPr>
          <p:cNvPr id="8" name="Gerade Verbindung 7"/>
          <p:cNvCxnSpPr/>
          <p:nvPr/>
        </p:nvCxnSpPr>
        <p:spPr bwMode="auto">
          <a:xfrm>
            <a:off x="3008313" y="2747963"/>
            <a:ext cx="3175" cy="382587"/>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pic>
        <p:nvPicPr>
          <p:cNvPr id="2051" name="Grafik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650" y="4438650"/>
            <a:ext cx="307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5" y="1404938"/>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uppieren 17"/>
          <p:cNvGrpSpPr>
            <a:grpSpLocks/>
          </p:cNvGrpSpPr>
          <p:nvPr/>
        </p:nvGrpSpPr>
        <p:grpSpPr bwMode="auto">
          <a:xfrm>
            <a:off x="6280150" y="4371975"/>
            <a:ext cx="1162050" cy="98425"/>
            <a:chOff x="1717938" y="3495676"/>
            <a:chExt cx="1161405" cy="61200"/>
          </a:xfrm>
        </p:grpSpPr>
        <p:cxnSp>
          <p:nvCxnSpPr>
            <p:cNvPr id="1614" name="Gerade Verbindung 1613"/>
            <p:cNvCxnSpPr/>
            <p:nvPr/>
          </p:nvCxnSpPr>
          <p:spPr bwMode="auto">
            <a:xfrm>
              <a:off x="1717938" y="3500612"/>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15" name="Gerade Verbindung 1614"/>
            <p:cNvCxnSpPr/>
            <p:nvPr/>
          </p:nvCxnSpPr>
          <p:spPr bwMode="auto">
            <a:xfrm>
              <a:off x="2282774" y="3500612"/>
              <a:ext cx="0" cy="46393"/>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16" name="Gerade Verbindung 1615"/>
            <p:cNvCxnSpPr/>
            <p:nvPr/>
          </p:nvCxnSpPr>
          <p:spPr bwMode="auto">
            <a:xfrm>
              <a:off x="2312921"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17" name="Gerade Verbindung 1616"/>
            <p:cNvCxnSpPr/>
            <p:nvPr/>
          </p:nvCxnSpPr>
          <p:spPr bwMode="auto">
            <a:xfrm>
              <a:off x="2303401" y="3500612"/>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2054" name="Gerade Verbindung 11"/>
          <p:cNvCxnSpPr>
            <a:cxnSpLocks noChangeShapeType="1"/>
          </p:cNvCxnSpPr>
          <p:nvPr/>
        </p:nvCxnSpPr>
        <p:spPr bwMode="auto">
          <a:xfrm>
            <a:off x="2276475" y="2490788"/>
            <a:ext cx="107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055" name="Gruppieren 1035"/>
          <p:cNvGrpSpPr>
            <a:grpSpLocks/>
          </p:cNvGrpSpPr>
          <p:nvPr/>
        </p:nvGrpSpPr>
        <p:grpSpPr bwMode="auto">
          <a:xfrm>
            <a:off x="6327775" y="3019425"/>
            <a:ext cx="125413" cy="73025"/>
            <a:chOff x="4038305" y="3430528"/>
            <a:chExt cx="125173" cy="72000"/>
          </a:xfrm>
        </p:grpSpPr>
        <p:sp>
          <p:nvSpPr>
            <p:cNvPr id="4060"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61"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62"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63"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56" name="Gruppieren 1035"/>
          <p:cNvGrpSpPr>
            <a:grpSpLocks/>
          </p:cNvGrpSpPr>
          <p:nvPr/>
        </p:nvGrpSpPr>
        <p:grpSpPr bwMode="auto">
          <a:xfrm>
            <a:off x="7597775" y="3017838"/>
            <a:ext cx="125413" cy="73025"/>
            <a:chOff x="4038305" y="3430528"/>
            <a:chExt cx="125173" cy="72000"/>
          </a:xfrm>
        </p:grpSpPr>
        <p:sp>
          <p:nvSpPr>
            <p:cNvPr id="4056"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7"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8"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9"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57" name="Gruppieren 1035"/>
          <p:cNvGrpSpPr>
            <a:grpSpLocks/>
          </p:cNvGrpSpPr>
          <p:nvPr/>
        </p:nvGrpSpPr>
        <p:grpSpPr bwMode="auto">
          <a:xfrm>
            <a:off x="7861300" y="3019425"/>
            <a:ext cx="125413" cy="73025"/>
            <a:chOff x="4038305" y="3430528"/>
            <a:chExt cx="125173" cy="72000"/>
          </a:xfrm>
        </p:grpSpPr>
        <p:sp>
          <p:nvSpPr>
            <p:cNvPr id="4052"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3"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4"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5"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58" name="Gruppieren 1035"/>
          <p:cNvGrpSpPr>
            <a:grpSpLocks/>
          </p:cNvGrpSpPr>
          <p:nvPr/>
        </p:nvGrpSpPr>
        <p:grpSpPr bwMode="auto">
          <a:xfrm>
            <a:off x="5994400" y="3019425"/>
            <a:ext cx="125413" cy="73025"/>
            <a:chOff x="4038305" y="3430528"/>
            <a:chExt cx="125173" cy="72000"/>
          </a:xfrm>
        </p:grpSpPr>
        <p:sp>
          <p:nvSpPr>
            <p:cNvPr id="4048"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9"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0"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51"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59" name="Gruppieren 1035"/>
          <p:cNvGrpSpPr>
            <a:grpSpLocks/>
          </p:cNvGrpSpPr>
          <p:nvPr/>
        </p:nvGrpSpPr>
        <p:grpSpPr bwMode="auto">
          <a:xfrm>
            <a:off x="5378450" y="3027363"/>
            <a:ext cx="125413" cy="73025"/>
            <a:chOff x="4038305" y="3430528"/>
            <a:chExt cx="125173" cy="72000"/>
          </a:xfrm>
        </p:grpSpPr>
        <p:sp>
          <p:nvSpPr>
            <p:cNvPr id="4044"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5"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6"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7"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0" name="Gruppieren 1035"/>
          <p:cNvGrpSpPr>
            <a:grpSpLocks/>
          </p:cNvGrpSpPr>
          <p:nvPr/>
        </p:nvGrpSpPr>
        <p:grpSpPr bwMode="auto">
          <a:xfrm>
            <a:off x="5092700" y="3025775"/>
            <a:ext cx="125413" cy="73025"/>
            <a:chOff x="4038305" y="3430528"/>
            <a:chExt cx="125173" cy="72000"/>
          </a:xfrm>
        </p:grpSpPr>
        <p:sp>
          <p:nvSpPr>
            <p:cNvPr id="4040"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1"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2"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43"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1" name="Gruppieren 1035"/>
          <p:cNvGrpSpPr>
            <a:grpSpLocks/>
          </p:cNvGrpSpPr>
          <p:nvPr/>
        </p:nvGrpSpPr>
        <p:grpSpPr bwMode="auto">
          <a:xfrm>
            <a:off x="3833813" y="3027363"/>
            <a:ext cx="127000" cy="73025"/>
            <a:chOff x="4038305" y="3430528"/>
            <a:chExt cx="125173" cy="72000"/>
          </a:xfrm>
        </p:grpSpPr>
        <p:sp>
          <p:nvSpPr>
            <p:cNvPr id="4036"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7"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8"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9"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2" name="Gruppieren 1035"/>
          <p:cNvGrpSpPr>
            <a:grpSpLocks/>
          </p:cNvGrpSpPr>
          <p:nvPr/>
        </p:nvGrpSpPr>
        <p:grpSpPr bwMode="auto">
          <a:xfrm>
            <a:off x="3387725" y="3028950"/>
            <a:ext cx="125413" cy="73025"/>
            <a:chOff x="4038305" y="3430528"/>
            <a:chExt cx="125173" cy="72000"/>
          </a:xfrm>
        </p:grpSpPr>
        <p:sp>
          <p:nvSpPr>
            <p:cNvPr id="4032"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3"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4"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5"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3" name="Gruppieren 1035"/>
          <p:cNvGrpSpPr>
            <a:grpSpLocks/>
          </p:cNvGrpSpPr>
          <p:nvPr/>
        </p:nvGrpSpPr>
        <p:grpSpPr bwMode="auto">
          <a:xfrm>
            <a:off x="2613025" y="3027363"/>
            <a:ext cx="125413" cy="73025"/>
            <a:chOff x="4038305" y="3430528"/>
            <a:chExt cx="125173" cy="72000"/>
          </a:xfrm>
        </p:grpSpPr>
        <p:sp>
          <p:nvSpPr>
            <p:cNvPr id="4028"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9"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0"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31"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4" name="Gruppieren 1035"/>
          <p:cNvGrpSpPr>
            <a:grpSpLocks/>
          </p:cNvGrpSpPr>
          <p:nvPr/>
        </p:nvGrpSpPr>
        <p:grpSpPr bwMode="auto">
          <a:xfrm>
            <a:off x="2387600" y="3025775"/>
            <a:ext cx="125413" cy="73025"/>
            <a:chOff x="4038305" y="3430528"/>
            <a:chExt cx="125173" cy="72000"/>
          </a:xfrm>
        </p:grpSpPr>
        <p:sp>
          <p:nvSpPr>
            <p:cNvPr id="4024"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5"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6"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7"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5" name="Gruppieren 1035"/>
          <p:cNvGrpSpPr>
            <a:grpSpLocks/>
          </p:cNvGrpSpPr>
          <p:nvPr/>
        </p:nvGrpSpPr>
        <p:grpSpPr bwMode="auto">
          <a:xfrm>
            <a:off x="1235075" y="3025775"/>
            <a:ext cx="125413" cy="73025"/>
            <a:chOff x="4038305" y="3430528"/>
            <a:chExt cx="125173" cy="72000"/>
          </a:xfrm>
        </p:grpSpPr>
        <p:sp>
          <p:nvSpPr>
            <p:cNvPr id="4020"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1"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2"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4023"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066" name="Gruppieren 1306"/>
          <p:cNvGrpSpPr>
            <a:grpSpLocks/>
          </p:cNvGrpSpPr>
          <p:nvPr/>
        </p:nvGrpSpPr>
        <p:grpSpPr bwMode="auto">
          <a:xfrm>
            <a:off x="6588125" y="3340100"/>
            <a:ext cx="1162050" cy="61913"/>
            <a:chOff x="1717938" y="3495676"/>
            <a:chExt cx="1161405" cy="61200"/>
          </a:xfrm>
        </p:grpSpPr>
        <p:cxnSp>
          <p:nvCxnSpPr>
            <p:cNvPr id="1308" name="Gerade Verbindung 1307"/>
            <p:cNvCxnSpPr/>
            <p:nvPr/>
          </p:nvCxnSpPr>
          <p:spPr bwMode="auto">
            <a:xfrm>
              <a:off x="1717938" y="3500384"/>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09" name="Gerade Verbindung 1308"/>
            <p:cNvCxnSpPr/>
            <p:nvPr/>
          </p:nvCxnSpPr>
          <p:spPr bwMode="auto">
            <a:xfrm>
              <a:off x="2282774" y="3500384"/>
              <a:ext cx="0" cy="47077"/>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10" name="Gerade Verbindung 1309"/>
            <p:cNvCxnSpPr/>
            <p:nvPr/>
          </p:nvCxnSpPr>
          <p:spPr bwMode="auto">
            <a:xfrm>
              <a:off x="2312921"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11" name="Gerade Verbindung 1310"/>
            <p:cNvCxnSpPr/>
            <p:nvPr/>
          </p:nvCxnSpPr>
          <p:spPr bwMode="auto">
            <a:xfrm>
              <a:off x="2303401" y="3500384"/>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grpSp>
        <p:nvGrpSpPr>
          <p:cNvPr id="2067" name="Gruppieren 1301"/>
          <p:cNvGrpSpPr>
            <a:grpSpLocks/>
          </p:cNvGrpSpPr>
          <p:nvPr/>
        </p:nvGrpSpPr>
        <p:grpSpPr bwMode="auto">
          <a:xfrm>
            <a:off x="3998913" y="3341688"/>
            <a:ext cx="1160462" cy="60325"/>
            <a:chOff x="1717938" y="3495676"/>
            <a:chExt cx="1161405" cy="61200"/>
          </a:xfrm>
        </p:grpSpPr>
        <p:cxnSp>
          <p:nvCxnSpPr>
            <p:cNvPr id="1303" name="Gerade Verbindung 1302"/>
            <p:cNvCxnSpPr/>
            <p:nvPr/>
          </p:nvCxnSpPr>
          <p:spPr bwMode="auto">
            <a:xfrm>
              <a:off x="1717938" y="3500507"/>
              <a:ext cx="576730"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04" name="Gerade Verbindung 1303"/>
            <p:cNvCxnSpPr/>
            <p:nvPr/>
          </p:nvCxnSpPr>
          <p:spPr bwMode="auto">
            <a:xfrm>
              <a:off x="2283547" y="3500507"/>
              <a:ext cx="0" cy="46706"/>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05" name="Gerade Verbindung 1304"/>
            <p:cNvCxnSpPr/>
            <p:nvPr/>
          </p:nvCxnSpPr>
          <p:spPr bwMode="auto">
            <a:xfrm>
              <a:off x="2312145"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06" name="Gerade Verbindung 1305"/>
            <p:cNvCxnSpPr/>
            <p:nvPr/>
          </p:nvCxnSpPr>
          <p:spPr bwMode="auto">
            <a:xfrm>
              <a:off x="2302613" y="3500507"/>
              <a:ext cx="576730"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378" name="Rechteck 377"/>
          <p:cNvSpPr/>
          <p:nvPr/>
        </p:nvSpPr>
        <p:spPr bwMode="auto">
          <a:xfrm>
            <a:off x="5889625" y="1125538"/>
            <a:ext cx="2786063" cy="1063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dirty="0">
                <a:solidFill>
                  <a:srgbClr val="000000"/>
                </a:solidFill>
                <a:latin typeface="Helvetica" charset="0"/>
              </a:rPr>
              <a:t>L2</a:t>
            </a:r>
          </a:p>
        </p:txBody>
      </p:sp>
      <p:sp>
        <p:nvSpPr>
          <p:cNvPr id="7" name="Rechteck 6"/>
          <p:cNvSpPr/>
          <p:nvPr/>
        </p:nvSpPr>
        <p:spPr bwMode="auto">
          <a:xfrm>
            <a:off x="273050" y="1125538"/>
            <a:ext cx="2830513" cy="1063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dirty="0">
                <a:solidFill>
                  <a:srgbClr val="000000"/>
                </a:solidFill>
                <a:latin typeface="Helvetica" charset="0"/>
              </a:rPr>
              <a:t>L1</a:t>
            </a:r>
          </a:p>
        </p:txBody>
      </p:sp>
      <p:sp>
        <p:nvSpPr>
          <p:cNvPr id="2070" name="Rectangle 6"/>
          <p:cNvSpPr>
            <a:spLocks noChangeArrowheads="1"/>
          </p:cNvSpPr>
          <p:nvPr/>
        </p:nvSpPr>
        <p:spPr bwMode="auto">
          <a:xfrm>
            <a:off x="8448675" y="119063"/>
            <a:ext cx="569913" cy="903287"/>
          </a:xfrm>
          <a:prstGeom prst="rect">
            <a:avLst/>
          </a:prstGeom>
          <a:solidFill>
            <a:srgbClr val="181132"/>
          </a:solidFill>
          <a:ln w="9525">
            <a:solidFill>
              <a:srgbClr val="261748"/>
            </a:solidFill>
            <a:miter lim="800000"/>
            <a:headEnd/>
            <a:tailEnd/>
          </a:ln>
        </p:spPr>
        <p:txBody>
          <a:bodyPr wrap="none" anchor="ct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en-US" altLang="de-DE"/>
          </a:p>
        </p:txBody>
      </p:sp>
      <p:pic>
        <p:nvPicPr>
          <p:cNvPr id="2071" name="Picture 8" descr="Undulator_final_nurh#50DE97_links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bgerundetes Rechteck 2"/>
          <p:cNvSpPr/>
          <p:nvPr/>
        </p:nvSpPr>
        <p:spPr bwMode="auto">
          <a:xfrm>
            <a:off x="387350" y="1268413"/>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a:t>
            </a:r>
          </a:p>
        </p:txBody>
      </p:sp>
      <p:sp>
        <p:nvSpPr>
          <p:cNvPr id="26" name="Abgerundetes Rechteck 25"/>
          <p:cNvSpPr/>
          <p:nvPr/>
        </p:nvSpPr>
        <p:spPr bwMode="auto">
          <a:xfrm>
            <a:off x="1036638" y="1268413"/>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a:t>
            </a:r>
          </a:p>
        </p:txBody>
      </p:sp>
      <p:sp>
        <p:nvSpPr>
          <p:cNvPr id="27" name="Abgerundetes Rechteck 26"/>
          <p:cNvSpPr/>
          <p:nvPr/>
        </p:nvSpPr>
        <p:spPr bwMode="auto">
          <a:xfrm>
            <a:off x="1692275" y="1268413"/>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a:t>
            </a:r>
          </a:p>
        </p:txBody>
      </p:sp>
      <p:sp>
        <p:nvSpPr>
          <p:cNvPr id="28" name="Abgerundetes Rechteck 27"/>
          <p:cNvSpPr/>
          <p:nvPr/>
        </p:nvSpPr>
        <p:spPr bwMode="auto">
          <a:xfrm>
            <a:off x="2339975" y="1268413"/>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a:t>
            </a:r>
          </a:p>
        </p:txBody>
      </p:sp>
      <p:sp>
        <p:nvSpPr>
          <p:cNvPr id="5" name="Rechteck 4"/>
          <p:cNvSpPr/>
          <p:nvPr/>
        </p:nvSpPr>
        <p:spPr bwMode="auto">
          <a:xfrm>
            <a:off x="971550" y="1268672"/>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36" name="Rechteck 335"/>
          <p:cNvSpPr/>
          <p:nvPr/>
        </p:nvSpPr>
        <p:spPr bwMode="auto">
          <a:xfrm>
            <a:off x="273050" y="3135313"/>
            <a:ext cx="8407400" cy="1063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sp>
        <p:nvSpPr>
          <p:cNvPr id="337" name="Rechteck 336"/>
          <p:cNvSpPr/>
          <p:nvPr/>
        </p:nvSpPr>
        <p:spPr bwMode="auto">
          <a:xfrm>
            <a:off x="266700" y="3651250"/>
            <a:ext cx="8405813" cy="10636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sp>
        <p:nvSpPr>
          <p:cNvPr id="338" name="Rechteck 337"/>
          <p:cNvSpPr/>
          <p:nvPr/>
        </p:nvSpPr>
        <p:spPr bwMode="auto">
          <a:xfrm>
            <a:off x="266700" y="4168775"/>
            <a:ext cx="8407400" cy="1079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sp>
        <p:nvSpPr>
          <p:cNvPr id="339" name="Rechteck 338"/>
          <p:cNvSpPr/>
          <p:nvPr/>
        </p:nvSpPr>
        <p:spPr bwMode="auto">
          <a:xfrm>
            <a:off x="273050" y="4686300"/>
            <a:ext cx="8407400" cy="1079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sp>
        <p:nvSpPr>
          <p:cNvPr id="340" name="Rechteck 339"/>
          <p:cNvSpPr/>
          <p:nvPr/>
        </p:nvSpPr>
        <p:spPr bwMode="auto">
          <a:xfrm>
            <a:off x="274638" y="5202238"/>
            <a:ext cx="8405812" cy="1079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sp>
        <p:nvSpPr>
          <p:cNvPr id="2085" name="Textfeld 18"/>
          <p:cNvSpPr txBox="1">
            <a:spLocks noChangeArrowheads="1"/>
          </p:cNvSpPr>
          <p:nvPr/>
        </p:nvSpPr>
        <p:spPr bwMode="auto">
          <a:xfrm>
            <a:off x="1203325" y="427839"/>
            <a:ext cx="2986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dirty="0">
                <a:solidFill>
                  <a:srgbClr val="FFFFFF"/>
                </a:solidFill>
              </a:rPr>
              <a:t>Installation Progress XTL                                   </a:t>
            </a:r>
            <a:endParaRPr lang="de-DE" altLang="de-DE" sz="1100" dirty="0">
              <a:solidFill>
                <a:srgbClr val="FFFFFF"/>
              </a:solidFill>
            </a:endParaRPr>
          </a:p>
        </p:txBody>
      </p:sp>
      <p:sp>
        <p:nvSpPr>
          <p:cNvPr id="2086" name="Textfeld 1"/>
          <p:cNvSpPr txBox="1">
            <a:spLocks noChangeArrowheads="1"/>
          </p:cNvSpPr>
          <p:nvPr/>
        </p:nvSpPr>
        <p:spPr bwMode="auto">
          <a:xfrm>
            <a:off x="5148263" y="685800"/>
            <a:ext cx="3144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r"/>
            <a:r>
              <a:rPr lang="de-DE" altLang="de-DE" sz="1400" dirty="0" err="1" smtClean="0">
                <a:solidFill>
                  <a:srgbClr val="FFCC66"/>
                </a:solidFill>
              </a:rPr>
              <a:t>Prognosed</a:t>
            </a:r>
            <a:r>
              <a:rPr lang="de-DE" altLang="de-DE" sz="1400" dirty="0" smtClean="0">
                <a:solidFill>
                  <a:srgbClr val="FFFFFF"/>
                </a:solidFill>
              </a:rPr>
              <a:t> Status</a:t>
            </a:r>
            <a:r>
              <a:rPr lang="de-DE" altLang="de-DE" sz="1400" dirty="0">
                <a:solidFill>
                  <a:srgbClr val="FFFFFF"/>
                </a:solidFill>
              </a:rPr>
              <a:t>: </a:t>
            </a:r>
            <a:r>
              <a:rPr lang="de-DE" altLang="de-DE" sz="1400" dirty="0" smtClean="0">
                <a:solidFill>
                  <a:srgbClr val="FFFFFF"/>
                </a:solidFill>
              </a:rPr>
              <a:t>end </a:t>
            </a:r>
            <a:r>
              <a:rPr lang="de-DE" altLang="de-DE" sz="1400" dirty="0" err="1" smtClean="0">
                <a:solidFill>
                  <a:srgbClr val="FFFFFF"/>
                </a:solidFill>
              </a:rPr>
              <a:t>of</a:t>
            </a:r>
            <a:r>
              <a:rPr lang="de-DE" altLang="de-DE" sz="1400" dirty="0" smtClean="0">
                <a:solidFill>
                  <a:srgbClr val="FFFFFF"/>
                </a:solidFill>
              </a:rPr>
              <a:t> 03/2016</a:t>
            </a:r>
            <a:endParaRPr lang="de-DE" altLang="de-DE" sz="1400" dirty="0">
              <a:solidFill>
                <a:srgbClr val="FFFFFF"/>
              </a:solidFill>
            </a:endParaRPr>
          </a:p>
        </p:txBody>
      </p:sp>
      <p:sp>
        <p:nvSpPr>
          <p:cNvPr id="2087" name="Textfeld 1"/>
          <p:cNvSpPr txBox="1">
            <a:spLocks noChangeArrowheads="1"/>
          </p:cNvSpPr>
          <p:nvPr/>
        </p:nvSpPr>
        <p:spPr bwMode="auto">
          <a:xfrm>
            <a:off x="530225" y="10906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L001</a:t>
            </a:r>
          </a:p>
          <a:p>
            <a:pPr algn="ctr"/>
            <a:r>
              <a:rPr lang="de-DE" altLang="de-DE" sz="300">
                <a:latin typeface="Arial" charset="0"/>
                <a:cs typeface="Arial" charset="0"/>
              </a:rPr>
              <a:t>A2.1.L1</a:t>
            </a:r>
          </a:p>
        </p:txBody>
      </p:sp>
      <p:sp>
        <p:nvSpPr>
          <p:cNvPr id="79" name="Rechteck 78"/>
          <p:cNvSpPr/>
          <p:nvPr/>
        </p:nvSpPr>
        <p:spPr bwMode="auto">
          <a:xfrm>
            <a:off x="3103563" y="1125538"/>
            <a:ext cx="2786062" cy="10636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BC1</a:t>
            </a:r>
          </a:p>
        </p:txBody>
      </p:sp>
      <p:sp>
        <p:nvSpPr>
          <p:cNvPr id="88" name="Rechteck 87"/>
          <p:cNvSpPr/>
          <p:nvPr/>
        </p:nvSpPr>
        <p:spPr bwMode="auto">
          <a:xfrm>
            <a:off x="273050" y="1624013"/>
            <a:ext cx="5616575" cy="1079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L2</a:t>
            </a:r>
          </a:p>
        </p:txBody>
      </p:sp>
      <p:sp>
        <p:nvSpPr>
          <p:cNvPr id="102" name="Rechteck 101"/>
          <p:cNvSpPr/>
          <p:nvPr/>
        </p:nvSpPr>
        <p:spPr bwMode="auto">
          <a:xfrm>
            <a:off x="269875" y="2136775"/>
            <a:ext cx="8405813" cy="1079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sp>
        <p:nvSpPr>
          <p:cNvPr id="115" name="Rechteck 114"/>
          <p:cNvSpPr/>
          <p:nvPr/>
        </p:nvSpPr>
        <p:spPr bwMode="auto">
          <a:xfrm>
            <a:off x="271463" y="2638425"/>
            <a:ext cx="8407400" cy="1079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b="1" dirty="0">
                <a:solidFill>
                  <a:srgbClr val="000000"/>
                </a:solidFill>
                <a:latin typeface="Helvetica" charset="0"/>
              </a:rPr>
              <a:t>L3</a:t>
            </a:r>
          </a:p>
        </p:txBody>
      </p:sp>
      <p:cxnSp>
        <p:nvCxnSpPr>
          <p:cNvPr id="2092" name="Gerade Verbindung 176"/>
          <p:cNvCxnSpPr>
            <a:cxnSpLocks noChangeShapeType="1"/>
          </p:cNvCxnSpPr>
          <p:nvPr/>
        </p:nvCxnSpPr>
        <p:spPr bwMode="auto">
          <a:xfrm flipV="1">
            <a:off x="1365250" y="14874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93" name="Gerade Verbindung 177"/>
          <p:cNvCxnSpPr>
            <a:cxnSpLocks noChangeShapeType="1"/>
          </p:cNvCxnSpPr>
          <p:nvPr/>
        </p:nvCxnSpPr>
        <p:spPr bwMode="auto">
          <a:xfrm flipV="1">
            <a:off x="2817813" y="1489075"/>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94" name="Gerade Verbindung 182"/>
          <p:cNvCxnSpPr>
            <a:cxnSpLocks noChangeShapeType="1"/>
          </p:cNvCxnSpPr>
          <p:nvPr/>
        </p:nvCxnSpPr>
        <p:spPr bwMode="auto">
          <a:xfrm flipV="1">
            <a:off x="2428875" y="1489075"/>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95" name="Gerade Verbindung 15"/>
          <p:cNvCxnSpPr>
            <a:cxnSpLocks noChangeShapeType="1"/>
          </p:cNvCxnSpPr>
          <p:nvPr/>
        </p:nvCxnSpPr>
        <p:spPr bwMode="auto">
          <a:xfrm>
            <a:off x="2424113" y="1490663"/>
            <a:ext cx="3952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096" name="Gruppieren 30"/>
          <p:cNvGrpSpPr>
            <a:grpSpLocks/>
          </p:cNvGrpSpPr>
          <p:nvPr/>
        </p:nvGrpSpPr>
        <p:grpSpPr bwMode="auto">
          <a:xfrm>
            <a:off x="458788" y="1250950"/>
            <a:ext cx="433387" cy="0"/>
            <a:chOff x="4644008" y="3573016"/>
            <a:chExt cx="432040" cy="559"/>
          </a:xfrm>
        </p:grpSpPr>
        <p:cxnSp>
          <p:nvCxnSpPr>
            <p:cNvPr id="4009" name="Gerade Verbindung 29"/>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4010" name="Gerade Verbindung 198"/>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4011" name="Gerade Verbindung 199"/>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097" name="Gruppieren 209"/>
          <p:cNvGrpSpPr>
            <a:grpSpLocks/>
          </p:cNvGrpSpPr>
          <p:nvPr/>
        </p:nvGrpSpPr>
        <p:grpSpPr bwMode="auto">
          <a:xfrm>
            <a:off x="1108075" y="1249363"/>
            <a:ext cx="433388" cy="0"/>
            <a:chOff x="4644008" y="3573016"/>
            <a:chExt cx="432040" cy="559"/>
          </a:xfrm>
        </p:grpSpPr>
        <p:cxnSp>
          <p:nvCxnSpPr>
            <p:cNvPr id="4006" name="Gerade Verbindung 21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4007" name="Gerade Verbindung 21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4008" name="Gerade Verbindung 21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098" name="Gruppieren 213"/>
          <p:cNvGrpSpPr>
            <a:grpSpLocks/>
          </p:cNvGrpSpPr>
          <p:nvPr/>
        </p:nvGrpSpPr>
        <p:grpSpPr bwMode="auto">
          <a:xfrm>
            <a:off x="1771650" y="1247775"/>
            <a:ext cx="431800" cy="1588"/>
            <a:chOff x="4644008" y="3573016"/>
            <a:chExt cx="432040" cy="559"/>
          </a:xfrm>
        </p:grpSpPr>
        <p:cxnSp>
          <p:nvCxnSpPr>
            <p:cNvPr id="4003" name="Gerade Verbindung 21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4004" name="Gerade Verbindung 21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4005" name="Gerade Verbindung 21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099" name="Gruppieren 217"/>
          <p:cNvGrpSpPr>
            <a:grpSpLocks/>
          </p:cNvGrpSpPr>
          <p:nvPr/>
        </p:nvGrpSpPr>
        <p:grpSpPr bwMode="auto">
          <a:xfrm>
            <a:off x="2420938" y="1247775"/>
            <a:ext cx="431800" cy="0"/>
            <a:chOff x="4644008" y="3573016"/>
            <a:chExt cx="432040" cy="559"/>
          </a:xfrm>
        </p:grpSpPr>
        <p:cxnSp>
          <p:nvCxnSpPr>
            <p:cNvPr id="4000" name="Gerade Verbindung 21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4001" name="Gerade Verbindung 21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4002" name="Gerade Verbindung 22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0" name="Gruppieren 221"/>
          <p:cNvGrpSpPr>
            <a:grpSpLocks/>
          </p:cNvGrpSpPr>
          <p:nvPr/>
        </p:nvGrpSpPr>
        <p:grpSpPr bwMode="auto">
          <a:xfrm>
            <a:off x="458788" y="1760538"/>
            <a:ext cx="431800" cy="0"/>
            <a:chOff x="4644008" y="3573016"/>
            <a:chExt cx="432040" cy="559"/>
          </a:xfrm>
        </p:grpSpPr>
        <p:cxnSp>
          <p:nvCxnSpPr>
            <p:cNvPr id="3997" name="Gerade Verbindung 22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98" name="Gerade Verbindung 22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99" name="Gerade Verbindung 22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1" name="Gruppieren 225"/>
          <p:cNvGrpSpPr>
            <a:grpSpLocks/>
          </p:cNvGrpSpPr>
          <p:nvPr/>
        </p:nvGrpSpPr>
        <p:grpSpPr bwMode="auto">
          <a:xfrm>
            <a:off x="1104900" y="1760538"/>
            <a:ext cx="431800" cy="0"/>
            <a:chOff x="4644008" y="3573016"/>
            <a:chExt cx="432040" cy="559"/>
          </a:xfrm>
        </p:grpSpPr>
        <p:cxnSp>
          <p:nvCxnSpPr>
            <p:cNvPr id="3994" name="Gerade Verbindung 226"/>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95" name="Gerade Verbindung 227"/>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96" name="Gerade Verbindung 228"/>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2" name="Gruppieren 233"/>
          <p:cNvGrpSpPr>
            <a:grpSpLocks/>
          </p:cNvGrpSpPr>
          <p:nvPr/>
        </p:nvGrpSpPr>
        <p:grpSpPr bwMode="auto">
          <a:xfrm>
            <a:off x="6083300" y="1254125"/>
            <a:ext cx="431800" cy="1588"/>
            <a:chOff x="4644008" y="3573016"/>
            <a:chExt cx="432040" cy="559"/>
          </a:xfrm>
        </p:grpSpPr>
        <p:cxnSp>
          <p:nvCxnSpPr>
            <p:cNvPr id="3991"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92"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93"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3" name="Gruppieren 237"/>
          <p:cNvGrpSpPr>
            <a:grpSpLocks/>
          </p:cNvGrpSpPr>
          <p:nvPr/>
        </p:nvGrpSpPr>
        <p:grpSpPr bwMode="auto">
          <a:xfrm>
            <a:off x="6732588" y="1254125"/>
            <a:ext cx="431800" cy="0"/>
            <a:chOff x="4644008" y="3573016"/>
            <a:chExt cx="432040" cy="559"/>
          </a:xfrm>
        </p:grpSpPr>
        <p:cxnSp>
          <p:nvCxnSpPr>
            <p:cNvPr id="3988"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89"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90"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4" name="Gruppieren 241"/>
          <p:cNvGrpSpPr>
            <a:grpSpLocks/>
          </p:cNvGrpSpPr>
          <p:nvPr/>
        </p:nvGrpSpPr>
        <p:grpSpPr bwMode="auto">
          <a:xfrm>
            <a:off x="7380288" y="1250950"/>
            <a:ext cx="431800" cy="1588"/>
            <a:chOff x="4644008" y="3573016"/>
            <a:chExt cx="432040" cy="559"/>
          </a:xfrm>
        </p:grpSpPr>
        <p:cxnSp>
          <p:nvCxnSpPr>
            <p:cNvPr id="3985"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86"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87"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5" name="Gruppieren 249"/>
          <p:cNvGrpSpPr>
            <a:grpSpLocks/>
          </p:cNvGrpSpPr>
          <p:nvPr/>
        </p:nvGrpSpPr>
        <p:grpSpPr bwMode="auto">
          <a:xfrm>
            <a:off x="2408238" y="2270125"/>
            <a:ext cx="431800" cy="1588"/>
            <a:chOff x="4644008" y="3573016"/>
            <a:chExt cx="432040" cy="559"/>
          </a:xfrm>
        </p:grpSpPr>
        <p:cxnSp>
          <p:nvCxnSpPr>
            <p:cNvPr id="3982"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83"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84"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6" name="Gruppieren 253"/>
          <p:cNvGrpSpPr>
            <a:grpSpLocks/>
          </p:cNvGrpSpPr>
          <p:nvPr/>
        </p:nvGrpSpPr>
        <p:grpSpPr bwMode="auto">
          <a:xfrm>
            <a:off x="1763713" y="2268538"/>
            <a:ext cx="433387" cy="0"/>
            <a:chOff x="4644008" y="3573016"/>
            <a:chExt cx="432040" cy="559"/>
          </a:xfrm>
        </p:grpSpPr>
        <p:cxnSp>
          <p:nvCxnSpPr>
            <p:cNvPr id="3979"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80"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81"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7" name="Gruppieren 257"/>
          <p:cNvGrpSpPr>
            <a:grpSpLocks/>
          </p:cNvGrpSpPr>
          <p:nvPr/>
        </p:nvGrpSpPr>
        <p:grpSpPr bwMode="auto">
          <a:xfrm>
            <a:off x="1112838" y="2266950"/>
            <a:ext cx="431800" cy="1588"/>
            <a:chOff x="4644008" y="3573016"/>
            <a:chExt cx="432040" cy="559"/>
          </a:xfrm>
        </p:grpSpPr>
        <p:cxnSp>
          <p:nvCxnSpPr>
            <p:cNvPr id="3976"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77"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78"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8" name="Gruppieren 261"/>
          <p:cNvGrpSpPr>
            <a:grpSpLocks/>
          </p:cNvGrpSpPr>
          <p:nvPr/>
        </p:nvGrpSpPr>
        <p:grpSpPr bwMode="auto">
          <a:xfrm>
            <a:off x="471488" y="2266950"/>
            <a:ext cx="431800" cy="0"/>
            <a:chOff x="4644008" y="3573016"/>
            <a:chExt cx="432040" cy="559"/>
          </a:xfrm>
        </p:grpSpPr>
        <p:cxnSp>
          <p:nvCxnSpPr>
            <p:cNvPr id="3973"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74"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75"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09" name="Gruppieren 394"/>
          <p:cNvGrpSpPr>
            <a:grpSpLocks/>
          </p:cNvGrpSpPr>
          <p:nvPr/>
        </p:nvGrpSpPr>
        <p:grpSpPr bwMode="auto">
          <a:xfrm>
            <a:off x="8037513" y="1254125"/>
            <a:ext cx="431800" cy="1588"/>
            <a:chOff x="4644008" y="3573016"/>
            <a:chExt cx="432040" cy="559"/>
          </a:xfrm>
        </p:grpSpPr>
        <p:cxnSp>
          <p:nvCxnSpPr>
            <p:cNvPr id="3970"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71"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72"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cxnSp>
        <p:nvCxnSpPr>
          <p:cNvPr id="2110" name="Gerade Verbindung 176"/>
          <p:cNvCxnSpPr>
            <a:cxnSpLocks noChangeShapeType="1"/>
          </p:cNvCxnSpPr>
          <p:nvPr/>
        </p:nvCxnSpPr>
        <p:spPr bwMode="auto">
          <a:xfrm flipV="1">
            <a:off x="1233488" y="14874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11" name="Gerade Verbindung 11"/>
          <p:cNvCxnSpPr>
            <a:cxnSpLocks noChangeShapeType="1"/>
          </p:cNvCxnSpPr>
          <p:nvPr/>
        </p:nvCxnSpPr>
        <p:spPr bwMode="auto">
          <a:xfrm>
            <a:off x="1231900" y="1490663"/>
            <a:ext cx="1365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12" name="Gerade Verbindung 176"/>
          <p:cNvCxnSpPr>
            <a:cxnSpLocks noChangeShapeType="1"/>
          </p:cNvCxnSpPr>
          <p:nvPr/>
        </p:nvCxnSpPr>
        <p:spPr bwMode="auto">
          <a:xfrm flipV="1">
            <a:off x="1214438" y="14874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13" name="Gerade Verbindung 176"/>
          <p:cNvCxnSpPr>
            <a:cxnSpLocks noChangeShapeType="1"/>
          </p:cNvCxnSpPr>
          <p:nvPr/>
        </p:nvCxnSpPr>
        <p:spPr bwMode="auto">
          <a:xfrm flipV="1">
            <a:off x="962025" y="14874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14" name="Zierrahmen 1"/>
          <p:cNvSpPr>
            <a:spLocks noChangeArrowheads="1"/>
          </p:cNvSpPr>
          <p:nvPr/>
        </p:nvSpPr>
        <p:spPr bwMode="auto">
          <a:xfrm>
            <a:off x="900113" y="1528763"/>
            <a:ext cx="46037" cy="46037"/>
          </a:xfrm>
          <a:prstGeom prst="plaque">
            <a:avLst>
              <a:gd name="adj" fmla="val 16667"/>
            </a:avLst>
          </a:prstGeom>
          <a:pattFill prst="pct25">
            <a:fgClr>
              <a:srgbClr val="FF0000"/>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79" name="Rechteck 378"/>
          <p:cNvSpPr/>
          <p:nvPr/>
        </p:nvSpPr>
        <p:spPr bwMode="auto">
          <a:xfrm>
            <a:off x="5889625" y="1625600"/>
            <a:ext cx="2786063" cy="1063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dirty="0">
                <a:solidFill>
                  <a:srgbClr val="000000"/>
                </a:solidFill>
                <a:latin typeface="Helvetica" charset="0"/>
              </a:rPr>
              <a:t>BC2</a:t>
            </a:r>
          </a:p>
        </p:txBody>
      </p:sp>
      <p:sp>
        <p:nvSpPr>
          <p:cNvPr id="397" name="Abgerundetes Rechteck 396"/>
          <p:cNvSpPr/>
          <p:nvPr/>
        </p:nvSpPr>
        <p:spPr bwMode="auto">
          <a:xfrm>
            <a:off x="385763" y="2289175"/>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7</a:t>
            </a:r>
          </a:p>
        </p:txBody>
      </p:sp>
      <p:sp>
        <p:nvSpPr>
          <p:cNvPr id="398" name="Abgerundetes Rechteck 397"/>
          <p:cNvSpPr/>
          <p:nvPr/>
        </p:nvSpPr>
        <p:spPr bwMode="auto">
          <a:xfrm>
            <a:off x="1033463" y="2289175"/>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a:t>
            </a:r>
          </a:p>
        </p:txBody>
      </p:sp>
      <p:grpSp>
        <p:nvGrpSpPr>
          <p:cNvPr id="2118" name="Gruppieren 233"/>
          <p:cNvGrpSpPr>
            <a:grpSpLocks/>
          </p:cNvGrpSpPr>
          <p:nvPr/>
        </p:nvGrpSpPr>
        <p:grpSpPr bwMode="auto">
          <a:xfrm>
            <a:off x="1763713" y="1762125"/>
            <a:ext cx="431800" cy="1588"/>
            <a:chOff x="4644008" y="3573016"/>
            <a:chExt cx="432040" cy="559"/>
          </a:xfrm>
        </p:grpSpPr>
        <p:cxnSp>
          <p:nvCxnSpPr>
            <p:cNvPr id="3967"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68"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69"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19" name="Gruppieren 237"/>
          <p:cNvGrpSpPr>
            <a:grpSpLocks/>
          </p:cNvGrpSpPr>
          <p:nvPr/>
        </p:nvGrpSpPr>
        <p:grpSpPr bwMode="auto">
          <a:xfrm>
            <a:off x="2413000" y="1755775"/>
            <a:ext cx="431800" cy="0"/>
            <a:chOff x="4644008" y="3573016"/>
            <a:chExt cx="432040" cy="559"/>
          </a:xfrm>
        </p:grpSpPr>
        <p:cxnSp>
          <p:nvCxnSpPr>
            <p:cNvPr id="3964"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65"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66"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415" name="Abgerundetes Rechteck 414"/>
          <p:cNvSpPr/>
          <p:nvPr/>
        </p:nvSpPr>
        <p:spPr bwMode="auto">
          <a:xfrm>
            <a:off x="1687513" y="2286000"/>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XM11</a:t>
            </a:r>
          </a:p>
        </p:txBody>
      </p:sp>
      <p:sp>
        <p:nvSpPr>
          <p:cNvPr id="416" name="Abgerundetes Rechteck 415"/>
          <p:cNvSpPr/>
          <p:nvPr/>
        </p:nvSpPr>
        <p:spPr bwMode="auto">
          <a:xfrm>
            <a:off x="2336800" y="2286000"/>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a:t>
            </a:r>
          </a:p>
        </p:txBody>
      </p:sp>
      <p:grpSp>
        <p:nvGrpSpPr>
          <p:cNvPr id="2122" name="Gruppieren 233"/>
          <p:cNvGrpSpPr>
            <a:grpSpLocks/>
          </p:cNvGrpSpPr>
          <p:nvPr/>
        </p:nvGrpSpPr>
        <p:grpSpPr bwMode="auto">
          <a:xfrm>
            <a:off x="3046413" y="1755775"/>
            <a:ext cx="431800" cy="1588"/>
            <a:chOff x="4644008" y="3573016"/>
            <a:chExt cx="432040" cy="559"/>
          </a:xfrm>
        </p:grpSpPr>
        <p:cxnSp>
          <p:nvCxnSpPr>
            <p:cNvPr id="3961"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62"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63"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23" name="Gruppieren 237"/>
          <p:cNvGrpSpPr>
            <a:grpSpLocks/>
          </p:cNvGrpSpPr>
          <p:nvPr/>
        </p:nvGrpSpPr>
        <p:grpSpPr bwMode="auto">
          <a:xfrm>
            <a:off x="3695700" y="1754188"/>
            <a:ext cx="431800" cy="0"/>
            <a:chOff x="4644008" y="3573016"/>
            <a:chExt cx="432040" cy="559"/>
          </a:xfrm>
        </p:grpSpPr>
        <p:cxnSp>
          <p:nvCxnSpPr>
            <p:cNvPr id="3958"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59"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60"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24" name="Gruppieren 241"/>
          <p:cNvGrpSpPr>
            <a:grpSpLocks/>
          </p:cNvGrpSpPr>
          <p:nvPr/>
        </p:nvGrpSpPr>
        <p:grpSpPr bwMode="auto">
          <a:xfrm>
            <a:off x="4356100" y="1758950"/>
            <a:ext cx="431800" cy="1588"/>
            <a:chOff x="4644008" y="3573016"/>
            <a:chExt cx="432040" cy="559"/>
          </a:xfrm>
        </p:grpSpPr>
        <p:cxnSp>
          <p:nvCxnSpPr>
            <p:cNvPr id="3955"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56"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57"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125" name="Gruppieren 394"/>
          <p:cNvGrpSpPr>
            <a:grpSpLocks/>
          </p:cNvGrpSpPr>
          <p:nvPr/>
        </p:nvGrpSpPr>
        <p:grpSpPr bwMode="auto">
          <a:xfrm>
            <a:off x="5013325" y="1757363"/>
            <a:ext cx="431800" cy="1587"/>
            <a:chOff x="4644008" y="3573016"/>
            <a:chExt cx="432040" cy="559"/>
          </a:xfrm>
        </p:grpSpPr>
        <p:cxnSp>
          <p:nvCxnSpPr>
            <p:cNvPr id="3952"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53"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54"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447" name="Abgerundetes Rechteck 446"/>
          <p:cNvSpPr/>
          <p:nvPr/>
        </p:nvSpPr>
        <p:spPr bwMode="auto">
          <a:xfrm>
            <a:off x="2984500" y="2287588"/>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13</a:t>
            </a:r>
          </a:p>
        </p:txBody>
      </p:sp>
      <p:sp>
        <p:nvSpPr>
          <p:cNvPr id="448" name="Abgerundetes Rechteck 447"/>
          <p:cNvSpPr/>
          <p:nvPr/>
        </p:nvSpPr>
        <p:spPr bwMode="auto">
          <a:xfrm>
            <a:off x="3633788" y="228758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9</a:t>
            </a:r>
          </a:p>
        </p:txBody>
      </p:sp>
      <p:sp>
        <p:nvSpPr>
          <p:cNvPr id="449" name="Abgerundetes Rechteck 448"/>
          <p:cNvSpPr/>
          <p:nvPr/>
        </p:nvSpPr>
        <p:spPr bwMode="auto">
          <a:xfrm>
            <a:off x="4279900" y="2287588"/>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10</a:t>
            </a:r>
          </a:p>
        </p:txBody>
      </p:sp>
      <p:sp>
        <p:nvSpPr>
          <p:cNvPr id="450" name="Abgerundetes Rechteck 449"/>
          <p:cNvSpPr/>
          <p:nvPr/>
        </p:nvSpPr>
        <p:spPr bwMode="auto">
          <a:xfrm>
            <a:off x="4927600" y="2287588"/>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19</a:t>
            </a:r>
          </a:p>
        </p:txBody>
      </p:sp>
      <p:sp>
        <p:nvSpPr>
          <p:cNvPr id="2130" name="Textfeld 1"/>
          <p:cNvSpPr txBox="1">
            <a:spLocks noChangeArrowheads="1"/>
          </p:cNvSpPr>
          <p:nvPr/>
        </p:nvSpPr>
        <p:spPr bwMode="auto">
          <a:xfrm>
            <a:off x="1166813" y="1087438"/>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L002</a:t>
            </a:r>
          </a:p>
          <a:p>
            <a:pPr algn="ctr"/>
            <a:r>
              <a:rPr lang="de-DE" altLang="de-DE" sz="300">
                <a:latin typeface="Arial" charset="0"/>
                <a:cs typeface="Arial" charset="0"/>
              </a:rPr>
              <a:t>A2.2.L1</a:t>
            </a:r>
          </a:p>
        </p:txBody>
      </p:sp>
      <p:sp>
        <p:nvSpPr>
          <p:cNvPr id="2131" name="Textfeld 1"/>
          <p:cNvSpPr txBox="1">
            <a:spLocks noChangeArrowheads="1"/>
          </p:cNvSpPr>
          <p:nvPr/>
        </p:nvSpPr>
        <p:spPr bwMode="auto">
          <a:xfrm>
            <a:off x="1835150" y="1090613"/>
            <a:ext cx="3254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L003</a:t>
            </a:r>
          </a:p>
          <a:p>
            <a:pPr algn="ctr"/>
            <a:r>
              <a:rPr lang="de-DE" altLang="de-DE" sz="300">
                <a:latin typeface="Arial" charset="0"/>
                <a:cs typeface="Arial" charset="0"/>
              </a:rPr>
              <a:t>A2.3.L1</a:t>
            </a:r>
          </a:p>
        </p:txBody>
      </p:sp>
      <p:sp>
        <p:nvSpPr>
          <p:cNvPr id="2132" name="Textfeld 1"/>
          <p:cNvSpPr txBox="1">
            <a:spLocks noChangeArrowheads="1"/>
          </p:cNvSpPr>
          <p:nvPr/>
        </p:nvSpPr>
        <p:spPr bwMode="auto">
          <a:xfrm>
            <a:off x="2484438" y="10906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L004</a:t>
            </a:r>
          </a:p>
          <a:p>
            <a:pPr algn="ctr"/>
            <a:r>
              <a:rPr lang="de-DE" altLang="de-DE" sz="300">
                <a:latin typeface="Arial" charset="0"/>
                <a:cs typeface="Arial" charset="0"/>
              </a:rPr>
              <a:t>A2.4.L1</a:t>
            </a:r>
          </a:p>
        </p:txBody>
      </p:sp>
      <p:sp>
        <p:nvSpPr>
          <p:cNvPr id="2133" name="Textfeld 1"/>
          <p:cNvSpPr txBox="1">
            <a:spLocks noChangeArrowheads="1"/>
          </p:cNvSpPr>
          <p:nvPr/>
        </p:nvSpPr>
        <p:spPr bwMode="auto">
          <a:xfrm>
            <a:off x="6134100" y="1090613"/>
            <a:ext cx="3254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L005</a:t>
            </a:r>
          </a:p>
          <a:p>
            <a:pPr algn="ctr"/>
            <a:r>
              <a:rPr lang="de-DE" altLang="de-DE" sz="300">
                <a:latin typeface="Arial" charset="0"/>
                <a:cs typeface="Arial" charset="0"/>
              </a:rPr>
              <a:t>A3.1.L2</a:t>
            </a:r>
          </a:p>
        </p:txBody>
      </p:sp>
      <p:sp>
        <p:nvSpPr>
          <p:cNvPr id="2134" name="Textfeld 1"/>
          <p:cNvSpPr txBox="1">
            <a:spLocks noChangeArrowheads="1"/>
          </p:cNvSpPr>
          <p:nvPr/>
        </p:nvSpPr>
        <p:spPr bwMode="auto">
          <a:xfrm>
            <a:off x="6783388" y="10906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L006</a:t>
            </a:r>
          </a:p>
          <a:p>
            <a:pPr algn="ctr"/>
            <a:r>
              <a:rPr lang="de-DE" altLang="de-DE" sz="300">
                <a:latin typeface="Arial" charset="0"/>
                <a:cs typeface="Arial" charset="0"/>
              </a:rPr>
              <a:t>A3.2.L2</a:t>
            </a:r>
          </a:p>
        </p:txBody>
      </p:sp>
      <p:sp>
        <p:nvSpPr>
          <p:cNvPr id="2135" name="Textfeld 1"/>
          <p:cNvSpPr txBox="1">
            <a:spLocks noChangeArrowheads="1"/>
          </p:cNvSpPr>
          <p:nvPr/>
        </p:nvSpPr>
        <p:spPr bwMode="auto">
          <a:xfrm>
            <a:off x="7434263" y="1090613"/>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L007</a:t>
            </a:r>
          </a:p>
          <a:p>
            <a:pPr algn="ctr"/>
            <a:r>
              <a:rPr lang="de-DE" altLang="de-DE" sz="300">
                <a:latin typeface="Arial" charset="0"/>
                <a:cs typeface="Arial" charset="0"/>
              </a:rPr>
              <a:t>A3.3.L2</a:t>
            </a:r>
          </a:p>
        </p:txBody>
      </p:sp>
      <p:sp>
        <p:nvSpPr>
          <p:cNvPr id="2136" name="Textfeld 1"/>
          <p:cNvSpPr txBox="1">
            <a:spLocks noChangeArrowheads="1"/>
          </p:cNvSpPr>
          <p:nvPr/>
        </p:nvSpPr>
        <p:spPr bwMode="auto">
          <a:xfrm>
            <a:off x="8080375" y="1090613"/>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L008</a:t>
            </a:r>
          </a:p>
          <a:p>
            <a:pPr algn="ctr"/>
            <a:r>
              <a:rPr lang="de-DE" altLang="de-DE" sz="300">
                <a:latin typeface="Arial" charset="0"/>
                <a:cs typeface="Arial" charset="0"/>
              </a:rPr>
              <a:t>A3.4.L2</a:t>
            </a:r>
          </a:p>
        </p:txBody>
      </p:sp>
      <p:sp>
        <p:nvSpPr>
          <p:cNvPr id="2137" name="Textfeld 1"/>
          <p:cNvSpPr txBox="1">
            <a:spLocks noChangeArrowheads="1"/>
          </p:cNvSpPr>
          <p:nvPr/>
        </p:nvSpPr>
        <p:spPr bwMode="auto">
          <a:xfrm>
            <a:off x="520700" y="1587500"/>
            <a:ext cx="3254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L009</a:t>
            </a:r>
          </a:p>
          <a:p>
            <a:pPr algn="ctr"/>
            <a:r>
              <a:rPr lang="de-DE" altLang="de-DE" sz="300">
                <a:latin typeface="Arial" charset="0"/>
                <a:cs typeface="Arial" charset="0"/>
              </a:rPr>
              <a:t>A4.1.L2</a:t>
            </a:r>
          </a:p>
        </p:txBody>
      </p:sp>
      <p:sp>
        <p:nvSpPr>
          <p:cNvPr id="2138" name="Textfeld 1"/>
          <p:cNvSpPr txBox="1">
            <a:spLocks noChangeArrowheads="1"/>
          </p:cNvSpPr>
          <p:nvPr/>
        </p:nvSpPr>
        <p:spPr bwMode="auto">
          <a:xfrm>
            <a:off x="1160463"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L010</a:t>
            </a:r>
          </a:p>
          <a:p>
            <a:pPr algn="ctr"/>
            <a:r>
              <a:rPr lang="de-DE" altLang="de-DE" sz="300">
                <a:latin typeface="Arial" charset="0"/>
                <a:cs typeface="Arial" charset="0"/>
              </a:rPr>
              <a:t>A4.2.L2</a:t>
            </a:r>
          </a:p>
        </p:txBody>
      </p:sp>
      <p:sp>
        <p:nvSpPr>
          <p:cNvPr id="2139" name="Textfeld 1"/>
          <p:cNvSpPr txBox="1">
            <a:spLocks noChangeArrowheads="1"/>
          </p:cNvSpPr>
          <p:nvPr/>
        </p:nvSpPr>
        <p:spPr bwMode="auto">
          <a:xfrm>
            <a:off x="1830388"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L011</a:t>
            </a:r>
          </a:p>
          <a:p>
            <a:pPr algn="ctr"/>
            <a:r>
              <a:rPr lang="de-DE" altLang="de-DE" sz="300">
                <a:latin typeface="Arial" charset="0"/>
                <a:cs typeface="Arial" charset="0"/>
              </a:rPr>
              <a:t>A4.3.L2</a:t>
            </a:r>
          </a:p>
        </p:txBody>
      </p:sp>
      <p:sp>
        <p:nvSpPr>
          <p:cNvPr id="2140" name="Textfeld 1"/>
          <p:cNvSpPr txBox="1">
            <a:spLocks noChangeArrowheads="1"/>
          </p:cNvSpPr>
          <p:nvPr/>
        </p:nvSpPr>
        <p:spPr bwMode="auto">
          <a:xfrm>
            <a:off x="2476500"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L012</a:t>
            </a:r>
          </a:p>
          <a:p>
            <a:pPr algn="ctr"/>
            <a:r>
              <a:rPr lang="de-DE" altLang="de-DE" sz="300">
                <a:latin typeface="Arial" charset="0"/>
                <a:cs typeface="Arial" charset="0"/>
              </a:rPr>
              <a:t>A4.4.L2</a:t>
            </a:r>
          </a:p>
        </p:txBody>
      </p:sp>
      <p:sp>
        <p:nvSpPr>
          <p:cNvPr id="2141" name="Textfeld 1"/>
          <p:cNvSpPr txBox="1">
            <a:spLocks noChangeArrowheads="1"/>
          </p:cNvSpPr>
          <p:nvPr/>
        </p:nvSpPr>
        <p:spPr bwMode="auto">
          <a:xfrm>
            <a:off x="3098800"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L013</a:t>
            </a:r>
          </a:p>
          <a:p>
            <a:pPr algn="ctr"/>
            <a:r>
              <a:rPr lang="de-DE" altLang="de-DE" sz="300">
                <a:latin typeface="Arial" charset="0"/>
                <a:cs typeface="Arial" charset="0"/>
              </a:rPr>
              <a:t>A5.1.L2</a:t>
            </a:r>
          </a:p>
        </p:txBody>
      </p:sp>
      <p:sp>
        <p:nvSpPr>
          <p:cNvPr id="2142" name="Textfeld 1"/>
          <p:cNvSpPr txBox="1">
            <a:spLocks noChangeArrowheads="1"/>
          </p:cNvSpPr>
          <p:nvPr/>
        </p:nvSpPr>
        <p:spPr bwMode="auto">
          <a:xfrm>
            <a:off x="3746500"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L014</a:t>
            </a:r>
          </a:p>
          <a:p>
            <a:pPr algn="ctr"/>
            <a:r>
              <a:rPr lang="de-DE" altLang="de-DE" sz="300">
                <a:latin typeface="Arial" charset="0"/>
                <a:cs typeface="Arial" charset="0"/>
              </a:rPr>
              <a:t>A5.2.L2</a:t>
            </a:r>
          </a:p>
        </p:txBody>
      </p:sp>
      <p:sp>
        <p:nvSpPr>
          <p:cNvPr id="2143" name="Textfeld 1"/>
          <p:cNvSpPr txBox="1">
            <a:spLocks noChangeArrowheads="1"/>
          </p:cNvSpPr>
          <p:nvPr/>
        </p:nvSpPr>
        <p:spPr bwMode="auto">
          <a:xfrm>
            <a:off x="4410075"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L015</a:t>
            </a:r>
          </a:p>
          <a:p>
            <a:pPr algn="ctr"/>
            <a:r>
              <a:rPr lang="de-DE" altLang="de-DE" sz="300">
                <a:latin typeface="Arial" charset="0"/>
                <a:cs typeface="Arial" charset="0"/>
              </a:rPr>
              <a:t>A5.3.L2</a:t>
            </a:r>
          </a:p>
        </p:txBody>
      </p:sp>
      <p:sp>
        <p:nvSpPr>
          <p:cNvPr id="2144" name="Textfeld 1"/>
          <p:cNvSpPr txBox="1">
            <a:spLocks noChangeArrowheads="1"/>
          </p:cNvSpPr>
          <p:nvPr/>
        </p:nvSpPr>
        <p:spPr bwMode="auto">
          <a:xfrm>
            <a:off x="5059363" y="1587500"/>
            <a:ext cx="32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L016</a:t>
            </a:r>
          </a:p>
          <a:p>
            <a:pPr algn="ctr"/>
            <a:r>
              <a:rPr lang="de-DE" altLang="de-DE" sz="300">
                <a:latin typeface="Arial" charset="0"/>
                <a:cs typeface="Arial" charset="0"/>
              </a:rPr>
              <a:t>A5.4.L2</a:t>
            </a:r>
          </a:p>
        </p:txBody>
      </p:sp>
      <p:sp>
        <p:nvSpPr>
          <p:cNvPr id="2145" name="Textfeld 1"/>
          <p:cNvSpPr txBox="1">
            <a:spLocks noChangeArrowheads="1"/>
          </p:cNvSpPr>
          <p:nvPr/>
        </p:nvSpPr>
        <p:spPr bwMode="auto">
          <a:xfrm>
            <a:off x="519113"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L017</a:t>
            </a:r>
          </a:p>
          <a:p>
            <a:pPr algn="ctr"/>
            <a:r>
              <a:rPr lang="de-DE" altLang="de-DE" sz="300">
                <a:latin typeface="Arial" charset="0"/>
                <a:cs typeface="Arial" charset="0"/>
              </a:rPr>
              <a:t>A6.1.L3</a:t>
            </a:r>
          </a:p>
        </p:txBody>
      </p:sp>
      <p:sp>
        <p:nvSpPr>
          <p:cNvPr id="2146" name="Textfeld 1"/>
          <p:cNvSpPr txBox="1">
            <a:spLocks noChangeArrowheads="1"/>
          </p:cNvSpPr>
          <p:nvPr/>
        </p:nvSpPr>
        <p:spPr bwMode="auto">
          <a:xfrm>
            <a:off x="1166813"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L018</a:t>
            </a:r>
          </a:p>
          <a:p>
            <a:pPr algn="ctr"/>
            <a:r>
              <a:rPr lang="de-DE" altLang="de-DE" sz="300">
                <a:latin typeface="Arial" charset="0"/>
                <a:cs typeface="Arial" charset="0"/>
              </a:rPr>
              <a:t>A6.2.L3</a:t>
            </a:r>
          </a:p>
        </p:txBody>
      </p:sp>
      <p:sp>
        <p:nvSpPr>
          <p:cNvPr id="2147" name="Textfeld 1"/>
          <p:cNvSpPr txBox="1">
            <a:spLocks noChangeArrowheads="1"/>
          </p:cNvSpPr>
          <p:nvPr/>
        </p:nvSpPr>
        <p:spPr bwMode="auto">
          <a:xfrm>
            <a:off x="1814513" y="2105025"/>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L019</a:t>
            </a:r>
          </a:p>
          <a:p>
            <a:pPr algn="ctr"/>
            <a:r>
              <a:rPr lang="de-DE" altLang="de-DE" sz="300">
                <a:latin typeface="Arial" charset="0"/>
                <a:cs typeface="Arial" charset="0"/>
              </a:rPr>
              <a:t>A6.3.L3</a:t>
            </a:r>
          </a:p>
        </p:txBody>
      </p:sp>
      <p:sp>
        <p:nvSpPr>
          <p:cNvPr id="2148" name="Textfeld 1"/>
          <p:cNvSpPr txBox="1">
            <a:spLocks noChangeArrowheads="1"/>
          </p:cNvSpPr>
          <p:nvPr/>
        </p:nvSpPr>
        <p:spPr bwMode="auto">
          <a:xfrm>
            <a:off x="2466975"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L020</a:t>
            </a:r>
          </a:p>
          <a:p>
            <a:pPr algn="ctr"/>
            <a:r>
              <a:rPr lang="de-DE" altLang="de-DE" sz="300">
                <a:latin typeface="Arial" charset="0"/>
                <a:cs typeface="Arial" charset="0"/>
              </a:rPr>
              <a:t>A6.4.L3</a:t>
            </a:r>
          </a:p>
        </p:txBody>
      </p:sp>
      <p:sp>
        <p:nvSpPr>
          <p:cNvPr id="2149" name="Textfeld 1"/>
          <p:cNvSpPr txBox="1">
            <a:spLocks noChangeArrowheads="1"/>
          </p:cNvSpPr>
          <p:nvPr/>
        </p:nvSpPr>
        <p:spPr bwMode="auto">
          <a:xfrm>
            <a:off x="3092450"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L021</a:t>
            </a:r>
          </a:p>
          <a:p>
            <a:pPr algn="ctr"/>
            <a:r>
              <a:rPr lang="de-DE" altLang="de-DE" sz="300">
                <a:latin typeface="Arial" charset="0"/>
                <a:cs typeface="Arial" charset="0"/>
              </a:rPr>
              <a:t>A7.1.L3</a:t>
            </a:r>
          </a:p>
        </p:txBody>
      </p:sp>
      <p:sp>
        <p:nvSpPr>
          <p:cNvPr id="2150" name="Textfeld 1"/>
          <p:cNvSpPr txBox="1">
            <a:spLocks noChangeArrowheads="1"/>
          </p:cNvSpPr>
          <p:nvPr/>
        </p:nvSpPr>
        <p:spPr bwMode="auto">
          <a:xfrm>
            <a:off x="3740150"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L022</a:t>
            </a:r>
          </a:p>
          <a:p>
            <a:pPr algn="ctr"/>
            <a:r>
              <a:rPr lang="de-DE" altLang="de-DE" sz="300">
                <a:latin typeface="Arial" charset="0"/>
                <a:cs typeface="Arial" charset="0"/>
              </a:rPr>
              <a:t>A7.2.L3</a:t>
            </a:r>
          </a:p>
        </p:txBody>
      </p:sp>
      <p:sp>
        <p:nvSpPr>
          <p:cNvPr id="2151" name="Textfeld 1"/>
          <p:cNvSpPr txBox="1">
            <a:spLocks noChangeArrowheads="1"/>
          </p:cNvSpPr>
          <p:nvPr/>
        </p:nvSpPr>
        <p:spPr bwMode="auto">
          <a:xfrm>
            <a:off x="4413250" y="2105025"/>
            <a:ext cx="3254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L023</a:t>
            </a:r>
          </a:p>
          <a:p>
            <a:pPr algn="ctr"/>
            <a:r>
              <a:rPr lang="de-DE" altLang="de-DE" sz="300">
                <a:latin typeface="Arial" charset="0"/>
                <a:cs typeface="Arial" charset="0"/>
              </a:rPr>
              <a:t>A7.3.L3</a:t>
            </a:r>
          </a:p>
        </p:txBody>
      </p:sp>
      <p:sp>
        <p:nvSpPr>
          <p:cNvPr id="2152" name="Textfeld 1"/>
          <p:cNvSpPr txBox="1">
            <a:spLocks noChangeArrowheads="1"/>
          </p:cNvSpPr>
          <p:nvPr/>
        </p:nvSpPr>
        <p:spPr bwMode="auto">
          <a:xfrm>
            <a:off x="5111750"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L024</a:t>
            </a:r>
          </a:p>
          <a:p>
            <a:pPr algn="ctr"/>
            <a:r>
              <a:rPr lang="de-DE" altLang="de-DE" sz="300">
                <a:latin typeface="Arial" charset="0"/>
                <a:cs typeface="Arial" charset="0"/>
              </a:rPr>
              <a:t>A7.4.L3</a:t>
            </a:r>
          </a:p>
        </p:txBody>
      </p:sp>
      <p:sp>
        <p:nvSpPr>
          <p:cNvPr id="2153" name="Textfeld 1"/>
          <p:cNvSpPr txBox="1">
            <a:spLocks noChangeArrowheads="1"/>
          </p:cNvSpPr>
          <p:nvPr/>
        </p:nvSpPr>
        <p:spPr bwMode="auto">
          <a:xfrm>
            <a:off x="5703888"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L025</a:t>
            </a:r>
          </a:p>
          <a:p>
            <a:pPr algn="ctr"/>
            <a:r>
              <a:rPr lang="de-DE" altLang="de-DE" sz="300">
                <a:latin typeface="Arial" charset="0"/>
                <a:cs typeface="Arial" charset="0"/>
              </a:rPr>
              <a:t>A8.1.L3</a:t>
            </a:r>
          </a:p>
        </p:txBody>
      </p:sp>
      <p:sp>
        <p:nvSpPr>
          <p:cNvPr id="2154" name="Textfeld 1"/>
          <p:cNvSpPr txBox="1">
            <a:spLocks noChangeArrowheads="1"/>
          </p:cNvSpPr>
          <p:nvPr/>
        </p:nvSpPr>
        <p:spPr bwMode="auto">
          <a:xfrm>
            <a:off x="6351588"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L026</a:t>
            </a:r>
          </a:p>
          <a:p>
            <a:pPr algn="ctr"/>
            <a:r>
              <a:rPr lang="de-DE" altLang="de-DE" sz="300">
                <a:latin typeface="Arial" charset="0"/>
                <a:cs typeface="Arial" charset="0"/>
              </a:rPr>
              <a:t>A8.2.L3</a:t>
            </a:r>
          </a:p>
        </p:txBody>
      </p:sp>
      <p:sp>
        <p:nvSpPr>
          <p:cNvPr id="2155" name="Textfeld 1"/>
          <p:cNvSpPr txBox="1">
            <a:spLocks noChangeArrowheads="1"/>
          </p:cNvSpPr>
          <p:nvPr/>
        </p:nvSpPr>
        <p:spPr bwMode="auto">
          <a:xfrm>
            <a:off x="7008813" y="2105025"/>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L027</a:t>
            </a:r>
          </a:p>
          <a:p>
            <a:pPr algn="ctr"/>
            <a:r>
              <a:rPr lang="de-DE" altLang="de-DE" sz="300">
                <a:latin typeface="Arial" charset="0"/>
                <a:cs typeface="Arial" charset="0"/>
              </a:rPr>
              <a:t>A8.3.L3</a:t>
            </a:r>
          </a:p>
        </p:txBody>
      </p:sp>
      <p:sp>
        <p:nvSpPr>
          <p:cNvPr id="2156" name="Textfeld 1"/>
          <p:cNvSpPr txBox="1">
            <a:spLocks noChangeArrowheads="1"/>
          </p:cNvSpPr>
          <p:nvPr/>
        </p:nvSpPr>
        <p:spPr bwMode="auto">
          <a:xfrm>
            <a:off x="7648575" y="2105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L028</a:t>
            </a:r>
          </a:p>
          <a:p>
            <a:pPr algn="ctr"/>
            <a:r>
              <a:rPr lang="de-DE" altLang="de-DE" sz="300">
                <a:latin typeface="Arial" charset="0"/>
                <a:cs typeface="Arial" charset="0"/>
              </a:rPr>
              <a:t>A8.4.L3</a:t>
            </a:r>
          </a:p>
        </p:txBody>
      </p:sp>
      <p:sp>
        <p:nvSpPr>
          <p:cNvPr id="2157" name="Textfeld 1"/>
          <p:cNvSpPr txBox="1">
            <a:spLocks noChangeArrowheads="1"/>
          </p:cNvSpPr>
          <p:nvPr/>
        </p:nvSpPr>
        <p:spPr bwMode="auto">
          <a:xfrm>
            <a:off x="519113" y="25971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L029</a:t>
            </a:r>
          </a:p>
          <a:p>
            <a:pPr algn="ctr"/>
            <a:r>
              <a:rPr lang="de-DE" altLang="de-DE" sz="300">
                <a:latin typeface="Arial" charset="0"/>
                <a:cs typeface="Arial" charset="0"/>
              </a:rPr>
              <a:t>A9.1.L3</a:t>
            </a:r>
          </a:p>
        </p:txBody>
      </p:sp>
      <p:sp>
        <p:nvSpPr>
          <p:cNvPr id="2158" name="Textfeld 1"/>
          <p:cNvSpPr txBox="1">
            <a:spLocks noChangeArrowheads="1"/>
          </p:cNvSpPr>
          <p:nvPr/>
        </p:nvSpPr>
        <p:spPr bwMode="auto">
          <a:xfrm>
            <a:off x="1166813" y="25971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L030</a:t>
            </a:r>
          </a:p>
          <a:p>
            <a:pPr algn="ctr"/>
            <a:r>
              <a:rPr lang="de-DE" altLang="de-DE" sz="300">
                <a:latin typeface="Arial" charset="0"/>
                <a:cs typeface="Arial" charset="0"/>
              </a:rPr>
              <a:t>A9.2.L3</a:t>
            </a:r>
          </a:p>
        </p:txBody>
      </p:sp>
      <p:sp>
        <p:nvSpPr>
          <p:cNvPr id="2159" name="Textfeld 1"/>
          <p:cNvSpPr txBox="1">
            <a:spLocks noChangeArrowheads="1"/>
          </p:cNvSpPr>
          <p:nvPr/>
        </p:nvSpPr>
        <p:spPr bwMode="auto">
          <a:xfrm>
            <a:off x="1809750" y="2597150"/>
            <a:ext cx="3254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L031</a:t>
            </a:r>
          </a:p>
          <a:p>
            <a:pPr algn="ctr"/>
            <a:r>
              <a:rPr lang="de-DE" altLang="de-DE" sz="300">
                <a:latin typeface="Arial" charset="0"/>
                <a:cs typeface="Arial" charset="0"/>
              </a:rPr>
              <a:t>A9.3.L3</a:t>
            </a:r>
          </a:p>
        </p:txBody>
      </p:sp>
      <p:sp>
        <p:nvSpPr>
          <p:cNvPr id="2160" name="Textfeld 1"/>
          <p:cNvSpPr txBox="1">
            <a:spLocks noChangeArrowheads="1"/>
          </p:cNvSpPr>
          <p:nvPr/>
        </p:nvSpPr>
        <p:spPr bwMode="auto">
          <a:xfrm>
            <a:off x="2457450" y="2597150"/>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L032</a:t>
            </a:r>
          </a:p>
          <a:p>
            <a:pPr algn="ctr"/>
            <a:r>
              <a:rPr lang="de-DE" altLang="de-DE" sz="300">
                <a:latin typeface="Arial" charset="0"/>
                <a:cs typeface="Arial" charset="0"/>
              </a:rPr>
              <a:t>A9.4.L3</a:t>
            </a:r>
          </a:p>
        </p:txBody>
      </p:sp>
      <p:sp>
        <p:nvSpPr>
          <p:cNvPr id="2161" name="Textfeld 1"/>
          <p:cNvSpPr txBox="1">
            <a:spLocks noChangeArrowheads="1"/>
          </p:cNvSpPr>
          <p:nvPr/>
        </p:nvSpPr>
        <p:spPr bwMode="auto">
          <a:xfrm>
            <a:off x="3082925" y="2593975"/>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L033</a:t>
            </a:r>
          </a:p>
          <a:p>
            <a:pPr algn="ctr"/>
            <a:r>
              <a:rPr lang="de-DE" altLang="de-DE" sz="300">
                <a:latin typeface="Arial" charset="0"/>
                <a:cs typeface="Arial" charset="0"/>
              </a:rPr>
              <a:t>A10.1.L3</a:t>
            </a:r>
          </a:p>
        </p:txBody>
      </p:sp>
      <p:sp>
        <p:nvSpPr>
          <p:cNvPr id="2162" name="Textfeld 1"/>
          <p:cNvSpPr txBox="1">
            <a:spLocks noChangeArrowheads="1"/>
          </p:cNvSpPr>
          <p:nvPr/>
        </p:nvSpPr>
        <p:spPr bwMode="auto">
          <a:xfrm>
            <a:off x="3736975" y="2597150"/>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L034</a:t>
            </a:r>
          </a:p>
          <a:p>
            <a:pPr algn="ctr"/>
            <a:r>
              <a:rPr lang="de-DE" altLang="de-DE" sz="300">
                <a:latin typeface="Arial" charset="0"/>
                <a:cs typeface="Arial" charset="0"/>
              </a:rPr>
              <a:t>A10.2.L3</a:t>
            </a:r>
          </a:p>
        </p:txBody>
      </p:sp>
      <p:sp>
        <p:nvSpPr>
          <p:cNvPr id="2163" name="Textfeld 1"/>
          <p:cNvSpPr txBox="1">
            <a:spLocks noChangeArrowheads="1"/>
          </p:cNvSpPr>
          <p:nvPr/>
        </p:nvSpPr>
        <p:spPr bwMode="auto">
          <a:xfrm>
            <a:off x="4398963" y="2597150"/>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L035</a:t>
            </a:r>
          </a:p>
          <a:p>
            <a:pPr algn="ctr"/>
            <a:r>
              <a:rPr lang="de-DE" altLang="de-DE" sz="300">
                <a:latin typeface="Arial" charset="0"/>
                <a:cs typeface="Arial" charset="0"/>
              </a:rPr>
              <a:t>A10.3.L3</a:t>
            </a:r>
          </a:p>
        </p:txBody>
      </p:sp>
      <p:sp>
        <p:nvSpPr>
          <p:cNvPr id="2164" name="Textfeld 1"/>
          <p:cNvSpPr txBox="1">
            <a:spLocks noChangeArrowheads="1"/>
          </p:cNvSpPr>
          <p:nvPr/>
        </p:nvSpPr>
        <p:spPr bwMode="auto">
          <a:xfrm>
            <a:off x="5060950" y="2597150"/>
            <a:ext cx="338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L036</a:t>
            </a:r>
          </a:p>
          <a:p>
            <a:pPr algn="ctr"/>
            <a:r>
              <a:rPr lang="de-DE" altLang="de-DE" sz="300">
                <a:latin typeface="Arial" charset="0"/>
                <a:cs typeface="Arial" charset="0"/>
              </a:rPr>
              <a:t>A10.4.L3</a:t>
            </a:r>
          </a:p>
        </p:txBody>
      </p:sp>
      <p:sp>
        <p:nvSpPr>
          <p:cNvPr id="2165" name="Textfeld 1"/>
          <p:cNvSpPr txBox="1">
            <a:spLocks noChangeArrowheads="1"/>
          </p:cNvSpPr>
          <p:nvPr/>
        </p:nvSpPr>
        <p:spPr bwMode="auto">
          <a:xfrm>
            <a:off x="5694363" y="2597150"/>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L037</a:t>
            </a:r>
          </a:p>
          <a:p>
            <a:pPr algn="ctr"/>
            <a:r>
              <a:rPr lang="de-DE" altLang="de-DE" sz="300">
                <a:latin typeface="Arial" charset="0"/>
                <a:cs typeface="Arial" charset="0"/>
              </a:rPr>
              <a:t>A11.1.L3</a:t>
            </a:r>
          </a:p>
        </p:txBody>
      </p:sp>
      <p:sp>
        <p:nvSpPr>
          <p:cNvPr id="2166" name="Textfeld 1"/>
          <p:cNvSpPr txBox="1">
            <a:spLocks noChangeArrowheads="1"/>
          </p:cNvSpPr>
          <p:nvPr/>
        </p:nvSpPr>
        <p:spPr bwMode="auto">
          <a:xfrm>
            <a:off x="7005638" y="2597150"/>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L039</a:t>
            </a:r>
          </a:p>
          <a:p>
            <a:pPr algn="ctr"/>
            <a:r>
              <a:rPr lang="de-DE" altLang="de-DE" sz="300">
                <a:latin typeface="Arial" charset="0"/>
                <a:cs typeface="Arial" charset="0"/>
              </a:rPr>
              <a:t>A11.3.L3</a:t>
            </a:r>
          </a:p>
        </p:txBody>
      </p:sp>
      <p:sp>
        <p:nvSpPr>
          <p:cNvPr id="2167" name="Textfeld 1"/>
          <p:cNvSpPr txBox="1">
            <a:spLocks noChangeArrowheads="1"/>
          </p:cNvSpPr>
          <p:nvPr/>
        </p:nvSpPr>
        <p:spPr bwMode="auto">
          <a:xfrm>
            <a:off x="7643813" y="2597150"/>
            <a:ext cx="338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L040</a:t>
            </a:r>
          </a:p>
          <a:p>
            <a:pPr algn="ctr"/>
            <a:r>
              <a:rPr lang="de-DE" altLang="de-DE" sz="300">
                <a:latin typeface="Arial" charset="0"/>
                <a:cs typeface="Arial" charset="0"/>
              </a:rPr>
              <a:t>A11.4.L3</a:t>
            </a:r>
          </a:p>
        </p:txBody>
      </p:sp>
      <p:sp>
        <p:nvSpPr>
          <p:cNvPr id="2168" name="Textfeld 1"/>
          <p:cNvSpPr txBox="1">
            <a:spLocks noChangeArrowheads="1"/>
          </p:cNvSpPr>
          <p:nvPr/>
        </p:nvSpPr>
        <p:spPr bwMode="auto">
          <a:xfrm>
            <a:off x="511175" y="3094038"/>
            <a:ext cx="3429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L041</a:t>
            </a:r>
          </a:p>
          <a:p>
            <a:pPr algn="ctr"/>
            <a:r>
              <a:rPr lang="de-DE" altLang="de-DE" sz="300">
                <a:latin typeface="Arial" charset="0"/>
                <a:cs typeface="Arial" charset="0"/>
              </a:rPr>
              <a:t>A12.1.L3</a:t>
            </a:r>
          </a:p>
        </p:txBody>
      </p:sp>
      <p:sp>
        <p:nvSpPr>
          <p:cNvPr id="2169" name="Textfeld 1"/>
          <p:cNvSpPr txBox="1">
            <a:spLocks noChangeArrowheads="1"/>
          </p:cNvSpPr>
          <p:nvPr/>
        </p:nvSpPr>
        <p:spPr bwMode="auto">
          <a:xfrm>
            <a:off x="1158875" y="3094038"/>
            <a:ext cx="3413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L042</a:t>
            </a:r>
          </a:p>
          <a:p>
            <a:pPr algn="ctr"/>
            <a:r>
              <a:rPr lang="de-DE" altLang="de-DE" sz="300">
                <a:latin typeface="Arial" charset="0"/>
                <a:cs typeface="Arial" charset="0"/>
              </a:rPr>
              <a:t>A12.2.L3</a:t>
            </a:r>
          </a:p>
        </p:txBody>
      </p:sp>
      <p:sp>
        <p:nvSpPr>
          <p:cNvPr id="2170" name="Textfeld 1"/>
          <p:cNvSpPr txBox="1">
            <a:spLocks noChangeArrowheads="1"/>
          </p:cNvSpPr>
          <p:nvPr/>
        </p:nvSpPr>
        <p:spPr bwMode="auto">
          <a:xfrm>
            <a:off x="1782763" y="3094038"/>
            <a:ext cx="37941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L043</a:t>
            </a:r>
          </a:p>
          <a:p>
            <a:pPr algn="ctr"/>
            <a:r>
              <a:rPr lang="de-DE" altLang="de-DE" sz="300">
                <a:latin typeface="Arial" charset="0"/>
                <a:cs typeface="Arial" charset="0"/>
              </a:rPr>
              <a:t>A12.3.L3</a:t>
            </a:r>
          </a:p>
        </p:txBody>
      </p:sp>
      <p:sp>
        <p:nvSpPr>
          <p:cNvPr id="2171" name="Textfeld 1"/>
          <p:cNvSpPr txBox="1">
            <a:spLocks noChangeArrowheads="1"/>
          </p:cNvSpPr>
          <p:nvPr/>
        </p:nvSpPr>
        <p:spPr bwMode="auto">
          <a:xfrm>
            <a:off x="2432050" y="3094038"/>
            <a:ext cx="3698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L044</a:t>
            </a:r>
          </a:p>
          <a:p>
            <a:pPr algn="ctr"/>
            <a:r>
              <a:rPr lang="de-DE" altLang="de-DE" sz="300">
                <a:latin typeface="Arial" charset="0"/>
                <a:cs typeface="Arial" charset="0"/>
              </a:rPr>
              <a:t>A12.4.L3</a:t>
            </a:r>
          </a:p>
        </p:txBody>
      </p:sp>
      <p:sp>
        <p:nvSpPr>
          <p:cNvPr id="2172" name="Textfeld 1"/>
          <p:cNvSpPr txBox="1">
            <a:spLocks noChangeArrowheads="1"/>
          </p:cNvSpPr>
          <p:nvPr/>
        </p:nvSpPr>
        <p:spPr bwMode="auto">
          <a:xfrm>
            <a:off x="3082925" y="3090863"/>
            <a:ext cx="3429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L045</a:t>
            </a:r>
          </a:p>
          <a:p>
            <a:pPr algn="ctr"/>
            <a:r>
              <a:rPr lang="de-DE" altLang="de-DE" sz="300">
                <a:latin typeface="Arial" charset="0"/>
                <a:cs typeface="Arial" charset="0"/>
              </a:rPr>
              <a:t>A13.1.L3</a:t>
            </a:r>
          </a:p>
        </p:txBody>
      </p:sp>
      <p:sp>
        <p:nvSpPr>
          <p:cNvPr id="2173" name="Textfeld 1"/>
          <p:cNvSpPr txBox="1">
            <a:spLocks noChangeArrowheads="1"/>
          </p:cNvSpPr>
          <p:nvPr/>
        </p:nvSpPr>
        <p:spPr bwMode="auto">
          <a:xfrm>
            <a:off x="3736975" y="3094038"/>
            <a:ext cx="3413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L046</a:t>
            </a:r>
          </a:p>
          <a:p>
            <a:pPr algn="ctr"/>
            <a:r>
              <a:rPr lang="de-DE" altLang="de-DE" sz="300">
                <a:latin typeface="Arial" charset="0"/>
                <a:cs typeface="Arial" charset="0"/>
              </a:rPr>
              <a:t>A13.2.L3</a:t>
            </a:r>
          </a:p>
        </p:txBody>
      </p:sp>
      <p:sp>
        <p:nvSpPr>
          <p:cNvPr id="2174" name="Textfeld 1"/>
          <p:cNvSpPr txBox="1">
            <a:spLocks noChangeArrowheads="1"/>
          </p:cNvSpPr>
          <p:nvPr/>
        </p:nvSpPr>
        <p:spPr bwMode="auto">
          <a:xfrm>
            <a:off x="4397375" y="3094038"/>
            <a:ext cx="3444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L047</a:t>
            </a:r>
          </a:p>
          <a:p>
            <a:pPr algn="ctr"/>
            <a:r>
              <a:rPr lang="de-DE" altLang="de-DE" sz="300">
                <a:latin typeface="Arial" charset="0"/>
                <a:cs typeface="Arial" charset="0"/>
              </a:rPr>
              <a:t>A13.3.L3</a:t>
            </a:r>
          </a:p>
        </p:txBody>
      </p:sp>
      <p:sp>
        <p:nvSpPr>
          <p:cNvPr id="2175" name="Textfeld 1"/>
          <p:cNvSpPr txBox="1">
            <a:spLocks noChangeArrowheads="1"/>
          </p:cNvSpPr>
          <p:nvPr/>
        </p:nvSpPr>
        <p:spPr bwMode="auto">
          <a:xfrm>
            <a:off x="5060950" y="3094038"/>
            <a:ext cx="3365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L048</a:t>
            </a:r>
          </a:p>
          <a:p>
            <a:pPr algn="ctr"/>
            <a:r>
              <a:rPr lang="de-DE" altLang="de-DE" sz="300">
                <a:latin typeface="Arial" charset="0"/>
                <a:cs typeface="Arial" charset="0"/>
              </a:rPr>
              <a:t>A13.4.L3</a:t>
            </a:r>
          </a:p>
        </p:txBody>
      </p:sp>
      <p:sp>
        <p:nvSpPr>
          <p:cNvPr id="2176" name="Textfeld 1"/>
          <p:cNvSpPr txBox="1">
            <a:spLocks noChangeArrowheads="1"/>
          </p:cNvSpPr>
          <p:nvPr/>
        </p:nvSpPr>
        <p:spPr bwMode="auto">
          <a:xfrm>
            <a:off x="5695950" y="3094038"/>
            <a:ext cx="3429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L049</a:t>
            </a:r>
          </a:p>
          <a:p>
            <a:pPr algn="ctr"/>
            <a:r>
              <a:rPr lang="de-DE" altLang="de-DE" sz="300">
                <a:latin typeface="Arial" charset="0"/>
                <a:cs typeface="Arial" charset="0"/>
              </a:rPr>
              <a:t>A14.1.L3</a:t>
            </a:r>
          </a:p>
        </p:txBody>
      </p:sp>
      <p:sp>
        <p:nvSpPr>
          <p:cNvPr id="2177" name="Textfeld 1"/>
          <p:cNvSpPr txBox="1">
            <a:spLocks noChangeArrowheads="1"/>
          </p:cNvSpPr>
          <p:nvPr/>
        </p:nvSpPr>
        <p:spPr bwMode="auto">
          <a:xfrm>
            <a:off x="6340475" y="3094038"/>
            <a:ext cx="3413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L050</a:t>
            </a:r>
          </a:p>
          <a:p>
            <a:pPr algn="ctr"/>
            <a:r>
              <a:rPr lang="de-DE" altLang="de-DE" sz="300">
                <a:latin typeface="Arial" charset="0"/>
                <a:cs typeface="Arial" charset="0"/>
              </a:rPr>
              <a:t>A14.2.L3</a:t>
            </a:r>
          </a:p>
        </p:txBody>
      </p:sp>
      <p:sp>
        <p:nvSpPr>
          <p:cNvPr id="2178" name="Textfeld 1"/>
          <p:cNvSpPr txBox="1">
            <a:spLocks noChangeArrowheads="1"/>
          </p:cNvSpPr>
          <p:nvPr/>
        </p:nvSpPr>
        <p:spPr bwMode="auto">
          <a:xfrm>
            <a:off x="7005638" y="3094038"/>
            <a:ext cx="3444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L051</a:t>
            </a:r>
          </a:p>
          <a:p>
            <a:pPr algn="ctr"/>
            <a:r>
              <a:rPr lang="de-DE" altLang="de-DE" sz="300">
                <a:latin typeface="Arial" charset="0"/>
                <a:cs typeface="Arial" charset="0"/>
              </a:rPr>
              <a:t>A14.3.L3</a:t>
            </a:r>
          </a:p>
        </p:txBody>
      </p:sp>
      <p:sp>
        <p:nvSpPr>
          <p:cNvPr id="2179" name="Textfeld 1"/>
          <p:cNvSpPr txBox="1">
            <a:spLocks noChangeArrowheads="1"/>
          </p:cNvSpPr>
          <p:nvPr/>
        </p:nvSpPr>
        <p:spPr bwMode="auto">
          <a:xfrm>
            <a:off x="7645400" y="3094038"/>
            <a:ext cx="3365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L052</a:t>
            </a:r>
          </a:p>
          <a:p>
            <a:pPr algn="ctr"/>
            <a:r>
              <a:rPr lang="de-DE" altLang="de-DE" sz="300">
                <a:latin typeface="Arial" charset="0"/>
                <a:cs typeface="Arial" charset="0"/>
              </a:rPr>
              <a:t>A14.4.L3</a:t>
            </a:r>
          </a:p>
        </p:txBody>
      </p:sp>
      <p:sp>
        <p:nvSpPr>
          <p:cNvPr id="2180" name="Textfeld 1"/>
          <p:cNvSpPr txBox="1">
            <a:spLocks noChangeArrowheads="1"/>
          </p:cNvSpPr>
          <p:nvPr/>
        </p:nvSpPr>
        <p:spPr bwMode="auto">
          <a:xfrm>
            <a:off x="511175" y="3613150"/>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L053</a:t>
            </a:r>
          </a:p>
          <a:p>
            <a:pPr algn="ctr"/>
            <a:r>
              <a:rPr lang="de-DE" altLang="de-DE" sz="300">
                <a:latin typeface="Arial" charset="0"/>
                <a:cs typeface="Arial" charset="0"/>
              </a:rPr>
              <a:t>A15.1.L3</a:t>
            </a:r>
          </a:p>
        </p:txBody>
      </p:sp>
      <p:sp>
        <p:nvSpPr>
          <p:cNvPr id="2181" name="Textfeld 1"/>
          <p:cNvSpPr txBox="1">
            <a:spLocks noChangeArrowheads="1"/>
          </p:cNvSpPr>
          <p:nvPr/>
        </p:nvSpPr>
        <p:spPr bwMode="auto">
          <a:xfrm>
            <a:off x="1158875" y="3613150"/>
            <a:ext cx="3413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L054</a:t>
            </a:r>
          </a:p>
          <a:p>
            <a:pPr algn="ctr"/>
            <a:r>
              <a:rPr lang="de-DE" altLang="de-DE" sz="300">
                <a:latin typeface="Arial" charset="0"/>
                <a:cs typeface="Arial" charset="0"/>
              </a:rPr>
              <a:t>A15.2.L3</a:t>
            </a:r>
          </a:p>
        </p:txBody>
      </p:sp>
      <p:sp>
        <p:nvSpPr>
          <p:cNvPr id="2182" name="Textfeld 1"/>
          <p:cNvSpPr txBox="1">
            <a:spLocks noChangeArrowheads="1"/>
          </p:cNvSpPr>
          <p:nvPr/>
        </p:nvSpPr>
        <p:spPr bwMode="auto">
          <a:xfrm>
            <a:off x="1782763" y="3613150"/>
            <a:ext cx="3794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L055</a:t>
            </a:r>
          </a:p>
          <a:p>
            <a:pPr algn="ctr"/>
            <a:r>
              <a:rPr lang="de-DE" altLang="de-DE" sz="300">
                <a:latin typeface="Arial" charset="0"/>
                <a:cs typeface="Arial" charset="0"/>
              </a:rPr>
              <a:t>A15.3.L3</a:t>
            </a:r>
          </a:p>
        </p:txBody>
      </p:sp>
      <p:sp>
        <p:nvSpPr>
          <p:cNvPr id="2183" name="Textfeld 1"/>
          <p:cNvSpPr txBox="1">
            <a:spLocks noChangeArrowheads="1"/>
          </p:cNvSpPr>
          <p:nvPr/>
        </p:nvSpPr>
        <p:spPr bwMode="auto">
          <a:xfrm>
            <a:off x="2432050" y="3613150"/>
            <a:ext cx="3698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L056</a:t>
            </a:r>
          </a:p>
          <a:p>
            <a:pPr algn="ctr"/>
            <a:r>
              <a:rPr lang="de-DE" altLang="de-DE" sz="300">
                <a:latin typeface="Arial" charset="0"/>
                <a:cs typeface="Arial" charset="0"/>
              </a:rPr>
              <a:t>A15.4.L3</a:t>
            </a:r>
          </a:p>
        </p:txBody>
      </p:sp>
      <p:sp>
        <p:nvSpPr>
          <p:cNvPr id="2184" name="Textfeld 1"/>
          <p:cNvSpPr txBox="1">
            <a:spLocks noChangeArrowheads="1"/>
          </p:cNvSpPr>
          <p:nvPr/>
        </p:nvSpPr>
        <p:spPr bwMode="auto">
          <a:xfrm>
            <a:off x="3081338" y="3609975"/>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L057</a:t>
            </a:r>
          </a:p>
          <a:p>
            <a:pPr algn="ctr"/>
            <a:r>
              <a:rPr lang="de-DE" altLang="de-DE" sz="300">
                <a:latin typeface="Arial" charset="0"/>
                <a:cs typeface="Arial" charset="0"/>
              </a:rPr>
              <a:t>A16.1.L3</a:t>
            </a:r>
          </a:p>
        </p:txBody>
      </p:sp>
      <p:sp>
        <p:nvSpPr>
          <p:cNvPr id="2185" name="Textfeld 1"/>
          <p:cNvSpPr txBox="1">
            <a:spLocks noChangeArrowheads="1"/>
          </p:cNvSpPr>
          <p:nvPr/>
        </p:nvSpPr>
        <p:spPr bwMode="auto">
          <a:xfrm>
            <a:off x="3735388" y="3613150"/>
            <a:ext cx="34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L058</a:t>
            </a:r>
          </a:p>
          <a:p>
            <a:pPr algn="ctr"/>
            <a:r>
              <a:rPr lang="de-DE" altLang="de-DE" sz="300">
                <a:latin typeface="Arial" charset="0"/>
                <a:cs typeface="Arial" charset="0"/>
              </a:rPr>
              <a:t>A16.2.L3</a:t>
            </a:r>
          </a:p>
        </p:txBody>
      </p:sp>
      <p:sp>
        <p:nvSpPr>
          <p:cNvPr id="2186" name="Textfeld 1"/>
          <p:cNvSpPr txBox="1">
            <a:spLocks noChangeArrowheads="1"/>
          </p:cNvSpPr>
          <p:nvPr/>
        </p:nvSpPr>
        <p:spPr bwMode="auto">
          <a:xfrm>
            <a:off x="4395788" y="3613150"/>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L059</a:t>
            </a:r>
          </a:p>
          <a:p>
            <a:pPr algn="ctr"/>
            <a:r>
              <a:rPr lang="de-DE" altLang="de-DE" sz="300">
                <a:latin typeface="Arial" charset="0"/>
                <a:cs typeface="Arial" charset="0"/>
              </a:rPr>
              <a:t>A16.3.L3</a:t>
            </a:r>
          </a:p>
        </p:txBody>
      </p:sp>
      <p:sp>
        <p:nvSpPr>
          <p:cNvPr id="2187" name="Textfeld 1"/>
          <p:cNvSpPr txBox="1">
            <a:spLocks noChangeArrowheads="1"/>
          </p:cNvSpPr>
          <p:nvPr/>
        </p:nvSpPr>
        <p:spPr bwMode="auto">
          <a:xfrm>
            <a:off x="5059363" y="3613150"/>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L060</a:t>
            </a:r>
          </a:p>
          <a:p>
            <a:pPr algn="ctr"/>
            <a:r>
              <a:rPr lang="de-DE" altLang="de-DE" sz="300">
                <a:latin typeface="Arial" charset="0"/>
                <a:cs typeface="Arial" charset="0"/>
              </a:rPr>
              <a:t>A16.4.L3</a:t>
            </a:r>
          </a:p>
        </p:txBody>
      </p:sp>
      <p:sp>
        <p:nvSpPr>
          <p:cNvPr id="2188" name="Textfeld 1"/>
          <p:cNvSpPr txBox="1">
            <a:spLocks noChangeArrowheads="1"/>
          </p:cNvSpPr>
          <p:nvPr/>
        </p:nvSpPr>
        <p:spPr bwMode="auto">
          <a:xfrm>
            <a:off x="5694363" y="3613150"/>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L061</a:t>
            </a:r>
          </a:p>
          <a:p>
            <a:pPr algn="ctr"/>
            <a:r>
              <a:rPr lang="de-DE" altLang="de-DE" sz="300">
                <a:latin typeface="Arial" charset="0"/>
                <a:cs typeface="Arial" charset="0"/>
              </a:rPr>
              <a:t>A17.1.L3</a:t>
            </a:r>
          </a:p>
        </p:txBody>
      </p:sp>
      <p:sp>
        <p:nvSpPr>
          <p:cNvPr id="2189" name="Textfeld 1"/>
          <p:cNvSpPr txBox="1">
            <a:spLocks noChangeArrowheads="1"/>
          </p:cNvSpPr>
          <p:nvPr/>
        </p:nvSpPr>
        <p:spPr bwMode="auto">
          <a:xfrm>
            <a:off x="6338888" y="3613150"/>
            <a:ext cx="341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L062</a:t>
            </a:r>
          </a:p>
          <a:p>
            <a:pPr algn="ctr"/>
            <a:r>
              <a:rPr lang="de-DE" altLang="de-DE" sz="300">
                <a:latin typeface="Arial" charset="0"/>
                <a:cs typeface="Arial" charset="0"/>
              </a:rPr>
              <a:t>A17.2.L3</a:t>
            </a:r>
          </a:p>
        </p:txBody>
      </p:sp>
      <p:sp>
        <p:nvSpPr>
          <p:cNvPr id="2190" name="Textfeld 1"/>
          <p:cNvSpPr txBox="1">
            <a:spLocks noChangeArrowheads="1"/>
          </p:cNvSpPr>
          <p:nvPr/>
        </p:nvSpPr>
        <p:spPr bwMode="auto">
          <a:xfrm>
            <a:off x="7004050" y="3613150"/>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L063</a:t>
            </a:r>
          </a:p>
          <a:p>
            <a:pPr algn="ctr"/>
            <a:r>
              <a:rPr lang="de-DE" altLang="de-DE" sz="300">
                <a:latin typeface="Arial" charset="0"/>
                <a:cs typeface="Arial" charset="0"/>
              </a:rPr>
              <a:t>A17.3.L3</a:t>
            </a:r>
          </a:p>
        </p:txBody>
      </p:sp>
      <p:sp>
        <p:nvSpPr>
          <p:cNvPr id="2191" name="Textfeld 1"/>
          <p:cNvSpPr txBox="1">
            <a:spLocks noChangeArrowheads="1"/>
          </p:cNvSpPr>
          <p:nvPr/>
        </p:nvSpPr>
        <p:spPr bwMode="auto">
          <a:xfrm>
            <a:off x="7643813" y="3613150"/>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L064</a:t>
            </a:r>
          </a:p>
          <a:p>
            <a:pPr algn="ctr"/>
            <a:r>
              <a:rPr lang="de-DE" altLang="de-DE" sz="300">
                <a:latin typeface="Arial" charset="0"/>
                <a:cs typeface="Arial" charset="0"/>
              </a:rPr>
              <a:t>A17.4.L3</a:t>
            </a:r>
          </a:p>
        </p:txBody>
      </p:sp>
      <p:sp>
        <p:nvSpPr>
          <p:cNvPr id="2192" name="Textfeld 1"/>
          <p:cNvSpPr txBox="1">
            <a:spLocks noChangeArrowheads="1"/>
          </p:cNvSpPr>
          <p:nvPr/>
        </p:nvSpPr>
        <p:spPr bwMode="auto">
          <a:xfrm>
            <a:off x="508000" y="4127500"/>
            <a:ext cx="344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L065</a:t>
            </a:r>
          </a:p>
          <a:p>
            <a:pPr algn="ctr"/>
            <a:r>
              <a:rPr lang="de-DE" altLang="de-DE" sz="300">
                <a:latin typeface="Arial" charset="0"/>
                <a:cs typeface="Arial" charset="0"/>
              </a:rPr>
              <a:t>A18.1.L3</a:t>
            </a:r>
          </a:p>
        </p:txBody>
      </p:sp>
      <p:sp>
        <p:nvSpPr>
          <p:cNvPr id="2193" name="Textfeld 1"/>
          <p:cNvSpPr txBox="1">
            <a:spLocks noChangeArrowheads="1"/>
          </p:cNvSpPr>
          <p:nvPr/>
        </p:nvSpPr>
        <p:spPr bwMode="auto">
          <a:xfrm>
            <a:off x="1155700" y="4127500"/>
            <a:ext cx="342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L066</a:t>
            </a:r>
          </a:p>
          <a:p>
            <a:pPr algn="ctr"/>
            <a:r>
              <a:rPr lang="de-DE" altLang="de-DE" sz="300">
                <a:latin typeface="Arial" charset="0"/>
                <a:cs typeface="Arial" charset="0"/>
              </a:rPr>
              <a:t>A18.2.L3</a:t>
            </a:r>
          </a:p>
        </p:txBody>
      </p:sp>
      <p:sp>
        <p:nvSpPr>
          <p:cNvPr id="2194" name="Textfeld 1"/>
          <p:cNvSpPr txBox="1">
            <a:spLocks noChangeArrowheads="1"/>
          </p:cNvSpPr>
          <p:nvPr/>
        </p:nvSpPr>
        <p:spPr bwMode="auto">
          <a:xfrm>
            <a:off x="1804988" y="4127500"/>
            <a:ext cx="3444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L067</a:t>
            </a:r>
          </a:p>
          <a:p>
            <a:pPr algn="ctr"/>
            <a:r>
              <a:rPr lang="de-DE" altLang="de-DE" sz="300">
                <a:latin typeface="Arial" charset="0"/>
                <a:cs typeface="Arial" charset="0"/>
              </a:rPr>
              <a:t>A18.3.L3</a:t>
            </a:r>
          </a:p>
        </p:txBody>
      </p:sp>
      <p:sp>
        <p:nvSpPr>
          <p:cNvPr id="2195" name="Textfeld 1"/>
          <p:cNvSpPr txBox="1">
            <a:spLocks noChangeArrowheads="1"/>
          </p:cNvSpPr>
          <p:nvPr/>
        </p:nvSpPr>
        <p:spPr bwMode="auto">
          <a:xfrm>
            <a:off x="2455863" y="4127500"/>
            <a:ext cx="3381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L068</a:t>
            </a:r>
          </a:p>
          <a:p>
            <a:pPr algn="ctr"/>
            <a:r>
              <a:rPr lang="de-DE" altLang="de-DE" sz="300">
                <a:latin typeface="Arial" charset="0"/>
                <a:cs typeface="Arial" charset="0"/>
              </a:rPr>
              <a:t>A18.4.L3</a:t>
            </a:r>
          </a:p>
        </p:txBody>
      </p:sp>
      <p:sp>
        <p:nvSpPr>
          <p:cNvPr id="2196" name="Textfeld 1"/>
          <p:cNvSpPr txBox="1">
            <a:spLocks noChangeArrowheads="1"/>
          </p:cNvSpPr>
          <p:nvPr/>
        </p:nvSpPr>
        <p:spPr bwMode="auto">
          <a:xfrm>
            <a:off x="3094038" y="4127500"/>
            <a:ext cx="3444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L069</a:t>
            </a:r>
          </a:p>
          <a:p>
            <a:pPr algn="ctr"/>
            <a:r>
              <a:rPr lang="de-DE" altLang="de-DE" sz="300">
                <a:latin typeface="Arial" charset="0"/>
                <a:cs typeface="Arial" charset="0"/>
              </a:rPr>
              <a:t>A19.1.L3</a:t>
            </a:r>
          </a:p>
        </p:txBody>
      </p:sp>
      <p:sp>
        <p:nvSpPr>
          <p:cNvPr id="2197" name="Textfeld 1"/>
          <p:cNvSpPr txBox="1">
            <a:spLocks noChangeArrowheads="1"/>
          </p:cNvSpPr>
          <p:nvPr/>
        </p:nvSpPr>
        <p:spPr bwMode="auto">
          <a:xfrm>
            <a:off x="3741738" y="4127500"/>
            <a:ext cx="342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L070</a:t>
            </a:r>
          </a:p>
          <a:p>
            <a:pPr algn="ctr"/>
            <a:r>
              <a:rPr lang="de-DE" altLang="de-DE" sz="300">
                <a:latin typeface="Arial" charset="0"/>
                <a:cs typeface="Arial" charset="0"/>
              </a:rPr>
              <a:t>A19.2.L3</a:t>
            </a:r>
          </a:p>
        </p:txBody>
      </p:sp>
      <p:sp>
        <p:nvSpPr>
          <p:cNvPr id="2198" name="Textfeld 1"/>
          <p:cNvSpPr txBox="1">
            <a:spLocks noChangeArrowheads="1"/>
          </p:cNvSpPr>
          <p:nvPr/>
        </p:nvSpPr>
        <p:spPr bwMode="auto">
          <a:xfrm>
            <a:off x="4397375" y="4127500"/>
            <a:ext cx="344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L071</a:t>
            </a:r>
          </a:p>
          <a:p>
            <a:pPr algn="ctr"/>
            <a:r>
              <a:rPr lang="de-DE" altLang="de-DE" sz="300">
                <a:latin typeface="Arial" charset="0"/>
                <a:cs typeface="Arial" charset="0"/>
              </a:rPr>
              <a:t>A19.3.L3</a:t>
            </a:r>
          </a:p>
        </p:txBody>
      </p:sp>
      <p:sp>
        <p:nvSpPr>
          <p:cNvPr id="2199" name="Textfeld 1"/>
          <p:cNvSpPr txBox="1">
            <a:spLocks noChangeArrowheads="1"/>
          </p:cNvSpPr>
          <p:nvPr/>
        </p:nvSpPr>
        <p:spPr bwMode="auto">
          <a:xfrm>
            <a:off x="5056188" y="4127500"/>
            <a:ext cx="3381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L072</a:t>
            </a:r>
          </a:p>
          <a:p>
            <a:pPr algn="ctr"/>
            <a:r>
              <a:rPr lang="de-DE" altLang="de-DE" sz="300">
                <a:latin typeface="Arial" charset="0"/>
                <a:cs typeface="Arial" charset="0"/>
              </a:rPr>
              <a:t>A19.4.L3</a:t>
            </a:r>
          </a:p>
        </p:txBody>
      </p:sp>
      <p:sp>
        <p:nvSpPr>
          <p:cNvPr id="2200" name="Textfeld 1"/>
          <p:cNvSpPr txBox="1">
            <a:spLocks noChangeArrowheads="1"/>
          </p:cNvSpPr>
          <p:nvPr/>
        </p:nvSpPr>
        <p:spPr bwMode="auto">
          <a:xfrm>
            <a:off x="509588" y="4646613"/>
            <a:ext cx="3429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L077</a:t>
            </a:r>
          </a:p>
          <a:p>
            <a:pPr algn="ctr"/>
            <a:r>
              <a:rPr lang="de-DE" altLang="de-DE" sz="300">
                <a:latin typeface="Arial" charset="0"/>
                <a:cs typeface="Arial" charset="0"/>
              </a:rPr>
              <a:t>A21.1.L3</a:t>
            </a:r>
          </a:p>
        </p:txBody>
      </p:sp>
      <p:sp>
        <p:nvSpPr>
          <p:cNvPr id="2201" name="Textfeld 1"/>
          <p:cNvSpPr txBox="1">
            <a:spLocks noChangeArrowheads="1"/>
          </p:cNvSpPr>
          <p:nvPr/>
        </p:nvSpPr>
        <p:spPr bwMode="auto">
          <a:xfrm>
            <a:off x="1157288" y="4646613"/>
            <a:ext cx="34131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L078</a:t>
            </a:r>
          </a:p>
          <a:p>
            <a:pPr algn="ctr"/>
            <a:r>
              <a:rPr lang="de-DE" altLang="de-DE" sz="300">
                <a:latin typeface="Arial" charset="0"/>
                <a:cs typeface="Arial" charset="0"/>
              </a:rPr>
              <a:t>A21.2.L3</a:t>
            </a:r>
          </a:p>
        </p:txBody>
      </p:sp>
      <p:sp>
        <p:nvSpPr>
          <p:cNvPr id="2202" name="Textfeld 1"/>
          <p:cNvSpPr txBox="1">
            <a:spLocks noChangeArrowheads="1"/>
          </p:cNvSpPr>
          <p:nvPr/>
        </p:nvSpPr>
        <p:spPr bwMode="auto">
          <a:xfrm>
            <a:off x="1804988" y="4646613"/>
            <a:ext cx="3444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L079</a:t>
            </a:r>
          </a:p>
          <a:p>
            <a:pPr algn="ctr"/>
            <a:r>
              <a:rPr lang="de-DE" altLang="de-DE" sz="300">
                <a:latin typeface="Arial" charset="0"/>
                <a:cs typeface="Arial" charset="0"/>
              </a:rPr>
              <a:t>A21.3.L3</a:t>
            </a:r>
          </a:p>
        </p:txBody>
      </p:sp>
      <p:sp>
        <p:nvSpPr>
          <p:cNvPr id="2203" name="Textfeld 1"/>
          <p:cNvSpPr txBox="1">
            <a:spLocks noChangeArrowheads="1"/>
          </p:cNvSpPr>
          <p:nvPr/>
        </p:nvSpPr>
        <p:spPr bwMode="auto">
          <a:xfrm>
            <a:off x="2457450" y="4646613"/>
            <a:ext cx="3365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L080</a:t>
            </a:r>
          </a:p>
          <a:p>
            <a:pPr algn="ctr"/>
            <a:r>
              <a:rPr lang="de-DE" altLang="de-DE" sz="300">
                <a:latin typeface="Arial" charset="0"/>
                <a:cs typeface="Arial" charset="0"/>
              </a:rPr>
              <a:t>A21.4.L3</a:t>
            </a:r>
          </a:p>
        </p:txBody>
      </p:sp>
      <p:sp>
        <p:nvSpPr>
          <p:cNvPr id="2204" name="Textfeld 1"/>
          <p:cNvSpPr txBox="1">
            <a:spLocks noChangeArrowheads="1"/>
          </p:cNvSpPr>
          <p:nvPr/>
        </p:nvSpPr>
        <p:spPr bwMode="auto">
          <a:xfrm>
            <a:off x="508000" y="5165725"/>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L089</a:t>
            </a:r>
          </a:p>
          <a:p>
            <a:pPr algn="ctr"/>
            <a:r>
              <a:rPr lang="de-DE" altLang="de-DE" sz="300">
                <a:latin typeface="Arial" charset="0"/>
                <a:cs typeface="Arial" charset="0"/>
              </a:rPr>
              <a:t>A24.1.L3</a:t>
            </a:r>
          </a:p>
        </p:txBody>
      </p:sp>
      <p:sp>
        <p:nvSpPr>
          <p:cNvPr id="2205" name="Textfeld 1"/>
          <p:cNvSpPr txBox="1">
            <a:spLocks noChangeArrowheads="1"/>
          </p:cNvSpPr>
          <p:nvPr/>
        </p:nvSpPr>
        <p:spPr bwMode="auto">
          <a:xfrm>
            <a:off x="1155700" y="5165725"/>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L090</a:t>
            </a:r>
          </a:p>
          <a:p>
            <a:pPr algn="ctr"/>
            <a:r>
              <a:rPr lang="de-DE" altLang="de-DE" sz="300">
                <a:latin typeface="Arial" charset="0"/>
                <a:cs typeface="Arial" charset="0"/>
              </a:rPr>
              <a:t>A24.2.L3</a:t>
            </a:r>
          </a:p>
        </p:txBody>
      </p:sp>
      <p:sp>
        <p:nvSpPr>
          <p:cNvPr id="2206" name="Textfeld 1"/>
          <p:cNvSpPr txBox="1">
            <a:spLocks noChangeArrowheads="1"/>
          </p:cNvSpPr>
          <p:nvPr/>
        </p:nvSpPr>
        <p:spPr bwMode="auto">
          <a:xfrm>
            <a:off x="1804988" y="5165725"/>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L091</a:t>
            </a:r>
          </a:p>
          <a:p>
            <a:pPr algn="ctr"/>
            <a:r>
              <a:rPr lang="de-DE" altLang="de-DE" sz="300">
                <a:latin typeface="Arial" charset="0"/>
                <a:cs typeface="Arial" charset="0"/>
              </a:rPr>
              <a:t>A24.3.L3</a:t>
            </a:r>
          </a:p>
        </p:txBody>
      </p:sp>
      <p:sp>
        <p:nvSpPr>
          <p:cNvPr id="2207" name="Textfeld 1"/>
          <p:cNvSpPr txBox="1">
            <a:spLocks noChangeArrowheads="1"/>
          </p:cNvSpPr>
          <p:nvPr/>
        </p:nvSpPr>
        <p:spPr bwMode="auto">
          <a:xfrm>
            <a:off x="2455863" y="5165725"/>
            <a:ext cx="338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L092</a:t>
            </a:r>
          </a:p>
          <a:p>
            <a:pPr algn="ctr"/>
            <a:r>
              <a:rPr lang="de-DE" altLang="de-DE" sz="300">
                <a:latin typeface="Arial" charset="0"/>
                <a:cs typeface="Arial" charset="0"/>
              </a:rPr>
              <a:t>A24.4.L3</a:t>
            </a:r>
          </a:p>
        </p:txBody>
      </p:sp>
      <p:sp>
        <p:nvSpPr>
          <p:cNvPr id="2208" name="Textfeld 1"/>
          <p:cNvSpPr txBox="1">
            <a:spLocks noChangeArrowheads="1"/>
          </p:cNvSpPr>
          <p:nvPr/>
        </p:nvSpPr>
        <p:spPr bwMode="auto">
          <a:xfrm>
            <a:off x="3094038" y="4648200"/>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L081</a:t>
            </a:r>
          </a:p>
          <a:p>
            <a:pPr algn="ctr"/>
            <a:r>
              <a:rPr lang="de-DE" altLang="de-DE" sz="300">
                <a:latin typeface="Arial" charset="0"/>
                <a:cs typeface="Arial" charset="0"/>
              </a:rPr>
              <a:t>A22.1.L3</a:t>
            </a:r>
          </a:p>
        </p:txBody>
      </p:sp>
      <p:sp>
        <p:nvSpPr>
          <p:cNvPr id="2209" name="Textfeld 1"/>
          <p:cNvSpPr txBox="1">
            <a:spLocks noChangeArrowheads="1"/>
          </p:cNvSpPr>
          <p:nvPr/>
        </p:nvSpPr>
        <p:spPr bwMode="auto">
          <a:xfrm>
            <a:off x="3741738" y="4648200"/>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L082</a:t>
            </a:r>
          </a:p>
          <a:p>
            <a:pPr algn="ctr"/>
            <a:r>
              <a:rPr lang="de-DE" altLang="de-DE" sz="300">
                <a:latin typeface="Arial" charset="0"/>
                <a:cs typeface="Arial" charset="0"/>
              </a:rPr>
              <a:t>A22.2.L3</a:t>
            </a:r>
          </a:p>
        </p:txBody>
      </p:sp>
      <p:sp>
        <p:nvSpPr>
          <p:cNvPr id="2210" name="Textfeld 1"/>
          <p:cNvSpPr txBox="1">
            <a:spLocks noChangeArrowheads="1"/>
          </p:cNvSpPr>
          <p:nvPr/>
        </p:nvSpPr>
        <p:spPr bwMode="auto">
          <a:xfrm>
            <a:off x="4398963" y="4646613"/>
            <a:ext cx="3444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L083</a:t>
            </a:r>
          </a:p>
          <a:p>
            <a:pPr algn="ctr"/>
            <a:r>
              <a:rPr lang="de-DE" altLang="de-DE" sz="300">
                <a:latin typeface="Arial" charset="0"/>
                <a:cs typeface="Arial" charset="0"/>
              </a:rPr>
              <a:t>A22.3.L3</a:t>
            </a:r>
          </a:p>
        </p:txBody>
      </p:sp>
      <p:sp>
        <p:nvSpPr>
          <p:cNvPr id="2211" name="Textfeld 1"/>
          <p:cNvSpPr txBox="1">
            <a:spLocks noChangeArrowheads="1"/>
          </p:cNvSpPr>
          <p:nvPr/>
        </p:nvSpPr>
        <p:spPr bwMode="auto">
          <a:xfrm>
            <a:off x="5056188" y="4648200"/>
            <a:ext cx="338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L084</a:t>
            </a:r>
          </a:p>
          <a:p>
            <a:pPr algn="ctr"/>
            <a:r>
              <a:rPr lang="de-DE" altLang="de-DE" sz="300">
                <a:latin typeface="Arial" charset="0"/>
                <a:cs typeface="Arial" charset="0"/>
              </a:rPr>
              <a:t>A22.4.L3</a:t>
            </a:r>
          </a:p>
        </p:txBody>
      </p:sp>
      <p:sp>
        <p:nvSpPr>
          <p:cNvPr id="2212" name="Textfeld 1"/>
          <p:cNvSpPr txBox="1">
            <a:spLocks noChangeArrowheads="1"/>
          </p:cNvSpPr>
          <p:nvPr/>
        </p:nvSpPr>
        <p:spPr bwMode="auto">
          <a:xfrm>
            <a:off x="3094038" y="5165725"/>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L093</a:t>
            </a:r>
          </a:p>
          <a:p>
            <a:pPr algn="ctr"/>
            <a:r>
              <a:rPr lang="de-DE" altLang="de-DE" sz="300">
                <a:latin typeface="Arial" charset="0"/>
                <a:cs typeface="Arial" charset="0"/>
              </a:rPr>
              <a:t>A25.1.L3</a:t>
            </a:r>
          </a:p>
        </p:txBody>
      </p:sp>
      <p:sp>
        <p:nvSpPr>
          <p:cNvPr id="2213" name="Textfeld 1"/>
          <p:cNvSpPr txBox="1">
            <a:spLocks noChangeArrowheads="1"/>
          </p:cNvSpPr>
          <p:nvPr/>
        </p:nvSpPr>
        <p:spPr bwMode="auto">
          <a:xfrm>
            <a:off x="3741738" y="5165725"/>
            <a:ext cx="342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L094</a:t>
            </a:r>
          </a:p>
          <a:p>
            <a:pPr algn="ctr"/>
            <a:r>
              <a:rPr lang="de-DE" altLang="de-DE" sz="300">
                <a:latin typeface="Arial" charset="0"/>
                <a:cs typeface="Arial" charset="0"/>
              </a:rPr>
              <a:t>A25.2.L3</a:t>
            </a:r>
          </a:p>
        </p:txBody>
      </p:sp>
      <p:sp>
        <p:nvSpPr>
          <p:cNvPr id="2214" name="Textfeld 1"/>
          <p:cNvSpPr txBox="1">
            <a:spLocks noChangeArrowheads="1"/>
          </p:cNvSpPr>
          <p:nvPr/>
        </p:nvSpPr>
        <p:spPr bwMode="auto">
          <a:xfrm>
            <a:off x="4397375" y="5165725"/>
            <a:ext cx="344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L095</a:t>
            </a:r>
          </a:p>
          <a:p>
            <a:pPr algn="ctr"/>
            <a:r>
              <a:rPr lang="de-DE" altLang="de-DE" sz="300">
                <a:latin typeface="Arial" charset="0"/>
                <a:cs typeface="Arial" charset="0"/>
              </a:rPr>
              <a:t>A25.3.L3</a:t>
            </a:r>
          </a:p>
        </p:txBody>
      </p:sp>
      <p:sp>
        <p:nvSpPr>
          <p:cNvPr id="2215" name="Textfeld 1"/>
          <p:cNvSpPr txBox="1">
            <a:spLocks noChangeArrowheads="1"/>
          </p:cNvSpPr>
          <p:nvPr/>
        </p:nvSpPr>
        <p:spPr bwMode="auto">
          <a:xfrm>
            <a:off x="5056188" y="5165725"/>
            <a:ext cx="3381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L096</a:t>
            </a:r>
          </a:p>
          <a:p>
            <a:pPr algn="ctr"/>
            <a:r>
              <a:rPr lang="de-DE" altLang="de-DE" sz="300">
                <a:latin typeface="Arial" charset="0"/>
                <a:cs typeface="Arial" charset="0"/>
              </a:rPr>
              <a:t>A25.4.L3</a:t>
            </a:r>
          </a:p>
        </p:txBody>
      </p:sp>
      <p:sp>
        <p:nvSpPr>
          <p:cNvPr id="2216" name="Textfeld 1"/>
          <p:cNvSpPr txBox="1">
            <a:spLocks noChangeArrowheads="1"/>
          </p:cNvSpPr>
          <p:nvPr/>
        </p:nvSpPr>
        <p:spPr bwMode="auto">
          <a:xfrm>
            <a:off x="5692775" y="4130675"/>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L073</a:t>
            </a:r>
          </a:p>
          <a:p>
            <a:pPr algn="ctr"/>
            <a:r>
              <a:rPr lang="de-DE" altLang="de-DE" sz="300">
                <a:latin typeface="Arial" charset="0"/>
                <a:cs typeface="Arial" charset="0"/>
              </a:rPr>
              <a:t>A20.1.L3</a:t>
            </a:r>
          </a:p>
        </p:txBody>
      </p:sp>
      <p:sp>
        <p:nvSpPr>
          <p:cNvPr id="2217" name="Textfeld 1"/>
          <p:cNvSpPr txBox="1">
            <a:spLocks noChangeArrowheads="1"/>
          </p:cNvSpPr>
          <p:nvPr/>
        </p:nvSpPr>
        <p:spPr bwMode="auto">
          <a:xfrm>
            <a:off x="6343650" y="4130675"/>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L074</a:t>
            </a:r>
          </a:p>
          <a:p>
            <a:pPr algn="ctr"/>
            <a:r>
              <a:rPr lang="de-DE" altLang="de-DE" sz="300">
                <a:latin typeface="Arial" charset="0"/>
                <a:cs typeface="Arial" charset="0"/>
              </a:rPr>
              <a:t>A20.2.L3</a:t>
            </a:r>
          </a:p>
        </p:txBody>
      </p:sp>
      <p:sp>
        <p:nvSpPr>
          <p:cNvPr id="2218" name="Textfeld 1"/>
          <p:cNvSpPr txBox="1">
            <a:spLocks noChangeArrowheads="1"/>
          </p:cNvSpPr>
          <p:nvPr/>
        </p:nvSpPr>
        <p:spPr bwMode="auto">
          <a:xfrm>
            <a:off x="6996113" y="4130675"/>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L075</a:t>
            </a:r>
          </a:p>
          <a:p>
            <a:pPr algn="ctr"/>
            <a:r>
              <a:rPr lang="de-DE" altLang="de-DE" sz="300">
                <a:latin typeface="Arial" charset="0"/>
                <a:cs typeface="Arial" charset="0"/>
              </a:rPr>
              <a:t>A20.3.L3</a:t>
            </a:r>
          </a:p>
        </p:txBody>
      </p:sp>
      <p:sp>
        <p:nvSpPr>
          <p:cNvPr id="2219" name="Textfeld 1"/>
          <p:cNvSpPr txBox="1">
            <a:spLocks noChangeArrowheads="1"/>
          </p:cNvSpPr>
          <p:nvPr/>
        </p:nvSpPr>
        <p:spPr bwMode="auto">
          <a:xfrm>
            <a:off x="7643813" y="4130675"/>
            <a:ext cx="338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L076</a:t>
            </a:r>
          </a:p>
          <a:p>
            <a:pPr algn="ctr"/>
            <a:r>
              <a:rPr lang="de-DE" altLang="de-DE" sz="300">
                <a:latin typeface="Arial" charset="0"/>
                <a:cs typeface="Arial" charset="0"/>
              </a:rPr>
              <a:t>A20.4.L3</a:t>
            </a:r>
          </a:p>
        </p:txBody>
      </p:sp>
      <p:sp>
        <p:nvSpPr>
          <p:cNvPr id="2220" name="Textfeld 1"/>
          <p:cNvSpPr txBox="1">
            <a:spLocks noChangeArrowheads="1"/>
          </p:cNvSpPr>
          <p:nvPr/>
        </p:nvSpPr>
        <p:spPr bwMode="auto">
          <a:xfrm>
            <a:off x="5692775" y="4646613"/>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L085</a:t>
            </a:r>
          </a:p>
          <a:p>
            <a:pPr algn="ctr"/>
            <a:r>
              <a:rPr lang="de-DE" altLang="de-DE" sz="300">
                <a:latin typeface="Arial" charset="0"/>
                <a:cs typeface="Arial" charset="0"/>
              </a:rPr>
              <a:t>A23.1.L3</a:t>
            </a:r>
          </a:p>
        </p:txBody>
      </p:sp>
      <p:sp>
        <p:nvSpPr>
          <p:cNvPr id="2221" name="Textfeld 1"/>
          <p:cNvSpPr txBox="1">
            <a:spLocks noChangeArrowheads="1"/>
          </p:cNvSpPr>
          <p:nvPr/>
        </p:nvSpPr>
        <p:spPr bwMode="auto">
          <a:xfrm>
            <a:off x="6343650" y="4646613"/>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L086</a:t>
            </a:r>
          </a:p>
          <a:p>
            <a:pPr algn="ctr"/>
            <a:r>
              <a:rPr lang="de-DE" altLang="de-DE" sz="300">
                <a:latin typeface="Arial" charset="0"/>
                <a:cs typeface="Arial" charset="0"/>
              </a:rPr>
              <a:t>A23.2.L3</a:t>
            </a:r>
          </a:p>
        </p:txBody>
      </p:sp>
      <p:sp>
        <p:nvSpPr>
          <p:cNvPr id="2222" name="Textfeld 1"/>
          <p:cNvSpPr txBox="1">
            <a:spLocks noChangeArrowheads="1"/>
          </p:cNvSpPr>
          <p:nvPr/>
        </p:nvSpPr>
        <p:spPr bwMode="auto">
          <a:xfrm>
            <a:off x="6996113" y="4646613"/>
            <a:ext cx="3444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L087</a:t>
            </a:r>
          </a:p>
          <a:p>
            <a:pPr algn="ctr"/>
            <a:r>
              <a:rPr lang="de-DE" altLang="de-DE" sz="300">
                <a:latin typeface="Arial" charset="0"/>
                <a:cs typeface="Arial" charset="0"/>
              </a:rPr>
              <a:t>A23.3.L3</a:t>
            </a:r>
          </a:p>
        </p:txBody>
      </p:sp>
      <p:sp>
        <p:nvSpPr>
          <p:cNvPr id="2223" name="Textfeld 1"/>
          <p:cNvSpPr txBox="1">
            <a:spLocks noChangeArrowheads="1"/>
          </p:cNvSpPr>
          <p:nvPr/>
        </p:nvSpPr>
        <p:spPr bwMode="auto">
          <a:xfrm>
            <a:off x="7643813" y="4646613"/>
            <a:ext cx="3381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L088</a:t>
            </a:r>
          </a:p>
          <a:p>
            <a:pPr algn="ctr"/>
            <a:r>
              <a:rPr lang="de-DE" altLang="de-DE" sz="300">
                <a:latin typeface="Arial" charset="0"/>
                <a:cs typeface="Arial" charset="0"/>
              </a:rPr>
              <a:t>A23.4.L3</a:t>
            </a:r>
          </a:p>
        </p:txBody>
      </p:sp>
      <p:sp>
        <p:nvSpPr>
          <p:cNvPr id="2224" name="Textfeld 1"/>
          <p:cNvSpPr txBox="1">
            <a:spLocks noChangeArrowheads="1"/>
          </p:cNvSpPr>
          <p:nvPr/>
        </p:nvSpPr>
        <p:spPr bwMode="auto">
          <a:xfrm>
            <a:off x="5692775" y="5165725"/>
            <a:ext cx="342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L097</a:t>
            </a:r>
          </a:p>
          <a:p>
            <a:pPr algn="ctr"/>
            <a:r>
              <a:rPr lang="de-DE" altLang="de-DE" sz="300">
                <a:latin typeface="Arial" charset="0"/>
                <a:cs typeface="Arial" charset="0"/>
              </a:rPr>
              <a:t>A26.1.L3</a:t>
            </a:r>
          </a:p>
        </p:txBody>
      </p:sp>
      <p:sp>
        <p:nvSpPr>
          <p:cNvPr id="2225" name="Textfeld 1"/>
          <p:cNvSpPr txBox="1">
            <a:spLocks noChangeArrowheads="1"/>
          </p:cNvSpPr>
          <p:nvPr/>
        </p:nvSpPr>
        <p:spPr bwMode="auto">
          <a:xfrm>
            <a:off x="6343650" y="5165725"/>
            <a:ext cx="3413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L098</a:t>
            </a:r>
          </a:p>
          <a:p>
            <a:pPr algn="ctr"/>
            <a:r>
              <a:rPr lang="de-DE" altLang="de-DE" sz="300">
                <a:latin typeface="Arial" charset="0"/>
                <a:cs typeface="Arial" charset="0"/>
              </a:rPr>
              <a:t>A26.2.L3</a:t>
            </a:r>
          </a:p>
        </p:txBody>
      </p:sp>
      <p:sp>
        <p:nvSpPr>
          <p:cNvPr id="2226" name="Textfeld 1"/>
          <p:cNvSpPr txBox="1">
            <a:spLocks noChangeArrowheads="1"/>
          </p:cNvSpPr>
          <p:nvPr/>
        </p:nvSpPr>
        <p:spPr bwMode="auto">
          <a:xfrm>
            <a:off x="6994525" y="5165725"/>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L099</a:t>
            </a:r>
          </a:p>
          <a:p>
            <a:pPr algn="ctr"/>
            <a:r>
              <a:rPr lang="de-DE" altLang="de-DE" sz="300">
                <a:latin typeface="Arial" charset="0"/>
                <a:cs typeface="Arial" charset="0"/>
              </a:rPr>
              <a:t>A26.3.L3</a:t>
            </a:r>
          </a:p>
        </p:txBody>
      </p:sp>
      <p:sp>
        <p:nvSpPr>
          <p:cNvPr id="2227" name="Textfeld 1"/>
          <p:cNvSpPr txBox="1">
            <a:spLocks noChangeArrowheads="1"/>
          </p:cNvSpPr>
          <p:nvPr/>
        </p:nvSpPr>
        <p:spPr bwMode="auto">
          <a:xfrm>
            <a:off x="7643813" y="5165725"/>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L100</a:t>
            </a:r>
          </a:p>
          <a:p>
            <a:pPr algn="ctr"/>
            <a:r>
              <a:rPr lang="de-DE" altLang="de-DE" sz="300">
                <a:latin typeface="Arial" charset="0"/>
                <a:cs typeface="Arial" charset="0"/>
              </a:rPr>
              <a:t>A26.4.L3</a:t>
            </a:r>
          </a:p>
        </p:txBody>
      </p:sp>
      <p:sp>
        <p:nvSpPr>
          <p:cNvPr id="2228" name="Zierrahmen 1"/>
          <p:cNvSpPr>
            <a:spLocks noChangeArrowheads="1"/>
          </p:cNvSpPr>
          <p:nvPr/>
        </p:nvSpPr>
        <p:spPr bwMode="auto">
          <a:xfrm>
            <a:off x="1377950" y="1530350"/>
            <a:ext cx="46038" cy="46038"/>
          </a:xfrm>
          <a:prstGeom prst="plaque">
            <a:avLst>
              <a:gd name="adj" fmla="val 16667"/>
            </a:avLst>
          </a:prstGeom>
          <a:pattFill prst="pct25">
            <a:fgClr>
              <a:srgbClr val="FF0000"/>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229" name="Gruppieren 233"/>
          <p:cNvGrpSpPr>
            <a:grpSpLocks/>
          </p:cNvGrpSpPr>
          <p:nvPr/>
        </p:nvGrpSpPr>
        <p:grpSpPr bwMode="auto">
          <a:xfrm>
            <a:off x="3048000" y="2271713"/>
            <a:ext cx="431800" cy="1587"/>
            <a:chOff x="4644008" y="3573016"/>
            <a:chExt cx="432040" cy="559"/>
          </a:xfrm>
        </p:grpSpPr>
        <p:cxnSp>
          <p:nvCxnSpPr>
            <p:cNvPr id="3949"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50"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51"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0" name="Gruppieren 237"/>
          <p:cNvGrpSpPr>
            <a:grpSpLocks/>
          </p:cNvGrpSpPr>
          <p:nvPr/>
        </p:nvGrpSpPr>
        <p:grpSpPr bwMode="auto">
          <a:xfrm>
            <a:off x="3697288" y="2271713"/>
            <a:ext cx="431800" cy="0"/>
            <a:chOff x="4644008" y="3573016"/>
            <a:chExt cx="432040" cy="559"/>
          </a:xfrm>
        </p:grpSpPr>
        <p:cxnSp>
          <p:nvCxnSpPr>
            <p:cNvPr id="3946"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47"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48"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1" name="Gruppieren 241"/>
          <p:cNvGrpSpPr>
            <a:grpSpLocks/>
          </p:cNvGrpSpPr>
          <p:nvPr/>
        </p:nvGrpSpPr>
        <p:grpSpPr bwMode="auto">
          <a:xfrm>
            <a:off x="4356100" y="2268538"/>
            <a:ext cx="431800" cy="1587"/>
            <a:chOff x="4644008" y="3573016"/>
            <a:chExt cx="432040" cy="559"/>
          </a:xfrm>
        </p:grpSpPr>
        <p:cxnSp>
          <p:nvCxnSpPr>
            <p:cNvPr id="3943"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44"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45"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2" name="Gruppieren 394"/>
          <p:cNvGrpSpPr>
            <a:grpSpLocks/>
          </p:cNvGrpSpPr>
          <p:nvPr/>
        </p:nvGrpSpPr>
        <p:grpSpPr bwMode="auto">
          <a:xfrm>
            <a:off x="5013325" y="2271713"/>
            <a:ext cx="431800" cy="1587"/>
            <a:chOff x="4644008" y="3573016"/>
            <a:chExt cx="432040" cy="559"/>
          </a:xfrm>
        </p:grpSpPr>
        <p:cxnSp>
          <p:nvCxnSpPr>
            <p:cNvPr id="3940"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41"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42"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3" name="Gruppieren 233"/>
          <p:cNvGrpSpPr>
            <a:grpSpLocks/>
          </p:cNvGrpSpPr>
          <p:nvPr/>
        </p:nvGrpSpPr>
        <p:grpSpPr bwMode="auto">
          <a:xfrm>
            <a:off x="5651500" y="2273300"/>
            <a:ext cx="431800" cy="1588"/>
            <a:chOff x="4644008" y="3573016"/>
            <a:chExt cx="432040" cy="559"/>
          </a:xfrm>
        </p:grpSpPr>
        <p:cxnSp>
          <p:nvCxnSpPr>
            <p:cNvPr id="3937"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38"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39"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4" name="Gruppieren 237"/>
          <p:cNvGrpSpPr>
            <a:grpSpLocks/>
          </p:cNvGrpSpPr>
          <p:nvPr/>
        </p:nvGrpSpPr>
        <p:grpSpPr bwMode="auto">
          <a:xfrm>
            <a:off x="6300788" y="2273300"/>
            <a:ext cx="431800" cy="0"/>
            <a:chOff x="4644008" y="3573016"/>
            <a:chExt cx="432040" cy="559"/>
          </a:xfrm>
        </p:grpSpPr>
        <p:cxnSp>
          <p:nvCxnSpPr>
            <p:cNvPr id="3934"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35"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36"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5" name="Gruppieren 241"/>
          <p:cNvGrpSpPr>
            <a:grpSpLocks/>
          </p:cNvGrpSpPr>
          <p:nvPr/>
        </p:nvGrpSpPr>
        <p:grpSpPr bwMode="auto">
          <a:xfrm>
            <a:off x="6961188" y="2270125"/>
            <a:ext cx="431800" cy="1588"/>
            <a:chOff x="4644008" y="3573016"/>
            <a:chExt cx="432040" cy="559"/>
          </a:xfrm>
        </p:grpSpPr>
        <p:cxnSp>
          <p:nvCxnSpPr>
            <p:cNvPr id="3931"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32"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33"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6" name="Gruppieren 394"/>
          <p:cNvGrpSpPr>
            <a:grpSpLocks/>
          </p:cNvGrpSpPr>
          <p:nvPr/>
        </p:nvGrpSpPr>
        <p:grpSpPr bwMode="auto">
          <a:xfrm>
            <a:off x="7596188" y="2268538"/>
            <a:ext cx="431800" cy="1587"/>
            <a:chOff x="4644008" y="3573016"/>
            <a:chExt cx="432040" cy="559"/>
          </a:xfrm>
        </p:grpSpPr>
        <p:cxnSp>
          <p:nvCxnSpPr>
            <p:cNvPr id="3928"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29"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30"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7" name="Gruppieren 249"/>
          <p:cNvGrpSpPr>
            <a:grpSpLocks/>
          </p:cNvGrpSpPr>
          <p:nvPr/>
        </p:nvGrpSpPr>
        <p:grpSpPr bwMode="auto">
          <a:xfrm>
            <a:off x="2405063" y="2784475"/>
            <a:ext cx="431800" cy="1588"/>
            <a:chOff x="4644008" y="3573016"/>
            <a:chExt cx="432040" cy="559"/>
          </a:xfrm>
        </p:grpSpPr>
        <p:cxnSp>
          <p:nvCxnSpPr>
            <p:cNvPr id="3925"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26"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27"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8" name="Gruppieren 253"/>
          <p:cNvGrpSpPr>
            <a:grpSpLocks/>
          </p:cNvGrpSpPr>
          <p:nvPr/>
        </p:nvGrpSpPr>
        <p:grpSpPr bwMode="auto">
          <a:xfrm>
            <a:off x="1760538" y="2782888"/>
            <a:ext cx="433387" cy="0"/>
            <a:chOff x="4644008" y="3573016"/>
            <a:chExt cx="432040" cy="559"/>
          </a:xfrm>
        </p:grpSpPr>
        <p:cxnSp>
          <p:nvCxnSpPr>
            <p:cNvPr id="3922"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23"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24"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39" name="Gruppieren 257"/>
          <p:cNvGrpSpPr>
            <a:grpSpLocks/>
          </p:cNvGrpSpPr>
          <p:nvPr/>
        </p:nvGrpSpPr>
        <p:grpSpPr bwMode="auto">
          <a:xfrm>
            <a:off x="1109663" y="2781300"/>
            <a:ext cx="431800" cy="1588"/>
            <a:chOff x="4644008" y="3573016"/>
            <a:chExt cx="432040" cy="559"/>
          </a:xfrm>
        </p:grpSpPr>
        <p:cxnSp>
          <p:nvCxnSpPr>
            <p:cNvPr id="3919"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20"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21"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0" name="Gruppieren 261"/>
          <p:cNvGrpSpPr>
            <a:grpSpLocks/>
          </p:cNvGrpSpPr>
          <p:nvPr/>
        </p:nvGrpSpPr>
        <p:grpSpPr bwMode="auto">
          <a:xfrm>
            <a:off x="468313" y="2781300"/>
            <a:ext cx="431800" cy="0"/>
            <a:chOff x="4644008" y="3573016"/>
            <a:chExt cx="432040" cy="559"/>
          </a:xfrm>
        </p:grpSpPr>
        <p:cxnSp>
          <p:nvCxnSpPr>
            <p:cNvPr id="3916"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17"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18"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1" name="Gruppieren 233"/>
          <p:cNvGrpSpPr>
            <a:grpSpLocks/>
          </p:cNvGrpSpPr>
          <p:nvPr/>
        </p:nvGrpSpPr>
        <p:grpSpPr bwMode="auto">
          <a:xfrm>
            <a:off x="3043238" y="2784475"/>
            <a:ext cx="431800" cy="1588"/>
            <a:chOff x="4644008" y="3573016"/>
            <a:chExt cx="432040" cy="559"/>
          </a:xfrm>
        </p:grpSpPr>
        <p:cxnSp>
          <p:nvCxnSpPr>
            <p:cNvPr id="3913"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14"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15"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2" name="Gruppieren 237"/>
          <p:cNvGrpSpPr>
            <a:grpSpLocks/>
          </p:cNvGrpSpPr>
          <p:nvPr/>
        </p:nvGrpSpPr>
        <p:grpSpPr bwMode="auto">
          <a:xfrm>
            <a:off x="3692525" y="2786063"/>
            <a:ext cx="431800" cy="0"/>
            <a:chOff x="4644008" y="3573016"/>
            <a:chExt cx="432040" cy="559"/>
          </a:xfrm>
        </p:grpSpPr>
        <p:cxnSp>
          <p:nvCxnSpPr>
            <p:cNvPr id="3910"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11"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12"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3" name="Gruppieren 241"/>
          <p:cNvGrpSpPr>
            <a:grpSpLocks/>
          </p:cNvGrpSpPr>
          <p:nvPr/>
        </p:nvGrpSpPr>
        <p:grpSpPr bwMode="auto">
          <a:xfrm>
            <a:off x="4352925" y="2782888"/>
            <a:ext cx="431800" cy="1587"/>
            <a:chOff x="4644008" y="3573016"/>
            <a:chExt cx="432040" cy="559"/>
          </a:xfrm>
        </p:grpSpPr>
        <p:cxnSp>
          <p:nvCxnSpPr>
            <p:cNvPr id="3907"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08"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09"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4" name="Gruppieren 394"/>
          <p:cNvGrpSpPr>
            <a:grpSpLocks/>
          </p:cNvGrpSpPr>
          <p:nvPr/>
        </p:nvGrpSpPr>
        <p:grpSpPr bwMode="auto">
          <a:xfrm>
            <a:off x="5010150" y="2786063"/>
            <a:ext cx="431800" cy="1587"/>
            <a:chOff x="4644008" y="3573016"/>
            <a:chExt cx="432040" cy="559"/>
          </a:xfrm>
        </p:grpSpPr>
        <p:cxnSp>
          <p:nvCxnSpPr>
            <p:cNvPr id="3904"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05"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06"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5" name="Gruppieren 233"/>
          <p:cNvGrpSpPr>
            <a:grpSpLocks/>
          </p:cNvGrpSpPr>
          <p:nvPr/>
        </p:nvGrpSpPr>
        <p:grpSpPr bwMode="auto">
          <a:xfrm>
            <a:off x="5648325" y="2787650"/>
            <a:ext cx="431800" cy="1588"/>
            <a:chOff x="4644008" y="3573016"/>
            <a:chExt cx="432040" cy="559"/>
          </a:xfrm>
        </p:grpSpPr>
        <p:cxnSp>
          <p:nvCxnSpPr>
            <p:cNvPr id="3901"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902"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03"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6" name="Gruppieren 237"/>
          <p:cNvGrpSpPr>
            <a:grpSpLocks/>
          </p:cNvGrpSpPr>
          <p:nvPr/>
        </p:nvGrpSpPr>
        <p:grpSpPr bwMode="auto">
          <a:xfrm>
            <a:off x="6297613" y="2787650"/>
            <a:ext cx="431800" cy="0"/>
            <a:chOff x="4644008" y="3573016"/>
            <a:chExt cx="432040" cy="559"/>
          </a:xfrm>
        </p:grpSpPr>
        <p:cxnSp>
          <p:nvCxnSpPr>
            <p:cNvPr id="3898"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99"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900"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7" name="Gruppieren 241"/>
          <p:cNvGrpSpPr>
            <a:grpSpLocks/>
          </p:cNvGrpSpPr>
          <p:nvPr/>
        </p:nvGrpSpPr>
        <p:grpSpPr bwMode="auto">
          <a:xfrm>
            <a:off x="6956425" y="2784475"/>
            <a:ext cx="431800" cy="1588"/>
            <a:chOff x="4644008" y="3573016"/>
            <a:chExt cx="432040" cy="559"/>
          </a:xfrm>
        </p:grpSpPr>
        <p:cxnSp>
          <p:nvCxnSpPr>
            <p:cNvPr id="3895"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96"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97"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8" name="Gruppieren 394"/>
          <p:cNvGrpSpPr>
            <a:grpSpLocks/>
          </p:cNvGrpSpPr>
          <p:nvPr/>
        </p:nvGrpSpPr>
        <p:grpSpPr bwMode="auto">
          <a:xfrm>
            <a:off x="7593013" y="2787650"/>
            <a:ext cx="431800" cy="1588"/>
            <a:chOff x="4644008" y="3573016"/>
            <a:chExt cx="432040" cy="559"/>
          </a:xfrm>
        </p:grpSpPr>
        <p:cxnSp>
          <p:nvCxnSpPr>
            <p:cNvPr id="3892"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93"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94"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49" name="Gruppieren 249"/>
          <p:cNvGrpSpPr>
            <a:grpSpLocks/>
          </p:cNvGrpSpPr>
          <p:nvPr/>
        </p:nvGrpSpPr>
        <p:grpSpPr bwMode="auto">
          <a:xfrm>
            <a:off x="2405063" y="3273425"/>
            <a:ext cx="431800" cy="1588"/>
            <a:chOff x="4644008" y="3573016"/>
            <a:chExt cx="432040" cy="559"/>
          </a:xfrm>
        </p:grpSpPr>
        <p:cxnSp>
          <p:nvCxnSpPr>
            <p:cNvPr id="3889"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90"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91"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0" name="Gruppieren 253"/>
          <p:cNvGrpSpPr>
            <a:grpSpLocks/>
          </p:cNvGrpSpPr>
          <p:nvPr/>
        </p:nvGrpSpPr>
        <p:grpSpPr bwMode="auto">
          <a:xfrm>
            <a:off x="1760538" y="3271838"/>
            <a:ext cx="433387" cy="0"/>
            <a:chOff x="4644008" y="3573016"/>
            <a:chExt cx="432040" cy="559"/>
          </a:xfrm>
        </p:grpSpPr>
        <p:cxnSp>
          <p:nvCxnSpPr>
            <p:cNvPr id="3886"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87"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88"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1" name="Gruppieren 257"/>
          <p:cNvGrpSpPr>
            <a:grpSpLocks/>
          </p:cNvGrpSpPr>
          <p:nvPr/>
        </p:nvGrpSpPr>
        <p:grpSpPr bwMode="auto">
          <a:xfrm>
            <a:off x="1109663" y="3270250"/>
            <a:ext cx="431800" cy="1588"/>
            <a:chOff x="4644008" y="3573016"/>
            <a:chExt cx="432040" cy="559"/>
          </a:xfrm>
        </p:grpSpPr>
        <p:cxnSp>
          <p:nvCxnSpPr>
            <p:cNvPr id="3883"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84"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85"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2" name="Gruppieren 261"/>
          <p:cNvGrpSpPr>
            <a:grpSpLocks/>
          </p:cNvGrpSpPr>
          <p:nvPr/>
        </p:nvGrpSpPr>
        <p:grpSpPr bwMode="auto">
          <a:xfrm>
            <a:off x="468313" y="3270250"/>
            <a:ext cx="431800" cy="0"/>
            <a:chOff x="4644008" y="3573016"/>
            <a:chExt cx="432040" cy="559"/>
          </a:xfrm>
        </p:grpSpPr>
        <p:cxnSp>
          <p:nvCxnSpPr>
            <p:cNvPr id="3880"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81"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82"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3" name="Gruppieren 233"/>
          <p:cNvGrpSpPr>
            <a:grpSpLocks/>
          </p:cNvGrpSpPr>
          <p:nvPr/>
        </p:nvGrpSpPr>
        <p:grpSpPr bwMode="auto">
          <a:xfrm>
            <a:off x="3043238" y="3276600"/>
            <a:ext cx="431800" cy="1588"/>
            <a:chOff x="4644008" y="3573016"/>
            <a:chExt cx="432040" cy="559"/>
          </a:xfrm>
        </p:grpSpPr>
        <p:cxnSp>
          <p:nvCxnSpPr>
            <p:cNvPr id="3877"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78"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79"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4" name="Gruppieren 237"/>
          <p:cNvGrpSpPr>
            <a:grpSpLocks/>
          </p:cNvGrpSpPr>
          <p:nvPr/>
        </p:nvGrpSpPr>
        <p:grpSpPr bwMode="auto">
          <a:xfrm>
            <a:off x="3692525" y="3276600"/>
            <a:ext cx="431800" cy="0"/>
            <a:chOff x="4644008" y="3573016"/>
            <a:chExt cx="432040" cy="559"/>
          </a:xfrm>
        </p:grpSpPr>
        <p:cxnSp>
          <p:nvCxnSpPr>
            <p:cNvPr id="3874"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75"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76"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5" name="Gruppieren 241"/>
          <p:cNvGrpSpPr>
            <a:grpSpLocks/>
          </p:cNvGrpSpPr>
          <p:nvPr/>
        </p:nvGrpSpPr>
        <p:grpSpPr bwMode="auto">
          <a:xfrm>
            <a:off x="4352925" y="3273425"/>
            <a:ext cx="431800" cy="1588"/>
            <a:chOff x="4644008" y="3573016"/>
            <a:chExt cx="432040" cy="559"/>
          </a:xfrm>
        </p:grpSpPr>
        <p:cxnSp>
          <p:nvCxnSpPr>
            <p:cNvPr id="3871"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72"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73"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56" name="Gruppieren 394"/>
          <p:cNvGrpSpPr>
            <a:grpSpLocks/>
          </p:cNvGrpSpPr>
          <p:nvPr/>
        </p:nvGrpSpPr>
        <p:grpSpPr bwMode="auto">
          <a:xfrm>
            <a:off x="5010150" y="3276600"/>
            <a:ext cx="431800" cy="1588"/>
            <a:chOff x="4644008" y="3573016"/>
            <a:chExt cx="432040" cy="559"/>
          </a:xfrm>
        </p:grpSpPr>
        <p:cxnSp>
          <p:nvCxnSpPr>
            <p:cNvPr id="3868"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69"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70"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2257" name="Textfeld 1"/>
          <p:cNvSpPr txBox="1">
            <a:spLocks noChangeArrowheads="1"/>
          </p:cNvSpPr>
          <p:nvPr/>
        </p:nvSpPr>
        <p:spPr bwMode="auto">
          <a:xfrm>
            <a:off x="6340475" y="2597150"/>
            <a:ext cx="344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L038</a:t>
            </a:r>
          </a:p>
          <a:p>
            <a:pPr algn="ctr"/>
            <a:r>
              <a:rPr lang="de-DE" altLang="de-DE" sz="300">
                <a:latin typeface="Arial" charset="0"/>
                <a:cs typeface="Arial" charset="0"/>
              </a:rPr>
              <a:t>A11.2.L3</a:t>
            </a:r>
          </a:p>
        </p:txBody>
      </p:sp>
      <p:sp>
        <p:nvSpPr>
          <p:cNvPr id="851" name="Abgerundetes Rechteck 850"/>
          <p:cNvSpPr/>
          <p:nvPr/>
        </p:nvSpPr>
        <p:spPr bwMode="auto">
          <a:xfrm>
            <a:off x="6230938" y="2292350"/>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18</a:t>
            </a:r>
          </a:p>
        </p:txBody>
      </p:sp>
      <p:sp>
        <p:nvSpPr>
          <p:cNvPr id="10" name="Rechteck 9"/>
          <p:cNvSpPr/>
          <p:nvPr/>
        </p:nvSpPr>
        <p:spPr bwMode="auto">
          <a:xfrm>
            <a:off x="3119438" y="1268413"/>
            <a:ext cx="2744787" cy="7143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anchor="ctr"/>
          <a:lstStyle/>
          <a:p>
            <a:pPr algn="ctr">
              <a:defRPr/>
            </a:pPr>
            <a:r>
              <a:rPr lang="de-DE" sz="400" dirty="0">
                <a:solidFill>
                  <a:srgbClr val="000000"/>
                </a:solidFill>
                <a:latin typeface="Arial"/>
              </a:rPr>
              <a:t>DEMACO Cryo-connection </a:t>
            </a:r>
          </a:p>
        </p:txBody>
      </p:sp>
      <p:sp>
        <p:nvSpPr>
          <p:cNvPr id="389" name="Rechteck 388"/>
          <p:cNvSpPr/>
          <p:nvPr/>
        </p:nvSpPr>
        <p:spPr bwMode="auto">
          <a:xfrm>
            <a:off x="296863" y="5730875"/>
            <a:ext cx="8382000" cy="106363"/>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tIns="0" bIns="0"/>
          <a:lstStyle/>
          <a:p>
            <a:pPr algn="ctr">
              <a:defRPr/>
            </a:pPr>
            <a:r>
              <a:rPr lang="de-DE" sz="600" dirty="0">
                <a:solidFill>
                  <a:srgbClr val="000000"/>
                </a:solidFill>
                <a:latin typeface="Helvetica" charset="0"/>
              </a:rPr>
              <a:t>TMPL</a:t>
            </a:r>
          </a:p>
        </p:txBody>
      </p:sp>
      <p:sp>
        <p:nvSpPr>
          <p:cNvPr id="2261" name="Rechteck 3"/>
          <p:cNvSpPr>
            <a:spLocks noChangeArrowheads="1"/>
          </p:cNvSpPr>
          <p:nvPr/>
        </p:nvSpPr>
        <p:spPr bwMode="auto">
          <a:xfrm>
            <a:off x="250825" y="5730875"/>
            <a:ext cx="46038" cy="106363"/>
          </a:xfrm>
          <a:prstGeom prst="rect">
            <a:avLst/>
          </a:prstGeom>
          <a:solidFill>
            <a:srgbClr val="FFFF0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262" name="Textfeld 1"/>
          <p:cNvSpPr txBox="1">
            <a:spLocks noChangeArrowheads="1"/>
          </p:cNvSpPr>
          <p:nvPr/>
        </p:nvSpPr>
        <p:spPr bwMode="auto">
          <a:xfrm>
            <a:off x="80963" y="5848350"/>
            <a:ext cx="377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latin typeface="Arial" charset="0"/>
                <a:cs typeface="Arial" charset="0"/>
              </a:rPr>
              <a:t>DACHS</a:t>
            </a:r>
          </a:p>
          <a:p>
            <a:pPr algn="ctr"/>
            <a:r>
              <a:rPr lang="de-DE" altLang="de-DE" sz="300">
                <a:latin typeface="Arial" charset="0"/>
                <a:cs typeface="Arial" charset="0"/>
              </a:rPr>
              <a:t>door</a:t>
            </a:r>
          </a:p>
        </p:txBody>
      </p:sp>
      <p:sp>
        <p:nvSpPr>
          <p:cNvPr id="2263" name="Textfeld 1"/>
          <p:cNvSpPr txBox="1">
            <a:spLocks noChangeArrowheads="1"/>
          </p:cNvSpPr>
          <p:nvPr/>
        </p:nvSpPr>
        <p:spPr bwMode="auto">
          <a:xfrm>
            <a:off x="34925" y="5540375"/>
            <a:ext cx="4651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a:latin typeface="Arial" charset="0"/>
                <a:cs typeface="Arial" charset="0"/>
              </a:rPr>
              <a:t>1.508 m</a:t>
            </a:r>
          </a:p>
        </p:txBody>
      </p:sp>
      <p:sp>
        <p:nvSpPr>
          <p:cNvPr id="2264" name="Textfeld 1"/>
          <p:cNvSpPr txBox="1">
            <a:spLocks noChangeArrowheads="1"/>
          </p:cNvSpPr>
          <p:nvPr/>
        </p:nvSpPr>
        <p:spPr bwMode="auto">
          <a:xfrm>
            <a:off x="8329613" y="5561013"/>
            <a:ext cx="4905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a:latin typeface="Arial" charset="0"/>
                <a:cs typeface="Arial" charset="0"/>
              </a:rPr>
              <a:t>2.130 m</a:t>
            </a:r>
          </a:p>
        </p:txBody>
      </p:sp>
      <p:sp>
        <p:nvSpPr>
          <p:cNvPr id="2265" name="Rechteck 12"/>
          <p:cNvSpPr>
            <a:spLocks noChangeArrowheads="1"/>
          </p:cNvSpPr>
          <p:nvPr/>
        </p:nvSpPr>
        <p:spPr bwMode="auto">
          <a:xfrm>
            <a:off x="354013" y="5854700"/>
            <a:ext cx="8321675" cy="107950"/>
          </a:xfrm>
          <a:prstGeom prst="rect">
            <a:avLst/>
          </a:prstGeom>
          <a:pattFill prst="openDmnd">
            <a:fgClr>
              <a:srgbClr val="7030A0"/>
            </a:fgClr>
            <a:bgClr>
              <a:schemeClr val="bg1"/>
            </a:bgClr>
          </a:pattFill>
          <a:ln w="9525" algn="ctr">
            <a:solidFill>
              <a:schemeClr val="tx1"/>
            </a:solidFill>
            <a:round/>
            <a:headEnd/>
            <a:tailEnd/>
          </a:ln>
        </p:spPr>
        <p:txBody>
          <a:bodyPr anchor="ct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latin typeface="Arial" charset="0"/>
                <a:cs typeface="Arial" charset="0"/>
              </a:rPr>
              <a:t>Hitch for hanging machine</a:t>
            </a:r>
          </a:p>
        </p:txBody>
      </p:sp>
      <p:grpSp>
        <p:nvGrpSpPr>
          <p:cNvPr id="2266" name="Gruppieren 23"/>
          <p:cNvGrpSpPr>
            <a:grpSpLocks/>
          </p:cNvGrpSpPr>
          <p:nvPr/>
        </p:nvGrpSpPr>
        <p:grpSpPr bwMode="auto">
          <a:xfrm>
            <a:off x="3189288" y="1254125"/>
            <a:ext cx="2606675" cy="0"/>
            <a:chOff x="3189724" y="1254636"/>
            <a:chExt cx="2606412" cy="0"/>
          </a:xfrm>
        </p:grpSpPr>
        <p:cxnSp>
          <p:nvCxnSpPr>
            <p:cNvPr id="3856" name="Gerade Verbindung 395"/>
            <p:cNvCxnSpPr>
              <a:cxnSpLocks noChangeShapeType="1"/>
            </p:cNvCxnSpPr>
            <p:nvPr/>
          </p:nvCxnSpPr>
          <p:spPr bwMode="auto">
            <a:xfrm>
              <a:off x="3692700"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7" name="Gerade Verbindung 397"/>
            <p:cNvCxnSpPr>
              <a:cxnSpLocks noChangeShapeType="1"/>
            </p:cNvCxnSpPr>
            <p:nvPr/>
          </p:nvCxnSpPr>
          <p:spPr bwMode="auto">
            <a:xfrm>
              <a:off x="3481381"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8" name="Gerade Verbindung 395"/>
            <p:cNvCxnSpPr>
              <a:cxnSpLocks noChangeShapeType="1"/>
            </p:cNvCxnSpPr>
            <p:nvPr/>
          </p:nvCxnSpPr>
          <p:spPr bwMode="auto">
            <a:xfrm>
              <a:off x="3917060"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9" name="Gerade Verbindung 395"/>
            <p:cNvCxnSpPr>
              <a:cxnSpLocks noChangeShapeType="1"/>
            </p:cNvCxnSpPr>
            <p:nvPr/>
          </p:nvCxnSpPr>
          <p:spPr bwMode="auto">
            <a:xfrm>
              <a:off x="4126128"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0" name="Gerade Verbindung 395"/>
            <p:cNvCxnSpPr>
              <a:cxnSpLocks noChangeShapeType="1"/>
            </p:cNvCxnSpPr>
            <p:nvPr/>
          </p:nvCxnSpPr>
          <p:spPr bwMode="auto">
            <a:xfrm>
              <a:off x="4342569"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1" name="Gerade Verbindung 395"/>
            <p:cNvCxnSpPr>
              <a:cxnSpLocks noChangeShapeType="1"/>
            </p:cNvCxnSpPr>
            <p:nvPr/>
          </p:nvCxnSpPr>
          <p:spPr bwMode="auto">
            <a:xfrm>
              <a:off x="4772151"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2" name="Gerade Verbindung 397"/>
            <p:cNvCxnSpPr>
              <a:cxnSpLocks noChangeShapeType="1"/>
            </p:cNvCxnSpPr>
            <p:nvPr/>
          </p:nvCxnSpPr>
          <p:spPr bwMode="auto">
            <a:xfrm>
              <a:off x="4560832"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3" name="Gerade Verbindung 395"/>
            <p:cNvCxnSpPr>
              <a:cxnSpLocks noChangeShapeType="1"/>
            </p:cNvCxnSpPr>
            <p:nvPr/>
          </p:nvCxnSpPr>
          <p:spPr bwMode="auto">
            <a:xfrm>
              <a:off x="4996511"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4" name="Gerade Verbindung 395"/>
            <p:cNvCxnSpPr>
              <a:cxnSpLocks noChangeShapeType="1"/>
            </p:cNvCxnSpPr>
            <p:nvPr/>
          </p:nvCxnSpPr>
          <p:spPr bwMode="auto">
            <a:xfrm>
              <a:off x="5205579"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5" name="Gerade Verbindung 395"/>
            <p:cNvCxnSpPr>
              <a:cxnSpLocks noChangeShapeType="1"/>
            </p:cNvCxnSpPr>
            <p:nvPr/>
          </p:nvCxnSpPr>
          <p:spPr bwMode="auto">
            <a:xfrm>
              <a:off x="5422020"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6" name="Gerade Verbindung 397"/>
            <p:cNvCxnSpPr>
              <a:cxnSpLocks noChangeShapeType="1"/>
            </p:cNvCxnSpPr>
            <p:nvPr/>
          </p:nvCxnSpPr>
          <p:spPr bwMode="auto">
            <a:xfrm>
              <a:off x="3189724" y="1254636"/>
              <a:ext cx="14400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67" name="Gerade Verbindung 397"/>
            <p:cNvCxnSpPr>
              <a:cxnSpLocks noChangeShapeType="1"/>
            </p:cNvCxnSpPr>
            <p:nvPr/>
          </p:nvCxnSpPr>
          <p:spPr bwMode="auto">
            <a:xfrm>
              <a:off x="5652136" y="1254636"/>
              <a:ext cx="14400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grpSp>
      <p:grpSp>
        <p:nvGrpSpPr>
          <p:cNvPr id="2267" name="Gruppieren 431"/>
          <p:cNvGrpSpPr>
            <a:grpSpLocks/>
          </p:cNvGrpSpPr>
          <p:nvPr/>
        </p:nvGrpSpPr>
        <p:grpSpPr bwMode="auto">
          <a:xfrm>
            <a:off x="5980113" y="1760538"/>
            <a:ext cx="2605087" cy="0"/>
            <a:chOff x="3189724" y="1254636"/>
            <a:chExt cx="2606412" cy="0"/>
          </a:xfrm>
        </p:grpSpPr>
        <p:cxnSp>
          <p:nvCxnSpPr>
            <p:cNvPr id="3844" name="Gerade Verbindung 395"/>
            <p:cNvCxnSpPr>
              <a:cxnSpLocks noChangeShapeType="1"/>
            </p:cNvCxnSpPr>
            <p:nvPr/>
          </p:nvCxnSpPr>
          <p:spPr bwMode="auto">
            <a:xfrm>
              <a:off x="3692700"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45" name="Gerade Verbindung 397"/>
            <p:cNvCxnSpPr>
              <a:cxnSpLocks noChangeShapeType="1"/>
            </p:cNvCxnSpPr>
            <p:nvPr/>
          </p:nvCxnSpPr>
          <p:spPr bwMode="auto">
            <a:xfrm>
              <a:off x="3481381"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46" name="Gerade Verbindung 395"/>
            <p:cNvCxnSpPr>
              <a:cxnSpLocks noChangeShapeType="1"/>
            </p:cNvCxnSpPr>
            <p:nvPr/>
          </p:nvCxnSpPr>
          <p:spPr bwMode="auto">
            <a:xfrm>
              <a:off x="3917060"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47" name="Gerade Verbindung 395"/>
            <p:cNvCxnSpPr>
              <a:cxnSpLocks noChangeShapeType="1"/>
            </p:cNvCxnSpPr>
            <p:nvPr/>
          </p:nvCxnSpPr>
          <p:spPr bwMode="auto">
            <a:xfrm>
              <a:off x="4126128"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48" name="Gerade Verbindung 395"/>
            <p:cNvCxnSpPr>
              <a:cxnSpLocks noChangeShapeType="1"/>
            </p:cNvCxnSpPr>
            <p:nvPr/>
          </p:nvCxnSpPr>
          <p:spPr bwMode="auto">
            <a:xfrm>
              <a:off x="4342569"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49" name="Gerade Verbindung 395"/>
            <p:cNvCxnSpPr>
              <a:cxnSpLocks noChangeShapeType="1"/>
            </p:cNvCxnSpPr>
            <p:nvPr/>
          </p:nvCxnSpPr>
          <p:spPr bwMode="auto">
            <a:xfrm>
              <a:off x="4772151"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0" name="Gerade Verbindung 397"/>
            <p:cNvCxnSpPr>
              <a:cxnSpLocks noChangeShapeType="1"/>
            </p:cNvCxnSpPr>
            <p:nvPr/>
          </p:nvCxnSpPr>
          <p:spPr bwMode="auto">
            <a:xfrm>
              <a:off x="4560832"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1" name="Gerade Verbindung 395"/>
            <p:cNvCxnSpPr>
              <a:cxnSpLocks noChangeShapeType="1"/>
            </p:cNvCxnSpPr>
            <p:nvPr/>
          </p:nvCxnSpPr>
          <p:spPr bwMode="auto">
            <a:xfrm>
              <a:off x="4996511"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2" name="Gerade Verbindung 395"/>
            <p:cNvCxnSpPr>
              <a:cxnSpLocks noChangeShapeType="1"/>
            </p:cNvCxnSpPr>
            <p:nvPr/>
          </p:nvCxnSpPr>
          <p:spPr bwMode="auto">
            <a:xfrm>
              <a:off x="5205579"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3" name="Gerade Verbindung 395"/>
            <p:cNvCxnSpPr>
              <a:cxnSpLocks noChangeShapeType="1"/>
            </p:cNvCxnSpPr>
            <p:nvPr/>
          </p:nvCxnSpPr>
          <p:spPr bwMode="auto">
            <a:xfrm>
              <a:off x="5422020" y="1254636"/>
              <a:ext cx="7196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4" name="Gerade Verbindung 397"/>
            <p:cNvCxnSpPr>
              <a:cxnSpLocks noChangeShapeType="1"/>
            </p:cNvCxnSpPr>
            <p:nvPr/>
          </p:nvCxnSpPr>
          <p:spPr bwMode="auto">
            <a:xfrm>
              <a:off x="3189724" y="1254636"/>
              <a:ext cx="14400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cxnSp>
          <p:nvCxnSpPr>
            <p:cNvPr id="3855" name="Gerade Verbindung 397"/>
            <p:cNvCxnSpPr>
              <a:cxnSpLocks noChangeShapeType="1"/>
            </p:cNvCxnSpPr>
            <p:nvPr/>
          </p:nvCxnSpPr>
          <p:spPr bwMode="auto">
            <a:xfrm>
              <a:off x="5652136" y="1254636"/>
              <a:ext cx="144000" cy="0"/>
            </a:xfrm>
            <a:prstGeom prst="line">
              <a:avLst/>
            </a:prstGeom>
            <a:noFill/>
            <a:ln w="22225" algn="ctr">
              <a:solidFill>
                <a:srgbClr val="92432E"/>
              </a:solidFill>
              <a:round/>
              <a:headEnd/>
              <a:tailEnd/>
            </a:ln>
            <a:extLst>
              <a:ext uri="{909E8E84-426E-40DD-AFC4-6F175D3DCCD1}">
                <a14:hiddenFill xmlns:a14="http://schemas.microsoft.com/office/drawing/2010/main">
                  <a:noFill/>
                </a14:hiddenFill>
              </a:ext>
            </a:extLst>
          </p:spPr>
        </p:cxnSp>
      </p:grpSp>
      <p:sp>
        <p:nvSpPr>
          <p:cNvPr id="431" name="Abgerundetes Rechteck 430"/>
          <p:cNvSpPr/>
          <p:nvPr/>
        </p:nvSpPr>
        <p:spPr bwMode="auto">
          <a:xfrm>
            <a:off x="5576888" y="2286000"/>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27</a:t>
            </a:r>
          </a:p>
        </p:txBody>
      </p:sp>
      <p:sp>
        <p:nvSpPr>
          <p:cNvPr id="432" name="Abgerundetes Rechteck 431"/>
          <p:cNvSpPr/>
          <p:nvPr/>
        </p:nvSpPr>
        <p:spPr bwMode="auto">
          <a:xfrm>
            <a:off x="7537450" y="2289175"/>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20</a:t>
            </a:r>
          </a:p>
        </p:txBody>
      </p:sp>
      <p:grpSp>
        <p:nvGrpSpPr>
          <p:cNvPr id="2270" name="Gruppieren 12"/>
          <p:cNvGrpSpPr>
            <a:grpSpLocks/>
          </p:cNvGrpSpPr>
          <p:nvPr/>
        </p:nvGrpSpPr>
        <p:grpSpPr bwMode="auto">
          <a:xfrm>
            <a:off x="1668463" y="1465263"/>
            <a:ext cx="608012" cy="107950"/>
            <a:chOff x="1907704" y="1843191"/>
            <a:chExt cx="607383" cy="108000"/>
          </a:xfrm>
        </p:grpSpPr>
        <p:grpSp>
          <p:nvGrpSpPr>
            <p:cNvPr id="3839" name="Gruppieren 11"/>
            <p:cNvGrpSpPr>
              <a:grpSpLocks/>
            </p:cNvGrpSpPr>
            <p:nvPr/>
          </p:nvGrpSpPr>
          <p:grpSpPr bwMode="auto">
            <a:xfrm>
              <a:off x="2066750" y="1860385"/>
              <a:ext cx="148594" cy="46111"/>
              <a:chOff x="1484780" y="1847572"/>
              <a:chExt cx="148594" cy="46111"/>
            </a:xfrm>
          </p:grpSpPr>
          <p:sp>
            <p:nvSpPr>
              <p:cNvPr id="318" name="Bogen 317"/>
              <p:cNvSpPr/>
              <p:nvPr/>
            </p:nvSpPr>
            <p:spPr bwMode="auto">
              <a:xfrm rot="10800000">
                <a:off x="1489077" y="1847848"/>
                <a:ext cx="144313" cy="46059"/>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19" name="Bogen 318"/>
              <p:cNvSpPr/>
              <p:nvPr/>
            </p:nvSpPr>
            <p:spPr bwMode="auto">
              <a:xfrm rot="10800000" flipH="1">
                <a:off x="1484319" y="1847848"/>
                <a:ext cx="144312" cy="46059"/>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3840" name="Textfeld 3"/>
            <p:cNvSpPr txBox="1">
              <a:spLocks noChangeArrowheads="1"/>
            </p:cNvSpPr>
            <p:nvPr/>
          </p:nvSpPr>
          <p:spPr bwMode="auto">
            <a:xfrm>
              <a:off x="2191087" y="1843191"/>
              <a:ext cx="324000" cy="10800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A2</a:t>
              </a:r>
            </a:p>
          </p:txBody>
        </p:sp>
        <p:sp>
          <p:nvSpPr>
            <p:cNvPr id="3841" name="Rechteck 7"/>
            <p:cNvSpPr>
              <a:spLocks noChangeArrowheads="1"/>
            </p:cNvSpPr>
            <p:nvPr/>
          </p:nvSpPr>
          <p:spPr bwMode="auto">
            <a:xfrm>
              <a:off x="1907704" y="1879191"/>
              <a:ext cx="181768" cy="72000"/>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271" name="Gruppieren 452"/>
          <p:cNvGrpSpPr>
            <a:grpSpLocks/>
          </p:cNvGrpSpPr>
          <p:nvPr/>
        </p:nvGrpSpPr>
        <p:grpSpPr bwMode="auto">
          <a:xfrm>
            <a:off x="1820863" y="2486025"/>
            <a:ext cx="149225" cy="47625"/>
            <a:chOff x="1484780" y="1847572"/>
            <a:chExt cx="148594" cy="46111"/>
          </a:xfrm>
        </p:grpSpPr>
        <p:sp>
          <p:nvSpPr>
            <p:cNvPr id="456" name="Bogen 455"/>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457" name="Bogen 456"/>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272" name="Textfeld 453"/>
          <p:cNvSpPr txBox="1">
            <a:spLocks noChangeArrowheads="1"/>
          </p:cNvSpPr>
          <p:nvPr/>
        </p:nvSpPr>
        <p:spPr bwMode="auto">
          <a:xfrm>
            <a:off x="1946275" y="2466975"/>
            <a:ext cx="323850" cy="109538"/>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A6</a:t>
            </a:r>
          </a:p>
        </p:txBody>
      </p:sp>
      <p:sp>
        <p:nvSpPr>
          <p:cNvPr id="2273" name="Rechteck 454"/>
          <p:cNvSpPr>
            <a:spLocks noChangeArrowheads="1"/>
          </p:cNvSpPr>
          <p:nvPr/>
        </p:nvSpPr>
        <p:spPr bwMode="auto">
          <a:xfrm>
            <a:off x="1662113" y="2505075"/>
            <a:ext cx="182562"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2274" name="Gerade Verbindung 176"/>
          <p:cNvCxnSpPr>
            <a:cxnSpLocks noChangeShapeType="1"/>
          </p:cNvCxnSpPr>
          <p:nvPr/>
        </p:nvCxnSpPr>
        <p:spPr bwMode="auto">
          <a:xfrm flipV="1">
            <a:off x="750888" y="1489075"/>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9" name="Abgerundetes Rechteck 468"/>
          <p:cNvSpPr/>
          <p:nvPr/>
        </p:nvSpPr>
        <p:spPr bwMode="auto">
          <a:xfrm>
            <a:off x="6884988" y="229393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30</a:t>
            </a:r>
          </a:p>
        </p:txBody>
      </p:sp>
      <p:cxnSp>
        <p:nvCxnSpPr>
          <p:cNvPr id="492" name="Gerade Verbindung 491"/>
          <p:cNvCxnSpPr/>
          <p:nvPr/>
        </p:nvCxnSpPr>
        <p:spPr bwMode="auto">
          <a:xfrm>
            <a:off x="7667625" y="5983288"/>
            <a:ext cx="9525" cy="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548" name="Gerade Verbindung 547"/>
          <p:cNvCxnSpPr/>
          <p:nvPr/>
        </p:nvCxnSpPr>
        <p:spPr bwMode="auto">
          <a:xfrm>
            <a:off x="7737475" y="5983288"/>
            <a:ext cx="22225" cy="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551" name="Gerade Verbindung 550"/>
          <p:cNvCxnSpPr/>
          <p:nvPr/>
        </p:nvCxnSpPr>
        <p:spPr bwMode="auto">
          <a:xfrm>
            <a:off x="7597775" y="5983288"/>
            <a:ext cx="28575" cy="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555" name="Gerade Verbindung 554"/>
          <p:cNvCxnSpPr/>
          <p:nvPr/>
        </p:nvCxnSpPr>
        <p:spPr bwMode="auto">
          <a:xfrm>
            <a:off x="7788275" y="5983288"/>
            <a:ext cx="11113" cy="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556" name="Gerade Verbindung 555"/>
          <p:cNvCxnSpPr/>
          <p:nvPr/>
        </p:nvCxnSpPr>
        <p:spPr bwMode="auto">
          <a:xfrm>
            <a:off x="7881938" y="5983288"/>
            <a:ext cx="9525" cy="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grpSp>
        <p:nvGrpSpPr>
          <p:cNvPr id="2281" name="Gruppieren 452"/>
          <p:cNvGrpSpPr>
            <a:grpSpLocks/>
          </p:cNvGrpSpPr>
          <p:nvPr/>
        </p:nvGrpSpPr>
        <p:grpSpPr bwMode="auto">
          <a:xfrm>
            <a:off x="7005638" y="2486025"/>
            <a:ext cx="149225" cy="46038"/>
            <a:chOff x="1484780" y="1847572"/>
            <a:chExt cx="148594" cy="46111"/>
          </a:xfrm>
        </p:grpSpPr>
        <p:sp>
          <p:nvSpPr>
            <p:cNvPr id="471" name="Bogen 470"/>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472" name="Bogen 471"/>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282" name="Textfeld 453"/>
          <p:cNvSpPr txBox="1">
            <a:spLocks noChangeArrowheads="1"/>
          </p:cNvSpPr>
          <p:nvPr/>
        </p:nvSpPr>
        <p:spPr bwMode="auto">
          <a:xfrm>
            <a:off x="4498975" y="2468563"/>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A7</a:t>
            </a:r>
          </a:p>
        </p:txBody>
      </p:sp>
      <p:sp>
        <p:nvSpPr>
          <p:cNvPr id="2283" name="Rechteck 454"/>
          <p:cNvSpPr>
            <a:spLocks noChangeArrowheads="1"/>
          </p:cNvSpPr>
          <p:nvPr/>
        </p:nvSpPr>
        <p:spPr bwMode="auto">
          <a:xfrm>
            <a:off x="6846888" y="2505075"/>
            <a:ext cx="182562"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284" name="Textfeld 453"/>
          <p:cNvSpPr txBox="1">
            <a:spLocks noChangeArrowheads="1"/>
          </p:cNvSpPr>
          <p:nvPr/>
        </p:nvSpPr>
        <p:spPr bwMode="auto">
          <a:xfrm>
            <a:off x="7127875" y="246538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A8</a:t>
            </a:r>
          </a:p>
        </p:txBody>
      </p:sp>
      <p:grpSp>
        <p:nvGrpSpPr>
          <p:cNvPr id="2285" name="Gruppieren 394"/>
          <p:cNvGrpSpPr>
            <a:grpSpLocks/>
          </p:cNvGrpSpPr>
          <p:nvPr/>
        </p:nvGrpSpPr>
        <p:grpSpPr bwMode="auto">
          <a:xfrm>
            <a:off x="5651500" y="3275013"/>
            <a:ext cx="431800" cy="1587"/>
            <a:chOff x="4644008" y="3573016"/>
            <a:chExt cx="432040" cy="559"/>
          </a:xfrm>
        </p:grpSpPr>
        <p:cxnSp>
          <p:nvCxnSpPr>
            <p:cNvPr id="3832"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33"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34"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479" name="Abgerundetes Rechteck 478"/>
          <p:cNvSpPr/>
          <p:nvPr/>
        </p:nvSpPr>
        <p:spPr bwMode="auto">
          <a:xfrm>
            <a:off x="401638" y="2803525"/>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31</a:t>
            </a:r>
          </a:p>
        </p:txBody>
      </p:sp>
      <p:cxnSp>
        <p:nvCxnSpPr>
          <p:cNvPr id="9" name="Gewinkelte Verbindung 8"/>
          <p:cNvCxnSpPr/>
          <p:nvPr/>
        </p:nvCxnSpPr>
        <p:spPr bwMode="auto">
          <a:xfrm rot="10800000" flipV="1">
            <a:off x="2919554" y="1293779"/>
            <a:ext cx="198000" cy="30227"/>
          </a:xfrm>
          <a:prstGeom prst="bentConnector3">
            <a:avLst/>
          </a:prstGeom>
          <a:solidFill>
            <a:schemeClr val="accent1"/>
          </a:solidFill>
          <a:ln w="5715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488" name="Gewinkelte Verbindung 487"/>
          <p:cNvCxnSpPr/>
          <p:nvPr/>
        </p:nvCxnSpPr>
        <p:spPr bwMode="auto">
          <a:xfrm>
            <a:off x="168715" y="1293749"/>
            <a:ext cx="216000" cy="30227"/>
          </a:xfrm>
          <a:prstGeom prst="bentConnector3">
            <a:avLst/>
          </a:prstGeom>
          <a:solidFill>
            <a:schemeClr val="accent1"/>
          </a:solidFill>
          <a:ln w="5715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490" name="Gewinkelte Verbindung 489"/>
          <p:cNvCxnSpPr/>
          <p:nvPr/>
        </p:nvCxnSpPr>
        <p:spPr bwMode="auto">
          <a:xfrm>
            <a:off x="5869781" y="1293749"/>
            <a:ext cx="198000" cy="30227"/>
          </a:xfrm>
          <a:prstGeom prst="bentConnector3">
            <a:avLst/>
          </a:prstGeom>
          <a:solidFill>
            <a:schemeClr val="accent1"/>
          </a:solidFill>
          <a:ln w="5715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491" name="Gewinkelte Verbindung 490"/>
          <p:cNvCxnSpPr/>
          <p:nvPr/>
        </p:nvCxnSpPr>
        <p:spPr bwMode="auto">
          <a:xfrm rot="10800000" flipV="1">
            <a:off x="5670194" y="1818680"/>
            <a:ext cx="198000" cy="30227"/>
          </a:xfrm>
          <a:prstGeom prst="bentConnector3">
            <a:avLst/>
          </a:prstGeom>
          <a:solidFill>
            <a:schemeClr val="accent1"/>
          </a:solidFill>
          <a:ln w="5715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493" name="Gewinkelte Verbindung 492"/>
          <p:cNvCxnSpPr/>
          <p:nvPr/>
        </p:nvCxnSpPr>
        <p:spPr bwMode="auto">
          <a:xfrm>
            <a:off x="111226" y="2316841"/>
            <a:ext cx="216000" cy="30227"/>
          </a:xfrm>
          <a:prstGeom prst="bentConnector3">
            <a:avLst/>
          </a:prstGeom>
          <a:solidFill>
            <a:schemeClr val="accent1"/>
          </a:solidFill>
          <a:ln w="5715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grpSp>
        <p:nvGrpSpPr>
          <p:cNvPr id="2294" name="Gruppieren 394"/>
          <p:cNvGrpSpPr>
            <a:grpSpLocks/>
          </p:cNvGrpSpPr>
          <p:nvPr/>
        </p:nvGrpSpPr>
        <p:grpSpPr bwMode="auto">
          <a:xfrm>
            <a:off x="6300788" y="3268663"/>
            <a:ext cx="431800" cy="1587"/>
            <a:chOff x="4644008" y="3573016"/>
            <a:chExt cx="432040" cy="559"/>
          </a:xfrm>
        </p:grpSpPr>
        <p:cxnSp>
          <p:nvCxnSpPr>
            <p:cNvPr id="3829"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30"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31"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95" name="Gruppieren 394"/>
          <p:cNvGrpSpPr>
            <a:grpSpLocks/>
          </p:cNvGrpSpPr>
          <p:nvPr/>
        </p:nvGrpSpPr>
        <p:grpSpPr bwMode="auto">
          <a:xfrm>
            <a:off x="6958013" y="3268663"/>
            <a:ext cx="431800" cy="1587"/>
            <a:chOff x="4644008" y="3573016"/>
            <a:chExt cx="432040" cy="559"/>
          </a:xfrm>
        </p:grpSpPr>
        <p:cxnSp>
          <p:nvCxnSpPr>
            <p:cNvPr id="3826"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27"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28"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96" name="Gruppieren 394"/>
          <p:cNvGrpSpPr>
            <a:grpSpLocks/>
          </p:cNvGrpSpPr>
          <p:nvPr/>
        </p:nvGrpSpPr>
        <p:grpSpPr bwMode="auto">
          <a:xfrm>
            <a:off x="7589838" y="3268663"/>
            <a:ext cx="431800" cy="1587"/>
            <a:chOff x="4644008" y="3573016"/>
            <a:chExt cx="432040" cy="559"/>
          </a:xfrm>
        </p:grpSpPr>
        <p:cxnSp>
          <p:nvCxnSpPr>
            <p:cNvPr id="3823"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24"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25"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97" name="Gruppieren 249"/>
          <p:cNvGrpSpPr>
            <a:grpSpLocks/>
          </p:cNvGrpSpPr>
          <p:nvPr/>
        </p:nvGrpSpPr>
        <p:grpSpPr bwMode="auto">
          <a:xfrm>
            <a:off x="2405063" y="3784600"/>
            <a:ext cx="431800" cy="1588"/>
            <a:chOff x="4644008" y="3573016"/>
            <a:chExt cx="432040" cy="559"/>
          </a:xfrm>
        </p:grpSpPr>
        <p:cxnSp>
          <p:nvCxnSpPr>
            <p:cNvPr id="3820"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21"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22"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98" name="Gruppieren 253"/>
          <p:cNvGrpSpPr>
            <a:grpSpLocks/>
          </p:cNvGrpSpPr>
          <p:nvPr/>
        </p:nvGrpSpPr>
        <p:grpSpPr bwMode="auto">
          <a:xfrm>
            <a:off x="1760538" y="3783013"/>
            <a:ext cx="433387" cy="0"/>
            <a:chOff x="4644008" y="3573016"/>
            <a:chExt cx="432040" cy="559"/>
          </a:xfrm>
        </p:grpSpPr>
        <p:cxnSp>
          <p:nvCxnSpPr>
            <p:cNvPr id="3817"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18"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19"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299" name="Gruppieren 257"/>
          <p:cNvGrpSpPr>
            <a:grpSpLocks/>
          </p:cNvGrpSpPr>
          <p:nvPr/>
        </p:nvGrpSpPr>
        <p:grpSpPr bwMode="auto">
          <a:xfrm>
            <a:off x="1109663" y="3781425"/>
            <a:ext cx="431800" cy="1588"/>
            <a:chOff x="4644008" y="3573016"/>
            <a:chExt cx="432040" cy="559"/>
          </a:xfrm>
        </p:grpSpPr>
        <p:cxnSp>
          <p:nvCxnSpPr>
            <p:cNvPr id="3814"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15"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16"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00" name="Gruppieren 261"/>
          <p:cNvGrpSpPr>
            <a:grpSpLocks/>
          </p:cNvGrpSpPr>
          <p:nvPr/>
        </p:nvGrpSpPr>
        <p:grpSpPr bwMode="auto">
          <a:xfrm>
            <a:off x="468313" y="3781425"/>
            <a:ext cx="431800" cy="0"/>
            <a:chOff x="4644008" y="3573016"/>
            <a:chExt cx="432040" cy="559"/>
          </a:xfrm>
        </p:grpSpPr>
        <p:cxnSp>
          <p:nvCxnSpPr>
            <p:cNvPr id="3811"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12"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13"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01" name="Gruppieren 233"/>
          <p:cNvGrpSpPr>
            <a:grpSpLocks/>
          </p:cNvGrpSpPr>
          <p:nvPr/>
        </p:nvGrpSpPr>
        <p:grpSpPr bwMode="auto">
          <a:xfrm>
            <a:off x="3043238" y="3787775"/>
            <a:ext cx="431800" cy="1588"/>
            <a:chOff x="4644008" y="3573016"/>
            <a:chExt cx="432040" cy="559"/>
          </a:xfrm>
        </p:grpSpPr>
        <p:cxnSp>
          <p:nvCxnSpPr>
            <p:cNvPr id="3808"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09"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10"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545" name="Abgerundetes Rechteck 544"/>
          <p:cNvSpPr/>
          <p:nvPr/>
        </p:nvSpPr>
        <p:spPr bwMode="auto">
          <a:xfrm>
            <a:off x="1047750" y="2803525"/>
            <a:ext cx="576263" cy="10953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28</a:t>
            </a:r>
          </a:p>
        </p:txBody>
      </p:sp>
      <p:sp>
        <p:nvSpPr>
          <p:cNvPr id="850" name="Abgerundetes Rechteck 849"/>
          <p:cNvSpPr/>
          <p:nvPr/>
        </p:nvSpPr>
        <p:spPr bwMode="auto">
          <a:xfrm>
            <a:off x="2344738" y="2805113"/>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14</a:t>
            </a:r>
          </a:p>
        </p:txBody>
      </p:sp>
      <p:sp>
        <p:nvSpPr>
          <p:cNvPr id="624" name="Rechteck 623"/>
          <p:cNvSpPr/>
          <p:nvPr/>
        </p:nvSpPr>
        <p:spPr bwMode="auto">
          <a:xfrm>
            <a:off x="1624805" y="1270001"/>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625" name="Rechteck 624"/>
          <p:cNvSpPr/>
          <p:nvPr/>
        </p:nvSpPr>
        <p:spPr bwMode="auto">
          <a:xfrm>
            <a:off x="2276343" y="1270001"/>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641" name="Abgerundetes Rechteck 640"/>
          <p:cNvSpPr/>
          <p:nvPr/>
        </p:nvSpPr>
        <p:spPr bwMode="auto">
          <a:xfrm>
            <a:off x="1695450" y="2803525"/>
            <a:ext cx="576263" cy="10953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34</a:t>
            </a:r>
          </a:p>
        </p:txBody>
      </p:sp>
      <p:grpSp>
        <p:nvGrpSpPr>
          <p:cNvPr id="2311" name="Gruppieren 69"/>
          <p:cNvGrpSpPr>
            <a:grpSpLocks/>
          </p:cNvGrpSpPr>
          <p:nvPr/>
        </p:nvGrpSpPr>
        <p:grpSpPr bwMode="auto">
          <a:xfrm>
            <a:off x="1490663" y="1423988"/>
            <a:ext cx="179387" cy="150812"/>
            <a:chOff x="1475656" y="2429228"/>
            <a:chExt cx="179071" cy="149730"/>
          </a:xfrm>
        </p:grpSpPr>
        <p:cxnSp>
          <p:nvCxnSpPr>
            <p:cNvPr id="20" name="Gerade Verbindung 19"/>
            <p:cNvCxnSpPr/>
            <p:nvPr/>
          </p:nvCxnSpPr>
          <p:spPr bwMode="auto">
            <a:xfrm flipH="1">
              <a:off x="1507350" y="2429228"/>
              <a:ext cx="1584" cy="14342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805"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0" name="Gerade Verbindung 29"/>
            <p:cNvCxnSpPr/>
            <p:nvPr/>
          </p:nvCxnSpPr>
          <p:spPr bwMode="auto">
            <a:xfrm>
              <a:off x="1505765" y="2560045"/>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676" name="Gerade Verbindung 675"/>
            <p:cNvCxnSpPr/>
            <p:nvPr/>
          </p:nvCxnSpPr>
          <p:spPr bwMode="auto">
            <a:xfrm>
              <a:off x="1546967" y="2539556"/>
              <a:ext cx="10776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sp>
        <p:nvSpPr>
          <p:cNvPr id="2312" name="Rechteck 1"/>
          <p:cNvSpPr>
            <a:spLocks noChangeArrowheads="1"/>
          </p:cNvSpPr>
          <p:nvPr/>
        </p:nvSpPr>
        <p:spPr bwMode="auto">
          <a:xfrm>
            <a:off x="1933575" y="1412875"/>
            <a:ext cx="360363" cy="36513"/>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640" name="Rechteck 639"/>
          <p:cNvSpPr/>
          <p:nvPr/>
        </p:nvSpPr>
        <p:spPr bwMode="auto">
          <a:xfrm>
            <a:off x="2906713" y="1506538"/>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cxnSp>
        <p:nvCxnSpPr>
          <p:cNvPr id="642" name="Gerade Verbindung 641"/>
          <p:cNvCxnSpPr/>
          <p:nvPr/>
        </p:nvCxnSpPr>
        <p:spPr bwMode="auto">
          <a:xfrm flipV="1">
            <a:off x="2954338" y="1335088"/>
            <a:ext cx="0" cy="166687"/>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grpSp>
        <p:nvGrpSpPr>
          <p:cNvPr id="2315" name="Gruppieren 249"/>
          <p:cNvGrpSpPr>
            <a:grpSpLocks/>
          </p:cNvGrpSpPr>
          <p:nvPr/>
        </p:nvGrpSpPr>
        <p:grpSpPr bwMode="auto">
          <a:xfrm>
            <a:off x="4997450" y="3784600"/>
            <a:ext cx="431800" cy="1588"/>
            <a:chOff x="4644008" y="3573016"/>
            <a:chExt cx="432040" cy="559"/>
          </a:xfrm>
        </p:grpSpPr>
        <p:cxnSp>
          <p:nvCxnSpPr>
            <p:cNvPr id="3801"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802"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03"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16" name="Gruppieren 253"/>
          <p:cNvGrpSpPr>
            <a:grpSpLocks/>
          </p:cNvGrpSpPr>
          <p:nvPr/>
        </p:nvGrpSpPr>
        <p:grpSpPr bwMode="auto">
          <a:xfrm>
            <a:off x="4352925" y="3784600"/>
            <a:ext cx="433388" cy="0"/>
            <a:chOff x="4644008" y="3573016"/>
            <a:chExt cx="432040" cy="559"/>
          </a:xfrm>
        </p:grpSpPr>
        <p:cxnSp>
          <p:nvCxnSpPr>
            <p:cNvPr id="3798"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99"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800"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17" name="Gruppieren 257"/>
          <p:cNvGrpSpPr>
            <a:grpSpLocks/>
          </p:cNvGrpSpPr>
          <p:nvPr/>
        </p:nvGrpSpPr>
        <p:grpSpPr bwMode="auto">
          <a:xfrm>
            <a:off x="3702050" y="3786188"/>
            <a:ext cx="431800" cy="1587"/>
            <a:chOff x="4644008" y="3573016"/>
            <a:chExt cx="432040" cy="559"/>
          </a:xfrm>
        </p:grpSpPr>
        <p:cxnSp>
          <p:nvCxnSpPr>
            <p:cNvPr id="3795"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96"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97"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18" name="Gruppieren 233"/>
          <p:cNvGrpSpPr>
            <a:grpSpLocks/>
          </p:cNvGrpSpPr>
          <p:nvPr/>
        </p:nvGrpSpPr>
        <p:grpSpPr bwMode="auto">
          <a:xfrm>
            <a:off x="5635625" y="3783013"/>
            <a:ext cx="431800" cy="1587"/>
            <a:chOff x="4644008" y="3573016"/>
            <a:chExt cx="432040" cy="559"/>
          </a:xfrm>
        </p:grpSpPr>
        <p:cxnSp>
          <p:nvCxnSpPr>
            <p:cNvPr id="3792"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93"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94"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19" name="Gruppieren 249"/>
          <p:cNvGrpSpPr>
            <a:grpSpLocks/>
          </p:cNvGrpSpPr>
          <p:nvPr/>
        </p:nvGrpSpPr>
        <p:grpSpPr bwMode="auto">
          <a:xfrm>
            <a:off x="7596188" y="3783013"/>
            <a:ext cx="431800" cy="1587"/>
            <a:chOff x="4644008" y="3573016"/>
            <a:chExt cx="432040" cy="559"/>
          </a:xfrm>
        </p:grpSpPr>
        <p:cxnSp>
          <p:nvCxnSpPr>
            <p:cNvPr id="3789"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90"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91"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0" name="Gruppieren 253"/>
          <p:cNvGrpSpPr>
            <a:grpSpLocks/>
          </p:cNvGrpSpPr>
          <p:nvPr/>
        </p:nvGrpSpPr>
        <p:grpSpPr bwMode="auto">
          <a:xfrm>
            <a:off x="6951663" y="3783013"/>
            <a:ext cx="433387" cy="0"/>
            <a:chOff x="4644008" y="3573016"/>
            <a:chExt cx="432040" cy="559"/>
          </a:xfrm>
        </p:grpSpPr>
        <p:cxnSp>
          <p:nvCxnSpPr>
            <p:cNvPr id="3786"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87"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88"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1" name="Gruppieren 257"/>
          <p:cNvGrpSpPr>
            <a:grpSpLocks/>
          </p:cNvGrpSpPr>
          <p:nvPr/>
        </p:nvGrpSpPr>
        <p:grpSpPr bwMode="auto">
          <a:xfrm>
            <a:off x="6300788" y="3781425"/>
            <a:ext cx="431800" cy="1588"/>
            <a:chOff x="4644008" y="3573016"/>
            <a:chExt cx="432040" cy="559"/>
          </a:xfrm>
        </p:grpSpPr>
        <p:cxnSp>
          <p:nvCxnSpPr>
            <p:cNvPr id="3783"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84"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85"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687" name="Abgerundetes Rechteck 686"/>
          <p:cNvSpPr/>
          <p:nvPr/>
        </p:nvSpPr>
        <p:spPr bwMode="auto">
          <a:xfrm>
            <a:off x="5580063" y="280511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26</a:t>
            </a:r>
          </a:p>
        </p:txBody>
      </p:sp>
      <p:sp>
        <p:nvSpPr>
          <p:cNvPr id="688" name="Abgerundetes Rechteck 687"/>
          <p:cNvSpPr/>
          <p:nvPr/>
        </p:nvSpPr>
        <p:spPr bwMode="auto">
          <a:xfrm>
            <a:off x="7531100" y="2805113"/>
            <a:ext cx="574675" cy="10953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35</a:t>
            </a:r>
          </a:p>
        </p:txBody>
      </p:sp>
      <p:grpSp>
        <p:nvGrpSpPr>
          <p:cNvPr id="2324" name="Gruppieren 249"/>
          <p:cNvGrpSpPr>
            <a:grpSpLocks/>
          </p:cNvGrpSpPr>
          <p:nvPr/>
        </p:nvGrpSpPr>
        <p:grpSpPr bwMode="auto">
          <a:xfrm>
            <a:off x="2406650" y="4298950"/>
            <a:ext cx="431800" cy="1588"/>
            <a:chOff x="4644008" y="3573016"/>
            <a:chExt cx="432040" cy="559"/>
          </a:xfrm>
        </p:grpSpPr>
        <p:cxnSp>
          <p:nvCxnSpPr>
            <p:cNvPr id="3780"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81"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82"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5" name="Gruppieren 253"/>
          <p:cNvGrpSpPr>
            <a:grpSpLocks/>
          </p:cNvGrpSpPr>
          <p:nvPr/>
        </p:nvGrpSpPr>
        <p:grpSpPr bwMode="auto">
          <a:xfrm>
            <a:off x="1762125" y="4297363"/>
            <a:ext cx="433388" cy="0"/>
            <a:chOff x="4644008" y="3573016"/>
            <a:chExt cx="432040" cy="559"/>
          </a:xfrm>
        </p:grpSpPr>
        <p:cxnSp>
          <p:nvCxnSpPr>
            <p:cNvPr id="3777"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78"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79"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6" name="Gruppieren 257"/>
          <p:cNvGrpSpPr>
            <a:grpSpLocks/>
          </p:cNvGrpSpPr>
          <p:nvPr/>
        </p:nvGrpSpPr>
        <p:grpSpPr bwMode="auto">
          <a:xfrm>
            <a:off x="1111250" y="4295775"/>
            <a:ext cx="431800" cy="1588"/>
            <a:chOff x="4644008" y="3573016"/>
            <a:chExt cx="432040" cy="559"/>
          </a:xfrm>
        </p:grpSpPr>
        <p:cxnSp>
          <p:nvCxnSpPr>
            <p:cNvPr id="3774"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75"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76"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7" name="Gruppieren 261"/>
          <p:cNvGrpSpPr>
            <a:grpSpLocks/>
          </p:cNvGrpSpPr>
          <p:nvPr/>
        </p:nvGrpSpPr>
        <p:grpSpPr bwMode="auto">
          <a:xfrm>
            <a:off x="469900" y="4295775"/>
            <a:ext cx="431800" cy="0"/>
            <a:chOff x="4644008" y="3573016"/>
            <a:chExt cx="432040" cy="559"/>
          </a:xfrm>
        </p:grpSpPr>
        <p:cxnSp>
          <p:nvCxnSpPr>
            <p:cNvPr id="3771"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72"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73"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8" name="Gruppieren 233"/>
          <p:cNvGrpSpPr>
            <a:grpSpLocks/>
          </p:cNvGrpSpPr>
          <p:nvPr/>
        </p:nvGrpSpPr>
        <p:grpSpPr bwMode="auto">
          <a:xfrm>
            <a:off x="3043238" y="4300538"/>
            <a:ext cx="431800" cy="1587"/>
            <a:chOff x="4644008" y="3573016"/>
            <a:chExt cx="432040" cy="559"/>
          </a:xfrm>
        </p:grpSpPr>
        <p:cxnSp>
          <p:nvCxnSpPr>
            <p:cNvPr id="3768"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69"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70"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29" name="Gruppieren 249"/>
          <p:cNvGrpSpPr>
            <a:grpSpLocks/>
          </p:cNvGrpSpPr>
          <p:nvPr/>
        </p:nvGrpSpPr>
        <p:grpSpPr bwMode="auto">
          <a:xfrm>
            <a:off x="4997450" y="4297363"/>
            <a:ext cx="431800" cy="1587"/>
            <a:chOff x="4644008" y="3573016"/>
            <a:chExt cx="432040" cy="559"/>
          </a:xfrm>
        </p:grpSpPr>
        <p:cxnSp>
          <p:nvCxnSpPr>
            <p:cNvPr id="3765"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66"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67"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0" name="Gruppieren 253"/>
          <p:cNvGrpSpPr>
            <a:grpSpLocks/>
          </p:cNvGrpSpPr>
          <p:nvPr/>
        </p:nvGrpSpPr>
        <p:grpSpPr bwMode="auto">
          <a:xfrm>
            <a:off x="4352925" y="4297363"/>
            <a:ext cx="433388" cy="0"/>
            <a:chOff x="4644008" y="3573016"/>
            <a:chExt cx="432040" cy="559"/>
          </a:xfrm>
        </p:grpSpPr>
        <p:cxnSp>
          <p:nvCxnSpPr>
            <p:cNvPr id="3762"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63"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64"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1" name="Gruppieren 257"/>
          <p:cNvGrpSpPr>
            <a:grpSpLocks/>
          </p:cNvGrpSpPr>
          <p:nvPr/>
        </p:nvGrpSpPr>
        <p:grpSpPr bwMode="auto">
          <a:xfrm>
            <a:off x="3702050" y="4295775"/>
            <a:ext cx="431800" cy="1588"/>
            <a:chOff x="4644008" y="3573016"/>
            <a:chExt cx="432040" cy="559"/>
          </a:xfrm>
        </p:grpSpPr>
        <p:cxnSp>
          <p:nvCxnSpPr>
            <p:cNvPr id="3759"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60"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61"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2" name="Gruppieren 233"/>
          <p:cNvGrpSpPr>
            <a:grpSpLocks/>
          </p:cNvGrpSpPr>
          <p:nvPr/>
        </p:nvGrpSpPr>
        <p:grpSpPr bwMode="auto">
          <a:xfrm>
            <a:off x="5635625" y="4295775"/>
            <a:ext cx="431800" cy="1588"/>
            <a:chOff x="4644008" y="3573016"/>
            <a:chExt cx="432040" cy="559"/>
          </a:xfrm>
        </p:grpSpPr>
        <p:cxnSp>
          <p:nvCxnSpPr>
            <p:cNvPr id="3756"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57"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58"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3" name="Gruppieren 249"/>
          <p:cNvGrpSpPr>
            <a:grpSpLocks/>
          </p:cNvGrpSpPr>
          <p:nvPr/>
        </p:nvGrpSpPr>
        <p:grpSpPr bwMode="auto">
          <a:xfrm>
            <a:off x="7596188" y="4295775"/>
            <a:ext cx="431800" cy="1588"/>
            <a:chOff x="4644008" y="3573016"/>
            <a:chExt cx="432040" cy="559"/>
          </a:xfrm>
        </p:grpSpPr>
        <p:cxnSp>
          <p:nvCxnSpPr>
            <p:cNvPr id="3753"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54"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55"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4" name="Gruppieren 253"/>
          <p:cNvGrpSpPr>
            <a:grpSpLocks/>
          </p:cNvGrpSpPr>
          <p:nvPr/>
        </p:nvGrpSpPr>
        <p:grpSpPr bwMode="auto">
          <a:xfrm>
            <a:off x="6951663" y="4295775"/>
            <a:ext cx="433387" cy="0"/>
            <a:chOff x="4644008" y="3573016"/>
            <a:chExt cx="432040" cy="559"/>
          </a:xfrm>
        </p:grpSpPr>
        <p:cxnSp>
          <p:nvCxnSpPr>
            <p:cNvPr id="3750"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51"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52"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5" name="Gruppieren 257"/>
          <p:cNvGrpSpPr>
            <a:grpSpLocks/>
          </p:cNvGrpSpPr>
          <p:nvPr/>
        </p:nvGrpSpPr>
        <p:grpSpPr bwMode="auto">
          <a:xfrm>
            <a:off x="6300788" y="4294188"/>
            <a:ext cx="431800" cy="1587"/>
            <a:chOff x="4644008" y="3573016"/>
            <a:chExt cx="432040" cy="559"/>
          </a:xfrm>
        </p:grpSpPr>
        <p:cxnSp>
          <p:nvCxnSpPr>
            <p:cNvPr id="3747"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48"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49"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6" name="Gruppieren 249"/>
          <p:cNvGrpSpPr>
            <a:grpSpLocks/>
          </p:cNvGrpSpPr>
          <p:nvPr/>
        </p:nvGrpSpPr>
        <p:grpSpPr bwMode="auto">
          <a:xfrm>
            <a:off x="2405063" y="4827588"/>
            <a:ext cx="431800" cy="1587"/>
            <a:chOff x="4644008" y="3573016"/>
            <a:chExt cx="432040" cy="559"/>
          </a:xfrm>
        </p:grpSpPr>
        <p:cxnSp>
          <p:nvCxnSpPr>
            <p:cNvPr id="3744"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45"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46"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7" name="Gruppieren 253"/>
          <p:cNvGrpSpPr>
            <a:grpSpLocks/>
          </p:cNvGrpSpPr>
          <p:nvPr/>
        </p:nvGrpSpPr>
        <p:grpSpPr bwMode="auto">
          <a:xfrm>
            <a:off x="1760538" y="4826000"/>
            <a:ext cx="433387" cy="0"/>
            <a:chOff x="4644008" y="3573016"/>
            <a:chExt cx="432040" cy="559"/>
          </a:xfrm>
        </p:grpSpPr>
        <p:cxnSp>
          <p:nvCxnSpPr>
            <p:cNvPr id="3741"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42"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43"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8" name="Gruppieren 257"/>
          <p:cNvGrpSpPr>
            <a:grpSpLocks/>
          </p:cNvGrpSpPr>
          <p:nvPr/>
        </p:nvGrpSpPr>
        <p:grpSpPr bwMode="auto">
          <a:xfrm>
            <a:off x="1109663" y="4824413"/>
            <a:ext cx="431800" cy="1587"/>
            <a:chOff x="4644008" y="3573016"/>
            <a:chExt cx="432040" cy="559"/>
          </a:xfrm>
        </p:grpSpPr>
        <p:cxnSp>
          <p:nvCxnSpPr>
            <p:cNvPr id="3738"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39"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40"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39" name="Gruppieren 261"/>
          <p:cNvGrpSpPr>
            <a:grpSpLocks/>
          </p:cNvGrpSpPr>
          <p:nvPr/>
        </p:nvGrpSpPr>
        <p:grpSpPr bwMode="auto">
          <a:xfrm>
            <a:off x="468313" y="4824413"/>
            <a:ext cx="431800" cy="0"/>
            <a:chOff x="4644008" y="3573016"/>
            <a:chExt cx="432040" cy="559"/>
          </a:xfrm>
        </p:grpSpPr>
        <p:cxnSp>
          <p:nvCxnSpPr>
            <p:cNvPr id="3735"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36"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37"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40" name="Gruppieren 233"/>
          <p:cNvGrpSpPr>
            <a:grpSpLocks/>
          </p:cNvGrpSpPr>
          <p:nvPr/>
        </p:nvGrpSpPr>
        <p:grpSpPr bwMode="auto">
          <a:xfrm>
            <a:off x="3043238" y="4830763"/>
            <a:ext cx="431800" cy="1587"/>
            <a:chOff x="4644008" y="3573016"/>
            <a:chExt cx="432040" cy="559"/>
          </a:xfrm>
        </p:grpSpPr>
        <p:cxnSp>
          <p:nvCxnSpPr>
            <p:cNvPr id="3732"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33"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34"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41" name="Gruppieren 237"/>
          <p:cNvGrpSpPr>
            <a:grpSpLocks/>
          </p:cNvGrpSpPr>
          <p:nvPr/>
        </p:nvGrpSpPr>
        <p:grpSpPr bwMode="auto">
          <a:xfrm>
            <a:off x="3692525" y="4830763"/>
            <a:ext cx="431800" cy="0"/>
            <a:chOff x="4644008" y="3573016"/>
            <a:chExt cx="432040" cy="559"/>
          </a:xfrm>
        </p:grpSpPr>
        <p:cxnSp>
          <p:nvCxnSpPr>
            <p:cNvPr id="3729" name="Gerade Verbindung 23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30" name="Gerade Verbindung 23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31" name="Gerade Verbindung 24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42" name="Gruppieren 241"/>
          <p:cNvGrpSpPr>
            <a:grpSpLocks/>
          </p:cNvGrpSpPr>
          <p:nvPr/>
        </p:nvGrpSpPr>
        <p:grpSpPr bwMode="auto">
          <a:xfrm>
            <a:off x="4352925" y="4827588"/>
            <a:ext cx="431800" cy="1587"/>
            <a:chOff x="4644008" y="3573016"/>
            <a:chExt cx="432040" cy="559"/>
          </a:xfrm>
        </p:grpSpPr>
        <p:cxnSp>
          <p:nvCxnSpPr>
            <p:cNvPr id="3726" name="Gerade Verbindung 24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27" name="Gerade Verbindung 24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28" name="Gerade Verbindung 24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43" name="Gruppieren 394"/>
          <p:cNvGrpSpPr>
            <a:grpSpLocks/>
          </p:cNvGrpSpPr>
          <p:nvPr/>
        </p:nvGrpSpPr>
        <p:grpSpPr bwMode="auto">
          <a:xfrm>
            <a:off x="5010150" y="4830763"/>
            <a:ext cx="431800" cy="1587"/>
            <a:chOff x="4644008" y="3573016"/>
            <a:chExt cx="432040" cy="559"/>
          </a:xfrm>
        </p:grpSpPr>
        <p:cxnSp>
          <p:nvCxnSpPr>
            <p:cNvPr id="3723"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24"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25"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44" name="Gruppieren 394"/>
          <p:cNvGrpSpPr>
            <a:grpSpLocks/>
          </p:cNvGrpSpPr>
          <p:nvPr/>
        </p:nvGrpSpPr>
        <p:grpSpPr bwMode="auto">
          <a:xfrm>
            <a:off x="5651500" y="4829175"/>
            <a:ext cx="431800" cy="1588"/>
            <a:chOff x="4644008" y="3573016"/>
            <a:chExt cx="432040" cy="559"/>
          </a:xfrm>
        </p:grpSpPr>
        <p:cxnSp>
          <p:nvCxnSpPr>
            <p:cNvPr id="3720" name="Gerade Verbindung 395"/>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21" name="Gerade Verbindung 396"/>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22" name="Gerade Verbindung 397"/>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774" name="Abgerundetes Rechteck 773"/>
          <p:cNvSpPr/>
          <p:nvPr/>
        </p:nvSpPr>
        <p:spPr bwMode="auto">
          <a:xfrm>
            <a:off x="3629025" y="27971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37</a:t>
            </a:r>
          </a:p>
        </p:txBody>
      </p:sp>
      <p:sp>
        <p:nvSpPr>
          <p:cNvPr id="775" name="Abgerundetes Rechteck 774"/>
          <p:cNvSpPr/>
          <p:nvPr/>
        </p:nvSpPr>
        <p:spPr bwMode="auto">
          <a:xfrm>
            <a:off x="8181975" y="2287588"/>
            <a:ext cx="288925" cy="10795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anchor="ctr"/>
          <a:lstStyle/>
          <a:p>
            <a:pPr algn="ctr">
              <a:defRPr/>
            </a:pPr>
            <a:r>
              <a:rPr lang="de-DE" sz="300" b="1" dirty="0">
                <a:solidFill>
                  <a:srgbClr val="000000"/>
                </a:solidFill>
                <a:latin typeface="Helvetica" charset="0"/>
              </a:rPr>
              <a:t>SCB 1</a:t>
            </a:r>
          </a:p>
        </p:txBody>
      </p:sp>
      <p:sp>
        <p:nvSpPr>
          <p:cNvPr id="781" name="Rechteck 780"/>
          <p:cNvSpPr/>
          <p:nvPr/>
        </p:nvSpPr>
        <p:spPr bwMode="auto">
          <a:xfrm>
            <a:off x="5902325" y="1782763"/>
            <a:ext cx="2744788" cy="7143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anchor="ctr"/>
          <a:lstStyle/>
          <a:p>
            <a:pPr algn="ctr">
              <a:defRPr/>
            </a:pPr>
            <a:r>
              <a:rPr lang="de-DE" sz="400" dirty="0">
                <a:solidFill>
                  <a:srgbClr val="000000"/>
                </a:solidFill>
                <a:latin typeface="Arial"/>
              </a:rPr>
              <a:t>DEMACO Cryo-connection </a:t>
            </a:r>
          </a:p>
        </p:txBody>
      </p:sp>
      <p:grpSp>
        <p:nvGrpSpPr>
          <p:cNvPr id="2348" name="Gruppieren 249"/>
          <p:cNvGrpSpPr>
            <a:grpSpLocks/>
          </p:cNvGrpSpPr>
          <p:nvPr/>
        </p:nvGrpSpPr>
        <p:grpSpPr bwMode="auto">
          <a:xfrm>
            <a:off x="7596188" y="4824413"/>
            <a:ext cx="431800" cy="1587"/>
            <a:chOff x="4644008" y="3573016"/>
            <a:chExt cx="432040" cy="559"/>
          </a:xfrm>
        </p:grpSpPr>
        <p:cxnSp>
          <p:nvCxnSpPr>
            <p:cNvPr id="3717"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18"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19"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49" name="Gruppieren 253"/>
          <p:cNvGrpSpPr>
            <a:grpSpLocks/>
          </p:cNvGrpSpPr>
          <p:nvPr/>
        </p:nvGrpSpPr>
        <p:grpSpPr bwMode="auto">
          <a:xfrm>
            <a:off x="6951663" y="4824413"/>
            <a:ext cx="433387" cy="0"/>
            <a:chOff x="4644008" y="3573016"/>
            <a:chExt cx="432040" cy="559"/>
          </a:xfrm>
        </p:grpSpPr>
        <p:cxnSp>
          <p:nvCxnSpPr>
            <p:cNvPr id="3714"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15"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16"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0" name="Gruppieren 257"/>
          <p:cNvGrpSpPr>
            <a:grpSpLocks/>
          </p:cNvGrpSpPr>
          <p:nvPr/>
        </p:nvGrpSpPr>
        <p:grpSpPr bwMode="auto">
          <a:xfrm>
            <a:off x="6300788" y="4822825"/>
            <a:ext cx="431800" cy="1588"/>
            <a:chOff x="4644008" y="3573016"/>
            <a:chExt cx="432040" cy="559"/>
          </a:xfrm>
        </p:grpSpPr>
        <p:cxnSp>
          <p:nvCxnSpPr>
            <p:cNvPr id="3711"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12"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13"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1" name="Gruppieren 249"/>
          <p:cNvGrpSpPr>
            <a:grpSpLocks/>
          </p:cNvGrpSpPr>
          <p:nvPr/>
        </p:nvGrpSpPr>
        <p:grpSpPr bwMode="auto">
          <a:xfrm>
            <a:off x="2406650" y="5338763"/>
            <a:ext cx="431800" cy="1587"/>
            <a:chOff x="4644008" y="3573016"/>
            <a:chExt cx="432040" cy="559"/>
          </a:xfrm>
        </p:grpSpPr>
        <p:cxnSp>
          <p:nvCxnSpPr>
            <p:cNvPr id="3708"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09"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10"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2" name="Gruppieren 253"/>
          <p:cNvGrpSpPr>
            <a:grpSpLocks/>
          </p:cNvGrpSpPr>
          <p:nvPr/>
        </p:nvGrpSpPr>
        <p:grpSpPr bwMode="auto">
          <a:xfrm>
            <a:off x="1762125" y="5337175"/>
            <a:ext cx="433388" cy="0"/>
            <a:chOff x="4644008" y="3573016"/>
            <a:chExt cx="432040" cy="559"/>
          </a:xfrm>
        </p:grpSpPr>
        <p:cxnSp>
          <p:nvCxnSpPr>
            <p:cNvPr id="3705"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06"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07"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3" name="Gruppieren 257"/>
          <p:cNvGrpSpPr>
            <a:grpSpLocks/>
          </p:cNvGrpSpPr>
          <p:nvPr/>
        </p:nvGrpSpPr>
        <p:grpSpPr bwMode="auto">
          <a:xfrm>
            <a:off x="1111250" y="5335588"/>
            <a:ext cx="431800" cy="1587"/>
            <a:chOff x="4644008" y="3573016"/>
            <a:chExt cx="432040" cy="559"/>
          </a:xfrm>
        </p:grpSpPr>
        <p:cxnSp>
          <p:nvCxnSpPr>
            <p:cNvPr id="3702"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03"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04"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4" name="Gruppieren 261"/>
          <p:cNvGrpSpPr>
            <a:grpSpLocks/>
          </p:cNvGrpSpPr>
          <p:nvPr/>
        </p:nvGrpSpPr>
        <p:grpSpPr bwMode="auto">
          <a:xfrm>
            <a:off x="469900" y="5335588"/>
            <a:ext cx="431800" cy="0"/>
            <a:chOff x="4644008" y="3573016"/>
            <a:chExt cx="432040" cy="559"/>
          </a:xfrm>
        </p:grpSpPr>
        <p:cxnSp>
          <p:nvCxnSpPr>
            <p:cNvPr id="3699" name="Gerade Verbindung 262"/>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700" name="Gerade Verbindung 263"/>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701" name="Gerade Verbindung 264"/>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5" name="Gruppieren 233"/>
          <p:cNvGrpSpPr>
            <a:grpSpLocks/>
          </p:cNvGrpSpPr>
          <p:nvPr/>
        </p:nvGrpSpPr>
        <p:grpSpPr bwMode="auto">
          <a:xfrm>
            <a:off x="3043238" y="5340350"/>
            <a:ext cx="431800" cy="1588"/>
            <a:chOff x="4644008" y="3573016"/>
            <a:chExt cx="432040" cy="559"/>
          </a:xfrm>
        </p:grpSpPr>
        <p:cxnSp>
          <p:nvCxnSpPr>
            <p:cNvPr id="3696"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97"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98"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6" name="Gruppieren 249"/>
          <p:cNvGrpSpPr>
            <a:grpSpLocks/>
          </p:cNvGrpSpPr>
          <p:nvPr/>
        </p:nvGrpSpPr>
        <p:grpSpPr bwMode="auto">
          <a:xfrm>
            <a:off x="4997450" y="5337175"/>
            <a:ext cx="431800" cy="1588"/>
            <a:chOff x="4644008" y="3573016"/>
            <a:chExt cx="432040" cy="559"/>
          </a:xfrm>
        </p:grpSpPr>
        <p:cxnSp>
          <p:nvCxnSpPr>
            <p:cNvPr id="3693"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94"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95"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7" name="Gruppieren 253"/>
          <p:cNvGrpSpPr>
            <a:grpSpLocks/>
          </p:cNvGrpSpPr>
          <p:nvPr/>
        </p:nvGrpSpPr>
        <p:grpSpPr bwMode="auto">
          <a:xfrm>
            <a:off x="4352925" y="5337175"/>
            <a:ext cx="433388" cy="0"/>
            <a:chOff x="4644008" y="3573016"/>
            <a:chExt cx="432040" cy="559"/>
          </a:xfrm>
        </p:grpSpPr>
        <p:cxnSp>
          <p:nvCxnSpPr>
            <p:cNvPr id="3690"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91"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92"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8" name="Gruppieren 257"/>
          <p:cNvGrpSpPr>
            <a:grpSpLocks/>
          </p:cNvGrpSpPr>
          <p:nvPr/>
        </p:nvGrpSpPr>
        <p:grpSpPr bwMode="auto">
          <a:xfrm>
            <a:off x="3702050" y="5335588"/>
            <a:ext cx="431800" cy="1587"/>
            <a:chOff x="4644008" y="3573016"/>
            <a:chExt cx="432040" cy="559"/>
          </a:xfrm>
        </p:grpSpPr>
        <p:cxnSp>
          <p:nvCxnSpPr>
            <p:cNvPr id="3687"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88"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89"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59" name="Gruppieren 233"/>
          <p:cNvGrpSpPr>
            <a:grpSpLocks/>
          </p:cNvGrpSpPr>
          <p:nvPr/>
        </p:nvGrpSpPr>
        <p:grpSpPr bwMode="auto">
          <a:xfrm>
            <a:off x="5635625" y="5335588"/>
            <a:ext cx="431800" cy="1587"/>
            <a:chOff x="4644008" y="3573016"/>
            <a:chExt cx="432040" cy="559"/>
          </a:xfrm>
        </p:grpSpPr>
        <p:cxnSp>
          <p:nvCxnSpPr>
            <p:cNvPr id="3684" name="Gerade Verbindung 23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85" name="Gerade Verbindung 23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86" name="Gerade Verbindung 23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60" name="Gruppieren 257"/>
          <p:cNvGrpSpPr>
            <a:grpSpLocks/>
          </p:cNvGrpSpPr>
          <p:nvPr/>
        </p:nvGrpSpPr>
        <p:grpSpPr bwMode="auto">
          <a:xfrm>
            <a:off x="6300788" y="5334000"/>
            <a:ext cx="431800" cy="1588"/>
            <a:chOff x="4644008" y="3573016"/>
            <a:chExt cx="432040" cy="559"/>
          </a:xfrm>
        </p:grpSpPr>
        <p:cxnSp>
          <p:nvCxnSpPr>
            <p:cNvPr id="3681" name="Gerade Verbindung 258"/>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82" name="Gerade Verbindung 259"/>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83" name="Gerade Verbindung 260"/>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cxnSp>
        <p:nvCxnSpPr>
          <p:cNvPr id="2361" name="Gerade Verbindung 395"/>
          <p:cNvCxnSpPr>
            <a:cxnSpLocks noChangeShapeType="1"/>
          </p:cNvCxnSpPr>
          <p:nvPr/>
        </p:nvCxnSpPr>
        <p:spPr bwMode="auto">
          <a:xfrm>
            <a:off x="8218488" y="2266950"/>
            <a:ext cx="2159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2362" name="Gerade Verbindung 396"/>
          <p:cNvCxnSpPr>
            <a:cxnSpLocks noChangeShapeType="1"/>
          </p:cNvCxnSpPr>
          <p:nvPr/>
        </p:nvCxnSpPr>
        <p:spPr bwMode="auto">
          <a:xfrm>
            <a:off x="7818438" y="2940050"/>
            <a:ext cx="287337"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2363" name="Gerade Verbindung 395"/>
          <p:cNvCxnSpPr>
            <a:cxnSpLocks noChangeShapeType="1"/>
          </p:cNvCxnSpPr>
          <p:nvPr/>
        </p:nvCxnSpPr>
        <p:spPr bwMode="auto">
          <a:xfrm>
            <a:off x="8224838" y="2781300"/>
            <a:ext cx="2159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sp>
        <p:nvSpPr>
          <p:cNvPr id="832" name="Abgerundetes Rechteck 831"/>
          <p:cNvSpPr/>
          <p:nvPr/>
        </p:nvSpPr>
        <p:spPr bwMode="auto">
          <a:xfrm>
            <a:off x="6232525" y="280511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38</a:t>
            </a:r>
          </a:p>
        </p:txBody>
      </p:sp>
      <p:grpSp>
        <p:nvGrpSpPr>
          <p:cNvPr id="2365" name="Gruppieren 249"/>
          <p:cNvGrpSpPr>
            <a:grpSpLocks/>
          </p:cNvGrpSpPr>
          <p:nvPr/>
        </p:nvGrpSpPr>
        <p:grpSpPr bwMode="auto">
          <a:xfrm>
            <a:off x="7596188" y="5345113"/>
            <a:ext cx="431800" cy="1587"/>
            <a:chOff x="4644008" y="3573016"/>
            <a:chExt cx="432040" cy="559"/>
          </a:xfrm>
        </p:grpSpPr>
        <p:cxnSp>
          <p:nvCxnSpPr>
            <p:cNvPr id="3678" name="Gerade Verbindung 250"/>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79" name="Gerade Verbindung 251"/>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80" name="Gerade Verbindung 252"/>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grpSp>
        <p:nvGrpSpPr>
          <p:cNvPr id="2366" name="Gruppieren 253"/>
          <p:cNvGrpSpPr>
            <a:grpSpLocks/>
          </p:cNvGrpSpPr>
          <p:nvPr/>
        </p:nvGrpSpPr>
        <p:grpSpPr bwMode="auto">
          <a:xfrm>
            <a:off x="6951663" y="5345113"/>
            <a:ext cx="433387" cy="0"/>
            <a:chOff x="4644008" y="3573016"/>
            <a:chExt cx="432040" cy="559"/>
          </a:xfrm>
        </p:grpSpPr>
        <p:cxnSp>
          <p:nvCxnSpPr>
            <p:cNvPr id="3675" name="Gerade Verbindung 254"/>
            <p:cNvCxnSpPr>
              <a:cxnSpLocks noChangeShapeType="1"/>
            </p:cNvCxnSpPr>
            <p:nvPr/>
          </p:nvCxnSpPr>
          <p:spPr bwMode="auto">
            <a:xfrm>
              <a:off x="4644008" y="3573016"/>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3676" name="Gerade Verbindung 255"/>
            <p:cNvCxnSpPr>
              <a:cxnSpLocks noChangeShapeType="1"/>
            </p:cNvCxnSpPr>
            <p:nvPr/>
          </p:nvCxnSpPr>
          <p:spPr bwMode="auto">
            <a:xfrm>
              <a:off x="4716463" y="3573016"/>
              <a:ext cx="288000" cy="0"/>
            </a:xfrm>
            <a:prstGeom prst="line">
              <a:avLst/>
            </a:prstGeom>
            <a:noFill/>
            <a:ln w="22225" algn="ctr">
              <a:solidFill>
                <a:schemeClr val="bg1"/>
              </a:solidFill>
              <a:round/>
              <a:headEnd/>
              <a:tailEnd/>
            </a:ln>
            <a:extLst>
              <a:ext uri="{909E8E84-426E-40DD-AFC4-6F175D3DCCD1}">
                <a14:hiddenFill xmlns:a14="http://schemas.microsoft.com/office/drawing/2010/main">
                  <a:noFill/>
                </a14:hiddenFill>
              </a:ext>
            </a:extLst>
          </p:spPr>
        </p:cxnSp>
        <p:cxnSp>
          <p:nvCxnSpPr>
            <p:cNvPr id="3677" name="Gerade Verbindung 256"/>
            <p:cNvCxnSpPr>
              <a:cxnSpLocks noChangeShapeType="1"/>
            </p:cNvCxnSpPr>
            <p:nvPr/>
          </p:nvCxnSpPr>
          <p:spPr bwMode="auto">
            <a:xfrm>
              <a:off x="5004048" y="3573575"/>
              <a:ext cx="720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grpSp>
      <p:sp>
        <p:nvSpPr>
          <p:cNvPr id="844" name="Abgerundetes Rechteck 843"/>
          <p:cNvSpPr/>
          <p:nvPr/>
        </p:nvSpPr>
        <p:spPr bwMode="auto">
          <a:xfrm>
            <a:off x="8180388" y="2805113"/>
            <a:ext cx="288925" cy="10795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anchor="ctr"/>
          <a:lstStyle/>
          <a:p>
            <a:pPr algn="ctr">
              <a:defRPr/>
            </a:pPr>
            <a:r>
              <a:rPr lang="de-DE" sz="300" b="1" dirty="0">
                <a:solidFill>
                  <a:srgbClr val="000000"/>
                </a:solidFill>
                <a:latin typeface="Helvetica" charset="0"/>
              </a:rPr>
              <a:t>SCB 2</a:t>
            </a:r>
          </a:p>
        </p:txBody>
      </p:sp>
      <p:sp>
        <p:nvSpPr>
          <p:cNvPr id="845" name="Abgerundetes Rechteck 844"/>
          <p:cNvSpPr/>
          <p:nvPr/>
        </p:nvSpPr>
        <p:spPr bwMode="auto">
          <a:xfrm>
            <a:off x="2984500" y="2801938"/>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39</a:t>
            </a:r>
          </a:p>
        </p:txBody>
      </p:sp>
      <p:sp>
        <p:nvSpPr>
          <p:cNvPr id="846" name="Abgerundetes Rechteck 845"/>
          <p:cNvSpPr/>
          <p:nvPr/>
        </p:nvSpPr>
        <p:spPr bwMode="auto">
          <a:xfrm>
            <a:off x="4284663" y="279876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40</a:t>
            </a:r>
          </a:p>
        </p:txBody>
      </p:sp>
      <p:sp>
        <p:nvSpPr>
          <p:cNvPr id="856" name="Abgerundetes Rechteck 855"/>
          <p:cNvSpPr/>
          <p:nvPr/>
        </p:nvSpPr>
        <p:spPr bwMode="auto">
          <a:xfrm>
            <a:off x="4938713" y="2801938"/>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41</a:t>
            </a:r>
          </a:p>
        </p:txBody>
      </p:sp>
      <p:sp>
        <p:nvSpPr>
          <p:cNvPr id="714" name="Abgerundetes Rechteck 713"/>
          <p:cNvSpPr/>
          <p:nvPr/>
        </p:nvSpPr>
        <p:spPr bwMode="auto">
          <a:xfrm>
            <a:off x="6881813" y="2801938"/>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36</a:t>
            </a:r>
          </a:p>
        </p:txBody>
      </p:sp>
      <p:sp>
        <p:nvSpPr>
          <p:cNvPr id="873" name="Abgerundetes Rechteck 872"/>
          <p:cNvSpPr/>
          <p:nvPr/>
        </p:nvSpPr>
        <p:spPr bwMode="auto">
          <a:xfrm>
            <a:off x="3624263" y="177323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43</a:t>
            </a:r>
          </a:p>
        </p:txBody>
      </p:sp>
      <p:sp>
        <p:nvSpPr>
          <p:cNvPr id="888" name="Abgerundetes Rechteck 887"/>
          <p:cNvSpPr/>
          <p:nvPr/>
        </p:nvSpPr>
        <p:spPr bwMode="auto">
          <a:xfrm>
            <a:off x="4932363" y="177323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XM42</a:t>
            </a:r>
          </a:p>
        </p:txBody>
      </p:sp>
      <p:sp>
        <p:nvSpPr>
          <p:cNvPr id="891" name="Rechteck 890"/>
          <p:cNvSpPr/>
          <p:nvPr/>
        </p:nvSpPr>
        <p:spPr bwMode="auto">
          <a:xfrm>
            <a:off x="8120448" y="229235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92" name="Rechteck 891"/>
          <p:cNvSpPr/>
          <p:nvPr/>
        </p:nvSpPr>
        <p:spPr bwMode="auto">
          <a:xfrm>
            <a:off x="7470676" y="2293938"/>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93" name="Rechteck 892"/>
          <p:cNvSpPr/>
          <p:nvPr/>
        </p:nvSpPr>
        <p:spPr bwMode="auto">
          <a:xfrm>
            <a:off x="6819887" y="2291481"/>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94" name="Rechteck 893"/>
          <p:cNvSpPr/>
          <p:nvPr/>
        </p:nvSpPr>
        <p:spPr bwMode="auto">
          <a:xfrm>
            <a:off x="6165739"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62" name="Rechteck 861"/>
          <p:cNvSpPr/>
          <p:nvPr/>
        </p:nvSpPr>
        <p:spPr bwMode="auto">
          <a:xfrm>
            <a:off x="4951413" y="1512888"/>
            <a:ext cx="22225" cy="666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64" name="Rechteck 863"/>
          <p:cNvSpPr/>
          <p:nvPr/>
        </p:nvSpPr>
        <p:spPr bwMode="auto">
          <a:xfrm>
            <a:off x="4840288" y="1511300"/>
            <a:ext cx="22225" cy="698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68" name="Rechteck 867"/>
          <p:cNvSpPr/>
          <p:nvPr/>
        </p:nvSpPr>
        <p:spPr bwMode="auto">
          <a:xfrm>
            <a:off x="4735513" y="1512888"/>
            <a:ext cx="22225"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71" name="Rechteck 870"/>
          <p:cNvSpPr/>
          <p:nvPr/>
        </p:nvSpPr>
        <p:spPr bwMode="auto">
          <a:xfrm>
            <a:off x="4632325" y="1512888"/>
            <a:ext cx="22225"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74" name="Rechteck 873"/>
          <p:cNvSpPr/>
          <p:nvPr/>
        </p:nvSpPr>
        <p:spPr bwMode="auto">
          <a:xfrm>
            <a:off x="4559300" y="1512888"/>
            <a:ext cx="22225" cy="698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76" name="Rechteck 875"/>
          <p:cNvSpPr/>
          <p:nvPr/>
        </p:nvSpPr>
        <p:spPr bwMode="auto">
          <a:xfrm>
            <a:off x="4452938" y="1511300"/>
            <a:ext cx="22225" cy="698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877" name="Rechteck 876"/>
          <p:cNvSpPr/>
          <p:nvPr/>
        </p:nvSpPr>
        <p:spPr bwMode="auto">
          <a:xfrm>
            <a:off x="4419600" y="1512888"/>
            <a:ext cx="22225" cy="698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394" name="Gruppieren 15"/>
          <p:cNvGrpSpPr>
            <a:grpSpLocks/>
          </p:cNvGrpSpPr>
          <p:nvPr/>
        </p:nvGrpSpPr>
        <p:grpSpPr bwMode="auto">
          <a:xfrm>
            <a:off x="766763" y="1509713"/>
            <a:ext cx="104775" cy="65087"/>
            <a:chOff x="1258093" y="1899442"/>
            <a:chExt cx="104400" cy="65171"/>
          </a:xfrm>
        </p:grpSpPr>
        <p:sp>
          <p:nvSpPr>
            <p:cNvPr id="3671"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72" name="Gerade Verbindung 1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73" name="Gerade Verbindung 878"/>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74" name="Gerade Verbindung 879"/>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395" name="Gruppieren 881"/>
          <p:cNvGrpSpPr>
            <a:grpSpLocks/>
          </p:cNvGrpSpPr>
          <p:nvPr/>
        </p:nvGrpSpPr>
        <p:grpSpPr bwMode="auto">
          <a:xfrm>
            <a:off x="979488" y="1508125"/>
            <a:ext cx="104775" cy="66675"/>
            <a:chOff x="1258093" y="1899442"/>
            <a:chExt cx="104400" cy="65171"/>
          </a:xfrm>
        </p:grpSpPr>
        <p:sp>
          <p:nvSpPr>
            <p:cNvPr id="3667"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68" name="Gerade Verbindung 883"/>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69" name="Gerade Verbindung 884"/>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70" name="Gerade Verbindung 885"/>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396" name="Gruppieren 886"/>
          <p:cNvGrpSpPr>
            <a:grpSpLocks/>
          </p:cNvGrpSpPr>
          <p:nvPr/>
        </p:nvGrpSpPr>
        <p:grpSpPr bwMode="auto">
          <a:xfrm>
            <a:off x="1096963" y="1508125"/>
            <a:ext cx="104775" cy="66675"/>
            <a:chOff x="1258093" y="1899442"/>
            <a:chExt cx="104400" cy="65171"/>
          </a:xfrm>
        </p:grpSpPr>
        <p:sp>
          <p:nvSpPr>
            <p:cNvPr id="3663"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64" name="Gerade Verbindung 895"/>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65" name="Gerade Verbindung 896"/>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66" name="Gerade Verbindung 897"/>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397" name="Gruppieren 898"/>
          <p:cNvGrpSpPr>
            <a:grpSpLocks/>
          </p:cNvGrpSpPr>
          <p:nvPr/>
        </p:nvGrpSpPr>
        <p:grpSpPr bwMode="auto">
          <a:xfrm>
            <a:off x="1247775" y="1509713"/>
            <a:ext cx="104775" cy="65087"/>
            <a:chOff x="1258093" y="1899442"/>
            <a:chExt cx="104400" cy="65171"/>
          </a:xfrm>
        </p:grpSpPr>
        <p:sp>
          <p:nvSpPr>
            <p:cNvPr id="3659"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60" name="Gerade Verbindung 900"/>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61" name="Gerade Verbindung 901"/>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62" name="Gerade Verbindung 902"/>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398" name="Gruppieren 903"/>
          <p:cNvGrpSpPr>
            <a:grpSpLocks/>
          </p:cNvGrpSpPr>
          <p:nvPr/>
        </p:nvGrpSpPr>
        <p:grpSpPr bwMode="auto">
          <a:xfrm>
            <a:off x="2690813" y="1508125"/>
            <a:ext cx="104775" cy="66675"/>
            <a:chOff x="1258093" y="1899442"/>
            <a:chExt cx="104400" cy="65171"/>
          </a:xfrm>
        </p:grpSpPr>
        <p:sp>
          <p:nvSpPr>
            <p:cNvPr id="3655"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56" name="Gerade Verbindung 905"/>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57" name="Gerade Verbindung 906"/>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58" name="Gerade Verbindung 907"/>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399" name="Gruppieren 908"/>
          <p:cNvGrpSpPr>
            <a:grpSpLocks/>
          </p:cNvGrpSpPr>
          <p:nvPr/>
        </p:nvGrpSpPr>
        <p:grpSpPr bwMode="auto">
          <a:xfrm>
            <a:off x="2568575" y="1508125"/>
            <a:ext cx="104775" cy="66675"/>
            <a:chOff x="1258093" y="1899442"/>
            <a:chExt cx="104400" cy="65171"/>
          </a:xfrm>
        </p:grpSpPr>
        <p:sp>
          <p:nvSpPr>
            <p:cNvPr id="3651"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52" name="Gerade Verbindung 910"/>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53" name="Gerade Verbindung 911"/>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54" name="Gerade Verbindung 912"/>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00" name="Gruppieren 913"/>
          <p:cNvGrpSpPr>
            <a:grpSpLocks/>
          </p:cNvGrpSpPr>
          <p:nvPr/>
        </p:nvGrpSpPr>
        <p:grpSpPr bwMode="auto">
          <a:xfrm>
            <a:off x="2447925" y="1508125"/>
            <a:ext cx="104775" cy="66675"/>
            <a:chOff x="1258093" y="1899442"/>
            <a:chExt cx="104400" cy="65171"/>
          </a:xfrm>
        </p:grpSpPr>
        <p:sp>
          <p:nvSpPr>
            <p:cNvPr id="3647" name="Rechteck 321"/>
            <p:cNvSpPr>
              <a:spLocks noChangeArrowheads="1"/>
            </p:cNvSpPr>
            <p:nvPr/>
          </p:nvSpPr>
          <p:spPr bwMode="auto">
            <a:xfrm>
              <a:off x="1258093" y="1903413"/>
              <a:ext cx="104400" cy="61200"/>
            </a:xfrm>
            <a:prstGeom prst="rect">
              <a:avLst/>
            </a:prstGeom>
            <a:solidFill>
              <a:srgbClr val="92D05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48" name="Gerade Verbindung 915"/>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49" name="Gerade Verbindung 916"/>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50" name="Gerade Verbindung 917"/>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929" name="Rechteck 928"/>
          <p:cNvSpPr/>
          <p:nvPr/>
        </p:nvSpPr>
        <p:spPr bwMode="auto">
          <a:xfrm>
            <a:off x="5060950" y="1512888"/>
            <a:ext cx="22225" cy="666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35" name="Rechteck 934"/>
          <p:cNvSpPr/>
          <p:nvPr/>
        </p:nvSpPr>
        <p:spPr bwMode="auto">
          <a:xfrm>
            <a:off x="5168900" y="1512888"/>
            <a:ext cx="22225" cy="666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37" name="Rechteck 936"/>
          <p:cNvSpPr/>
          <p:nvPr/>
        </p:nvSpPr>
        <p:spPr bwMode="auto">
          <a:xfrm>
            <a:off x="8496300" y="2047875"/>
            <a:ext cx="17463" cy="3968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39" name="Abgerundetes Rechteck 938"/>
          <p:cNvSpPr/>
          <p:nvPr/>
        </p:nvSpPr>
        <p:spPr bwMode="auto">
          <a:xfrm>
            <a:off x="4283075" y="1773238"/>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XM47</a:t>
            </a:r>
          </a:p>
        </p:txBody>
      </p:sp>
      <p:sp>
        <p:nvSpPr>
          <p:cNvPr id="940" name="Abgerundetes Rechteck 939"/>
          <p:cNvSpPr/>
          <p:nvPr/>
        </p:nvSpPr>
        <p:spPr bwMode="auto">
          <a:xfrm>
            <a:off x="2982913" y="177323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XM44</a:t>
            </a:r>
          </a:p>
        </p:txBody>
      </p:sp>
      <p:sp>
        <p:nvSpPr>
          <p:cNvPr id="943" name="Rechteck 942"/>
          <p:cNvSpPr/>
          <p:nvPr/>
        </p:nvSpPr>
        <p:spPr bwMode="auto">
          <a:xfrm>
            <a:off x="5515875"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4" name="Rechteck 943"/>
          <p:cNvSpPr/>
          <p:nvPr/>
        </p:nvSpPr>
        <p:spPr bwMode="auto">
          <a:xfrm>
            <a:off x="4862513"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5" name="Rechteck 944"/>
          <p:cNvSpPr/>
          <p:nvPr/>
        </p:nvSpPr>
        <p:spPr bwMode="auto">
          <a:xfrm>
            <a:off x="4215373"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6" name="Rechteck 945"/>
          <p:cNvSpPr/>
          <p:nvPr/>
        </p:nvSpPr>
        <p:spPr bwMode="auto">
          <a:xfrm>
            <a:off x="3569600"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7" name="Rechteck 946"/>
          <p:cNvSpPr/>
          <p:nvPr/>
        </p:nvSpPr>
        <p:spPr bwMode="auto">
          <a:xfrm>
            <a:off x="2919400"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8" name="Rechteck 947"/>
          <p:cNvSpPr/>
          <p:nvPr/>
        </p:nvSpPr>
        <p:spPr bwMode="auto">
          <a:xfrm>
            <a:off x="2274094" y="228656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424" name="Gruppieren 22"/>
          <p:cNvGrpSpPr>
            <a:grpSpLocks/>
          </p:cNvGrpSpPr>
          <p:nvPr/>
        </p:nvGrpSpPr>
        <p:grpSpPr bwMode="auto">
          <a:xfrm>
            <a:off x="4838700" y="2390775"/>
            <a:ext cx="107950" cy="185738"/>
            <a:chOff x="4342604" y="2549201"/>
            <a:chExt cx="107950" cy="186085"/>
          </a:xfrm>
        </p:grpSpPr>
        <p:cxnSp>
          <p:nvCxnSpPr>
            <p:cNvPr id="952" name="Gerade Verbindung 951"/>
            <p:cNvCxnSpPr/>
            <p:nvPr/>
          </p:nvCxnSpPr>
          <p:spPr bwMode="auto">
            <a:xfrm flipV="1">
              <a:off x="4396579" y="2549201"/>
              <a:ext cx="0" cy="108152"/>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953" name="Rechteck 952"/>
            <p:cNvSpPr/>
            <p:nvPr/>
          </p:nvSpPr>
          <p:spPr bwMode="auto">
            <a:xfrm>
              <a:off x="4342604" y="2663715"/>
              <a:ext cx="107950" cy="715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grpSp>
      <p:cxnSp>
        <p:nvCxnSpPr>
          <p:cNvPr id="958" name="Gerade Verbindung 957"/>
          <p:cNvCxnSpPr/>
          <p:nvPr/>
        </p:nvCxnSpPr>
        <p:spPr bwMode="auto">
          <a:xfrm flipH="1" flipV="1">
            <a:off x="7497763" y="2401888"/>
            <a:ext cx="31750" cy="90487"/>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959" name="Rechteck 958"/>
          <p:cNvSpPr/>
          <p:nvPr/>
        </p:nvSpPr>
        <p:spPr bwMode="auto">
          <a:xfrm>
            <a:off x="7475538" y="2500313"/>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sp>
        <p:nvSpPr>
          <p:cNvPr id="938" name="Rechteck 937"/>
          <p:cNvSpPr/>
          <p:nvPr/>
        </p:nvSpPr>
        <p:spPr bwMode="auto">
          <a:xfrm>
            <a:off x="4316413" y="1512888"/>
            <a:ext cx="22225"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1" name="Rechteck 940"/>
          <p:cNvSpPr/>
          <p:nvPr/>
        </p:nvSpPr>
        <p:spPr bwMode="auto">
          <a:xfrm>
            <a:off x="5626100" y="1512888"/>
            <a:ext cx="19050"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42" name="Rechteck 941"/>
          <p:cNvSpPr/>
          <p:nvPr/>
        </p:nvSpPr>
        <p:spPr bwMode="auto">
          <a:xfrm>
            <a:off x="1619250" y="2291370"/>
            <a:ext cx="5875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60" name="Rechteck 959"/>
          <p:cNvSpPr/>
          <p:nvPr/>
        </p:nvSpPr>
        <p:spPr bwMode="auto">
          <a:xfrm>
            <a:off x="966788" y="2287376"/>
            <a:ext cx="5875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61" name="Rechteck 960"/>
          <p:cNvSpPr/>
          <p:nvPr/>
        </p:nvSpPr>
        <p:spPr bwMode="auto">
          <a:xfrm>
            <a:off x="5565775" y="1520825"/>
            <a:ext cx="33338" cy="6032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62" name="Rechteck 961"/>
          <p:cNvSpPr/>
          <p:nvPr/>
        </p:nvSpPr>
        <p:spPr bwMode="auto">
          <a:xfrm>
            <a:off x="8602663" y="2058988"/>
            <a:ext cx="25400" cy="285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2437" name="Rechteck 2754"/>
          <p:cNvSpPr>
            <a:spLocks noChangeArrowheads="1"/>
          </p:cNvSpPr>
          <p:nvPr/>
        </p:nvSpPr>
        <p:spPr bwMode="auto">
          <a:xfrm>
            <a:off x="2252663" y="4581525"/>
            <a:ext cx="87312" cy="71438"/>
          </a:xfrm>
          <a:prstGeom prst="rect">
            <a:avLst/>
          </a:prstGeom>
          <a:pattFill prst="wave">
            <a:fgClr>
              <a:srgbClr val="0070C0"/>
            </a:fgClr>
            <a:bgClr>
              <a:schemeClr val="bg1"/>
            </a:bgClr>
          </a:patt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438" name="Textfeld 10"/>
          <p:cNvSpPr txBox="1">
            <a:spLocks noChangeArrowheads="1"/>
          </p:cNvSpPr>
          <p:nvPr/>
        </p:nvSpPr>
        <p:spPr bwMode="auto">
          <a:xfrm>
            <a:off x="2335213" y="4438650"/>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400"/>
              <a:t>Container for condensed water</a:t>
            </a:r>
          </a:p>
          <a:p>
            <a:pPr algn="ctr"/>
            <a:r>
              <a:rPr lang="de-DE" altLang="de-DE" sz="400"/>
              <a:t>625 ltr.</a:t>
            </a:r>
          </a:p>
        </p:txBody>
      </p:sp>
      <p:grpSp>
        <p:nvGrpSpPr>
          <p:cNvPr id="2439" name="Gruppieren 929"/>
          <p:cNvGrpSpPr>
            <a:grpSpLocks/>
          </p:cNvGrpSpPr>
          <p:nvPr/>
        </p:nvGrpSpPr>
        <p:grpSpPr bwMode="auto">
          <a:xfrm>
            <a:off x="4337050" y="1527175"/>
            <a:ext cx="82550" cy="50800"/>
            <a:chOff x="1258093" y="1899442"/>
            <a:chExt cx="104400" cy="65171"/>
          </a:xfrm>
        </p:grpSpPr>
        <p:sp>
          <p:nvSpPr>
            <p:cNvPr id="3641"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42"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43"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44"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986" name="Rechteck 985"/>
          <p:cNvSpPr/>
          <p:nvPr/>
        </p:nvSpPr>
        <p:spPr bwMode="auto">
          <a:xfrm>
            <a:off x="6073775" y="2033588"/>
            <a:ext cx="14288"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88" name="Rechteck 987"/>
          <p:cNvSpPr/>
          <p:nvPr/>
        </p:nvSpPr>
        <p:spPr bwMode="auto">
          <a:xfrm>
            <a:off x="6154738" y="2033588"/>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89" name="Rechteck 988"/>
          <p:cNvSpPr/>
          <p:nvPr/>
        </p:nvSpPr>
        <p:spPr bwMode="auto">
          <a:xfrm>
            <a:off x="6178550" y="2036763"/>
            <a:ext cx="14288"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0" name="Rechteck 989"/>
          <p:cNvSpPr/>
          <p:nvPr/>
        </p:nvSpPr>
        <p:spPr bwMode="auto">
          <a:xfrm>
            <a:off x="6259513" y="2036763"/>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1" name="Rechteck 990"/>
          <p:cNvSpPr/>
          <p:nvPr/>
        </p:nvSpPr>
        <p:spPr bwMode="auto">
          <a:xfrm>
            <a:off x="6916738" y="2033588"/>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2" name="Rechteck 991"/>
          <p:cNvSpPr/>
          <p:nvPr/>
        </p:nvSpPr>
        <p:spPr bwMode="auto">
          <a:xfrm>
            <a:off x="6997700" y="2033588"/>
            <a:ext cx="14288"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3" name="Rechteck 992"/>
          <p:cNvSpPr/>
          <p:nvPr/>
        </p:nvSpPr>
        <p:spPr bwMode="auto">
          <a:xfrm>
            <a:off x="7075488" y="2033588"/>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4" name="Rechteck 993"/>
          <p:cNvSpPr/>
          <p:nvPr/>
        </p:nvSpPr>
        <p:spPr bwMode="auto">
          <a:xfrm>
            <a:off x="7153275" y="2033588"/>
            <a:ext cx="14288"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5" name="Rechteck 994"/>
          <p:cNvSpPr/>
          <p:nvPr/>
        </p:nvSpPr>
        <p:spPr bwMode="auto">
          <a:xfrm>
            <a:off x="7235825" y="2033588"/>
            <a:ext cx="14288"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6" name="Rechteck 995"/>
          <p:cNvSpPr/>
          <p:nvPr/>
        </p:nvSpPr>
        <p:spPr bwMode="auto">
          <a:xfrm>
            <a:off x="7316788" y="2033588"/>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7" name="Rechteck 996"/>
          <p:cNvSpPr/>
          <p:nvPr/>
        </p:nvSpPr>
        <p:spPr bwMode="auto">
          <a:xfrm>
            <a:off x="7399338" y="2033588"/>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998" name="Rechteck 997"/>
          <p:cNvSpPr/>
          <p:nvPr/>
        </p:nvSpPr>
        <p:spPr bwMode="auto">
          <a:xfrm>
            <a:off x="7470775" y="2033588"/>
            <a:ext cx="15875"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03" name="Rechteck 1002"/>
          <p:cNvSpPr/>
          <p:nvPr/>
        </p:nvSpPr>
        <p:spPr bwMode="auto">
          <a:xfrm>
            <a:off x="8461375" y="2041525"/>
            <a:ext cx="25400" cy="460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07" name="Abgerundetes Rechteck 1006"/>
          <p:cNvSpPr/>
          <p:nvPr/>
        </p:nvSpPr>
        <p:spPr bwMode="auto">
          <a:xfrm>
            <a:off x="7532688" y="3286125"/>
            <a:ext cx="574675" cy="10953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49</a:t>
            </a:r>
          </a:p>
        </p:txBody>
      </p:sp>
      <p:sp>
        <p:nvSpPr>
          <p:cNvPr id="1008" name="Abgerundetes Rechteck 1007"/>
          <p:cNvSpPr/>
          <p:nvPr/>
        </p:nvSpPr>
        <p:spPr bwMode="auto">
          <a:xfrm>
            <a:off x="6234113" y="328612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16</a:t>
            </a:r>
          </a:p>
        </p:txBody>
      </p:sp>
      <p:sp>
        <p:nvSpPr>
          <p:cNvPr id="1009" name="Abgerundetes Rechteck 1008"/>
          <p:cNvSpPr/>
          <p:nvPr/>
        </p:nvSpPr>
        <p:spPr bwMode="auto">
          <a:xfrm>
            <a:off x="6883400" y="3282950"/>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33</a:t>
            </a:r>
          </a:p>
        </p:txBody>
      </p:sp>
      <p:grpSp>
        <p:nvGrpSpPr>
          <p:cNvPr id="2456" name="Gruppieren 1030"/>
          <p:cNvGrpSpPr>
            <a:grpSpLocks/>
          </p:cNvGrpSpPr>
          <p:nvPr/>
        </p:nvGrpSpPr>
        <p:grpSpPr bwMode="auto">
          <a:xfrm>
            <a:off x="774700" y="2505075"/>
            <a:ext cx="125413" cy="73025"/>
            <a:chOff x="4038305" y="3430528"/>
            <a:chExt cx="125173" cy="72000"/>
          </a:xfrm>
        </p:grpSpPr>
        <p:sp>
          <p:nvSpPr>
            <p:cNvPr id="3637" name="Rechteck 1031"/>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8" name="Rechteck 1032"/>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9" name="Rechteck 1033"/>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40" name="Rechteck 1034"/>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457" name="Gruppieren 1035"/>
          <p:cNvGrpSpPr>
            <a:grpSpLocks/>
          </p:cNvGrpSpPr>
          <p:nvPr/>
        </p:nvGrpSpPr>
        <p:grpSpPr bwMode="auto">
          <a:xfrm>
            <a:off x="1062038" y="2505075"/>
            <a:ext cx="125412" cy="73025"/>
            <a:chOff x="4038305" y="3430528"/>
            <a:chExt cx="125173" cy="72000"/>
          </a:xfrm>
        </p:grpSpPr>
        <p:sp>
          <p:nvSpPr>
            <p:cNvPr id="3633"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4"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5"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6"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458" name="Gruppieren 1041"/>
          <p:cNvGrpSpPr>
            <a:grpSpLocks/>
          </p:cNvGrpSpPr>
          <p:nvPr/>
        </p:nvGrpSpPr>
        <p:grpSpPr bwMode="auto">
          <a:xfrm>
            <a:off x="2695575" y="2505075"/>
            <a:ext cx="125413" cy="73025"/>
            <a:chOff x="4038305" y="3430528"/>
            <a:chExt cx="125173" cy="72000"/>
          </a:xfrm>
        </p:grpSpPr>
        <p:sp>
          <p:nvSpPr>
            <p:cNvPr id="3629" name="Rechteck 104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0" name="Rechteck 104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1" name="Rechteck 104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32" name="Rechteck 104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459" name="Gruppieren 1046"/>
          <p:cNvGrpSpPr>
            <a:grpSpLocks/>
          </p:cNvGrpSpPr>
          <p:nvPr/>
        </p:nvGrpSpPr>
        <p:grpSpPr bwMode="auto">
          <a:xfrm>
            <a:off x="3419475" y="2503488"/>
            <a:ext cx="125413" cy="73025"/>
            <a:chOff x="4038305" y="3430528"/>
            <a:chExt cx="125173" cy="72000"/>
          </a:xfrm>
        </p:grpSpPr>
        <p:sp>
          <p:nvSpPr>
            <p:cNvPr id="3625" name="Rechteck 1047"/>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26" name="Rechteck 1048"/>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27" name="Rechteck 1049"/>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28" name="Rechteck 1050"/>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460" name="Rechteck 10"/>
          <p:cNvSpPr>
            <a:spLocks noChangeArrowheads="1"/>
          </p:cNvSpPr>
          <p:nvPr/>
        </p:nvSpPr>
        <p:spPr bwMode="auto">
          <a:xfrm>
            <a:off x="2733675" y="2582863"/>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461" name="Rechteck 10"/>
          <p:cNvSpPr>
            <a:spLocks noChangeArrowheads="1"/>
          </p:cNvSpPr>
          <p:nvPr/>
        </p:nvSpPr>
        <p:spPr bwMode="auto">
          <a:xfrm>
            <a:off x="3840163" y="2571750"/>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462" name="Rechteck 10"/>
          <p:cNvSpPr>
            <a:spLocks noChangeArrowheads="1"/>
          </p:cNvSpPr>
          <p:nvPr/>
        </p:nvSpPr>
        <p:spPr bwMode="auto">
          <a:xfrm>
            <a:off x="3446463" y="2579688"/>
            <a:ext cx="63500"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463" name="Gruppieren 452"/>
          <p:cNvGrpSpPr>
            <a:grpSpLocks/>
          </p:cNvGrpSpPr>
          <p:nvPr/>
        </p:nvGrpSpPr>
        <p:grpSpPr bwMode="auto">
          <a:xfrm>
            <a:off x="4348163" y="2486025"/>
            <a:ext cx="149225" cy="47625"/>
            <a:chOff x="1484780" y="1847572"/>
            <a:chExt cx="148594" cy="46111"/>
          </a:xfrm>
        </p:grpSpPr>
        <p:sp>
          <p:nvSpPr>
            <p:cNvPr id="1056" name="Bogen 1055"/>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57" name="Bogen 1056"/>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464" name="Rechteck 454"/>
          <p:cNvSpPr>
            <a:spLocks noChangeArrowheads="1"/>
          </p:cNvSpPr>
          <p:nvPr/>
        </p:nvSpPr>
        <p:spPr bwMode="auto">
          <a:xfrm>
            <a:off x="4189413" y="2505075"/>
            <a:ext cx="180975"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465" name="Gruppieren 1059"/>
          <p:cNvGrpSpPr>
            <a:grpSpLocks/>
          </p:cNvGrpSpPr>
          <p:nvPr/>
        </p:nvGrpSpPr>
        <p:grpSpPr bwMode="auto">
          <a:xfrm>
            <a:off x="5167313" y="2505075"/>
            <a:ext cx="125412" cy="71438"/>
            <a:chOff x="4038305" y="3430528"/>
            <a:chExt cx="125173" cy="72000"/>
          </a:xfrm>
        </p:grpSpPr>
        <p:sp>
          <p:nvSpPr>
            <p:cNvPr id="3619" name="Rechteck 1060"/>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20" name="Rechteck 1061"/>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21" name="Rechteck 1062"/>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22" name="Rechteck 1063"/>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466" name="Rechteck 10"/>
          <p:cNvSpPr>
            <a:spLocks noChangeArrowheads="1"/>
          </p:cNvSpPr>
          <p:nvPr/>
        </p:nvSpPr>
        <p:spPr bwMode="auto">
          <a:xfrm>
            <a:off x="5192713" y="2581275"/>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467" name="Gruppieren 1065"/>
          <p:cNvGrpSpPr>
            <a:grpSpLocks/>
          </p:cNvGrpSpPr>
          <p:nvPr/>
        </p:nvGrpSpPr>
        <p:grpSpPr bwMode="auto">
          <a:xfrm>
            <a:off x="5370513" y="2503488"/>
            <a:ext cx="125412" cy="73025"/>
            <a:chOff x="4038305" y="3430528"/>
            <a:chExt cx="125173" cy="72000"/>
          </a:xfrm>
        </p:grpSpPr>
        <p:sp>
          <p:nvSpPr>
            <p:cNvPr id="3615" name="Rechteck 106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16" name="Rechteck 106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17" name="Rechteck 106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18" name="Rechteck 106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468" name="Rechteck 10"/>
          <p:cNvSpPr>
            <a:spLocks noChangeArrowheads="1"/>
          </p:cNvSpPr>
          <p:nvPr/>
        </p:nvSpPr>
        <p:spPr bwMode="auto">
          <a:xfrm>
            <a:off x="5386388" y="2579688"/>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469" name="Gruppieren 1071"/>
          <p:cNvGrpSpPr>
            <a:grpSpLocks/>
          </p:cNvGrpSpPr>
          <p:nvPr/>
        </p:nvGrpSpPr>
        <p:grpSpPr bwMode="auto">
          <a:xfrm>
            <a:off x="5959475" y="2503488"/>
            <a:ext cx="125413" cy="73025"/>
            <a:chOff x="4038305" y="3430528"/>
            <a:chExt cx="125173" cy="72000"/>
          </a:xfrm>
        </p:grpSpPr>
        <p:sp>
          <p:nvSpPr>
            <p:cNvPr id="3611" name="Rechteck 107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12" name="Rechteck 107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13" name="Rechteck 107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614" name="Rechteck 107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470" name="Rechteck 10"/>
          <p:cNvSpPr>
            <a:spLocks noChangeArrowheads="1"/>
          </p:cNvSpPr>
          <p:nvPr/>
        </p:nvSpPr>
        <p:spPr bwMode="auto">
          <a:xfrm>
            <a:off x="5984875" y="25796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471" name="Rechteck 10"/>
          <p:cNvSpPr>
            <a:spLocks noChangeArrowheads="1"/>
          </p:cNvSpPr>
          <p:nvPr/>
        </p:nvSpPr>
        <p:spPr bwMode="auto">
          <a:xfrm>
            <a:off x="6472238" y="2579688"/>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472" name="Rechteck 10"/>
          <p:cNvSpPr>
            <a:spLocks noChangeArrowheads="1"/>
          </p:cNvSpPr>
          <p:nvPr/>
        </p:nvSpPr>
        <p:spPr bwMode="auto">
          <a:xfrm>
            <a:off x="7820025" y="25796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473" name="Rechteck 10"/>
          <p:cNvSpPr>
            <a:spLocks noChangeArrowheads="1"/>
          </p:cNvSpPr>
          <p:nvPr/>
        </p:nvSpPr>
        <p:spPr bwMode="auto">
          <a:xfrm>
            <a:off x="8007350" y="25796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11" name="Abgerundetes Rechteck 1110"/>
          <p:cNvSpPr/>
          <p:nvPr/>
        </p:nvSpPr>
        <p:spPr bwMode="auto">
          <a:xfrm>
            <a:off x="5588000" y="3290888"/>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45</a:t>
            </a:r>
          </a:p>
        </p:txBody>
      </p:sp>
      <p:sp>
        <p:nvSpPr>
          <p:cNvPr id="1112" name="Abgerundetes Rechteck 1111"/>
          <p:cNvSpPr/>
          <p:nvPr/>
        </p:nvSpPr>
        <p:spPr bwMode="auto">
          <a:xfrm>
            <a:off x="4284663" y="32924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15</a:t>
            </a:r>
          </a:p>
        </p:txBody>
      </p:sp>
      <p:sp>
        <p:nvSpPr>
          <p:cNvPr id="1031" name="Rechteck 1030"/>
          <p:cNvSpPr/>
          <p:nvPr/>
        </p:nvSpPr>
        <p:spPr bwMode="auto">
          <a:xfrm>
            <a:off x="3387725" y="1511300"/>
            <a:ext cx="22225" cy="68263"/>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32" name="Rechteck 1031"/>
          <p:cNvSpPr/>
          <p:nvPr/>
        </p:nvSpPr>
        <p:spPr bwMode="auto">
          <a:xfrm>
            <a:off x="3281363" y="1511300"/>
            <a:ext cx="22225" cy="698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33" name="Rechteck 1032"/>
          <p:cNvSpPr/>
          <p:nvPr/>
        </p:nvSpPr>
        <p:spPr bwMode="auto">
          <a:xfrm>
            <a:off x="3248025" y="1511300"/>
            <a:ext cx="22225" cy="698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34" name="Rechteck 1033"/>
          <p:cNvSpPr/>
          <p:nvPr/>
        </p:nvSpPr>
        <p:spPr bwMode="auto">
          <a:xfrm>
            <a:off x="3144838" y="1512888"/>
            <a:ext cx="22225"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480" name="Gruppieren 929"/>
          <p:cNvGrpSpPr>
            <a:grpSpLocks/>
          </p:cNvGrpSpPr>
          <p:nvPr/>
        </p:nvGrpSpPr>
        <p:grpSpPr bwMode="auto">
          <a:xfrm>
            <a:off x="3165475" y="1525588"/>
            <a:ext cx="82550" cy="50800"/>
            <a:chOff x="1258093" y="1899442"/>
            <a:chExt cx="104400" cy="65171"/>
          </a:xfrm>
        </p:grpSpPr>
        <p:sp>
          <p:nvSpPr>
            <p:cNvPr id="3607"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08"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09"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10"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81" name="Gruppieren 929"/>
          <p:cNvGrpSpPr>
            <a:grpSpLocks/>
          </p:cNvGrpSpPr>
          <p:nvPr/>
        </p:nvGrpSpPr>
        <p:grpSpPr bwMode="auto">
          <a:xfrm>
            <a:off x="3300413" y="1525588"/>
            <a:ext cx="82550" cy="50800"/>
            <a:chOff x="1258093" y="1899442"/>
            <a:chExt cx="104400" cy="65171"/>
          </a:xfrm>
        </p:grpSpPr>
        <p:sp>
          <p:nvSpPr>
            <p:cNvPr id="3603"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604"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05"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606"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cxnSp>
        <p:nvCxnSpPr>
          <p:cNvPr id="1049" name="Gerade Verbindung 1048"/>
          <p:cNvCxnSpPr/>
          <p:nvPr/>
        </p:nvCxnSpPr>
        <p:spPr bwMode="auto">
          <a:xfrm>
            <a:off x="3170238"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483" name="Gruppieren 16"/>
          <p:cNvGrpSpPr>
            <a:grpSpLocks/>
          </p:cNvGrpSpPr>
          <p:nvPr/>
        </p:nvGrpSpPr>
        <p:grpSpPr bwMode="auto">
          <a:xfrm>
            <a:off x="3141663" y="1463675"/>
            <a:ext cx="130175" cy="42863"/>
            <a:chOff x="3696494" y="1398744"/>
            <a:chExt cx="129600" cy="43187"/>
          </a:xfrm>
        </p:grpSpPr>
        <p:sp>
          <p:nvSpPr>
            <p:cNvPr id="6" name="Rechteck 5"/>
            <p:cNvSpPr/>
            <p:nvPr/>
          </p:nvSpPr>
          <p:spPr bwMode="auto">
            <a:xfrm>
              <a:off x="3699655" y="1430734"/>
              <a:ext cx="124858" cy="11197"/>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600" name="Rechteck 10"/>
            <p:cNvSpPr>
              <a:spLocks noChangeArrowheads="1"/>
            </p:cNvSpPr>
            <p:nvPr/>
          </p:nvSpPr>
          <p:spPr bwMode="auto">
            <a:xfrm>
              <a:off x="3711575" y="1410012"/>
              <a:ext cx="10800" cy="21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050" name="Rechteck 1049"/>
            <p:cNvSpPr/>
            <p:nvPr/>
          </p:nvSpPr>
          <p:spPr bwMode="auto">
            <a:xfrm>
              <a:off x="3799225" y="1398744"/>
              <a:ext cx="9483" cy="3199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3602" name="Gerade Verbindung 15"/>
            <p:cNvCxnSpPr>
              <a:cxnSpLocks noChangeShapeType="1"/>
            </p:cNvCxnSpPr>
            <p:nvPr/>
          </p:nvCxnSpPr>
          <p:spPr bwMode="auto">
            <a:xfrm>
              <a:off x="3696494" y="1416531"/>
              <a:ext cx="12960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84" name="Gruppieren 929"/>
          <p:cNvGrpSpPr>
            <a:grpSpLocks/>
          </p:cNvGrpSpPr>
          <p:nvPr/>
        </p:nvGrpSpPr>
        <p:grpSpPr bwMode="auto">
          <a:xfrm>
            <a:off x="4656138" y="1525588"/>
            <a:ext cx="82550" cy="50800"/>
            <a:chOff x="1258093" y="1899442"/>
            <a:chExt cx="104400" cy="65171"/>
          </a:xfrm>
        </p:grpSpPr>
        <p:sp>
          <p:nvSpPr>
            <p:cNvPr id="3595"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96"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7"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8"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85" name="Gruppieren 929"/>
          <p:cNvGrpSpPr>
            <a:grpSpLocks/>
          </p:cNvGrpSpPr>
          <p:nvPr/>
        </p:nvGrpSpPr>
        <p:grpSpPr bwMode="auto">
          <a:xfrm>
            <a:off x="4760913" y="1525588"/>
            <a:ext cx="82550" cy="50800"/>
            <a:chOff x="1258093" y="1899442"/>
            <a:chExt cx="104400" cy="65171"/>
          </a:xfrm>
        </p:grpSpPr>
        <p:sp>
          <p:nvSpPr>
            <p:cNvPr id="3591"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92"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3"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4"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86" name="Gruppieren 929"/>
          <p:cNvGrpSpPr>
            <a:grpSpLocks/>
          </p:cNvGrpSpPr>
          <p:nvPr/>
        </p:nvGrpSpPr>
        <p:grpSpPr bwMode="auto">
          <a:xfrm>
            <a:off x="4864100" y="1525588"/>
            <a:ext cx="82550" cy="50800"/>
            <a:chOff x="1258093" y="1899442"/>
            <a:chExt cx="104400" cy="65171"/>
          </a:xfrm>
        </p:grpSpPr>
        <p:sp>
          <p:nvSpPr>
            <p:cNvPr id="3587"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88"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89"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90"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87" name="Gruppieren 929"/>
          <p:cNvGrpSpPr>
            <a:grpSpLocks/>
          </p:cNvGrpSpPr>
          <p:nvPr/>
        </p:nvGrpSpPr>
        <p:grpSpPr bwMode="auto">
          <a:xfrm>
            <a:off x="4973638" y="1525588"/>
            <a:ext cx="82550" cy="50800"/>
            <a:chOff x="1258093" y="1899442"/>
            <a:chExt cx="104400" cy="65171"/>
          </a:xfrm>
        </p:grpSpPr>
        <p:sp>
          <p:nvSpPr>
            <p:cNvPr id="3583"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84"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85"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86"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488" name="Gruppieren 929"/>
          <p:cNvGrpSpPr>
            <a:grpSpLocks/>
          </p:cNvGrpSpPr>
          <p:nvPr/>
        </p:nvGrpSpPr>
        <p:grpSpPr bwMode="auto">
          <a:xfrm>
            <a:off x="5083175" y="1525588"/>
            <a:ext cx="82550" cy="50800"/>
            <a:chOff x="1258093" y="1899442"/>
            <a:chExt cx="104400" cy="65171"/>
          </a:xfrm>
        </p:grpSpPr>
        <p:sp>
          <p:nvSpPr>
            <p:cNvPr id="3579"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80"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81"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82"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1078" name="Rechteck 1077"/>
          <p:cNvSpPr/>
          <p:nvPr/>
        </p:nvSpPr>
        <p:spPr bwMode="auto">
          <a:xfrm>
            <a:off x="5280025" y="1512888"/>
            <a:ext cx="22225"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79" name="Rechteck 1078"/>
          <p:cNvSpPr/>
          <p:nvPr/>
        </p:nvSpPr>
        <p:spPr bwMode="auto">
          <a:xfrm>
            <a:off x="5387975" y="1512888"/>
            <a:ext cx="22225" cy="682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81" name="Rechteck 1080"/>
          <p:cNvSpPr/>
          <p:nvPr/>
        </p:nvSpPr>
        <p:spPr bwMode="auto">
          <a:xfrm>
            <a:off x="5392738" y="1497013"/>
            <a:ext cx="11112" cy="11112"/>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492" name="Gruppieren 929"/>
          <p:cNvGrpSpPr>
            <a:grpSpLocks/>
          </p:cNvGrpSpPr>
          <p:nvPr/>
        </p:nvGrpSpPr>
        <p:grpSpPr bwMode="auto">
          <a:xfrm>
            <a:off x="5192713" y="1525588"/>
            <a:ext cx="82550" cy="50800"/>
            <a:chOff x="1258093" y="1899442"/>
            <a:chExt cx="104400" cy="65171"/>
          </a:xfrm>
        </p:grpSpPr>
        <p:sp>
          <p:nvSpPr>
            <p:cNvPr id="3575"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76"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77"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78"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1092" name="Rechteck 1091"/>
          <p:cNvSpPr/>
          <p:nvPr/>
        </p:nvSpPr>
        <p:spPr bwMode="auto">
          <a:xfrm>
            <a:off x="6757988" y="2033588"/>
            <a:ext cx="14287"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093" name="Rechteck 1092"/>
          <p:cNvSpPr/>
          <p:nvPr/>
        </p:nvSpPr>
        <p:spPr bwMode="auto">
          <a:xfrm>
            <a:off x="6838950" y="2033588"/>
            <a:ext cx="14288"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495" name="Gruppieren 1035"/>
          <p:cNvGrpSpPr>
            <a:grpSpLocks/>
          </p:cNvGrpSpPr>
          <p:nvPr/>
        </p:nvGrpSpPr>
        <p:grpSpPr bwMode="auto">
          <a:xfrm>
            <a:off x="738188" y="3025775"/>
            <a:ext cx="125412" cy="73025"/>
            <a:chOff x="4038305" y="3430528"/>
            <a:chExt cx="125173" cy="72000"/>
          </a:xfrm>
        </p:grpSpPr>
        <p:sp>
          <p:nvSpPr>
            <p:cNvPr id="3571"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72"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73"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74"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496" name="Gruppieren 1046"/>
          <p:cNvGrpSpPr>
            <a:grpSpLocks/>
          </p:cNvGrpSpPr>
          <p:nvPr/>
        </p:nvGrpSpPr>
        <p:grpSpPr bwMode="auto">
          <a:xfrm>
            <a:off x="3816350" y="2503488"/>
            <a:ext cx="125413" cy="73025"/>
            <a:chOff x="4038305" y="3430528"/>
            <a:chExt cx="125173" cy="72000"/>
          </a:xfrm>
        </p:grpSpPr>
        <p:sp>
          <p:nvSpPr>
            <p:cNvPr id="3567" name="Rechteck 1047"/>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8" name="Rechteck 1048"/>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9" name="Rechteck 1049"/>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70" name="Rechteck 1050"/>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497" name="Gruppieren 1071"/>
          <p:cNvGrpSpPr>
            <a:grpSpLocks/>
          </p:cNvGrpSpPr>
          <p:nvPr/>
        </p:nvGrpSpPr>
        <p:grpSpPr bwMode="auto">
          <a:xfrm>
            <a:off x="6443663" y="2503488"/>
            <a:ext cx="125412" cy="73025"/>
            <a:chOff x="4038305" y="3430528"/>
            <a:chExt cx="125173" cy="72000"/>
          </a:xfrm>
        </p:grpSpPr>
        <p:sp>
          <p:nvSpPr>
            <p:cNvPr id="3563" name="Rechteck 107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4" name="Rechteck 107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5" name="Rechteck 107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6" name="Rechteck 107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498" name="Gruppieren 1071"/>
          <p:cNvGrpSpPr>
            <a:grpSpLocks/>
          </p:cNvGrpSpPr>
          <p:nvPr/>
        </p:nvGrpSpPr>
        <p:grpSpPr bwMode="auto">
          <a:xfrm>
            <a:off x="7789863" y="2503488"/>
            <a:ext cx="125412" cy="73025"/>
            <a:chOff x="4038305" y="3430528"/>
            <a:chExt cx="125173" cy="72000"/>
          </a:xfrm>
        </p:grpSpPr>
        <p:sp>
          <p:nvSpPr>
            <p:cNvPr id="3559" name="Rechteck 107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0" name="Rechteck 107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1" name="Rechteck 107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62" name="Rechteck 107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499" name="Textfeld 453"/>
          <p:cNvSpPr txBox="1">
            <a:spLocks noChangeArrowheads="1"/>
          </p:cNvSpPr>
          <p:nvPr/>
        </p:nvSpPr>
        <p:spPr bwMode="auto">
          <a:xfrm>
            <a:off x="1944688" y="2984500"/>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A9</a:t>
            </a:r>
          </a:p>
        </p:txBody>
      </p:sp>
      <p:sp>
        <p:nvSpPr>
          <p:cNvPr id="2500" name="Textfeld 453"/>
          <p:cNvSpPr txBox="1">
            <a:spLocks noChangeArrowheads="1"/>
          </p:cNvSpPr>
          <p:nvPr/>
        </p:nvSpPr>
        <p:spPr bwMode="auto">
          <a:xfrm>
            <a:off x="4498975" y="297973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A10</a:t>
            </a:r>
          </a:p>
        </p:txBody>
      </p:sp>
      <p:grpSp>
        <p:nvGrpSpPr>
          <p:cNvPr id="2501" name="Gruppieren 3"/>
          <p:cNvGrpSpPr>
            <a:grpSpLocks/>
          </p:cNvGrpSpPr>
          <p:nvPr/>
        </p:nvGrpSpPr>
        <p:grpSpPr bwMode="auto">
          <a:xfrm>
            <a:off x="4597400" y="1466850"/>
            <a:ext cx="195263" cy="42863"/>
            <a:chOff x="3815627" y="1454152"/>
            <a:chExt cx="194761" cy="42861"/>
          </a:xfrm>
        </p:grpSpPr>
        <p:cxnSp>
          <p:nvCxnSpPr>
            <p:cNvPr id="3553" name="Gerade Verbindung 15"/>
            <p:cNvCxnSpPr>
              <a:cxnSpLocks noChangeShapeType="1"/>
            </p:cNvCxnSpPr>
            <p:nvPr/>
          </p:nvCxnSpPr>
          <p:spPr bwMode="auto">
            <a:xfrm>
              <a:off x="3815627" y="1472406"/>
              <a:ext cx="19440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097" name="Rechteck 1096"/>
            <p:cNvSpPr/>
            <p:nvPr/>
          </p:nvSpPr>
          <p:spPr bwMode="auto">
            <a:xfrm>
              <a:off x="3815627" y="1485901"/>
              <a:ext cx="194761" cy="11112"/>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55" name="Rechteck 10"/>
            <p:cNvSpPr>
              <a:spLocks noChangeArrowheads="1"/>
            </p:cNvSpPr>
            <p:nvPr/>
          </p:nvSpPr>
          <p:spPr bwMode="auto">
            <a:xfrm>
              <a:off x="3841386" y="1465335"/>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099" name="Rechteck 1098"/>
            <p:cNvSpPr/>
            <p:nvPr/>
          </p:nvSpPr>
          <p:spPr bwMode="auto">
            <a:xfrm>
              <a:off x="3826711" y="1454152"/>
              <a:ext cx="9501" cy="31749"/>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57" name="Rechteck 10"/>
            <p:cNvSpPr>
              <a:spLocks noChangeArrowheads="1"/>
            </p:cNvSpPr>
            <p:nvPr/>
          </p:nvSpPr>
          <p:spPr bwMode="auto">
            <a:xfrm>
              <a:off x="3911601" y="1463677"/>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58" name="Rechteck 10"/>
            <p:cNvSpPr>
              <a:spLocks noChangeArrowheads="1"/>
            </p:cNvSpPr>
            <p:nvPr/>
          </p:nvSpPr>
          <p:spPr bwMode="auto">
            <a:xfrm>
              <a:off x="3985253" y="1463278"/>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502" name="Gruppieren 1041"/>
          <p:cNvGrpSpPr>
            <a:grpSpLocks/>
          </p:cNvGrpSpPr>
          <p:nvPr/>
        </p:nvGrpSpPr>
        <p:grpSpPr bwMode="auto">
          <a:xfrm>
            <a:off x="2279650" y="2505075"/>
            <a:ext cx="125413" cy="73025"/>
            <a:chOff x="4038305" y="3430528"/>
            <a:chExt cx="125173" cy="72000"/>
          </a:xfrm>
        </p:grpSpPr>
        <p:sp>
          <p:nvSpPr>
            <p:cNvPr id="3549" name="Rechteck 104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50" name="Rechteck 104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51" name="Rechteck 104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52" name="Rechteck 104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503" name="Rechteck 10"/>
          <p:cNvSpPr>
            <a:spLocks noChangeArrowheads="1"/>
          </p:cNvSpPr>
          <p:nvPr/>
        </p:nvSpPr>
        <p:spPr bwMode="auto">
          <a:xfrm>
            <a:off x="2282825" y="258603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04" name="Rechteck 10"/>
          <p:cNvSpPr>
            <a:spLocks noChangeArrowheads="1"/>
          </p:cNvSpPr>
          <p:nvPr/>
        </p:nvSpPr>
        <p:spPr bwMode="auto">
          <a:xfrm>
            <a:off x="817563" y="2586038"/>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505" name="Gruppieren 1071"/>
          <p:cNvGrpSpPr>
            <a:grpSpLocks/>
          </p:cNvGrpSpPr>
          <p:nvPr/>
        </p:nvGrpSpPr>
        <p:grpSpPr bwMode="auto">
          <a:xfrm>
            <a:off x="8008938" y="2503488"/>
            <a:ext cx="125412" cy="73025"/>
            <a:chOff x="4038305" y="3430528"/>
            <a:chExt cx="125173" cy="72000"/>
          </a:xfrm>
        </p:grpSpPr>
        <p:sp>
          <p:nvSpPr>
            <p:cNvPr id="3545" name="Rechteck 107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46" name="Rechteck 107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47" name="Rechteck 107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48" name="Rechteck 107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cxnSp>
        <p:nvCxnSpPr>
          <p:cNvPr id="1127" name="Gerade Verbindung 1126"/>
          <p:cNvCxnSpPr/>
          <p:nvPr/>
        </p:nvCxnSpPr>
        <p:spPr bwMode="auto">
          <a:xfrm>
            <a:off x="4660900"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sp>
        <p:nvSpPr>
          <p:cNvPr id="2507" name="Textfeld 1"/>
          <p:cNvSpPr txBox="1">
            <a:spLocks noChangeArrowheads="1"/>
          </p:cNvSpPr>
          <p:nvPr/>
        </p:nvSpPr>
        <p:spPr bwMode="auto">
          <a:xfrm>
            <a:off x="688975" y="2462213"/>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52</a:t>
            </a:r>
          </a:p>
        </p:txBody>
      </p:sp>
      <p:sp>
        <p:nvSpPr>
          <p:cNvPr id="2508" name="Textfeld 1127"/>
          <p:cNvSpPr txBox="1">
            <a:spLocks noChangeArrowheads="1"/>
          </p:cNvSpPr>
          <p:nvPr/>
        </p:nvSpPr>
        <p:spPr bwMode="auto">
          <a:xfrm>
            <a:off x="979488" y="2468563"/>
            <a:ext cx="2238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53</a:t>
            </a:r>
          </a:p>
          <a:p>
            <a:endParaRPr lang="de-DE" altLang="de-DE" sz="200"/>
          </a:p>
        </p:txBody>
      </p:sp>
      <p:sp>
        <p:nvSpPr>
          <p:cNvPr id="2509" name="Textfeld 1128"/>
          <p:cNvSpPr txBox="1">
            <a:spLocks noChangeArrowheads="1"/>
          </p:cNvSpPr>
          <p:nvPr/>
        </p:nvSpPr>
        <p:spPr bwMode="auto">
          <a:xfrm>
            <a:off x="2197100" y="2462213"/>
            <a:ext cx="222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54</a:t>
            </a:r>
          </a:p>
          <a:p>
            <a:endParaRPr lang="de-DE" altLang="de-DE" sz="200"/>
          </a:p>
        </p:txBody>
      </p:sp>
      <p:sp>
        <p:nvSpPr>
          <p:cNvPr id="2510" name="Textfeld 1129"/>
          <p:cNvSpPr txBox="1">
            <a:spLocks noChangeArrowheads="1"/>
          </p:cNvSpPr>
          <p:nvPr/>
        </p:nvSpPr>
        <p:spPr bwMode="auto">
          <a:xfrm>
            <a:off x="2611438" y="2462213"/>
            <a:ext cx="222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55</a:t>
            </a:r>
          </a:p>
          <a:p>
            <a:endParaRPr lang="de-DE" altLang="de-DE" sz="200"/>
          </a:p>
        </p:txBody>
      </p:sp>
      <p:sp>
        <p:nvSpPr>
          <p:cNvPr id="2511" name="Textfeld 1130"/>
          <p:cNvSpPr txBox="1">
            <a:spLocks noChangeArrowheads="1"/>
          </p:cNvSpPr>
          <p:nvPr/>
        </p:nvSpPr>
        <p:spPr bwMode="auto">
          <a:xfrm>
            <a:off x="3335338" y="2466975"/>
            <a:ext cx="2238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56</a:t>
            </a:r>
          </a:p>
          <a:p>
            <a:endParaRPr lang="de-DE" altLang="de-DE" sz="200"/>
          </a:p>
        </p:txBody>
      </p:sp>
      <p:sp>
        <p:nvSpPr>
          <p:cNvPr id="2512" name="Textfeld 1131"/>
          <p:cNvSpPr txBox="1">
            <a:spLocks noChangeArrowheads="1"/>
          </p:cNvSpPr>
          <p:nvPr/>
        </p:nvSpPr>
        <p:spPr bwMode="auto">
          <a:xfrm>
            <a:off x="3729038" y="2459038"/>
            <a:ext cx="2222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57</a:t>
            </a:r>
          </a:p>
          <a:p>
            <a:endParaRPr lang="de-DE" altLang="de-DE" sz="200"/>
          </a:p>
        </p:txBody>
      </p:sp>
      <p:sp>
        <p:nvSpPr>
          <p:cNvPr id="2513" name="Textfeld 1133"/>
          <p:cNvSpPr txBox="1">
            <a:spLocks noChangeArrowheads="1"/>
          </p:cNvSpPr>
          <p:nvPr/>
        </p:nvSpPr>
        <p:spPr bwMode="auto">
          <a:xfrm>
            <a:off x="5083175" y="2463800"/>
            <a:ext cx="2238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58</a:t>
            </a:r>
          </a:p>
          <a:p>
            <a:endParaRPr lang="de-DE" altLang="de-DE" sz="200"/>
          </a:p>
        </p:txBody>
      </p:sp>
      <p:sp>
        <p:nvSpPr>
          <p:cNvPr id="2514" name="Textfeld 1134"/>
          <p:cNvSpPr txBox="1">
            <a:spLocks noChangeArrowheads="1"/>
          </p:cNvSpPr>
          <p:nvPr/>
        </p:nvSpPr>
        <p:spPr bwMode="auto">
          <a:xfrm>
            <a:off x="5284788" y="2460625"/>
            <a:ext cx="2238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59</a:t>
            </a:r>
          </a:p>
          <a:p>
            <a:endParaRPr lang="de-DE" altLang="de-DE" sz="200"/>
          </a:p>
        </p:txBody>
      </p:sp>
      <p:sp>
        <p:nvSpPr>
          <p:cNvPr id="2515" name="Textfeld 1135"/>
          <p:cNvSpPr txBox="1">
            <a:spLocks noChangeArrowheads="1"/>
          </p:cNvSpPr>
          <p:nvPr/>
        </p:nvSpPr>
        <p:spPr bwMode="auto">
          <a:xfrm>
            <a:off x="6354763" y="2462213"/>
            <a:ext cx="2238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61</a:t>
            </a:r>
          </a:p>
          <a:p>
            <a:endParaRPr lang="de-DE" altLang="de-DE" sz="200"/>
          </a:p>
        </p:txBody>
      </p:sp>
      <p:sp>
        <p:nvSpPr>
          <p:cNvPr id="2516" name="Textfeld 1136"/>
          <p:cNvSpPr txBox="1">
            <a:spLocks noChangeArrowheads="1"/>
          </p:cNvSpPr>
          <p:nvPr/>
        </p:nvSpPr>
        <p:spPr bwMode="auto">
          <a:xfrm>
            <a:off x="5873750" y="2463800"/>
            <a:ext cx="222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60</a:t>
            </a:r>
          </a:p>
          <a:p>
            <a:endParaRPr lang="de-DE" altLang="de-DE" sz="200"/>
          </a:p>
        </p:txBody>
      </p:sp>
      <p:sp>
        <p:nvSpPr>
          <p:cNvPr id="2517" name="Textfeld 1137"/>
          <p:cNvSpPr txBox="1">
            <a:spLocks noChangeArrowheads="1"/>
          </p:cNvSpPr>
          <p:nvPr/>
        </p:nvSpPr>
        <p:spPr bwMode="auto">
          <a:xfrm>
            <a:off x="7705725" y="2463800"/>
            <a:ext cx="222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62</a:t>
            </a:r>
          </a:p>
          <a:p>
            <a:endParaRPr lang="de-DE" altLang="de-DE" sz="200"/>
          </a:p>
        </p:txBody>
      </p:sp>
      <p:cxnSp>
        <p:nvCxnSpPr>
          <p:cNvPr id="2518" name="Gerade Verbindung 395"/>
          <p:cNvCxnSpPr>
            <a:cxnSpLocks noChangeShapeType="1"/>
          </p:cNvCxnSpPr>
          <p:nvPr/>
        </p:nvCxnSpPr>
        <p:spPr bwMode="auto">
          <a:xfrm>
            <a:off x="8221663" y="3267075"/>
            <a:ext cx="2159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cxnSp>
        <p:nvCxnSpPr>
          <p:cNvPr id="1141" name="Gerade Verbindung 1140"/>
          <p:cNvCxnSpPr/>
          <p:nvPr/>
        </p:nvCxnSpPr>
        <p:spPr bwMode="auto">
          <a:xfrm>
            <a:off x="3306763"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142" name="Gerade Verbindung 1141"/>
          <p:cNvCxnSpPr/>
          <p:nvPr/>
        </p:nvCxnSpPr>
        <p:spPr bwMode="auto">
          <a:xfrm>
            <a:off x="4340225"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143" name="Gerade Verbindung 1142"/>
          <p:cNvCxnSpPr/>
          <p:nvPr/>
        </p:nvCxnSpPr>
        <p:spPr bwMode="auto">
          <a:xfrm>
            <a:off x="4868863"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144" name="Gerade Verbindung 1143"/>
          <p:cNvCxnSpPr/>
          <p:nvPr/>
        </p:nvCxnSpPr>
        <p:spPr bwMode="auto">
          <a:xfrm>
            <a:off x="4762500"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145" name="Gerade Verbindung 1144"/>
          <p:cNvCxnSpPr/>
          <p:nvPr/>
        </p:nvCxnSpPr>
        <p:spPr bwMode="auto">
          <a:xfrm>
            <a:off x="4981575"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146" name="Gerade Verbindung 1145"/>
          <p:cNvCxnSpPr/>
          <p:nvPr/>
        </p:nvCxnSpPr>
        <p:spPr bwMode="auto">
          <a:xfrm>
            <a:off x="5091113"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147" name="Gerade Verbindung 1146"/>
          <p:cNvCxnSpPr/>
          <p:nvPr/>
        </p:nvCxnSpPr>
        <p:spPr bwMode="auto">
          <a:xfrm>
            <a:off x="5197475" y="1519238"/>
            <a:ext cx="7302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526" name="Gruppieren 10"/>
          <p:cNvGrpSpPr>
            <a:grpSpLocks/>
          </p:cNvGrpSpPr>
          <p:nvPr/>
        </p:nvGrpSpPr>
        <p:grpSpPr bwMode="auto">
          <a:xfrm>
            <a:off x="3281363" y="1463675"/>
            <a:ext cx="130175" cy="42863"/>
            <a:chOff x="3713956" y="1492250"/>
            <a:chExt cx="130175" cy="42863"/>
          </a:xfrm>
        </p:grpSpPr>
        <p:sp>
          <p:nvSpPr>
            <p:cNvPr id="1149" name="Rechteck 1148"/>
            <p:cNvSpPr/>
            <p:nvPr/>
          </p:nvSpPr>
          <p:spPr bwMode="auto">
            <a:xfrm>
              <a:off x="3717131" y="1524000"/>
              <a:ext cx="125412" cy="11113"/>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40" name="Rechteck 10"/>
            <p:cNvSpPr>
              <a:spLocks noChangeArrowheads="1"/>
            </p:cNvSpPr>
            <p:nvPr/>
          </p:nvSpPr>
          <p:spPr bwMode="auto">
            <a:xfrm>
              <a:off x="3729104" y="1503433"/>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51" name="Rechteck 1150"/>
            <p:cNvSpPr/>
            <p:nvPr/>
          </p:nvSpPr>
          <p:spPr bwMode="auto">
            <a:xfrm>
              <a:off x="3753643" y="1492250"/>
              <a:ext cx="9525" cy="3175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3542" name="Gerade Verbindung 15"/>
            <p:cNvCxnSpPr>
              <a:cxnSpLocks noChangeShapeType="1"/>
            </p:cNvCxnSpPr>
            <p:nvPr/>
          </p:nvCxnSpPr>
          <p:spPr bwMode="auto">
            <a:xfrm>
              <a:off x="3713956" y="1509904"/>
              <a:ext cx="130175"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543" name="Rechteck 10"/>
            <p:cNvSpPr>
              <a:spLocks noChangeArrowheads="1"/>
            </p:cNvSpPr>
            <p:nvPr/>
          </p:nvSpPr>
          <p:spPr bwMode="auto">
            <a:xfrm>
              <a:off x="3819791" y="1501375"/>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54" name="Rechteck 10"/>
            <p:cNvSpPr>
              <a:spLocks noChangeArrowheads="1"/>
            </p:cNvSpPr>
            <p:nvPr/>
          </p:nvSpPr>
          <p:spPr bwMode="auto">
            <a:xfrm>
              <a:off x="3786981" y="1501775"/>
              <a:ext cx="17462" cy="20638"/>
            </a:xfrm>
            <a:prstGeom prst="rect">
              <a:avLst/>
            </a:prstGeom>
            <a:solidFill>
              <a:schemeClr val="bg1">
                <a:lumMod val="50000"/>
              </a:schemeClr>
            </a:solidFill>
            <a:ln>
              <a:noFill/>
            </a:ln>
          </p:spPr>
          <p:txBody>
            <a:bodyPr/>
            <a:lstStyle>
              <a:lvl1pPr>
                <a:defRPr>
                  <a:solidFill>
                    <a:srgbClr val="000000"/>
                  </a:solidFill>
                  <a:latin typeface="Helvetica" pitchFamily="30" charset="0"/>
                  <a:ea typeface="ＭＳ Ｐゴシック" pitchFamily="30" charset="-128"/>
                </a:defRPr>
              </a:lvl1pPr>
              <a:lvl2pPr marL="742950" indent="-285750">
                <a:defRPr>
                  <a:solidFill>
                    <a:srgbClr val="000000"/>
                  </a:solidFill>
                  <a:latin typeface="Helvetica" pitchFamily="30" charset="0"/>
                  <a:ea typeface="ＭＳ Ｐゴシック" pitchFamily="30" charset="-128"/>
                </a:defRPr>
              </a:lvl2pPr>
              <a:lvl3pPr marL="1143000" indent="-228600">
                <a:defRPr>
                  <a:solidFill>
                    <a:srgbClr val="000000"/>
                  </a:solidFill>
                  <a:latin typeface="Helvetica" pitchFamily="30" charset="0"/>
                  <a:ea typeface="ＭＳ Ｐゴシック" pitchFamily="30" charset="-128"/>
                </a:defRPr>
              </a:lvl3pPr>
              <a:lvl4pPr marL="1600200" indent="-228600">
                <a:defRPr>
                  <a:solidFill>
                    <a:srgbClr val="000000"/>
                  </a:solidFill>
                  <a:latin typeface="Helvetica" pitchFamily="30" charset="0"/>
                  <a:ea typeface="ＭＳ Ｐゴシック" pitchFamily="30" charset="-128"/>
                </a:defRPr>
              </a:lvl4pPr>
              <a:lvl5pPr marL="2057400" indent="-228600">
                <a:defRPr>
                  <a:solidFill>
                    <a:srgbClr val="000000"/>
                  </a:solidFill>
                  <a:latin typeface="Helvetica" pitchFamily="30" charset="0"/>
                  <a:ea typeface="ＭＳ Ｐゴシック" pitchFamily="30" charset="-128"/>
                </a:defRPr>
              </a:lvl5pPr>
              <a:lvl6pPr marL="2514600" indent="-228600" eaLnBrk="0" fontAlgn="base" hangingPunct="0">
                <a:spcBef>
                  <a:spcPct val="0"/>
                </a:spcBef>
                <a:spcAft>
                  <a:spcPct val="0"/>
                </a:spcAft>
                <a:defRPr>
                  <a:solidFill>
                    <a:srgbClr val="000000"/>
                  </a:solidFill>
                  <a:latin typeface="Helvetica" pitchFamily="30" charset="0"/>
                  <a:ea typeface="ＭＳ Ｐゴシック" pitchFamily="30" charset="-128"/>
                </a:defRPr>
              </a:lvl6pPr>
              <a:lvl7pPr marL="2971800" indent="-228600" eaLnBrk="0" fontAlgn="base" hangingPunct="0">
                <a:spcBef>
                  <a:spcPct val="0"/>
                </a:spcBef>
                <a:spcAft>
                  <a:spcPct val="0"/>
                </a:spcAft>
                <a:defRPr>
                  <a:solidFill>
                    <a:srgbClr val="000000"/>
                  </a:solidFill>
                  <a:latin typeface="Helvetica" pitchFamily="30" charset="0"/>
                  <a:ea typeface="ＭＳ Ｐゴシック" pitchFamily="30" charset="-128"/>
                </a:defRPr>
              </a:lvl7pPr>
              <a:lvl8pPr marL="3429000" indent="-228600" eaLnBrk="0" fontAlgn="base" hangingPunct="0">
                <a:spcBef>
                  <a:spcPct val="0"/>
                </a:spcBef>
                <a:spcAft>
                  <a:spcPct val="0"/>
                </a:spcAft>
                <a:defRPr>
                  <a:solidFill>
                    <a:srgbClr val="000000"/>
                  </a:solidFill>
                  <a:latin typeface="Helvetica" pitchFamily="30" charset="0"/>
                  <a:ea typeface="ＭＳ Ｐゴシック" pitchFamily="30" charset="-128"/>
                </a:defRPr>
              </a:lvl8pPr>
              <a:lvl9pPr marL="3886200" indent="-228600" eaLnBrk="0" fontAlgn="base" hangingPunct="0">
                <a:spcBef>
                  <a:spcPct val="0"/>
                </a:spcBef>
                <a:spcAft>
                  <a:spcPct val="0"/>
                </a:spcAft>
                <a:defRPr>
                  <a:solidFill>
                    <a:srgbClr val="000000"/>
                  </a:solidFill>
                  <a:latin typeface="Helvetica" pitchFamily="30" charset="0"/>
                  <a:ea typeface="ＭＳ Ｐゴシック" pitchFamily="30" charset="-128"/>
                </a:defRPr>
              </a:lvl9pPr>
            </a:lstStyle>
            <a:p>
              <a:pPr>
                <a:defRPr/>
              </a:pPr>
              <a:endParaRPr lang="de-DE" altLang="de-DE" smtClean="0"/>
            </a:p>
          </p:txBody>
        </p:sp>
      </p:grpSp>
      <p:grpSp>
        <p:nvGrpSpPr>
          <p:cNvPr id="2527" name="Gruppieren 15"/>
          <p:cNvGrpSpPr>
            <a:grpSpLocks/>
          </p:cNvGrpSpPr>
          <p:nvPr/>
        </p:nvGrpSpPr>
        <p:grpSpPr bwMode="auto">
          <a:xfrm>
            <a:off x="3746500" y="1541463"/>
            <a:ext cx="65088" cy="36512"/>
            <a:chOff x="3976688" y="1487488"/>
            <a:chExt cx="64800" cy="36000"/>
          </a:xfrm>
        </p:grpSpPr>
        <p:sp>
          <p:nvSpPr>
            <p:cNvPr id="3537" name="Rechteck 12"/>
            <p:cNvSpPr>
              <a:spLocks noChangeArrowheads="1"/>
            </p:cNvSpPr>
            <p:nvPr/>
          </p:nvSpPr>
          <p:spPr bwMode="auto">
            <a:xfrm>
              <a:off x="3976688" y="1487488"/>
              <a:ext cx="64800" cy="36000"/>
            </a:xfrm>
            <a:prstGeom prst="rect">
              <a:avLst/>
            </a:prstGeom>
            <a:solidFill>
              <a:schemeClr val="bg2"/>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38" name="Gerade Verbindung 14"/>
            <p:cNvCxnSpPr>
              <a:cxnSpLocks noChangeShapeType="1"/>
            </p:cNvCxnSpPr>
            <p:nvPr/>
          </p:nvCxnSpPr>
          <p:spPr bwMode="auto">
            <a:xfrm>
              <a:off x="4017365" y="1489869"/>
              <a:ext cx="0" cy="3175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528" name="Gruppieren 18"/>
          <p:cNvGrpSpPr>
            <a:grpSpLocks/>
          </p:cNvGrpSpPr>
          <p:nvPr/>
        </p:nvGrpSpPr>
        <p:grpSpPr bwMode="auto">
          <a:xfrm>
            <a:off x="4311650" y="1463675"/>
            <a:ext cx="130175" cy="42863"/>
            <a:chOff x="3015379" y="1466056"/>
            <a:chExt cx="130175" cy="42863"/>
          </a:xfrm>
        </p:grpSpPr>
        <p:sp>
          <p:nvSpPr>
            <p:cNvPr id="1169" name="Rechteck 1168"/>
            <p:cNvSpPr/>
            <p:nvPr/>
          </p:nvSpPr>
          <p:spPr bwMode="auto">
            <a:xfrm>
              <a:off x="3018554" y="1497806"/>
              <a:ext cx="125413" cy="11113"/>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33" name="Rechteck 10"/>
            <p:cNvSpPr>
              <a:spLocks noChangeArrowheads="1"/>
            </p:cNvSpPr>
            <p:nvPr/>
          </p:nvSpPr>
          <p:spPr bwMode="auto">
            <a:xfrm>
              <a:off x="3037670" y="1477239"/>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71" name="Rechteck 1170"/>
            <p:cNvSpPr/>
            <p:nvPr/>
          </p:nvSpPr>
          <p:spPr bwMode="auto">
            <a:xfrm>
              <a:off x="3077292" y="1466056"/>
              <a:ext cx="9525" cy="3175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3535" name="Gerade Verbindung 15"/>
            <p:cNvCxnSpPr>
              <a:cxnSpLocks noChangeShapeType="1"/>
            </p:cNvCxnSpPr>
            <p:nvPr/>
          </p:nvCxnSpPr>
          <p:spPr bwMode="auto">
            <a:xfrm>
              <a:off x="3015379" y="1484211"/>
              <a:ext cx="130175"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536" name="Rechteck 10"/>
            <p:cNvSpPr>
              <a:spLocks noChangeArrowheads="1"/>
            </p:cNvSpPr>
            <p:nvPr/>
          </p:nvSpPr>
          <p:spPr bwMode="auto">
            <a:xfrm>
              <a:off x="3114071" y="1475181"/>
              <a:ext cx="10848" cy="21438"/>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529" name="Gruppieren 20"/>
          <p:cNvGrpSpPr>
            <a:grpSpLocks/>
          </p:cNvGrpSpPr>
          <p:nvPr/>
        </p:nvGrpSpPr>
        <p:grpSpPr bwMode="auto">
          <a:xfrm>
            <a:off x="4805363" y="1474788"/>
            <a:ext cx="196850" cy="33337"/>
            <a:chOff x="5479437" y="1418825"/>
            <a:chExt cx="198257" cy="33737"/>
          </a:xfrm>
        </p:grpSpPr>
        <p:cxnSp>
          <p:nvCxnSpPr>
            <p:cNvPr id="3526" name="Gerade Verbindung 15"/>
            <p:cNvCxnSpPr>
              <a:cxnSpLocks noChangeShapeType="1"/>
            </p:cNvCxnSpPr>
            <p:nvPr/>
          </p:nvCxnSpPr>
          <p:spPr bwMode="auto">
            <a:xfrm>
              <a:off x="5479437" y="1429544"/>
              <a:ext cx="194901"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178" name="Rechteck 1177"/>
            <p:cNvSpPr/>
            <p:nvPr/>
          </p:nvSpPr>
          <p:spPr bwMode="auto">
            <a:xfrm>
              <a:off x="5482635" y="1441317"/>
              <a:ext cx="195059" cy="11245"/>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28" name="Rechteck 10"/>
            <p:cNvSpPr>
              <a:spLocks noChangeArrowheads="1"/>
            </p:cNvSpPr>
            <p:nvPr/>
          </p:nvSpPr>
          <p:spPr bwMode="auto">
            <a:xfrm>
              <a:off x="5536828" y="1420883"/>
              <a:ext cx="10876" cy="2143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80" name="Rechteck 1179"/>
            <p:cNvSpPr/>
            <p:nvPr/>
          </p:nvSpPr>
          <p:spPr bwMode="auto">
            <a:xfrm>
              <a:off x="5495425" y="1420431"/>
              <a:ext cx="28779" cy="17673"/>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30" name="Rechteck 10"/>
            <p:cNvSpPr>
              <a:spLocks noChangeArrowheads="1"/>
            </p:cNvSpPr>
            <p:nvPr/>
          </p:nvSpPr>
          <p:spPr bwMode="auto">
            <a:xfrm>
              <a:off x="5635827" y="1418825"/>
              <a:ext cx="10876" cy="2143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83" name="Rechteck 1182"/>
            <p:cNvSpPr/>
            <p:nvPr/>
          </p:nvSpPr>
          <p:spPr bwMode="auto">
            <a:xfrm>
              <a:off x="5592955" y="1420431"/>
              <a:ext cx="28779" cy="17673"/>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grpSp>
        <p:nvGrpSpPr>
          <p:cNvPr id="2530" name="Gruppieren 22"/>
          <p:cNvGrpSpPr>
            <a:grpSpLocks/>
          </p:cNvGrpSpPr>
          <p:nvPr/>
        </p:nvGrpSpPr>
        <p:grpSpPr bwMode="auto">
          <a:xfrm>
            <a:off x="5013325" y="1470025"/>
            <a:ext cx="196850" cy="38100"/>
            <a:chOff x="5004243" y="1469414"/>
            <a:chExt cx="195966" cy="39321"/>
          </a:xfrm>
        </p:grpSpPr>
        <p:cxnSp>
          <p:nvCxnSpPr>
            <p:cNvPr id="3518" name="Gerade Verbindung 15"/>
            <p:cNvCxnSpPr>
              <a:cxnSpLocks noChangeShapeType="1"/>
            </p:cNvCxnSpPr>
            <p:nvPr/>
          </p:nvCxnSpPr>
          <p:spPr bwMode="auto">
            <a:xfrm>
              <a:off x="5004243" y="1486195"/>
              <a:ext cx="194901"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187" name="Rechteck 1186"/>
            <p:cNvSpPr/>
            <p:nvPr/>
          </p:nvSpPr>
          <p:spPr bwMode="auto">
            <a:xfrm>
              <a:off x="5004243" y="1497267"/>
              <a:ext cx="195966" cy="11468"/>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20" name="Rechteck 10"/>
            <p:cNvSpPr>
              <a:spLocks noChangeArrowheads="1"/>
            </p:cNvSpPr>
            <p:nvPr/>
          </p:nvSpPr>
          <p:spPr bwMode="auto">
            <a:xfrm>
              <a:off x="5015443" y="1477056"/>
              <a:ext cx="10876" cy="2143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89" name="Rechteck 1188"/>
            <p:cNvSpPr/>
            <p:nvPr/>
          </p:nvSpPr>
          <p:spPr bwMode="auto">
            <a:xfrm>
              <a:off x="5035850" y="1475968"/>
              <a:ext cx="28447" cy="18023"/>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22" name="Rechteck 10"/>
            <p:cNvSpPr>
              <a:spLocks noChangeArrowheads="1"/>
            </p:cNvSpPr>
            <p:nvPr/>
          </p:nvSpPr>
          <p:spPr bwMode="auto">
            <a:xfrm>
              <a:off x="5172628" y="1474998"/>
              <a:ext cx="10876" cy="2143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91" name="Rechteck 1190"/>
            <p:cNvSpPr/>
            <p:nvPr/>
          </p:nvSpPr>
          <p:spPr bwMode="auto">
            <a:xfrm>
              <a:off x="5127512" y="1475968"/>
              <a:ext cx="28447" cy="18023"/>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524" name="Rechteck 10"/>
            <p:cNvSpPr>
              <a:spLocks noChangeArrowheads="1"/>
            </p:cNvSpPr>
            <p:nvPr/>
          </p:nvSpPr>
          <p:spPr bwMode="auto">
            <a:xfrm>
              <a:off x="5098833" y="1475014"/>
              <a:ext cx="10876" cy="2143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193" name="Rechteck 1192"/>
            <p:cNvSpPr/>
            <p:nvPr/>
          </p:nvSpPr>
          <p:spPr bwMode="auto">
            <a:xfrm>
              <a:off x="5076940" y="1469414"/>
              <a:ext cx="11063" cy="29491"/>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grpSp>
        <p:nvGrpSpPr>
          <p:cNvPr id="2531" name="Gruppieren 1071"/>
          <p:cNvGrpSpPr>
            <a:grpSpLocks/>
          </p:cNvGrpSpPr>
          <p:nvPr/>
        </p:nvGrpSpPr>
        <p:grpSpPr bwMode="auto">
          <a:xfrm>
            <a:off x="5724525" y="2011363"/>
            <a:ext cx="125413" cy="73025"/>
            <a:chOff x="4038305" y="3430528"/>
            <a:chExt cx="125173" cy="72000"/>
          </a:xfrm>
        </p:grpSpPr>
        <p:sp>
          <p:nvSpPr>
            <p:cNvPr id="3514" name="Rechteck 107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15" name="Rechteck 107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16" name="Rechteck 107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517" name="Rechteck 107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532" name="Rechteck 10"/>
          <p:cNvSpPr>
            <a:spLocks noChangeArrowheads="1"/>
          </p:cNvSpPr>
          <p:nvPr/>
        </p:nvSpPr>
        <p:spPr bwMode="auto">
          <a:xfrm>
            <a:off x="7970838" y="2085975"/>
            <a:ext cx="396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33" name="Rechteck 10"/>
          <p:cNvSpPr>
            <a:spLocks noChangeArrowheads="1"/>
          </p:cNvSpPr>
          <p:nvPr/>
        </p:nvSpPr>
        <p:spPr bwMode="auto">
          <a:xfrm>
            <a:off x="8132763" y="2085975"/>
            <a:ext cx="396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34" name="Rechteck 10"/>
          <p:cNvSpPr>
            <a:spLocks noChangeArrowheads="1"/>
          </p:cNvSpPr>
          <p:nvPr/>
        </p:nvSpPr>
        <p:spPr bwMode="auto">
          <a:xfrm>
            <a:off x="4483100" y="1581150"/>
            <a:ext cx="65088"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211" name="Gerade Verbindung 1210"/>
          <p:cNvCxnSpPr/>
          <p:nvPr/>
        </p:nvCxnSpPr>
        <p:spPr bwMode="auto">
          <a:xfrm>
            <a:off x="6197600" y="2039938"/>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536" name="Gruppieren 929"/>
          <p:cNvGrpSpPr>
            <a:grpSpLocks/>
          </p:cNvGrpSpPr>
          <p:nvPr/>
        </p:nvGrpSpPr>
        <p:grpSpPr bwMode="auto">
          <a:xfrm>
            <a:off x="6197600" y="2049463"/>
            <a:ext cx="53975" cy="33337"/>
            <a:chOff x="1258093" y="1899442"/>
            <a:chExt cx="104400" cy="65171"/>
          </a:xfrm>
        </p:grpSpPr>
        <p:sp>
          <p:nvSpPr>
            <p:cNvPr id="3510"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11"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12"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13"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1239" name="Rechteck 1238"/>
          <p:cNvSpPr/>
          <p:nvPr/>
        </p:nvSpPr>
        <p:spPr bwMode="auto">
          <a:xfrm>
            <a:off x="7716838" y="2033588"/>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0" name="Rechteck 1239"/>
          <p:cNvSpPr/>
          <p:nvPr/>
        </p:nvSpPr>
        <p:spPr bwMode="auto">
          <a:xfrm>
            <a:off x="7796213" y="2033588"/>
            <a:ext cx="15875"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1" name="Rechteck 1240"/>
          <p:cNvSpPr/>
          <p:nvPr/>
        </p:nvSpPr>
        <p:spPr bwMode="auto">
          <a:xfrm>
            <a:off x="7875588" y="2033588"/>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2" name="Rechteck 1241"/>
          <p:cNvSpPr/>
          <p:nvPr/>
        </p:nvSpPr>
        <p:spPr bwMode="auto">
          <a:xfrm>
            <a:off x="7951788" y="2033588"/>
            <a:ext cx="15875"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3" name="Rechteck 1242"/>
          <p:cNvSpPr/>
          <p:nvPr/>
        </p:nvSpPr>
        <p:spPr bwMode="auto">
          <a:xfrm>
            <a:off x="8034338" y="2033588"/>
            <a:ext cx="15875"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4" name="Rechteck 1243"/>
          <p:cNvSpPr/>
          <p:nvPr/>
        </p:nvSpPr>
        <p:spPr bwMode="auto">
          <a:xfrm>
            <a:off x="8116888" y="2033588"/>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5" name="Rechteck 1244"/>
          <p:cNvSpPr/>
          <p:nvPr/>
        </p:nvSpPr>
        <p:spPr bwMode="auto">
          <a:xfrm>
            <a:off x="7558088" y="2033588"/>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46" name="Rechteck 1245"/>
          <p:cNvSpPr/>
          <p:nvPr/>
        </p:nvSpPr>
        <p:spPr bwMode="auto">
          <a:xfrm>
            <a:off x="7637463" y="2033588"/>
            <a:ext cx="15875"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247" name="Gerade Verbindung 1246"/>
          <p:cNvCxnSpPr/>
          <p:nvPr/>
        </p:nvCxnSpPr>
        <p:spPr bwMode="auto">
          <a:xfrm>
            <a:off x="6777038" y="2041525"/>
            <a:ext cx="55562"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546" name="Gruppieren 929"/>
          <p:cNvGrpSpPr>
            <a:grpSpLocks/>
          </p:cNvGrpSpPr>
          <p:nvPr/>
        </p:nvGrpSpPr>
        <p:grpSpPr bwMode="auto">
          <a:xfrm>
            <a:off x="6777038" y="2051050"/>
            <a:ext cx="53975" cy="33338"/>
            <a:chOff x="1258093" y="1899442"/>
            <a:chExt cx="104400" cy="65171"/>
          </a:xfrm>
        </p:grpSpPr>
        <p:sp>
          <p:nvSpPr>
            <p:cNvPr id="3506"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07"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08"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09"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cxnSp>
        <p:nvCxnSpPr>
          <p:cNvPr id="1253" name="Gerade Verbindung 1252"/>
          <p:cNvCxnSpPr/>
          <p:nvPr/>
        </p:nvCxnSpPr>
        <p:spPr bwMode="auto">
          <a:xfrm>
            <a:off x="6940550"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548" name="Gruppieren 929"/>
          <p:cNvGrpSpPr>
            <a:grpSpLocks/>
          </p:cNvGrpSpPr>
          <p:nvPr/>
        </p:nvGrpSpPr>
        <p:grpSpPr bwMode="auto">
          <a:xfrm>
            <a:off x="6935788" y="2051050"/>
            <a:ext cx="53975" cy="33338"/>
            <a:chOff x="1258093" y="1899442"/>
            <a:chExt cx="104400" cy="65171"/>
          </a:xfrm>
        </p:grpSpPr>
        <p:sp>
          <p:nvSpPr>
            <p:cNvPr id="3502"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503"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04"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05"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cxnSp>
        <p:nvCxnSpPr>
          <p:cNvPr id="1259" name="Gerade Verbindung 1258"/>
          <p:cNvCxnSpPr/>
          <p:nvPr/>
        </p:nvCxnSpPr>
        <p:spPr bwMode="auto">
          <a:xfrm>
            <a:off x="7094538" y="2039938"/>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550" name="Gruppieren 929"/>
          <p:cNvGrpSpPr>
            <a:grpSpLocks/>
          </p:cNvGrpSpPr>
          <p:nvPr/>
        </p:nvGrpSpPr>
        <p:grpSpPr bwMode="auto">
          <a:xfrm>
            <a:off x="7094538" y="2049463"/>
            <a:ext cx="53975" cy="33337"/>
            <a:chOff x="1258093" y="1899442"/>
            <a:chExt cx="104400" cy="65171"/>
          </a:xfrm>
        </p:grpSpPr>
        <p:sp>
          <p:nvSpPr>
            <p:cNvPr id="3498"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99"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00"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501"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cxnSp>
        <p:nvCxnSpPr>
          <p:cNvPr id="1265" name="Gerade Verbindung 1264"/>
          <p:cNvCxnSpPr/>
          <p:nvPr/>
        </p:nvCxnSpPr>
        <p:spPr bwMode="auto">
          <a:xfrm>
            <a:off x="7254875"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552" name="Gruppieren 929"/>
          <p:cNvGrpSpPr>
            <a:grpSpLocks/>
          </p:cNvGrpSpPr>
          <p:nvPr/>
        </p:nvGrpSpPr>
        <p:grpSpPr bwMode="auto">
          <a:xfrm>
            <a:off x="7254875" y="2051050"/>
            <a:ext cx="53975" cy="33338"/>
            <a:chOff x="1258093" y="1899442"/>
            <a:chExt cx="104400" cy="65171"/>
          </a:xfrm>
        </p:grpSpPr>
        <p:sp>
          <p:nvSpPr>
            <p:cNvPr id="3494"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95"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96"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97"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2553" name="Rechteck 11"/>
          <p:cNvSpPr>
            <a:spLocks noChangeArrowheads="1"/>
          </p:cNvSpPr>
          <p:nvPr/>
        </p:nvSpPr>
        <p:spPr bwMode="auto">
          <a:xfrm>
            <a:off x="7194550" y="2060575"/>
            <a:ext cx="17463" cy="25400"/>
          </a:xfrm>
          <a:prstGeom prst="rect">
            <a:avLst/>
          </a:prstGeom>
          <a:solidFill>
            <a:srgbClr val="7030A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54" name="Rechteck 10"/>
          <p:cNvSpPr>
            <a:spLocks noChangeArrowheads="1"/>
          </p:cNvSpPr>
          <p:nvPr/>
        </p:nvSpPr>
        <p:spPr bwMode="auto">
          <a:xfrm>
            <a:off x="6194425" y="2085975"/>
            <a:ext cx="39688"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55" name="Rechteck 10"/>
          <p:cNvSpPr>
            <a:spLocks noChangeArrowheads="1"/>
          </p:cNvSpPr>
          <p:nvPr/>
        </p:nvSpPr>
        <p:spPr bwMode="auto">
          <a:xfrm>
            <a:off x="6770688" y="2085975"/>
            <a:ext cx="396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56" name="Rechteck 10"/>
          <p:cNvSpPr>
            <a:spLocks noChangeArrowheads="1"/>
          </p:cNvSpPr>
          <p:nvPr/>
        </p:nvSpPr>
        <p:spPr bwMode="auto">
          <a:xfrm>
            <a:off x="6935788" y="2085975"/>
            <a:ext cx="396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57" name="Rechteck 10"/>
          <p:cNvSpPr>
            <a:spLocks noChangeArrowheads="1"/>
          </p:cNvSpPr>
          <p:nvPr/>
        </p:nvSpPr>
        <p:spPr bwMode="auto">
          <a:xfrm>
            <a:off x="7089775" y="2085975"/>
            <a:ext cx="39688"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58" name="Rechteck 10"/>
          <p:cNvSpPr>
            <a:spLocks noChangeArrowheads="1"/>
          </p:cNvSpPr>
          <p:nvPr/>
        </p:nvSpPr>
        <p:spPr bwMode="auto">
          <a:xfrm>
            <a:off x="7250113" y="2085975"/>
            <a:ext cx="396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59" name="Rechteck 10"/>
          <p:cNvSpPr>
            <a:spLocks noChangeArrowheads="1"/>
          </p:cNvSpPr>
          <p:nvPr/>
        </p:nvSpPr>
        <p:spPr bwMode="auto">
          <a:xfrm>
            <a:off x="7335838" y="2085975"/>
            <a:ext cx="396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60" name="Rechteck 10"/>
          <p:cNvSpPr>
            <a:spLocks noChangeArrowheads="1"/>
          </p:cNvSpPr>
          <p:nvPr/>
        </p:nvSpPr>
        <p:spPr bwMode="auto">
          <a:xfrm>
            <a:off x="7593013" y="2085975"/>
            <a:ext cx="38100"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561" name="Rechteck 10"/>
          <p:cNvSpPr>
            <a:spLocks noChangeArrowheads="1"/>
          </p:cNvSpPr>
          <p:nvPr/>
        </p:nvSpPr>
        <p:spPr bwMode="auto">
          <a:xfrm>
            <a:off x="7740650" y="2085975"/>
            <a:ext cx="38100"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562" name="Gruppieren 17"/>
          <p:cNvGrpSpPr>
            <a:grpSpLocks/>
          </p:cNvGrpSpPr>
          <p:nvPr/>
        </p:nvGrpSpPr>
        <p:grpSpPr bwMode="auto">
          <a:xfrm>
            <a:off x="1068388" y="3341688"/>
            <a:ext cx="1162050" cy="60325"/>
            <a:chOff x="1717938" y="3495676"/>
            <a:chExt cx="1161405" cy="61200"/>
          </a:xfrm>
        </p:grpSpPr>
        <p:cxnSp>
          <p:nvCxnSpPr>
            <p:cNvPr id="14" name="Gerade Verbindung 13"/>
            <p:cNvCxnSpPr/>
            <p:nvPr/>
          </p:nvCxnSpPr>
          <p:spPr bwMode="auto">
            <a:xfrm>
              <a:off x="1717938" y="3500507"/>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 name="Gerade Verbindung 16"/>
            <p:cNvCxnSpPr/>
            <p:nvPr/>
          </p:nvCxnSpPr>
          <p:spPr bwMode="auto">
            <a:xfrm>
              <a:off x="2282774" y="3500507"/>
              <a:ext cx="0" cy="46706"/>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299" name="Gerade Verbindung 1298"/>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00" name="Gerade Verbindung 1299"/>
            <p:cNvCxnSpPr/>
            <p:nvPr/>
          </p:nvCxnSpPr>
          <p:spPr bwMode="auto">
            <a:xfrm>
              <a:off x="2303400" y="3500507"/>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2563" name="Gerade Verbindung 11"/>
          <p:cNvCxnSpPr>
            <a:cxnSpLocks noChangeShapeType="1"/>
          </p:cNvCxnSpPr>
          <p:nvPr/>
        </p:nvCxnSpPr>
        <p:spPr bwMode="auto">
          <a:xfrm>
            <a:off x="957263" y="1493838"/>
            <a:ext cx="2524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564" name="Gerade Verbindung 176"/>
          <p:cNvCxnSpPr>
            <a:cxnSpLocks noChangeShapeType="1"/>
          </p:cNvCxnSpPr>
          <p:nvPr/>
        </p:nvCxnSpPr>
        <p:spPr bwMode="auto">
          <a:xfrm flipV="1">
            <a:off x="885825" y="1489075"/>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565" name="Gerade Verbindung 11"/>
          <p:cNvCxnSpPr>
            <a:cxnSpLocks noChangeShapeType="1"/>
          </p:cNvCxnSpPr>
          <p:nvPr/>
        </p:nvCxnSpPr>
        <p:spPr bwMode="auto">
          <a:xfrm>
            <a:off x="746125" y="1493838"/>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566" name="Gruppieren 929"/>
          <p:cNvGrpSpPr>
            <a:grpSpLocks/>
          </p:cNvGrpSpPr>
          <p:nvPr/>
        </p:nvGrpSpPr>
        <p:grpSpPr bwMode="auto">
          <a:xfrm>
            <a:off x="7577138" y="2051050"/>
            <a:ext cx="53975" cy="33338"/>
            <a:chOff x="1258093" y="1899442"/>
            <a:chExt cx="104400" cy="65171"/>
          </a:xfrm>
        </p:grpSpPr>
        <p:sp>
          <p:nvSpPr>
            <p:cNvPr id="3486"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87"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88"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89"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567" name="Gruppieren 929"/>
          <p:cNvGrpSpPr>
            <a:grpSpLocks/>
          </p:cNvGrpSpPr>
          <p:nvPr/>
        </p:nvGrpSpPr>
        <p:grpSpPr bwMode="auto">
          <a:xfrm>
            <a:off x="7735888" y="2051050"/>
            <a:ext cx="53975" cy="33338"/>
            <a:chOff x="1258093" y="1899442"/>
            <a:chExt cx="104400" cy="65171"/>
          </a:xfrm>
        </p:grpSpPr>
        <p:sp>
          <p:nvSpPr>
            <p:cNvPr id="3482"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83"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84"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85"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568" name="Gruppieren 3"/>
          <p:cNvGrpSpPr>
            <a:grpSpLocks/>
          </p:cNvGrpSpPr>
          <p:nvPr/>
        </p:nvGrpSpPr>
        <p:grpSpPr bwMode="auto">
          <a:xfrm>
            <a:off x="6731000" y="1992313"/>
            <a:ext cx="147638" cy="36512"/>
            <a:chOff x="7786687" y="1928019"/>
            <a:chExt cx="148930" cy="35719"/>
          </a:xfrm>
        </p:grpSpPr>
        <p:cxnSp>
          <p:nvCxnSpPr>
            <p:cNvPr id="3476" name="Gerade Verbindung 15"/>
            <p:cNvCxnSpPr>
              <a:cxnSpLocks noChangeShapeType="1"/>
            </p:cNvCxnSpPr>
            <p:nvPr/>
          </p:nvCxnSpPr>
          <p:spPr bwMode="auto">
            <a:xfrm>
              <a:off x="7788017" y="1942687"/>
              <a:ext cx="14760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290" name="Rechteck 1289"/>
            <p:cNvSpPr/>
            <p:nvPr/>
          </p:nvSpPr>
          <p:spPr bwMode="auto">
            <a:xfrm>
              <a:off x="7786687" y="1952867"/>
              <a:ext cx="147328" cy="10871"/>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478" name="Rechteck 10"/>
            <p:cNvSpPr>
              <a:spLocks noChangeArrowheads="1"/>
            </p:cNvSpPr>
            <p:nvPr/>
          </p:nvSpPr>
          <p:spPr bwMode="auto">
            <a:xfrm>
              <a:off x="7797938" y="1935424"/>
              <a:ext cx="10925"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79" name="Rechteck 10"/>
            <p:cNvSpPr>
              <a:spLocks noChangeArrowheads="1"/>
            </p:cNvSpPr>
            <p:nvPr/>
          </p:nvSpPr>
          <p:spPr bwMode="auto">
            <a:xfrm>
              <a:off x="7910593" y="1935811"/>
              <a:ext cx="10925"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80" name="Rechteck 10"/>
            <p:cNvSpPr>
              <a:spLocks noChangeArrowheads="1"/>
            </p:cNvSpPr>
            <p:nvPr/>
          </p:nvSpPr>
          <p:spPr bwMode="auto">
            <a:xfrm>
              <a:off x="7862656" y="1933445"/>
              <a:ext cx="10925"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296" name="Rechteck 1295"/>
            <p:cNvSpPr/>
            <p:nvPr/>
          </p:nvSpPr>
          <p:spPr bwMode="auto">
            <a:xfrm>
              <a:off x="7841134" y="1928019"/>
              <a:ext cx="11210" cy="24848"/>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grpSp>
        <p:nvGrpSpPr>
          <p:cNvPr id="2569" name="Gruppieren 1"/>
          <p:cNvGrpSpPr>
            <a:grpSpLocks/>
          </p:cNvGrpSpPr>
          <p:nvPr/>
        </p:nvGrpSpPr>
        <p:grpSpPr bwMode="auto">
          <a:xfrm>
            <a:off x="6172200" y="1992313"/>
            <a:ext cx="104775" cy="38100"/>
            <a:chOff x="6995319" y="1905000"/>
            <a:chExt cx="103975" cy="38101"/>
          </a:xfrm>
        </p:grpSpPr>
        <p:sp>
          <p:nvSpPr>
            <p:cNvPr id="1298" name="Rechteck 1297"/>
            <p:cNvSpPr/>
            <p:nvPr/>
          </p:nvSpPr>
          <p:spPr bwMode="auto">
            <a:xfrm>
              <a:off x="6998470" y="1931988"/>
              <a:ext cx="100824" cy="11113"/>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472" name="Rechteck 10"/>
            <p:cNvSpPr>
              <a:spLocks noChangeArrowheads="1"/>
            </p:cNvSpPr>
            <p:nvPr/>
          </p:nvSpPr>
          <p:spPr bwMode="auto">
            <a:xfrm>
              <a:off x="7017610" y="1913802"/>
              <a:ext cx="10848"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302" name="Rechteck 1301"/>
            <p:cNvSpPr/>
            <p:nvPr/>
          </p:nvSpPr>
          <p:spPr bwMode="auto">
            <a:xfrm>
              <a:off x="7047307" y="1905000"/>
              <a:ext cx="9452" cy="25401"/>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3474" name="Gerade Verbindung 15"/>
            <p:cNvCxnSpPr>
              <a:cxnSpLocks noChangeShapeType="1"/>
            </p:cNvCxnSpPr>
            <p:nvPr/>
          </p:nvCxnSpPr>
          <p:spPr bwMode="auto">
            <a:xfrm>
              <a:off x="6995319" y="1921594"/>
              <a:ext cx="10080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475" name="Rechteck 10"/>
            <p:cNvSpPr>
              <a:spLocks noChangeArrowheads="1"/>
            </p:cNvSpPr>
            <p:nvPr/>
          </p:nvSpPr>
          <p:spPr bwMode="auto">
            <a:xfrm>
              <a:off x="7077344" y="1914125"/>
              <a:ext cx="10848"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570" name="Gruppieren 69"/>
          <p:cNvGrpSpPr>
            <a:grpSpLocks/>
          </p:cNvGrpSpPr>
          <p:nvPr/>
        </p:nvGrpSpPr>
        <p:grpSpPr bwMode="auto">
          <a:xfrm>
            <a:off x="1490663" y="2428875"/>
            <a:ext cx="179387" cy="150813"/>
            <a:chOff x="1475656" y="2429228"/>
            <a:chExt cx="179071" cy="149730"/>
          </a:xfrm>
        </p:grpSpPr>
        <p:cxnSp>
          <p:nvCxnSpPr>
            <p:cNvPr id="1279" name="Gerade Verbindung 1278"/>
            <p:cNvCxnSpPr/>
            <p:nvPr/>
          </p:nvCxnSpPr>
          <p:spPr bwMode="auto">
            <a:xfrm flipH="1">
              <a:off x="1507350" y="2429228"/>
              <a:ext cx="1584" cy="14342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468"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283" name="Gerade Verbindung 1282"/>
            <p:cNvCxnSpPr/>
            <p:nvPr/>
          </p:nvCxnSpPr>
          <p:spPr bwMode="auto">
            <a:xfrm>
              <a:off x="1505765" y="2560045"/>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1284" name="Gerade Verbindung 1283"/>
            <p:cNvCxnSpPr/>
            <p:nvPr/>
          </p:nvCxnSpPr>
          <p:spPr bwMode="auto">
            <a:xfrm>
              <a:off x="1546967" y="2539555"/>
              <a:ext cx="10776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grpSp>
        <p:nvGrpSpPr>
          <p:cNvPr id="2571" name="Gruppieren 14"/>
          <p:cNvGrpSpPr>
            <a:grpSpLocks/>
          </p:cNvGrpSpPr>
          <p:nvPr/>
        </p:nvGrpSpPr>
        <p:grpSpPr bwMode="auto">
          <a:xfrm>
            <a:off x="1408113" y="2525713"/>
            <a:ext cx="71437" cy="53975"/>
            <a:chOff x="1397654" y="1887063"/>
            <a:chExt cx="72000" cy="54000"/>
          </a:xfrm>
        </p:grpSpPr>
        <p:sp>
          <p:nvSpPr>
            <p:cNvPr id="3460"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61"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462"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63"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464"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65"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466"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572" name="Textfeld 10"/>
          <p:cNvSpPr txBox="1">
            <a:spLocks noChangeArrowheads="1"/>
          </p:cNvSpPr>
          <p:nvPr/>
        </p:nvSpPr>
        <p:spPr bwMode="auto">
          <a:xfrm>
            <a:off x="5257800" y="2882900"/>
            <a:ext cx="11509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t>&lt; &lt; &lt;         Rack cabling        &gt; &gt; &gt;</a:t>
            </a:r>
          </a:p>
        </p:txBody>
      </p:sp>
      <p:sp>
        <p:nvSpPr>
          <p:cNvPr id="2573" name="Textfeld 1137"/>
          <p:cNvSpPr txBox="1">
            <a:spLocks noChangeArrowheads="1"/>
          </p:cNvSpPr>
          <p:nvPr/>
        </p:nvSpPr>
        <p:spPr bwMode="auto">
          <a:xfrm>
            <a:off x="7924800" y="2463800"/>
            <a:ext cx="222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63</a:t>
            </a:r>
          </a:p>
          <a:p>
            <a:endParaRPr lang="de-DE" altLang="de-DE" sz="200"/>
          </a:p>
        </p:txBody>
      </p:sp>
      <p:sp>
        <p:nvSpPr>
          <p:cNvPr id="1321" name="Abgerundetes Rechteck 1320"/>
          <p:cNvSpPr/>
          <p:nvPr/>
        </p:nvSpPr>
        <p:spPr bwMode="auto">
          <a:xfrm>
            <a:off x="3630613" y="329406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51</a:t>
            </a:r>
          </a:p>
        </p:txBody>
      </p:sp>
      <p:sp>
        <p:nvSpPr>
          <p:cNvPr id="1326" name="Abgerundetes Rechteck 1325"/>
          <p:cNvSpPr/>
          <p:nvPr/>
        </p:nvSpPr>
        <p:spPr bwMode="auto">
          <a:xfrm>
            <a:off x="2982913" y="32924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17</a:t>
            </a:r>
          </a:p>
        </p:txBody>
      </p:sp>
      <p:grpSp>
        <p:nvGrpSpPr>
          <p:cNvPr id="2576" name="Gruppieren 17"/>
          <p:cNvGrpSpPr>
            <a:grpSpLocks/>
          </p:cNvGrpSpPr>
          <p:nvPr/>
        </p:nvGrpSpPr>
        <p:grpSpPr bwMode="auto">
          <a:xfrm>
            <a:off x="1068388" y="3860800"/>
            <a:ext cx="1162050" cy="96838"/>
            <a:chOff x="1717938" y="3495676"/>
            <a:chExt cx="1161405" cy="61200"/>
          </a:xfrm>
        </p:grpSpPr>
        <p:cxnSp>
          <p:nvCxnSpPr>
            <p:cNvPr id="1328" name="Gerade Verbindung 1327"/>
            <p:cNvCxnSpPr/>
            <p:nvPr/>
          </p:nvCxnSpPr>
          <p:spPr bwMode="auto">
            <a:xfrm>
              <a:off x="1717938"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29" name="Gerade Verbindung 1328"/>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30" name="Gerade Verbindung 1329"/>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31" name="Gerade Verbindung 1330"/>
            <p:cNvCxnSpPr/>
            <p:nvPr/>
          </p:nvCxnSpPr>
          <p:spPr bwMode="auto">
            <a:xfrm>
              <a:off x="2303400"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1291" name="Abgerundetes Rechteck 1290"/>
          <p:cNvSpPr/>
          <p:nvPr/>
        </p:nvSpPr>
        <p:spPr bwMode="auto">
          <a:xfrm>
            <a:off x="6892925" y="4314825"/>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XM55</a:t>
            </a:r>
          </a:p>
        </p:txBody>
      </p:sp>
      <p:sp>
        <p:nvSpPr>
          <p:cNvPr id="1292" name="Abgerundetes Rechteck 1291"/>
          <p:cNvSpPr/>
          <p:nvPr/>
        </p:nvSpPr>
        <p:spPr bwMode="auto">
          <a:xfrm>
            <a:off x="4945063" y="329406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52</a:t>
            </a:r>
          </a:p>
        </p:txBody>
      </p:sp>
      <p:sp>
        <p:nvSpPr>
          <p:cNvPr id="1293" name="Abgerundetes Rechteck 1292"/>
          <p:cNvSpPr/>
          <p:nvPr/>
        </p:nvSpPr>
        <p:spPr bwMode="auto">
          <a:xfrm>
            <a:off x="2339975" y="32924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53</a:t>
            </a:r>
          </a:p>
        </p:txBody>
      </p:sp>
      <p:sp>
        <p:nvSpPr>
          <p:cNvPr id="1294" name="Abgerundetes Rechteck 1293"/>
          <p:cNvSpPr/>
          <p:nvPr/>
        </p:nvSpPr>
        <p:spPr bwMode="auto">
          <a:xfrm>
            <a:off x="1692275" y="329406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25</a:t>
            </a:r>
          </a:p>
        </p:txBody>
      </p:sp>
      <p:sp>
        <p:nvSpPr>
          <p:cNvPr id="2582" name="Textfeld 453"/>
          <p:cNvSpPr txBox="1">
            <a:spLocks noChangeArrowheads="1"/>
          </p:cNvSpPr>
          <p:nvPr/>
        </p:nvSpPr>
        <p:spPr bwMode="auto">
          <a:xfrm>
            <a:off x="7118350" y="297973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A11</a:t>
            </a:r>
          </a:p>
        </p:txBody>
      </p:sp>
      <p:sp>
        <p:nvSpPr>
          <p:cNvPr id="2583" name="Textfeld 453"/>
          <p:cNvSpPr txBox="1">
            <a:spLocks noChangeArrowheads="1"/>
          </p:cNvSpPr>
          <p:nvPr/>
        </p:nvSpPr>
        <p:spPr bwMode="auto">
          <a:xfrm>
            <a:off x="1952625" y="350043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A12</a:t>
            </a:r>
          </a:p>
        </p:txBody>
      </p:sp>
      <p:sp>
        <p:nvSpPr>
          <p:cNvPr id="2584" name="Textfeld 453"/>
          <p:cNvSpPr txBox="1">
            <a:spLocks noChangeArrowheads="1"/>
          </p:cNvSpPr>
          <p:nvPr/>
        </p:nvSpPr>
        <p:spPr bwMode="auto">
          <a:xfrm>
            <a:off x="4498975" y="3495675"/>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A13</a:t>
            </a:r>
          </a:p>
        </p:txBody>
      </p:sp>
      <p:sp>
        <p:nvSpPr>
          <p:cNvPr id="2585" name="Textfeld 453"/>
          <p:cNvSpPr txBox="1">
            <a:spLocks noChangeArrowheads="1"/>
          </p:cNvSpPr>
          <p:nvPr/>
        </p:nvSpPr>
        <p:spPr bwMode="auto">
          <a:xfrm>
            <a:off x="7107238" y="350043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A14</a:t>
            </a:r>
          </a:p>
        </p:txBody>
      </p:sp>
      <p:sp>
        <p:nvSpPr>
          <p:cNvPr id="2586" name="Textfeld 10"/>
          <p:cNvSpPr txBox="1">
            <a:spLocks noChangeArrowheads="1"/>
          </p:cNvSpPr>
          <p:nvPr/>
        </p:nvSpPr>
        <p:spPr bwMode="auto">
          <a:xfrm>
            <a:off x="6188075" y="5962650"/>
            <a:ext cx="2487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400"/>
              <a:t>&lt;&lt;&lt;          Mounted:    9 Dipol (XBE)</a:t>
            </a:r>
          </a:p>
          <a:p>
            <a:r>
              <a:rPr lang="de-DE" altLang="de-DE" sz="400">
                <a:solidFill>
                  <a:srgbClr val="FF0000"/>
                </a:solidFill>
              </a:rPr>
              <a:t>                                    </a:t>
            </a:r>
            <a:r>
              <a:rPr lang="de-DE" altLang="de-DE" sz="400"/>
              <a:t>4 Dipol (XBD)                   45 BPM             4 XBZ</a:t>
            </a:r>
            <a:r>
              <a:rPr lang="de-DE" altLang="de-DE" sz="400">
                <a:solidFill>
                  <a:srgbClr val="FF0000"/>
                </a:solidFill>
              </a:rPr>
              <a:t>	</a:t>
            </a:r>
          </a:p>
          <a:p>
            <a:r>
              <a:rPr lang="de-DE" altLang="de-DE" sz="400">
                <a:solidFill>
                  <a:srgbClr val="FF0000"/>
                </a:solidFill>
              </a:rPr>
              <a:t>                                   </a:t>
            </a:r>
            <a:r>
              <a:rPr lang="de-DE" altLang="de-DE" sz="400"/>
              <a:t>4 Quadrupols (QXE)           6 OTR              2 XQK</a:t>
            </a:r>
          </a:p>
          <a:p>
            <a:r>
              <a:rPr lang="de-DE" altLang="de-DE" sz="400">
                <a:solidFill>
                  <a:srgbClr val="FF0000"/>
                </a:solidFill>
              </a:rPr>
              <a:t>                                 </a:t>
            </a:r>
            <a:r>
              <a:rPr lang="de-DE" altLang="de-DE" sz="400"/>
              <a:t>36 Quadrupols (QXF)           2 XCE               2 TORA</a:t>
            </a:r>
          </a:p>
          <a:p>
            <a:r>
              <a:rPr lang="de-DE" altLang="de-DE" sz="400">
                <a:solidFill>
                  <a:srgbClr val="FF0000"/>
                </a:solidFill>
              </a:rPr>
              <a:t>                                 </a:t>
            </a:r>
            <a:r>
              <a:rPr lang="de-DE" altLang="de-DE" sz="400"/>
              <a:t>12 Quadrupols (XQH)         11 XCF</a:t>
            </a:r>
          </a:p>
          <a:p>
            <a:r>
              <a:rPr lang="de-DE" altLang="de-DE" sz="400">
                <a:solidFill>
                  <a:srgbClr val="FF0000"/>
                </a:solidFill>
              </a:rPr>
              <a:t>                                 </a:t>
            </a:r>
            <a:r>
              <a:rPr lang="de-DE" altLang="de-DE" sz="400"/>
              <a:t>25 Sextupols (XSA)               2 XCH</a:t>
            </a:r>
          </a:p>
          <a:p>
            <a:r>
              <a:rPr lang="de-DE" altLang="de-DE" sz="400">
                <a:solidFill>
                  <a:srgbClr val="FF0000"/>
                </a:solidFill>
              </a:rPr>
              <a:t>                                 </a:t>
            </a:r>
            <a:r>
              <a:rPr lang="de-DE" altLang="de-DE" sz="400"/>
              <a:t>69 Ionen-Getterpumps          2 XBL                                                                 &gt;&gt;&gt;</a:t>
            </a:r>
          </a:p>
        </p:txBody>
      </p:sp>
      <p:sp>
        <p:nvSpPr>
          <p:cNvPr id="1301" name="Abgerundetes Rechteck 1300"/>
          <p:cNvSpPr/>
          <p:nvPr/>
        </p:nvSpPr>
        <p:spPr bwMode="auto">
          <a:xfrm>
            <a:off x="1042988" y="3294063"/>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32</a:t>
            </a:r>
          </a:p>
        </p:txBody>
      </p:sp>
      <p:sp>
        <p:nvSpPr>
          <p:cNvPr id="1314" name="Abgerundetes Rechteck 1313"/>
          <p:cNvSpPr/>
          <p:nvPr/>
        </p:nvSpPr>
        <p:spPr bwMode="auto">
          <a:xfrm>
            <a:off x="6226175" y="4314825"/>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67</a:t>
            </a:r>
          </a:p>
        </p:txBody>
      </p:sp>
      <p:sp>
        <p:nvSpPr>
          <p:cNvPr id="1316" name="Rechteck 1315"/>
          <p:cNvSpPr/>
          <p:nvPr/>
        </p:nvSpPr>
        <p:spPr bwMode="auto">
          <a:xfrm>
            <a:off x="295275" y="1506538"/>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cxnSp>
        <p:nvCxnSpPr>
          <p:cNvPr id="1317" name="Gerade Verbindung 1316"/>
          <p:cNvCxnSpPr/>
          <p:nvPr/>
        </p:nvCxnSpPr>
        <p:spPr bwMode="auto">
          <a:xfrm flipV="1">
            <a:off x="342900" y="1335088"/>
            <a:ext cx="0" cy="166687"/>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grpSp>
        <p:nvGrpSpPr>
          <p:cNvPr id="2591" name="Gruppieren 3"/>
          <p:cNvGrpSpPr>
            <a:grpSpLocks/>
          </p:cNvGrpSpPr>
          <p:nvPr/>
        </p:nvGrpSpPr>
        <p:grpSpPr bwMode="auto">
          <a:xfrm>
            <a:off x="6284913" y="2058988"/>
            <a:ext cx="58737" cy="28575"/>
            <a:chOff x="5944394" y="2065338"/>
            <a:chExt cx="58481" cy="28800"/>
          </a:xfrm>
        </p:grpSpPr>
        <p:sp>
          <p:nvSpPr>
            <p:cNvPr id="3454" name="Rechteck 12"/>
            <p:cNvSpPr>
              <a:spLocks noChangeArrowheads="1"/>
            </p:cNvSpPr>
            <p:nvPr/>
          </p:nvSpPr>
          <p:spPr bwMode="auto">
            <a:xfrm>
              <a:off x="5944394" y="2065338"/>
              <a:ext cx="32400" cy="28800"/>
            </a:xfrm>
            <a:prstGeom prst="rect">
              <a:avLst/>
            </a:prstGeom>
            <a:solidFill>
              <a:schemeClr val="bg2"/>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55" name="Rechteck 12"/>
            <p:cNvSpPr>
              <a:spLocks noChangeArrowheads="1"/>
            </p:cNvSpPr>
            <p:nvPr/>
          </p:nvSpPr>
          <p:spPr bwMode="auto">
            <a:xfrm>
              <a:off x="5984875" y="2065338"/>
              <a:ext cx="18000" cy="28800"/>
            </a:xfrm>
            <a:prstGeom prst="rect">
              <a:avLst/>
            </a:prstGeom>
            <a:solidFill>
              <a:schemeClr val="bg2"/>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592" name="Gruppieren 929"/>
          <p:cNvGrpSpPr>
            <a:grpSpLocks/>
          </p:cNvGrpSpPr>
          <p:nvPr/>
        </p:nvGrpSpPr>
        <p:grpSpPr bwMode="auto">
          <a:xfrm>
            <a:off x="6096000" y="2051050"/>
            <a:ext cx="53975" cy="33338"/>
            <a:chOff x="1258093" y="1899442"/>
            <a:chExt cx="104400" cy="65171"/>
          </a:xfrm>
        </p:grpSpPr>
        <p:sp>
          <p:nvSpPr>
            <p:cNvPr id="3450"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51"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52"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53"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cxnSp>
        <p:nvCxnSpPr>
          <p:cNvPr id="1339" name="Gerade Verbindung 1338"/>
          <p:cNvCxnSpPr/>
          <p:nvPr/>
        </p:nvCxnSpPr>
        <p:spPr bwMode="auto">
          <a:xfrm>
            <a:off x="6096000"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sp>
        <p:nvSpPr>
          <p:cNvPr id="2594" name="Rechteck 10"/>
          <p:cNvSpPr>
            <a:spLocks noChangeArrowheads="1"/>
          </p:cNvSpPr>
          <p:nvPr/>
        </p:nvSpPr>
        <p:spPr bwMode="auto">
          <a:xfrm>
            <a:off x="6091238" y="2087563"/>
            <a:ext cx="396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595" name="Gruppieren 929"/>
          <p:cNvGrpSpPr>
            <a:grpSpLocks/>
          </p:cNvGrpSpPr>
          <p:nvPr/>
        </p:nvGrpSpPr>
        <p:grpSpPr bwMode="auto">
          <a:xfrm>
            <a:off x="7972425" y="2049463"/>
            <a:ext cx="53975" cy="33337"/>
            <a:chOff x="1258093" y="1899442"/>
            <a:chExt cx="104400" cy="65171"/>
          </a:xfrm>
        </p:grpSpPr>
        <p:sp>
          <p:nvSpPr>
            <p:cNvPr id="3446"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47"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48"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49"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596" name="Gruppieren 929"/>
          <p:cNvGrpSpPr>
            <a:grpSpLocks/>
          </p:cNvGrpSpPr>
          <p:nvPr/>
        </p:nvGrpSpPr>
        <p:grpSpPr bwMode="auto">
          <a:xfrm>
            <a:off x="8134350" y="2049463"/>
            <a:ext cx="53975" cy="34925"/>
            <a:chOff x="1258093" y="1900236"/>
            <a:chExt cx="104400" cy="69716"/>
          </a:xfrm>
        </p:grpSpPr>
        <p:sp>
          <p:nvSpPr>
            <p:cNvPr id="3442"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43"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44" name="Gerade Verbindung 932"/>
            <p:cNvCxnSpPr>
              <a:cxnSpLocks noChangeShapeType="1"/>
            </p:cNvCxnSpPr>
            <p:nvPr/>
          </p:nvCxnSpPr>
          <p:spPr bwMode="auto">
            <a:xfrm>
              <a:off x="1331120" y="1908751"/>
              <a:ext cx="0" cy="6120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45"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1351" name="Rechteck 1350"/>
          <p:cNvSpPr/>
          <p:nvPr/>
        </p:nvSpPr>
        <p:spPr bwMode="auto">
          <a:xfrm>
            <a:off x="8196263" y="2032000"/>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598" name="Gruppieren 929"/>
          <p:cNvGrpSpPr>
            <a:grpSpLocks/>
          </p:cNvGrpSpPr>
          <p:nvPr/>
        </p:nvGrpSpPr>
        <p:grpSpPr bwMode="auto">
          <a:xfrm>
            <a:off x="8216900" y="2049463"/>
            <a:ext cx="53975" cy="34925"/>
            <a:chOff x="1258093" y="1900236"/>
            <a:chExt cx="104400" cy="69716"/>
          </a:xfrm>
        </p:grpSpPr>
        <p:sp>
          <p:nvSpPr>
            <p:cNvPr id="3438"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39"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40" name="Gerade Verbindung 932"/>
            <p:cNvCxnSpPr>
              <a:cxnSpLocks noChangeShapeType="1"/>
            </p:cNvCxnSpPr>
            <p:nvPr/>
          </p:nvCxnSpPr>
          <p:spPr bwMode="auto">
            <a:xfrm>
              <a:off x="1331120" y="1908751"/>
              <a:ext cx="0" cy="6120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41"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1357" name="Rechteck 1356"/>
          <p:cNvSpPr/>
          <p:nvPr/>
        </p:nvSpPr>
        <p:spPr bwMode="auto">
          <a:xfrm>
            <a:off x="8277225" y="2032000"/>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600" name="Gruppieren 929"/>
          <p:cNvGrpSpPr>
            <a:grpSpLocks/>
          </p:cNvGrpSpPr>
          <p:nvPr/>
        </p:nvGrpSpPr>
        <p:grpSpPr bwMode="auto">
          <a:xfrm>
            <a:off x="8375650" y="2049463"/>
            <a:ext cx="53975" cy="36512"/>
            <a:chOff x="1258093" y="1900236"/>
            <a:chExt cx="104400" cy="69716"/>
          </a:xfrm>
        </p:grpSpPr>
        <p:sp>
          <p:nvSpPr>
            <p:cNvPr id="3434"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35"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36" name="Gerade Verbindung 932"/>
            <p:cNvCxnSpPr>
              <a:cxnSpLocks noChangeShapeType="1"/>
            </p:cNvCxnSpPr>
            <p:nvPr/>
          </p:nvCxnSpPr>
          <p:spPr bwMode="auto">
            <a:xfrm>
              <a:off x="1331120" y="1908751"/>
              <a:ext cx="0" cy="6120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37"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1363" name="Rechteck 1362"/>
          <p:cNvSpPr/>
          <p:nvPr/>
        </p:nvSpPr>
        <p:spPr bwMode="auto">
          <a:xfrm>
            <a:off x="8437563" y="2032000"/>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364" name="Rechteck 1363"/>
          <p:cNvSpPr/>
          <p:nvPr/>
        </p:nvSpPr>
        <p:spPr bwMode="auto">
          <a:xfrm>
            <a:off x="8356600" y="2033588"/>
            <a:ext cx="12700" cy="539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603" name="Gruppieren 1014"/>
          <p:cNvGrpSpPr>
            <a:grpSpLocks/>
          </p:cNvGrpSpPr>
          <p:nvPr/>
        </p:nvGrpSpPr>
        <p:grpSpPr bwMode="auto">
          <a:xfrm>
            <a:off x="312738" y="2320925"/>
            <a:ext cx="73025" cy="53975"/>
            <a:chOff x="8110538" y="2833688"/>
            <a:chExt cx="73025" cy="54770"/>
          </a:xfrm>
        </p:grpSpPr>
        <p:cxnSp>
          <p:nvCxnSpPr>
            <p:cNvPr id="3431" name="Gerade Verbindung 565"/>
            <p:cNvCxnSpPr>
              <a:cxnSpLocks noChangeShapeType="1"/>
            </p:cNvCxnSpPr>
            <p:nvPr/>
          </p:nvCxnSpPr>
          <p:spPr bwMode="auto">
            <a:xfrm>
              <a:off x="8110538" y="2860675"/>
              <a:ext cx="72229"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3432" name="Gerade Verbindung 566"/>
            <p:cNvCxnSpPr>
              <a:cxnSpLocks noChangeShapeType="1"/>
            </p:cNvCxnSpPr>
            <p:nvPr/>
          </p:nvCxnSpPr>
          <p:spPr bwMode="auto">
            <a:xfrm>
              <a:off x="8111334" y="2833688"/>
              <a:ext cx="72229" cy="4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33" name="Gerade Verbindung 566"/>
            <p:cNvCxnSpPr>
              <a:cxnSpLocks noChangeShapeType="1"/>
            </p:cNvCxnSpPr>
            <p:nvPr/>
          </p:nvCxnSpPr>
          <p:spPr bwMode="auto">
            <a:xfrm>
              <a:off x="8111334" y="2888410"/>
              <a:ext cx="72229" cy="4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2604" name="Gruppieren 69"/>
          <p:cNvGrpSpPr>
            <a:grpSpLocks/>
          </p:cNvGrpSpPr>
          <p:nvPr/>
        </p:nvGrpSpPr>
        <p:grpSpPr bwMode="auto">
          <a:xfrm>
            <a:off x="4011613" y="2428875"/>
            <a:ext cx="179387" cy="150813"/>
            <a:chOff x="1475656" y="2429228"/>
            <a:chExt cx="179071" cy="149730"/>
          </a:xfrm>
        </p:grpSpPr>
        <p:cxnSp>
          <p:nvCxnSpPr>
            <p:cNvPr id="1374" name="Gerade Verbindung 1373"/>
            <p:cNvCxnSpPr/>
            <p:nvPr/>
          </p:nvCxnSpPr>
          <p:spPr bwMode="auto">
            <a:xfrm flipH="1">
              <a:off x="1507350" y="2429228"/>
              <a:ext cx="1584" cy="14342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428"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376" name="Gerade Verbindung 1375"/>
            <p:cNvCxnSpPr/>
            <p:nvPr/>
          </p:nvCxnSpPr>
          <p:spPr bwMode="auto">
            <a:xfrm>
              <a:off x="1505765" y="2560045"/>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1377" name="Gerade Verbindung 1376"/>
            <p:cNvCxnSpPr/>
            <p:nvPr/>
          </p:nvCxnSpPr>
          <p:spPr bwMode="auto">
            <a:xfrm>
              <a:off x="1546967" y="2539555"/>
              <a:ext cx="10776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sp>
        <p:nvSpPr>
          <p:cNvPr id="1395" name="Rechteck 1394"/>
          <p:cNvSpPr/>
          <p:nvPr/>
        </p:nvSpPr>
        <p:spPr bwMode="auto">
          <a:xfrm>
            <a:off x="8117702" y="2802464"/>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361" name="Abgerundetes Rechteck 1360"/>
          <p:cNvSpPr/>
          <p:nvPr/>
        </p:nvSpPr>
        <p:spPr bwMode="auto">
          <a:xfrm>
            <a:off x="395288" y="3294063"/>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56</a:t>
            </a:r>
          </a:p>
        </p:txBody>
      </p:sp>
      <p:sp>
        <p:nvSpPr>
          <p:cNvPr id="2609" name="Zierrahmen 1"/>
          <p:cNvSpPr>
            <a:spLocks noChangeArrowheads="1"/>
          </p:cNvSpPr>
          <p:nvPr/>
        </p:nvSpPr>
        <p:spPr bwMode="auto">
          <a:xfrm>
            <a:off x="3524250" y="1530350"/>
            <a:ext cx="46038" cy="46038"/>
          </a:xfrm>
          <a:prstGeom prst="plaque">
            <a:avLst>
              <a:gd name="adj" fmla="val 16667"/>
            </a:avLst>
          </a:prstGeom>
          <a:pattFill prst="pct25">
            <a:fgClr>
              <a:srgbClr val="FF0000"/>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610" name="Rechteck 11"/>
          <p:cNvSpPr>
            <a:spLocks noChangeArrowheads="1"/>
          </p:cNvSpPr>
          <p:nvPr/>
        </p:nvSpPr>
        <p:spPr bwMode="auto">
          <a:xfrm>
            <a:off x="4597400" y="1552575"/>
            <a:ext cx="17463" cy="25400"/>
          </a:xfrm>
          <a:prstGeom prst="rect">
            <a:avLst/>
          </a:prstGeom>
          <a:solidFill>
            <a:srgbClr val="7030A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11" name="Gruppieren 1071"/>
          <p:cNvGrpSpPr>
            <a:grpSpLocks/>
          </p:cNvGrpSpPr>
          <p:nvPr/>
        </p:nvGrpSpPr>
        <p:grpSpPr bwMode="auto">
          <a:xfrm>
            <a:off x="5868988" y="2009775"/>
            <a:ext cx="125412" cy="73025"/>
            <a:chOff x="4038305" y="3430528"/>
            <a:chExt cx="125173" cy="72000"/>
          </a:xfrm>
        </p:grpSpPr>
        <p:sp>
          <p:nvSpPr>
            <p:cNvPr id="3423" name="Rechteck 1072"/>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24" name="Rechteck 1073"/>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25" name="Rechteck 1074"/>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26" name="Rechteck 1075"/>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612" name="Gruppieren 69"/>
          <p:cNvGrpSpPr>
            <a:grpSpLocks/>
          </p:cNvGrpSpPr>
          <p:nvPr/>
        </p:nvGrpSpPr>
        <p:grpSpPr bwMode="auto">
          <a:xfrm>
            <a:off x="6675438" y="2428875"/>
            <a:ext cx="179387" cy="152400"/>
            <a:chOff x="1475656" y="2429228"/>
            <a:chExt cx="179071" cy="149730"/>
          </a:xfrm>
        </p:grpSpPr>
        <p:cxnSp>
          <p:nvCxnSpPr>
            <p:cNvPr id="1385" name="Gerade Verbindung 1384"/>
            <p:cNvCxnSpPr/>
            <p:nvPr/>
          </p:nvCxnSpPr>
          <p:spPr bwMode="auto">
            <a:xfrm flipH="1">
              <a:off x="1507350" y="2429228"/>
              <a:ext cx="1584" cy="143491"/>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420"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389" name="Gerade Verbindung 1388"/>
            <p:cNvCxnSpPr/>
            <p:nvPr/>
          </p:nvCxnSpPr>
          <p:spPr bwMode="auto">
            <a:xfrm>
              <a:off x="1505765" y="2560242"/>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1390" name="Gerade Verbindung 1389"/>
            <p:cNvCxnSpPr/>
            <p:nvPr/>
          </p:nvCxnSpPr>
          <p:spPr bwMode="auto">
            <a:xfrm>
              <a:off x="1546967" y="2539966"/>
              <a:ext cx="10776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sp>
        <p:nvSpPr>
          <p:cNvPr id="1394" name="Rechteck 1393"/>
          <p:cNvSpPr/>
          <p:nvPr/>
        </p:nvSpPr>
        <p:spPr bwMode="auto">
          <a:xfrm>
            <a:off x="7471703" y="2805614"/>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77" name="Rechteck 1276"/>
          <p:cNvSpPr/>
          <p:nvPr/>
        </p:nvSpPr>
        <p:spPr bwMode="auto">
          <a:xfrm>
            <a:off x="6822416" y="2806650"/>
            <a:ext cx="540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278" name="Rechteck 1277"/>
          <p:cNvSpPr/>
          <p:nvPr/>
        </p:nvSpPr>
        <p:spPr bwMode="auto">
          <a:xfrm>
            <a:off x="6167795" y="2806650"/>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2622" name="Gerade Verbindung 565"/>
          <p:cNvCxnSpPr>
            <a:cxnSpLocks noChangeShapeType="1"/>
          </p:cNvCxnSpPr>
          <p:nvPr/>
        </p:nvCxnSpPr>
        <p:spPr bwMode="auto">
          <a:xfrm>
            <a:off x="7461250" y="3344863"/>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623" name="Gerade Verbindung 565"/>
          <p:cNvCxnSpPr>
            <a:cxnSpLocks noChangeShapeType="1"/>
          </p:cNvCxnSpPr>
          <p:nvPr/>
        </p:nvCxnSpPr>
        <p:spPr bwMode="auto">
          <a:xfrm>
            <a:off x="6816725" y="3348038"/>
            <a:ext cx="73025"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624" name="Gerade Verbindung 565"/>
          <p:cNvCxnSpPr>
            <a:cxnSpLocks noChangeShapeType="1"/>
          </p:cNvCxnSpPr>
          <p:nvPr/>
        </p:nvCxnSpPr>
        <p:spPr bwMode="auto">
          <a:xfrm>
            <a:off x="6165850" y="3351213"/>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1274" name="Rechteck 1273"/>
          <p:cNvSpPr/>
          <p:nvPr/>
        </p:nvSpPr>
        <p:spPr bwMode="auto">
          <a:xfrm>
            <a:off x="3025775" y="1506538"/>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cxnSp>
        <p:nvCxnSpPr>
          <p:cNvPr id="1275" name="Gerade Verbindung 1274"/>
          <p:cNvCxnSpPr/>
          <p:nvPr/>
        </p:nvCxnSpPr>
        <p:spPr bwMode="auto">
          <a:xfrm rot="900000" flipV="1">
            <a:off x="3119438" y="1328738"/>
            <a:ext cx="0" cy="179387"/>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cxnSp>
        <p:nvCxnSpPr>
          <p:cNvPr id="1315" name="Gerade Verbindung 1314"/>
          <p:cNvCxnSpPr/>
          <p:nvPr/>
        </p:nvCxnSpPr>
        <p:spPr bwMode="auto">
          <a:xfrm>
            <a:off x="7577138"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318" name="Gerade Verbindung 1317"/>
          <p:cNvCxnSpPr/>
          <p:nvPr/>
        </p:nvCxnSpPr>
        <p:spPr bwMode="auto">
          <a:xfrm>
            <a:off x="7735888" y="2039938"/>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319" name="Gerade Verbindung 1318"/>
          <p:cNvCxnSpPr/>
          <p:nvPr/>
        </p:nvCxnSpPr>
        <p:spPr bwMode="auto">
          <a:xfrm>
            <a:off x="7972425"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320" name="Gerade Verbindung 1319"/>
          <p:cNvCxnSpPr/>
          <p:nvPr/>
        </p:nvCxnSpPr>
        <p:spPr bwMode="auto">
          <a:xfrm>
            <a:off x="8135938"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327" name="Gerade Verbindung 1326"/>
          <p:cNvCxnSpPr/>
          <p:nvPr/>
        </p:nvCxnSpPr>
        <p:spPr bwMode="auto">
          <a:xfrm>
            <a:off x="8218488" y="2038350"/>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cxnSp>
        <p:nvCxnSpPr>
          <p:cNvPr id="1332" name="Gerade Verbindung 1331"/>
          <p:cNvCxnSpPr/>
          <p:nvPr/>
        </p:nvCxnSpPr>
        <p:spPr bwMode="auto">
          <a:xfrm>
            <a:off x="8375650" y="2041525"/>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633" name="Gruppieren 11"/>
          <p:cNvGrpSpPr>
            <a:grpSpLocks/>
          </p:cNvGrpSpPr>
          <p:nvPr/>
        </p:nvGrpSpPr>
        <p:grpSpPr bwMode="auto">
          <a:xfrm>
            <a:off x="8321675" y="1992313"/>
            <a:ext cx="147638" cy="36512"/>
            <a:chOff x="7011988" y="1400175"/>
            <a:chExt cx="147638" cy="36512"/>
          </a:xfrm>
        </p:grpSpPr>
        <p:cxnSp>
          <p:nvCxnSpPr>
            <p:cNvPr id="3414" name="Gerade Verbindung 15"/>
            <p:cNvCxnSpPr>
              <a:cxnSpLocks noChangeShapeType="1"/>
            </p:cNvCxnSpPr>
            <p:nvPr/>
          </p:nvCxnSpPr>
          <p:spPr bwMode="auto">
            <a:xfrm>
              <a:off x="7013306" y="1415169"/>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35" name="Rechteck 1334"/>
            <p:cNvSpPr/>
            <p:nvPr/>
          </p:nvSpPr>
          <p:spPr bwMode="auto">
            <a:xfrm>
              <a:off x="7011988" y="1425575"/>
              <a:ext cx="146050" cy="11112"/>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416" name="Rechteck 10"/>
            <p:cNvSpPr>
              <a:spLocks noChangeArrowheads="1"/>
            </p:cNvSpPr>
            <p:nvPr/>
          </p:nvSpPr>
          <p:spPr bwMode="auto">
            <a:xfrm>
              <a:off x="7051713" y="1407744"/>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17" name="Rechteck 10"/>
            <p:cNvSpPr>
              <a:spLocks noChangeArrowheads="1"/>
            </p:cNvSpPr>
            <p:nvPr/>
          </p:nvSpPr>
          <p:spPr bwMode="auto">
            <a:xfrm>
              <a:off x="7125295" y="1408140"/>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340" name="Rechteck 1339"/>
            <p:cNvSpPr/>
            <p:nvPr/>
          </p:nvSpPr>
          <p:spPr bwMode="auto">
            <a:xfrm>
              <a:off x="7027863" y="1400175"/>
              <a:ext cx="11113" cy="254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grpSp>
        <p:nvGrpSpPr>
          <p:cNvPr id="2634" name="Gruppieren 12"/>
          <p:cNvGrpSpPr>
            <a:grpSpLocks/>
          </p:cNvGrpSpPr>
          <p:nvPr/>
        </p:nvGrpSpPr>
        <p:grpSpPr bwMode="auto">
          <a:xfrm>
            <a:off x="8172450" y="1998663"/>
            <a:ext cx="147638" cy="28575"/>
            <a:chOff x="7645400" y="1489869"/>
            <a:chExt cx="147638" cy="29369"/>
          </a:xfrm>
        </p:grpSpPr>
        <p:cxnSp>
          <p:nvCxnSpPr>
            <p:cNvPr id="3410" name="Gerade Verbindung 15"/>
            <p:cNvCxnSpPr>
              <a:cxnSpLocks noChangeShapeType="1"/>
            </p:cNvCxnSpPr>
            <p:nvPr/>
          </p:nvCxnSpPr>
          <p:spPr bwMode="auto">
            <a:xfrm>
              <a:off x="7646718" y="1497720"/>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43" name="Rechteck 1342"/>
            <p:cNvSpPr/>
            <p:nvPr/>
          </p:nvSpPr>
          <p:spPr bwMode="auto">
            <a:xfrm>
              <a:off x="7645400" y="1507816"/>
              <a:ext cx="146050" cy="11422"/>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412" name="Rechteck 10"/>
            <p:cNvSpPr>
              <a:spLocks noChangeArrowheads="1"/>
            </p:cNvSpPr>
            <p:nvPr/>
          </p:nvSpPr>
          <p:spPr bwMode="auto">
            <a:xfrm>
              <a:off x="7768231" y="1490691"/>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347" name="Rechteck 1346"/>
            <p:cNvSpPr/>
            <p:nvPr/>
          </p:nvSpPr>
          <p:spPr bwMode="auto">
            <a:xfrm rot="5400000">
              <a:off x="7679289" y="1486143"/>
              <a:ext cx="17947" cy="254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grpSp>
        <p:nvGrpSpPr>
          <p:cNvPr id="2635" name="Gruppieren 14"/>
          <p:cNvGrpSpPr>
            <a:grpSpLocks/>
          </p:cNvGrpSpPr>
          <p:nvPr/>
        </p:nvGrpSpPr>
        <p:grpSpPr bwMode="auto">
          <a:xfrm>
            <a:off x="7710488" y="1998663"/>
            <a:ext cx="146050" cy="30162"/>
            <a:chOff x="7705725" y="1431131"/>
            <a:chExt cx="147638" cy="29369"/>
          </a:xfrm>
        </p:grpSpPr>
        <p:cxnSp>
          <p:nvCxnSpPr>
            <p:cNvPr id="3406" name="Gerade Verbindung 15"/>
            <p:cNvCxnSpPr>
              <a:cxnSpLocks noChangeShapeType="1"/>
            </p:cNvCxnSpPr>
            <p:nvPr/>
          </p:nvCxnSpPr>
          <p:spPr bwMode="auto">
            <a:xfrm>
              <a:off x="7707043" y="1438982"/>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59" name="Rechteck 1358"/>
            <p:cNvSpPr/>
            <p:nvPr/>
          </p:nvSpPr>
          <p:spPr bwMode="auto">
            <a:xfrm>
              <a:off x="7705725" y="1449680"/>
              <a:ext cx="146033" cy="10820"/>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408" name="Rechteck 10"/>
            <p:cNvSpPr>
              <a:spLocks noChangeArrowheads="1"/>
            </p:cNvSpPr>
            <p:nvPr/>
          </p:nvSpPr>
          <p:spPr bwMode="auto">
            <a:xfrm>
              <a:off x="7769999" y="1431953"/>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362" name="Rechteck 1361"/>
            <p:cNvSpPr/>
            <p:nvPr/>
          </p:nvSpPr>
          <p:spPr bwMode="auto">
            <a:xfrm rot="5400000">
              <a:off x="7805574" y="1427567"/>
              <a:ext cx="18549" cy="25676"/>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1365" name="Rechteck 1364"/>
          <p:cNvSpPr/>
          <p:nvPr/>
        </p:nvSpPr>
        <p:spPr bwMode="auto">
          <a:xfrm>
            <a:off x="5523951" y="2806650"/>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366" name="Rechteck 1365"/>
          <p:cNvSpPr/>
          <p:nvPr/>
        </p:nvSpPr>
        <p:spPr bwMode="auto">
          <a:xfrm>
            <a:off x="4873234" y="2801938"/>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367" name="Gerade Verbindung 1366"/>
          <p:cNvCxnSpPr/>
          <p:nvPr/>
        </p:nvCxnSpPr>
        <p:spPr bwMode="auto">
          <a:xfrm rot="1140000" flipH="1" flipV="1">
            <a:off x="7481888" y="2919413"/>
            <a:ext cx="31750" cy="90487"/>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368" name="Rechteck 1367"/>
          <p:cNvSpPr/>
          <p:nvPr/>
        </p:nvSpPr>
        <p:spPr bwMode="auto">
          <a:xfrm>
            <a:off x="7459663" y="3014663"/>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sp>
        <p:nvSpPr>
          <p:cNvPr id="1371" name="Abgerundetes Rechteck 1370"/>
          <p:cNvSpPr/>
          <p:nvPr/>
        </p:nvSpPr>
        <p:spPr bwMode="auto">
          <a:xfrm>
            <a:off x="7531100" y="3802063"/>
            <a:ext cx="574675" cy="10953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48</a:t>
            </a:r>
          </a:p>
        </p:txBody>
      </p:sp>
      <p:sp>
        <p:nvSpPr>
          <p:cNvPr id="1372" name="Abgerundetes Rechteck 1371"/>
          <p:cNvSpPr/>
          <p:nvPr/>
        </p:nvSpPr>
        <p:spPr bwMode="auto">
          <a:xfrm>
            <a:off x="6232525" y="3805238"/>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23</a:t>
            </a:r>
          </a:p>
        </p:txBody>
      </p:sp>
      <p:sp>
        <p:nvSpPr>
          <p:cNvPr id="1373" name="Abgerundetes Rechteck 1372"/>
          <p:cNvSpPr/>
          <p:nvPr/>
        </p:nvSpPr>
        <p:spPr bwMode="auto">
          <a:xfrm>
            <a:off x="6881813" y="380206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58</a:t>
            </a:r>
          </a:p>
        </p:txBody>
      </p:sp>
      <p:grpSp>
        <p:nvGrpSpPr>
          <p:cNvPr id="2647" name="Gruppieren 929"/>
          <p:cNvGrpSpPr>
            <a:grpSpLocks/>
          </p:cNvGrpSpPr>
          <p:nvPr/>
        </p:nvGrpSpPr>
        <p:grpSpPr bwMode="auto">
          <a:xfrm>
            <a:off x="7337425" y="2051050"/>
            <a:ext cx="53975" cy="33338"/>
            <a:chOff x="1258093" y="1899442"/>
            <a:chExt cx="104400" cy="65171"/>
          </a:xfrm>
        </p:grpSpPr>
        <p:sp>
          <p:nvSpPr>
            <p:cNvPr id="3402" name="Rechteck 321"/>
            <p:cNvSpPr>
              <a:spLocks noChangeArrowheads="1"/>
            </p:cNvSpPr>
            <p:nvPr/>
          </p:nvSpPr>
          <p:spPr bwMode="auto">
            <a:xfrm>
              <a:off x="1258093" y="1903413"/>
              <a:ext cx="104400" cy="61200"/>
            </a:xfrm>
            <a:prstGeom prst="rect">
              <a:avLst/>
            </a:prstGeom>
            <a:solidFill>
              <a:srgbClr val="92D050"/>
            </a:solid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403" name="Gerade Verbindung 931"/>
            <p:cNvCxnSpPr>
              <a:cxnSpLocks noChangeShapeType="1"/>
            </p:cNvCxnSpPr>
            <p:nvPr/>
          </p:nvCxnSpPr>
          <p:spPr bwMode="auto">
            <a:xfrm>
              <a:off x="1287537"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04" name="Gerade Verbindung 932"/>
            <p:cNvCxnSpPr>
              <a:cxnSpLocks noChangeShapeType="1"/>
            </p:cNvCxnSpPr>
            <p:nvPr/>
          </p:nvCxnSpPr>
          <p:spPr bwMode="auto">
            <a:xfrm>
              <a:off x="1331119" y="1899442"/>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405" name="Gerade Verbindung 933"/>
            <p:cNvCxnSpPr>
              <a:cxnSpLocks noChangeShapeType="1"/>
            </p:cNvCxnSpPr>
            <p:nvPr/>
          </p:nvCxnSpPr>
          <p:spPr bwMode="auto">
            <a:xfrm>
              <a:off x="1313372" y="1900236"/>
              <a:ext cx="0" cy="612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cxnSp>
        <p:nvCxnSpPr>
          <p:cNvPr id="1337" name="Gerade Verbindung 1336"/>
          <p:cNvCxnSpPr/>
          <p:nvPr/>
        </p:nvCxnSpPr>
        <p:spPr bwMode="auto">
          <a:xfrm>
            <a:off x="7339013" y="2039938"/>
            <a:ext cx="53975" cy="0"/>
          </a:xfrm>
          <a:prstGeom prst="line">
            <a:avLst/>
          </a:prstGeom>
          <a:solidFill>
            <a:schemeClr val="accent1"/>
          </a:solidFill>
          <a:ln w="9525" cap="flat" cmpd="sng" algn="ctr">
            <a:solidFill>
              <a:schemeClr val="bg2">
                <a:lumMod val="75000"/>
              </a:schemeClr>
            </a:solidFill>
            <a:prstDash val="solid"/>
            <a:round/>
            <a:headEnd type="none" w="med" len="med"/>
            <a:tailEnd type="none" w="med" len="med"/>
          </a:ln>
          <a:effectLst/>
        </p:spPr>
      </p:cxnSp>
      <p:grpSp>
        <p:nvGrpSpPr>
          <p:cNvPr id="2649" name="Gruppieren 1"/>
          <p:cNvGrpSpPr>
            <a:grpSpLocks/>
          </p:cNvGrpSpPr>
          <p:nvPr/>
        </p:nvGrpSpPr>
        <p:grpSpPr bwMode="auto">
          <a:xfrm>
            <a:off x="8020050" y="1998663"/>
            <a:ext cx="147638" cy="28575"/>
            <a:chOff x="7980363" y="1427588"/>
            <a:chExt cx="147638" cy="28943"/>
          </a:xfrm>
        </p:grpSpPr>
        <p:cxnSp>
          <p:nvCxnSpPr>
            <p:cNvPr id="3398" name="Gerade Verbindung 15"/>
            <p:cNvCxnSpPr>
              <a:cxnSpLocks noChangeShapeType="1"/>
            </p:cNvCxnSpPr>
            <p:nvPr/>
          </p:nvCxnSpPr>
          <p:spPr bwMode="auto">
            <a:xfrm>
              <a:off x="7981681" y="1435013"/>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42" name="Rechteck 1341"/>
            <p:cNvSpPr/>
            <p:nvPr/>
          </p:nvSpPr>
          <p:spPr bwMode="auto">
            <a:xfrm>
              <a:off x="7980363" y="1445275"/>
              <a:ext cx="146050" cy="11256"/>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400" name="Rechteck 10"/>
            <p:cNvSpPr>
              <a:spLocks noChangeArrowheads="1"/>
            </p:cNvSpPr>
            <p:nvPr/>
          </p:nvSpPr>
          <p:spPr bwMode="auto">
            <a:xfrm>
              <a:off x="7993897" y="1427588"/>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401" name="Rechteck 10"/>
            <p:cNvSpPr>
              <a:spLocks noChangeArrowheads="1"/>
            </p:cNvSpPr>
            <p:nvPr/>
          </p:nvSpPr>
          <p:spPr bwMode="auto">
            <a:xfrm>
              <a:off x="8103194" y="1427984"/>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650" name="Gruppieren 3"/>
          <p:cNvGrpSpPr>
            <a:grpSpLocks/>
          </p:cNvGrpSpPr>
          <p:nvPr/>
        </p:nvGrpSpPr>
        <p:grpSpPr bwMode="auto">
          <a:xfrm>
            <a:off x="7867650" y="1998663"/>
            <a:ext cx="147638" cy="30162"/>
            <a:chOff x="8033544" y="1461720"/>
            <a:chExt cx="147638" cy="28943"/>
          </a:xfrm>
        </p:grpSpPr>
        <p:cxnSp>
          <p:nvCxnSpPr>
            <p:cNvPr id="3395" name="Gerade Verbindung 15"/>
            <p:cNvCxnSpPr>
              <a:cxnSpLocks noChangeShapeType="1"/>
            </p:cNvCxnSpPr>
            <p:nvPr/>
          </p:nvCxnSpPr>
          <p:spPr bwMode="auto">
            <a:xfrm>
              <a:off x="8034862" y="1469145"/>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50" name="Rechteck 1349"/>
            <p:cNvSpPr/>
            <p:nvPr/>
          </p:nvSpPr>
          <p:spPr bwMode="auto">
            <a:xfrm>
              <a:off x="8033544" y="1480000"/>
              <a:ext cx="146050" cy="10663"/>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397" name="Rechteck 10"/>
            <p:cNvSpPr>
              <a:spLocks noChangeArrowheads="1"/>
            </p:cNvSpPr>
            <p:nvPr/>
          </p:nvSpPr>
          <p:spPr bwMode="auto">
            <a:xfrm>
              <a:off x="8054221" y="1461720"/>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651" name="Gruppieren 7"/>
          <p:cNvGrpSpPr>
            <a:grpSpLocks/>
          </p:cNvGrpSpPr>
          <p:nvPr/>
        </p:nvGrpSpPr>
        <p:grpSpPr bwMode="auto">
          <a:xfrm>
            <a:off x="7543800" y="1998663"/>
            <a:ext cx="147638" cy="28575"/>
            <a:chOff x="7714456" y="1474603"/>
            <a:chExt cx="147638" cy="28943"/>
          </a:xfrm>
        </p:grpSpPr>
        <p:cxnSp>
          <p:nvCxnSpPr>
            <p:cNvPr id="3392" name="Gerade Verbindung 15"/>
            <p:cNvCxnSpPr>
              <a:cxnSpLocks noChangeShapeType="1"/>
            </p:cNvCxnSpPr>
            <p:nvPr/>
          </p:nvCxnSpPr>
          <p:spPr bwMode="auto">
            <a:xfrm>
              <a:off x="7715774" y="1482028"/>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58" name="Rechteck 1357"/>
            <p:cNvSpPr/>
            <p:nvPr/>
          </p:nvSpPr>
          <p:spPr bwMode="auto">
            <a:xfrm>
              <a:off x="7714456" y="1492290"/>
              <a:ext cx="146050" cy="11256"/>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394" name="Rechteck 10"/>
            <p:cNvSpPr>
              <a:spLocks noChangeArrowheads="1"/>
            </p:cNvSpPr>
            <p:nvPr/>
          </p:nvSpPr>
          <p:spPr bwMode="auto">
            <a:xfrm>
              <a:off x="7834864" y="1474603"/>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2652" name="Gruppieren 1369"/>
          <p:cNvGrpSpPr>
            <a:grpSpLocks/>
          </p:cNvGrpSpPr>
          <p:nvPr/>
        </p:nvGrpSpPr>
        <p:grpSpPr bwMode="auto">
          <a:xfrm>
            <a:off x="7383463" y="1998663"/>
            <a:ext cx="147637" cy="28575"/>
            <a:chOff x="7980363" y="1427588"/>
            <a:chExt cx="147638" cy="28943"/>
          </a:xfrm>
        </p:grpSpPr>
        <p:cxnSp>
          <p:nvCxnSpPr>
            <p:cNvPr id="3388" name="Gerade Verbindung 15"/>
            <p:cNvCxnSpPr>
              <a:cxnSpLocks noChangeShapeType="1"/>
            </p:cNvCxnSpPr>
            <p:nvPr/>
          </p:nvCxnSpPr>
          <p:spPr bwMode="auto">
            <a:xfrm>
              <a:off x="7981681" y="1435013"/>
              <a:ext cx="146320"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1378" name="Rechteck 1377"/>
            <p:cNvSpPr/>
            <p:nvPr/>
          </p:nvSpPr>
          <p:spPr bwMode="auto">
            <a:xfrm>
              <a:off x="7980363" y="1445275"/>
              <a:ext cx="146051" cy="11256"/>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390" name="Rechteck 10"/>
            <p:cNvSpPr>
              <a:spLocks noChangeArrowheads="1"/>
            </p:cNvSpPr>
            <p:nvPr/>
          </p:nvSpPr>
          <p:spPr bwMode="auto">
            <a:xfrm>
              <a:off x="7993897" y="1427588"/>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91" name="Rechteck 10"/>
            <p:cNvSpPr>
              <a:spLocks noChangeArrowheads="1"/>
            </p:cNvSpPr>
            <p:nvPr/>
          </p:nvSpPr>
          <p:spPr bwMode="auto">
            <a:xfrm>
              <a:off x="8103194" y="1427984"/>
              <a:ext cx="10830" cy="184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1383" name="Rechteck 1382"/>
          <p:cNvSpPr/>
          <p:nvPr/>
        </p:nvSpPr>
        <p:spPr bwMode="auto">
          <a:xfrm>
            <a:off x="4216024" y="2801938"/>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2" name="Gerade Verbindung 11"/>
          <p:cNvCxnSpPr/>
          <p:nvPr/>
        </p:nvCxnSpPr>
        <p:spPr bwMode="auto">
          <a:xfrm>
            <a:off x="4902200" y="2914650"/>
            <a:ext cx="0" cy="5715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2657" name="Gerade Verbindung 565"/>
          <p:cNvCxnSpPr>
            <a:cxnSpLocks noChangeShapeType="1"/>
          </p:cNvCxnSpPr>
          <p:nvPr/>
        </p:nvCxnSpPr>
        <p:spPr bwMode="auto">
          <a:xfrm>
            <a:off x="5522913" y="3351213"/>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nvGrpSpPr>
          <p:cNvPr id="2658" name="Gruppieren 452"/>
          <p:cNvGrpSpPr>
            <a:grpSpLocks/>
          </p:cNvGrpSpPr>
          <p:nvPr/>
        </p:nvGrpSpPr>
        <p:grpSpPr bwMode="auto">
          <a:xfrm>
            <a:off x="1797050" y="3003550"/>
            <a:ext cx="149225" cy="47625"/>
            <a:chOff x="1484780" y="1847572"/>
            <a:chExt cx="148594" cy="46111"/>
          </a:xfrm>
        </p:grpSpPr>
        <p:sp>
          <p:nvSpPr>
            <p:cNvPr id="1334" name="Bogen 1333"/>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336" name="Bogen 1335"/>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659" name="Rechteck 454"/>
          <p:cNvSpPr>
            <a:spLocks noChangeArrowheads="1"/>
          </p:cNvSpPr>
          <p:nvPr/>
        </p:nvSpPr>
        <p:spPr bwMode="auto">
          <a:xfrm>
            <a:off x="1638300" y="3022600"/>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60" name="Gruppieren 452"/>
          <p:cNvGrpSpPr>
            <a:grpSpLocks/>
          </p:cNvGrpSpPr>
          <p:nvPr/>
        </p:nvGrpSpPr>
        <p:grpSpPr bwMode="auto">
          <a:xfrm>
            <a:off x="6970713" y="2995613"/>
            <a:ext cx="149225" cy="47625"/>
            <a:chOff x="1484780" y="1847572"/>
            <a:chExt cx="148594" cy="46111"/>
          </a:xfrm>
        </p:grpSpPr>
        <p:sp>
          <p:nvSpPr>
            <p:cNvPr id="1344" name="Bogen 1343"/>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345" name="Bogen 1344"/>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661" name="Rechteck 454"/>
          <p:cNvSpPr>
            <a:spLocks noChangeArrowheads="1"/>
          </p:cNvSpPr>
          <p:nvPr/>
        </p:nvSpPr>
        <p:spPr bwMode="auto">
          <a:xfrm>
            <a:off x="6811963" y="3014663"/>
            <a:ext cx="182562"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62" name="Gruppieren 452"/>
          <p:cNvGrpSpPr>
            <a:grpSpLocks/>
          </p:cNvGrpSpPr>
          <p:nvPr/>
        </p:nvGrpSpPr>
        <p:grpSpPr bwMode="auto">
          <a:xfrm>
            <a:off x="4351338" y="2997200"/>
            <a:ext cx="149225" cy="47625"/>
            <a:chOff x="1484780" y="1847572"/>
            <a:chExt cx="148594" cy="46111"/>
          </a:xfrm>
        </p:grpSpPr>
        <p:sp>
          <p:nvSpPr>
            <p:cNvPr id="1341" name="Bogen 1340"/>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346" name="Bogen 1345"/>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663" name="Rechteck 454"/>
          <p:cNvSpPr>
            <a:spLocks noChangeArrowheads="1"/>
          </p:cNvSpPr>
          <p:nvPr/>
        </p:nvSpPr>
        <p:spPr bwMode="auto">
          <a:xfrm>
            <a:off x="4192588" y="3016250"/>
            <a:ext cx="182562"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64" name="Gruppieren 17"/>
          <p:cNvGrpSpPr>
            <a:grpSpLocks/>
          </p:cNvGrpSpPr>
          <p:nvPr/>
        </p:nvGrpSpPr>
        <p:grpSpPr bwMode="auto">
          <a:xfrm>
            <a:off x="6694488" y="1319213"/>
            <a:ext cx="1162050" cy="96837"/>
            <a:chOff x="1717938" y="3495676"/>
            <a:chExt cx="1161405" cy="61200"/>
          </a:xfrm>
        </p:grpSpPr>
        <p:cxnSp>
          <p:nvCxnSpPr>
            <p:cNvPr id="1375" name="Gerade Verbindung 1374"/>
            <p:cNvCxnSpPr/>
            <p:nvPr/>
          </p:nvCxnSpPr>
          <p:spPr bwMode="auto">
            <a:xfrm>
              <a:off x="1717938" y="3500692"/>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79" name="Gerade Verbindung 1378"/>
            <p:cNvCxnSpPr/>
            <p:nvPr/>
          </p:nvCxnSpPr>
          <p:spPr bwMode="auto">
            <a:xfrm>
              <a:off x="2282774" y="3500692"/>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80" name="Gerade Verbindung 1379"/>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84" name="Gerade Verbindung 1383"/>
            <p:cNvCxnSpPr/>
            <p:nvPr/>
          </p:nvCxnSpPr>
          <p:spPr bwMode="auto">
            <a:xfrm>
              <a:off x="2303400" y="3500692"/>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grpSp>
        <p:nvGrpSpPr>
          <p:cNvPr id="2665" name="Gruppieren 17"/>
          <p:cNvGrpSpPr>
            <a:grpSpLocks/>
          </p:cNvGrpSpPr>
          <p:nvPr/>
        </p:nvGrpSpPr>
        <p:grpSpPr bwMode="auto">
          <a:xfrm>
            <a:off x="1071563" y="1819275"/>
            <a:ext cx="1162050" cy="96838"/>
            <a:chOff x="1717938" y="3495676"/>
            <a:chExt cx="1161405" cy="61200"/>
          </a:xfrm>
        </p:grpSpPr>
        <p:cxnSp>
          <p:nvCxnSpPr>
            <p:cNvPr id="1388" name="Gerade Verbindung 1387"/>
            <p:cNvCxnSpPr/>
            <p:nvPr/>
          </p:nvCxnSpPr>
          <p:spPr bwMode="auto">
            <a:xfrm>
              <a:off x="1717938"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91" name="Gerade Verbindung 1390"/>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93" name="Gerade Verbindung 1392"/>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397" name="Gerade Verbindung 1396"/>
            <p:cNvCxnSpPr/>
            <p:nvPr/>
          </p:nvCxnSpPr>
          <p:spPr bwMode="auto">
            <a:xfrm>
              <a:off x="2303400"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1399" name="Rechteck 1398"/>
          <p:cNvSpPr/>
          <p:nvPr/>
        </p:nvSpPr>
        <p:spPr bwMode="auto">
          <a:xfrm>
            <a:off x="3566000" y="2801938"/>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00" name="Rechteck 1399"/>
          <p:cNvSpPr/>
          <p:nvPr/>
        </p:nvSpPr>
        <p:spPr bwMode="auto">
          <a:xfrm>
            <a:off x="2921000" y="2804319"/>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2672" name="Gerade Verbindung 565"/>
          <p:cNvCxnSpPr>
            <a:cxnSpLocks noChangeShapeType="1"/>
          </p:cNvCxnSpPr>
          <p:nvPr/>
        </p:nvCxnSpPr>
        <p:spPr bwMode="auto">
          <a:xfrm>
            <a:off x="4868863" y="33432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673" name="Gerade Verbindung 565"/>
          <p:cNvCxnSpPr>
            <a:cxnSpLocks noChangeShapeType="1"/>
          </p:cNvCxnSpPr>
          <p:nvPr/>
        </p:nvCxnSpPr>
        <p:spPr bwMode="auto">
          <a:xfrm>
            <a:off x="4213225" y="3346450"/>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674" name="Gerade Verbindung 565"/>
          <p:cNvCxnSpPr>
            <a:cxnSpLocks noChangeShapeType="1"/>
          </p:cNvCxnSpPr>
          <p:nvPr/>
        </p:nvCxnSpPr>
        <p:spPr bwMode="auto">
          <a:xfrm>
            <a:off x="3559175" y="334962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2675" name="Rechteck 454"/>
          <p:cNvSpPr>
            <a:spLocks noChangeArrowheads="1"/>
          </p:cNvSpPr>
          <p:nvPr/>
        </p:nvSpPr>
        <p:spPr bwMode="auto">
          <a:xfrm>
            <a:off x="1627188" y="3540125"/>
            <a:ext cx="182562"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76" name="Gruppieren 452"/>
          <p:cNvGrpSpPr>
            <a:grpSpLocks/>
          </p:cNvGrpSpPr>
          <p:nvPr/>
        </p:nvGrpSpPr>
        <p:grpSpPr bwMode="auto">
          <a:xfrm>
            <a:off x="1804988" y="3530600"/>
            <a:ext cx="149225" cy="47625"/>
            <a:chOff x="1484780" y="1847572"/>
            <a:chExt cx="148594" cy="46111"/>
          </a:xfrm>
        </p:grpSpPr>
        <p:sp>
          <p:nvSpPr>
            <p:cNvPr id="1416" name="Bogen 1415"/>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17" name="Bogen 1416"/>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677" name="Textfeld 1"/>
          <p:cNvSpPr txBox="1">
            <a:spLocks noChangeArrowheads="1"/>
          </p:cNvSpPr>
          <p:nvPr/>
        </p:nvSpPr>
        <p:spPr bwMode="auto">
          <a:xfrm>
            <a:off x="1801813" y="3460750"/>
            <a:ext cx="115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678" name="Gruppieren 452"/>
          <p:cNvGrpSpPr>
            <a:grpSpLocks/>
          </p:cNvGrpSpPr>
          <p:nvPr/>
        </p:nvGrpSpPr>
        <p:grpSpPr bwMode="auto">
          <a:xfrm>
            <a:off x="4352925" y="3513138"/>
            <a:ext cx="149225" cy="47625"/>
            <a:chOff x="1484780" y="1847572"/>
            <a:chExt cx="148594" cy="46111"/>
          </a:xfrm>
        </p:grpSpPr>
        <p:sp>
          <p:nvSpPr>
            <p:cNvPr id="1422" name="Bogen 1421"/>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23" name="Bogen 1422"/>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679" name="Rechteck 454"/>
          <p:cNvSpPr>
            <a:spLocks noChangeArrowheads="1"/>
          </p:cNvSpPr>
          <p:nvPr/>
        </p:nvSpPr>
        <p:spPr bwMode="auto">
          <a:xfrm>
            <a:off x="4194175" y="3532188"/>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80" name="Gruppieren 452"/>
          <p:cNvGrpSpPr>
            <a:grpSpLocks/>
          </p:cNvGrpSpPr>
          <p:nvPr/>
        </p:nvGrpSpPr>
        <p:grpSpPr bwMode="auto">
          <a:xfrm>
            <a:off x="6962775" y="3517900"/>
            <a:ext cx="149225" cy="47625"/>
            <a:chOff x="1484780" y="1847572"/>
            <a:chExt cx="148594" cy="46111"/>
          </a:xfrm>
        </p:grpSpPr>
        <p:sp>
          <p:nvSpPr>
            <p:cNvPr id="1426" name="Bogen 1425"/>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27" name="Bogen 1426"/>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681" name="Rechteck 454"/>
          <p:cNvSpPr>
            <a:spLocks noChangeArrowheads="1"/>
          </p:cNvSpPr>
          <p:nvPr/>
        </p:nvSpPr>
        <p:spPr bwMode="auto">
          <a:xfrm>
            <a:off x="6804025" y="3536950"/>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682" name="Textfeld 1347"/>
          <p:cNvSpPr txBox="1">
            <a:spLocks noChangeArrowheads="1"/>
          </p:cNvSpPr>
          <p:nvPr/>
        </p:nvSpPr>
        <p:spPr bwMode="auto">
          <a:xfrm>
            <a:off x="6959600" y="3446463"/>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sp>
        <p:nvSpPr>
          <p:cNvPr id="2683" name="Textfeld 1347"/>
          <p:cNvSpPr txBox="1">
            <a:spLocks noChangeArrowheads="1"/>
          </p:cNvSpPr>
          <p:nvPr/>
        </p:nvSpPr>
        <p:spPr bwMode="auto">
          <a:xfrm>
            <a:off x="4349750" y="3446463"/>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684" name="Gruppieren 1"/>
          <p:cNvGrpSpPr>
            <a:grpSpLocks/>
          </p:cNvGrpSpPr>
          <p:nvPr/>
        </p:nvGrpSpPr>
        <p:grpSpPr bwMode="auto">
          <a:xfrm>
            <a:off x="1595438" y="1731963"/>
            <a:ext cx="673100" cy="184150"/>
            <a:chOff x="7226300" y="1400719"/>
            <a:chExt cx="672932" cy="184150"/>
          </a:xfrm>
        </p:grpSpPr>
        <p:sp>
          <p:nvSpPr>
            <p:cNvPr id="1370" name="Abgerundetes Rechteck 1369"/>
            <p:cNvSpPr/>
            <p:nvPr/>
          </p:nvSpPr>
          <p:spPr bwMode="auto">
            <a:xfrm>
              <a:off x="7323113" y="1441994"/>
              <a:ext cx="576119"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endParaRPr lang="de-DE" dirty="0">
                <a:solidFill>
                  <a:srgbClr val="000000"/>
                </a:solidFill>
                <a:latin typeface="Helvetica" charset="0"/>
              </a:endParaRPr>
            </a:p>
          </p:txBody>
        </p:sp>
        <p:sp>
          <p:nvSpPr>
            <p:cNvPr id="11" name="Stern mit 10 Zacken 10"/>
            <p:cNvSpPr/>
            <p:nvPr/>
          </p:nvSpPr>
          <p:spPr bwMode="auto">
            <a:xfrm>
              <a:off x="7500868" y="1400719"/>
              <a:ext cx="223782" cy="184150"/>
            </a:xfrm>
            <a:prstGeom prst="star10">
              <a:avLst/>
            </a:prstGeom>
            <a:solidFill>
              <a:srgbClr val="53E917"/>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366" name="Textfeld 10"/>
            <p:cNvSpPr txBox="1">
              <a:spLocks noChangeArrowheads="1"/>
            </p:cNvSpPr>
            <p:nvPr/>
          </p:nvSpPr>
          <p:spPr bwMode="auto">
            <a:xfrm>
              <a:off x="7434263" y="1421272"/>
              <a:ext cx="3667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400" b="1"/>
                <a:t>50</a:t>
              </a:r>
            </a:p>
          </p:txBody>
        </p:sp>
        <p:sp>
          <p:nvSpPr>
            <p:cNvPr id="3367" name="Textfeld 10"/>
            <p:cNvSpPr txBox="1">
              <a:spLocks noChangeArrowheads="1"/>
            </p:cNvSpPr>
            <p:nvPr/>
          </p:nvSpPr>
          <p:spPr bwMode="auto">
            <a:xfrm>
              <a:off x="7226300" y="1428820"/>
              <a:ext cx="3794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t>XM59</a:t>
              </a:r>
            </a:p>
          </p:txBody>
        </p:sp>
      </p:grpSp>
      <p:sp>
        <p:nvSpPr>
          <p:cNvPr id="1387" name="Abgerundetes Rechteck 1386"/>
          <p:cNvSpPr/>
          <p:nvPr/>
        </p:nvSpPr>
        <p:spPr bwMode="auto">
          <a:xfrm>
            <a:off x="5576888" y="380682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12</a:t>
            </a:r>
          </a:p>
        </p:txBody>
      </p:sp>
      <p:sp>
        <p:nvSpPr>
          <p:cNvPr id="2686" name="Rechteck 3"/>
          <p:cNvSpPr>
            <a:spLocks noChangeArrowheads="1"/>
          </p:cNvSpPr>
          <p:nvPr/>
        </p:nvSpPr>
        <p:spPr bwMode="auto">
          <a:xfrm>
            <a:off x="4084638" y="6524625"/>
            <a:ext cx="896937"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687" name="Gruppieren 22"/>
          <p:cNvGrpSpPr>
            <a:grpSpLocks/>
          </p:cNvGrpSpPr>
          <p:nvPr/>
        </p:nvGrpSpPr>
        <p:grpSpPr bwMode="auto">
          <a:xfrm>
            <a:off x="2232025" y="2390775"/>
            <a:ext cx="107950" cy="185738"/>
            <a:chOff x="4342604" y="2549201"/>
            <a:chExt cx="107950" cy="186085"/>
          </a:xfrm>
        </p:grpSpPr>
        <p:cxnSp>
          <p:nvCxnSpPr>
            <p:cNvPr id="1403" name="Gerade Verbindung 1402"/>
            <p:cNvCxnSpPr/>
            <p:nvPr/>
          </p:nvCxnSpPr>
          <p:spPr bwMode="auto">
            <a:xfrm flipV="1">
              <a:off x="4396579" y="2549201"/>
              <a:ext cx="0" cy="108152"/>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405" name="Rechteck 1404"/>
            <p:cNvSpPr/>
            <p:nvPr/>
          </p:nvSpPr>
          <p:spPr bwMode="auto">
            <a:xfrm>
              <a:off x="4342604" y="2663715"/>
              <a:ext cx="107950" cy="715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grpSp>
      <p:sp>
        <p:nvSpPr>
          <p:cNvPr id="1406" name="Rechteck 1405"/>
          <p:cNvSpPr/>
          <p:nvPr/>
        </p:nvSpPr>
        <p:spPr bwMode="auto">
          <a:xfrm>
            <a:off x="2279083" y="2805881"/>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07" name="Rechteck 1406"/>
          <p:cNvSpPr/>
          <p:nvPr/>
        </p:nvSpPr>
        <p:spPr bwMode="auto">
          <a:xfrm>
            <a:off x="1631696" y="2804863"/>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08" name="Rechteck 1407"/>
          <p:cNvSpPr/>
          <p:nvPr/>
        </p:nvSpPr>
        <p:spPr bwMode="auto">
          <a:xfrm>
            <a:off x="980949" y="2804721"/>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09" name="Rechteck 1408"/>
          <p:cNvSpPr/>
          <p:nvPr/>
        </p:nvSpPr>
        <p:spPr bwMode="auto">
          <a:xfrm>
            <a:off x="337652" y="2803083"/>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700" name="Gruppieren 22"/>
          <p:cNvGrpSpPr>
            <a:grpSpLocks/>
          </p:cNvGrpSpPr>
          <p:nvPr/>
        </p:nvGrpSpPr>
        <p:grpSpPr bwMode="auto">
          <a:xfrm>
            <a:off x="2260600" y="2909888"/>
            <a:ext cx="107950" cy="182562"/>
            <a:chOff x="4228128" y="2917071"/>
            <a:chExt cx="107950" cy="182712"/>
          </a:xfrm>
        </p:grpSpPr>
        <p:cxnSp>
          <p:nvCxnSpPr>
            <p:cNvPr id="1411" name="Gerade Verbindung 1410"/>
            <p:cNvCxnSpPr/>
            <p:nvPr/>
          </p:nvCxnSpPr>
          <p:spPr bwMode="auto">
            <a:xfrm flipV="1">
              <a:off x="4274166" y="2917071"/>
              <a:ext cx="0" cy="108039"/>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412" name="Rechteck 1411"/>
            <p:cNvSpPr/>
            <p:nvPr/>
          </p:nvSpPr>
          <p:spPr bwMode="auto">
            <a:xfrm>
              <a:off x="4228128" y="3028287"/>
              <a:ext cx="107950" cy="71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grpSp>
      <p:grpSp>
        <p:nvGrpSpPr>
          <p:cNvPr id="2701" name="Gruppieren 22"/>
          <p:cNvGrpSpPr>
            <a:grpSpLocks/>
          </p:cNvGrpSpPr>
          <p:nvPr/>
        </p:nvGrpSpPr>
        <p:grpSpPr bwMode="auto">
          <a:xfrm>
            <a:off x="4841875" y="2903538"/>
            <a:ext cx="107950" cy="185737"/>
            <a:chOff x="4342604" y="2549201"/>
            <a:chExt cx="107950" cy="186085"/>
          </a:xfrm>
        </p:grpSpPr>
        <p:cxnSp>
          <p:nvCxnSpPr>
            <p:cNvPr id="1419" name="Gerade Verbindung 1418"/>
            <p:cNvCxnSpPr/>
            <p:nvPr/>
          </p:nvCxnSpPr>
          <p:spPr bwMode="auto">
            <a:xfrm flipV="1">
              <a:off x="4396579" y="2549201"/>
              <a:ext cx="0" cy="108152"/>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420" name="Rechteck 1419"/>
            <p:cNvSpPr/>
            <p:nvPr/>
          </p:nvSpPr>
          <p:spPr bwMode="auto">
            <a:xfrm>
              <a:off x="4342604" y="2663715"/>
              <a:ext cx="107950" cy="715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grpSp>
      <p:cxnSp>
        <p:nvCxnSpPr>
          <p:cNvPr id="2702" name="Gerade Verbindung 565"/>
          <p:cNvCxnSpPr>
            <a:cxnSpLocks noChangeShapeType="1"/>
          </p:cNvCxnSpPr>
          <p:nvPr/>
        </p:nvCxnSpPr>
        <p:spPr bwMode="auto">
          <a:xfrm>
            <a:off x="2913063" y="3351213"/>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703" name="Gerade Verbindung 565"/>
          <p:cNvCxnSpPr>
            <a:cxnSpLocks noChangeShapeType="1"/>
          </p:cNvCxnSpPr>
          <p:nvPr/>
        </p:nvCxnSpPr>
        <p:spPr bwMode="auto">
          <a:xfrm>
            <a:off x="5849938" y="18192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704" name="Gerade Verbindung 565"/>
          <p:cNvCxnSpPr>
            <a:cxnSpLocks noChangeShapeType="1"/>
          </p:cNvCxnSpPr>
          <p:nvPr/>
        </p:nvCxnSpPr>
        <p:spPr bwMode="auto">
          <a:xfrm>
            <a:off x="8647113" y="18192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705" name="Gerade Verbindung 565"/>
          <p:cNvCxnSpPr>
            <a:cxnSpLocks noChangeShapeType="1"/>
          </p:cNvCxnSpPr>
          <p:nvPr/>
        </p:nvCxnSpPr>
        <p:spPr bwMode="auto">
          <a:xfrm>
            <a:off x="8645525" y="1797050"/>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06" name="Gerade Verbindung 565"/>
          <p:cNvCxnSpPr>
            <a:cxnSpLocks noChangeShapeType="1"/>
          </p:cNvCxnSpPr>
          <p:nvPr/>
        </p:nvCxnSpPr>
        <p:spPr bwMode="auto">
          <a:xfrm>
            <a:off x="8647113" y="1846263"/>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07" name="Gerade Verbindung 177"/>
          <p:cNvCxnSpPr>
            <a:cxnSpLocks noChangeShapeType="1"/>
          </p:cNvCxnSpPr>
          <p:nvPr/>
        </p:nvCxnSpPr>
        <p:spPr bwMode="auto">
          <a:xfrm flipV="1">
            <a:off x="7777163" y="248285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08" name="Rechteck 2754"/>
          <p:cNvSpPr>
            <a:spLocks noChangeArrowheads="1"/>
          </p:cNvSpPr>
          <p:nvPr/>
        </p:nvSpPr>
        <p:spPr bwMode="auto">
          <a:xfrm>
            <a:off x="3386138" y="6243638"/>
            <a:ext cx="87312" cy="71437"/>
          </a:xfrm>
          <a:prstGeom prst="rect">
            <a:avLst/>
          </a:prstGeom>
          <a:pattFill prst="wave">
            <a:fgClr>
              <a:srgbClr val="0070C0"/>
            </a:fgClr>
            <a:bgClr>
              <a:schemeClr val="bg1"/>
            </a:bgClr>
          </a:pattFill>
          <a:ln w="6350"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09" name="Textfeld 10"/>
          <p:cNvSpPr txBox="1">
            <a:spLocks noChangeArrowheads="1"/>
          </p:cNvSpPr>
          <p:nvPr/>
        </p:nvSpPr>
        <p:spPr bwMode="auto">
          <a:xfrm>
            <a:off x="3138488" y="5976938"/>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400"/>
              <a:t>Container for condensed water</a:t>
            </a:r>
          </a:p>
          <a:p>
            <a:pPr algn="ctr"/>
            <a:r>
              <a:rPr lang="de-DE" altLang="de-DE" sz="400"/>
              <a:t>250 ltr.</a:t>
            </a:r>
          </a:p>
        </p:txBody>
      </p:sp>
      <p:grpSp>
        <p:nvGrpSpPr>
          <p:cNvPr id="2710" name="Gruppieren 12"/>
          <p:cNvGrpSpPr>
            <a:grpSpLocks/>
          </p:cNvGrpSpPr>
          <p:nvPr/>
        </p:nvGrpSpPr>
        <p:grpSpPr bwMode="auto">
          <a:xfrm>
            <a:off x="968375" y="3322638"/>
            <a:ext cx="79375" cy="57150"/>
            <a:chOff x="968375" y="3322638"/>
            <a:chExt cx="79375" cy="57150"/>
          </a:xfrm>
        </p:grpSpPr>
        <p:cxnSp>
          <p:nvCxnSpPr>
            <p:cNvPr id="3355" name="Gerade Verbindung 565"/>
            <p:cNvCxnSpPr>
              <a:cxnSpLocks noChangeShapeType="1"/>
            </p:cNvCxnSpPr>
            <p:nvPr/>
          </p:nvCxnSpPr>
          <p:spPr bwMode="auto">
            <a:xfrm>
              <a:off x="968375" y="334962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3356" name="Gerade Verbindung 565"/>
            <p:cNvCxnSpPr>
              <a:cxnSpLocks noChangeShapeType="1"/>
            </p:cNvCxnSpPr>
            <p:nvPr/>
          </p:nvCxnSpPr>
          <p:spPr bwMode="auto">
            <a:xfrm>
              <a:off x="974725" y="332263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57" name="Gerade Verbindung 565"/>
            <p:cNvCxnSpPr>
              <a:cxnSpLocks noChangeShapeType="1"/>
            </p:cNvCxnSpPr>
            <p:nvPr/>
          </p:nvCxnSpPr>
          <p:spPr bwMode="auto">
            <a:xfrm>
              <a:off x="976313" y="337978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711" name="Rechteck 10"/>
          <p:cNvSpPr>
            <a:spLocks noChangeArrowheads="1"/>
          </p:cNvSpPr>
          <p:nvPr/>
        </p:nvSpPr>
        <p:spPr bwMode="auto">
          <a:xfrm>
            <a:off x="419100" y="31003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12" name="Rechteck 10"/>
          <p:cNvSpPr>
            <a:spLocks noChangeArrowheads="1"/>
          </p:cNvSpPr>
          <p:nvPr/>
        </p:nvSpPr>
        <p:spPr bwMode="auto">
          <a:xfrm>
            <a:off x="762000" y="31003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13" name="Rechteck 10"/>
          <p:cNvSpPr>
            <a:spLocks noChangeArrowheads="1"/>
          </p:cNvSpPr>
          <p:nvPr/>
        </p:nvSpPr>
        <p:spPr bwMode="auto">
          <a:xfrm>
            <a:off x="1266825" y="31003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14" name="Rechteck 10"/>
          <p:cNvSpPr>
            <a:spLocks noChangeArrowheads="1"/>
          </p:cNvSpPr>
          <p:nvPr/>
        </p:nvSpPr>
        <p:spPr bwMode="auto">
          <a:xfrm>
            <a:off x="2411413" y="3100388"/>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15" name="Rechteck 10"/>
          <p:cNvSpPr>
            <a:spLocks noChangeArrowheads="1"/>
          </p:cNvSpPr>
          <p:nvPr/>
        </p:nvSpPr>
        <p:spPr bwMode="auto">
          <a:xfrm>
            <a:off x="2635250" y="31003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2716" name="Gerade Verbindung 177"/>
          <p:cNvCxnSpPr>
            <a:cxnSpLocks noChangeShapeType="1"/>
          </p:cNvCxnSpPr>
          <p:nvPr/>
        </p:nvCxnSpPr>
        <p:spPr bwMode="auto">
          <a:xfrm flipV="1">
            <a:off x="3802063" y="248285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17" name="Rechteck 10"/>
          <p:cNvSpPr>
            <a:spLocks noChangeArrowheads="1"/>
          </p:cNvSpPr>
          <p:nvPr/>
        </p:nvSpPr>
        <p:spPr bwMode="auto">
          <a:xfrm>
            <a:off x="3419475" y="31003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18" name="Rechteck 10"/>
          <p:cNvSpPr>
            <a:spLocks noChangeArrowheads="1"/>
          </p:cNvSpPr>
          <p:nvPr/>
        </p:nvSpPr>
        <p:spPr bwMode="auto">
          <a:xfrm>
            <a:off x="3859213" y="3100388"/>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19" name="Rechteck 10"/>
          <p:cNvSpPr>
            <a:spLocks noChangeArrowheads="1"/>
          </p:cNvSpPr>
          <p:nvPr/>
        </p:nvSpPr>
        <p:spPr bwMode="auto">
          <a:xfrm>
            <a:off x="5408613" y="3100388"/>
            <a:ext cx="66675"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20" name="Rechteck 10"/>
          <p:cNvSpPr>
            <a:spLocks noChangeArrowheads="1"/>
          </p:cNvSpPr>
          <p:nvPr/>
        </p:nvSpPr>
        <p:spPr bwMode="auto">
          <a:xfrm>
            <a:off x="5127625" y="3100388"/>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21" name="Rechteck 10"/>
          <p:cNvSpPr>
            <a:spLocks noChangeArrowheads="1"/>
          </p:cNvSpPr>
          <p:nvPr/>
        </p:nvSpPr>
        <p:spPr bwMode="auto">
          <a:xfrm>
            <a:off x="6024563" y="3095625"/>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22" name="Rechteck 10"/>
          <p:cNvSpPr>
            <a:spLocks noChangeArrowheads="1"/>
          </p:cNvSpPr>
          <p:nvPr/>
        </p:nvSpPr>
        <p:spPr bwMode="auto">
          <a:xfrm>
            <a:off x="6351588" y="3092450"/>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23" name="Rechteck 10"/>
          <p:cNvSpPr>
            <a:spLocks noChangeArrowheads="1"/>
          </p:cNvSpPr>
          <p:nvPr/>
        </p:nvSpPr>
        <p:spPr bwMode="auto">
          <a:xfrm>
            <a:off x="7631113" y="3092450"/>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724" name="Rechteck 10"/>
          <p:cNvSpPr>
            <a:spLocks noChangeArrowheads="1"/>
          </p:cNvSpPr>
          <p:nvPr/>
        </p:nvSpPr>
        <p:spPr bwMode="auto">
          <a:xfrm>
            <a:off x="7891463" y="3092450"/>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a:t>  </a:t>
            </a:r>
          </a:p>
        </p:txBody>
      </p:sp>
      <p:grpSp>
        <p:nvGrpSpPr>
          <p:cNvPr id="2725" name="Gruppieren 14"/>
          <p:cNvGrpSpPr>
            <a:grpSpLocks/>
          </p:cNvGrpSpPr>
          <p:nvPr/>
        </p:nvGrpSpPr>
        <p:grpSpPr bwMode="auto">
          <a:xfrm>
            <a:off x="1616075" y="3321050"/>
            <a:ext cx="77788" cy="57150"/>
            <a:chOff x="1120775" y="3475038"/>
            <a:chExt cx="76994" cy="57150"/>
          </a:xfrm>
        </p:grpSpPr>
        <p:cxnSp>
          <p:nvCxnSpPr>
            <p:cNvPr id="3352" name="Gerade Verbindung 565"/>
            <p:cNvCxnSpPr>
              <a:cxnSpLocks noChangeShapeType="1"/>
            </p:cNvCxnSpPr>
            <p:nvPr/>
          </p:nvCxnSpPr>
          <p:spPr bwMode="auto">
            <a:xfrm>
              <a:off x="1120775" y="350202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3353" name="Gerade Verbindung 565"/>
            <p:cNvCxnSpPr>
              <a:cxnSpLocks noChangeShapeType="1"/>
            </p:cNvCxnSpPr>
            <p:nvPr/>
          </p:nvCxnSpPr>
          <p:spPr bwMode="auto">
            <a:xfrm>
              <a:off x="1124744" y="347503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54" name="Gerade Verbindung 565"/>
            <p:cNvCxnSpPr>
              <a:cxnSpLocks noChangeShapeType="1"/>
            </p:cNvCxnSpPr>
            <p:nvPr/>
          </p:nvCxnSpPr>
          <p:spPr bwMode="auto">
            <a:xfrm>
              <a:off x="1126332" y="353218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726" name="Gerade Verbindung 565"/>
          <p:cNvCxnSpPr>
            <a:cxnSpLocks noChangeShapeType="1"/>
          </p:cNvCxnSpPr>
          <p:nvPr/>
        </p:nvCxnSpPr>
        <p:spPr bwMode="auto">
          <a:xfrm>
            <a:off x="2266950" y="334962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727" name="Gerade Verbindung 565"/>
          <p:cNvCxnSpPr>
            <a:cxnSpLocks noChangeShapeType="1"/>
          </p:cNvCxnSpPr>
          <p:nvPr/>
        </p:nvCxnSpPr>
        <p:spPr bwMode="auto">
          <a:xfrm>
            <a:off x="2271713" y="332263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28" name="Gerade Verbindung 565"/>
          <p:cNvCxnSpPr>
            <a:cxnSpLocks noChangeShapeType="1"/>
          </p:cNvCxnSpPr>
          <p:nvPr/>
        </p:nvCxnSpPr>
        <p:spPr bwMode="auto">
          <a:xfrm>
            <a:off x="2270125" y="337661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29" name="Gerade Verbindung 565"/>
          <p:cNvCxnSpPr>
            <a:cxnSpLocks noChangeShapeType="1"/>
          </p:cNvCxnSpPr>
          <p:nvPr/>
        </p:nvCxnSpPr>
        <p:spPr bwMode="auto">
          <a:xfrm>
            <a:off x="2916238" y="332263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30" name="Gerade Verbindung 565"/>
          <p:cNvCxnSpPr>
            <a:cxnSpLocks noChangeShapeType="1"/>
          </p:cNvCxnSpPr>
          <p:nvPr/>
        </p:nvCxnSpPr>
        <p:spPr bwMode="auto">
          <a:xfrm>
            <a:off x="3563938" y="332263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731" name="Gruppieren 17"/>
          <p:cNvGrpSpPr>
            <a:grpSpLocks/>
          </p:cNvGrpSpPr>
          <p:nvPr/>
        </p:nvGrpSpPr>
        <p:grpSpPr bwMode="auto">
          <a:xfrm>
            <a:off x="3678238" y="3860800"/>
            <a:ext cx="1162050" cy="96838"/>
            <a:chOff x="1717938" y="3495676"/>
            <a:chExt cx="1161405" cy="61200"/>
          </a:xfrm>
        </p:grpSpPr>
        <p:cxnSp>
          <p:nvCxnSpPr>
            <p:cNvPr id="1464" name="Gerade Verbindung 1463"/>
            <p:cNvCxnSpPr/>
            <p:nvPr/>
          </p:nvCxnSpPr>
          <p:spPr bwMode="auto">
            <a:xfrm>
              <a:off x="1717938"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465" name="Gerade Verbindung 1464"/>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466" name="Gerade Verbindung 1465"/>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467" name="Gerade Verbindung 1466"/>
            <p:cNvCxnSpPr/>
            <p:nvPr/>
          </p:nvCxnSpPr>
          <p:spPr bwMode="auto">
            <a:xfrm>
              <a:off x="2303400"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2732" name="Gerade Verbindung 395"/>
          <p:cNvCxnSpPr>
            <a:cxnSpLocks noChangeShapeType="1"/>
          </p:cNvCxnSpPr>
          <p:nvPr/>
        </p:nvCxnSpPr>
        <p:spPr bwMode="auto">
          <a:xfrm>
            <a:off x="8226425" y="3781425"/>
            <a:ext cx="215900" cy="0"/>
          </a:xfrm>
          <a:prstGeom prst="line">
            <a:avLst/>
          </a:prstGeom>
          <a:noFill/>
          <a:ln w="22225" algn="ctr">
            <a:solidFill>
              <a:srgbClr val="0070C0"/>
            </a:solidFill>
            <a:round/>
            <a:headEnd/>
            <a:tailEnd/>
          </a:ln>
          <a:extLst>
            <a:ext uri="{909E8E84-426E-40DD-AFC4-6F175D3DCCD1}">
              <a14:hiddenFill xmlns:a14="http://schemas.microsoft.com/office/drawing/2010/main">
                <a:noFill/>
              </a14:hiddenFill>
            </a:ext>
          </a:extLst>
        </p:spPr>
      </p:cxnSp>
      <p:sp>
        <p:nvSpPr>
          <p:cNvPr id="1500" name="Abgerundetes Rechteck 1499"/>
          <p:cNvSpPr/>
          <p:nvPr/>
        </p:nvSpPr>
        <p:spPr bwMode="auto">
          <a:xfrm>
            <a:off x="8181975" y="3805238"/>
            <a:ext cx="288925" cy="10795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anchor="ctr"/>
          <a:lstStyle/>
          <a:p>
            <a:pPr algn="ctr">
              <a:defRPr/>
            </a:pPr>
            <a:r>
              <a:rPr lang="de-DE" sz="300" b="1" dirty="0">
                <a:solidFill>
                  <a:srgbClr val="000000"/>
                </a:solidFill>
                <a:latin typeface="Helvetica" charset="0"/>
              </a:rPr>
              <a:t>SCB 4</a:t>
            </a:r>
          </a:p>
        </p:txBody>
      </p:sp>
      <p:sp>
        <p:nvSpPr>
          <p:cNvPr id="1501" name="Rechteck 1500"/>
          <p:cNvSpPr/>
          <p:nvPr/>
        </p:nvSpPr>
        <p:spPr bwMode="auto">
          <a:xfrm>
            <a:off x="3419475" y="1535113"/>
            <a:ext cx="36513" cy="428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502" name="Rechteck 1501"/>
          <p:cNvSpPr/>
          <p:nvPr/>
        </p:nvSpPr>
        <p:spPr bwMode="auto">
          <a:xfrm>
            <a:off x="3925888" y="1549400"/>
            <a:ext cx="36512" cy="317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pic>
        <p:nvPicPr>
          <p:cNvPr id="2736" name="Grafik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88" y="332105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7" name="Grafik 145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2838" y="3319463"/>
            <a:ext cx="55562"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8" name="Grafik 145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2830513"/>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9" name="Grafik 145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488" y="2830513"/>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0" name="Grafik 145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7363" y="2828925"/>
            <a:ext cx="539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1" name="Grafik 145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9825" y="2832100"/>
            <a:ext cx="555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2" name="Grafik 145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725" y="231775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3" name="Grafik 145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663" y="2316163"/>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 name="Grafik 145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6888" y="2312988"/>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5" name="Grafik 145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3000" y="231140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6" name="Grafik 145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9588" y="2312988"/>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7" name="Grafik 146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2828925"/>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8" name="Grafik 146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9588" y="3317875"/>
            <a:ext cx="55562"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9" name="Grafik 146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138" y="129540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0" name="Grafik 146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013" y="129540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1" name="Grafik 146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413" y="1293813"/>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2" name="Grafik 147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350" y="1295400"/>
            <a:ext cx="539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3" name="Grafik 147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4113" y="2312988"/>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 name="Grafik 147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100" y="2311400"/>
            <a:ext cx="555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5" name="Grafik 147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9675" y="2312988"/>
            <a:ext cx="55563"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6" name="Grafik 147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0" y="2311400"/>
            <a:ext cx="539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7" name="Grafik 147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3488" y="231775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8" name="Grafik 147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7688" y="2824163"/>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9" name="Grafik 147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7538" y="2319338"/>
            <a:ext cx="53975"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0" name="Grafik 147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4125" y="2314575"/>
            <a:ext cx="539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1" name="Grafik 14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8325" y="2833688"/>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2" name="Grafik 148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88" y="283210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3" name="Grafik 148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375" y="3314700"/>
            <a:ext cx="539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 name="Grafik 148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2775" y="3309938"/>
            <a:ext cx="555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 name="Grafik 148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0863" y="3314700"/>
            <a:ext cx="539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8" name="Rechteck 1447"/>
          <p:cNvSpPr/>
          <p:nvPr/>
        </p:nvSpPr>
        <p:spPr bwMode="auto">
          <a:xfrm>
            <a:off x="3976688" y="1549400"/>
            <a:ext cx="34925" cy="31750"/>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453" name="Abgerundetes Rechteck 1452"/>
          <p:cNvSpPr/>
          <p:nvPr/>
        </p:nvSpPr>
        <p:spPr bwMode="auto">
          <a:xfrm>
            <a:off x="7531100" y="4313238"/>
            <a:ext cx="574675"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XM65</a:t>
            </a:r>
          </a:p>
        </p:txBody>
      </p:sp>
      <p:sp>
        <p:nvSpPr>
          <p:cNvPr id="2769" name="Textfeld 1"/>
          <p:cNvSpPr txBox="1">
            <a:spLocks noChangeArrowheads="1"/>
          </p:cNvSpPr>
          <p:nvPr/>
        </p:nvSpPr>
        <p:spPr bwMode="auto">
          <a:xfrm>
            <a:off x="2527300" y="2987675"/>
            <a:ext cx="2238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68</a:t>
            </a:r>
          </a:p>
        </p:txBody>
      </p:sp>
      <p:grpSp>
        <p:nvGrpSpPr>
          <p:cNvPr id="2770" name="Gruppieren 1035"/>
          <p:cNvGrpSpPr>
            <a:grpSpLocks/>
          </p:cNvGrpSpPr>
          <p:nvPr/>
        </p:nvGrpSpPr>
        <p:grpSpPr bwMode="auto">
          <a:xfrm>
            <a:off x="417513" y="3025775"/>
            <a:ext cx="125412" cy="73025"/>
            <a:chOff x="4038305" y="3430528"/>
            <a:chExt cx="125173" cy="72000"/>
          </a:xfrm>
        </p:grpSpPr>
        <p:sp>
          <p:nvSpPr>
            <p:cNvPr id="3344"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45"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46"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47"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771" name="Textfeld 1"/>
          <p:cNvSpPr txBox="1">
            <a:spLocks noChangeArrowheads="1"/>
          </p:cNvSpPr>
          <p:nvPr/>
        </p:nvSpPr>
        <p:spPr bwMode="auto">
          <a:xfrm>
            <a:off x="2305050" y="2984500"/>
            <a:ext cx="223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67</a:t>
            </a:r>
          </a:p>
        </p:txBody>
      </p:sp>
      <p:sp>
        <p:nvSpPr>
          <p:cNvPr id="2772" name="Textfeld 1"/>
          <p:cNvSpPr txBox="1">
            <a:spLocks noChangeArrowheads="1"/>
          </p:cNvSpPr>
          <p:nvPr/>
        </p:nvSpPr>
        <p:spPr bwMode="auto">
          <a:xfrm>
            <a:off x="3749675" y="2986088"/>
            <a:ext cx="2238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70</a:t>
            </a:r>
          </a:p>
        </p:txBody>
      </p:sp>
      <p:sp>
        <p:nvSpPr>
          <p:cNvPr id="2773" name="Textfeld 1"/>
          <p:cNvSpPr txBox="1">
            <a:spLocks noChangeArrowheads="1"/>
          </p:cNvSpPr>
          <p:nvPr/>
        </p:nvSpPr>
        <p:spPr bwMode="auto">
          <a:xfrm>
            <a:off x="6242050" y="2979738"/>
            <a:ext cx="2238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74</a:t>
            </a:r>
          </a:p>
        </p:txBody>
      </p:sp>
      <p:sp>
        <p:nvSpPr>
          <p:cNvPr id="2774" name="Textfeld 1"/>
          <p:cNvSpPr txBox="1">
            <a:spLocks noChangeArrowheads="1"/>
          </p:cNvSpPr>
          <p:nvPr/>
        </p:nvSpPr>
        <p:spPr bwMode="auto">
          <a:xfrm>
            <a:off x="5908675" y="2979738"/>
            <a:ext cx="2238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73</a:t>
            </a:r>
          </a:p>
        </p:txBody>
      </p:sp>
      <p:sp>
        <p:nvSpPr>
          <p:cNvPr id="2775" name="Textfeld 1"/>
          <p:cNvSpPr txBox="1">
            <a:spLocks noChangeArrowheads="1"/>
          </p:cNvSpPr>
          <p:nvPr/>
        </p:nvSpPr>
        <p:spPr bwMode="auto">
          <a:xfrm>
            <a:off x="5291138" y="2982913"/>
            <a:ext cx="2238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72</a:t>
            </a:r>
          </a:p>
        </p:txBody>
      </p:sp>
      <p:sp>
        <p:nvSpPr>
          <p:cNvPr id="2776" name="Textfeld 1"/>
          <p:cNvSpPr txBox="1">
            <a:spLocks noChangeArrowheads="1"/>
          </p:cNvSpPr>
          <p:nvPr/>
        </p:nvSpPr>
        <p:spPr bwMode="auto">
          <a:xfrm>
            <a:off x="5008563" y="2984500"/>
            <a:ext cx="2238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71</a:t>
            </a:r>
          </a:p>
        </p:txBody>
      </p:sp>
      <p:sp>
        <p:nvSpPr>
          <p:cNvPr id="2777" name="Textfeld 1"/>
          <p:cNvSpPr txBox="1">
            <a:spLocks noChangeArrowheads="1"/>
          </p:cNvSpPr>
          <p:nvPr/>
        </p:nvSpPr>
        <p:spPr bwMode="auto">
          <a:xfrm>
            <a:off x="7513638" y="2974975"/>
            <a:ext cx="2238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75</a:t>
            </a:r>
          </a:p>
        </p:txBody>
      </p:sp>
      <p:sp>
        <p:nvSpPr>
          <p:cNvPr id="2778" name="Textfeld 1"/>
          <p:cNvSpPr txBox="1">
            <a:spLocks noChangeArrowheads="1"/>
          </p:cNvSpPr>
          <p:nvPr/>
        </p:nvSpPr>
        <p:spPr bwMode="auto">
          <a:xfrm>
            <a:off x="3303588" y="2986088"/>
            <a:ext cx="2238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69</a:t>
            </a:r>
          </a:p>
        </p:txBody>
      </p:sp>
      <p:sp>
        <p:nvSpPr>
          <p:cNvPr id="2779" name="Textfeld 1"/>
          <p:cNvSpPr txBox="1">
            <a:spLocks noChangeArrowheads="1"/>
          </p:cNvSpPr>
          <p:nvPr/>
        </p:nvSpPr>
        <p:spPr bwMode="auto">
          <a:xfrm>
            <a:off x="1149350" y="2984500"/>
            <a:ext cx="223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66</a:t>
            </a:r>
          </a:p>
        </p:txBody>
      </p:sp>
      <p:sp>
        <p:nvSpPr>
          <p:cNvPr id="2780" name="Textfeld 1"/>
          <p:cNvSpPr txBox="1">
            <a:spLocks noChangeArrowheads="1"/>
          </p:cNvSpPr>
          <p:nvPr/>
        </p:nvSpPr>
        <p:spPr bwMode="auto">
          <a:xfrm>
            <a:off x="331788" y="2986088"/>
            <a:ext cx="2238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64</a:t>
            </a:r>
          </a:p>
        </p:txBody>
      </p:sp>
      <p:sp>
        <p:nvSpPr>
          <p:cNvPr id="2781" name="Textfeld 1"/>
          <p:cNvSpPr txBox="1">
            <a:spLocks noChangeArrowheads="1"/>
          </p:cNvSpPr>
          <p:nvPr/>
        </p:nvSpPr>
        <p:spPr bwMode="auto">
          <a:xfrm>
            <a:off x="7775575" y="2979738"/>
            <a:ext cx="2238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76</a:t>
            </a:r>
          </a:p>
        </p:txBody>
      </p:sp>
      <p:cxnSp>
        <p:nvCxnSpPr>
          <p:cNvPr id="2782" name="Gerade Verbindung 565"/>
          <p:cNvCxnSpPr>
            <a:cxnSpLocks noChangeShapeType="1"/>
          </p:cNvCxnSpPr>
          <p:nvPr/>
        </p:nvCxnSpPr>
        <p:spPr bwMode="auto">
          <a:xfrm>
            <a:off x="2909888" y="3381375"/>
            <a:ext cx="730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532" name="Abgerundetes Rechteck 1531"/>
          <p:cNvSpPr/>
          <p:nvPr/>
        </p:nvSpPr>
        <p:spPr bwMode="auto">
          <a:xfrm>
            <a:off x="8181975" y="3287713"/>
            <a:ext cx="288925" cy="107950"/>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none" w="med" len="med"/>
          </a:ln>
          <a:effectLst/>
        </p:spPr>
        <p:txBody>
          <a:bodyPr anchor="ctr"/>
          <a:lstStyle/>
          <a:p>
            <a:pPr algn="ctr">
              <a:defRPr/>
            </a:pPr>
            <a:r>
              <a:rPr lang="de-DE" sz="300" b="1" dirty="0">
                <a:solidFill>
                  <a:srgbClr val="000000"/>
                </a:solidFill>
                <a:latin typeface="Helvetica" charset="0"/>
              </a:rPr>
              <a:t>SCB 3</a:t>
            </a:r>
          </a:p>
        </p:txBody>
      </p:sp>
      <p:grpSp>
        <p:nvGrpSpPr>
          <p:cNvPr id="2786" name="Gruppieren 12"/>
          <p:cNvGrpSpPr>
            <a:grpSpLocks/>
          </p:cNvGrpSpPr>
          <p:nvPr/>
        </p:nvGrpSpPr>
        <p:grpSpPr bwMode="auto">
          <a:xfrm>
            <a:off x="34925" y="1263650"/>
            <a:ext cx="185738" cy="71438"/>
            <a:chOff x="34925" y="1263649"/>
            <a:chExt cx="186531" cy="71439"/>
          </a:xfrm>
        </p:grpSpPr>
        <p:sp>
          <p:nvSpPr>
            <p:cNvPr id="813" name="Rechteck 812"/>
            <p:cNvSpPr/>
            <p:nvPr/>
          </p:nvSpPr>
          <p:spPr bwMode="auto">
            <a:xfrm>
              <a:off x="149713" y="1263649"/>
              <a:ext cx="71743" cy="71439"/>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anchor="ctr"/>
            <a:lstStyle/>
            <a:p>
              <a:pPr algn="ctr">
                <a:defRPr/>
              </a:pPr>
              <a:r>
                <a:rPr lang="de-DE" sz="400" dirty="0">
                  <a:solidFill>
                    <a:srgbClr val="000000"/>
                  </a:solidFill>
                  <a:latin typeface="Arial"/>
                </a:rPr>
                <a:t> </a:t>
              </a:r>
            </a:p>
          </p:txBody>
        </p:sp>
        <p:sp>
          <p:nvSpPr>
            <p:cNvPr id="3343" name="Flussdiagramm: Dokument 1"/>
            <p:cNvSpPr>
              <a:spLocks noChangeArrowheads="1"/>
            </p:cNvSpPr>
            <p:nvPr/>
          </p:nvSpPr>
          <p:spPr bwMode="auto">
            <a:xfrm rot="5400000">
              <a:off x="57376" y="1241198"/>
              <a:ext cx="71207" cy="116110"/>
            </a:xfrm>
            <a:prstGeom prst="flowChartDocument">
              <a:avLst/>
            </a:prstGeom>
            <a:solidFill>
              <a:srgbClr val="00B0F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1543" name="Abgerundetes Rechteck 1542"/>
          <p:cNvSpPr/>
          <p:nvPr/>
        </p:nvSpPr>
        <p:spPr bwMode="auto">
          <a:xfrm>
            <a:off x="1042988" y="177323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57</a:t>
            </a:r>
          </a:p>
        </p:txBody>
      </p:sp>
      <p:cxnSp>
        <p:nvCxnSpPr>
          <p:cNvPr id="2788" name="Gerade Verbindung 176"/>
          <p:cNvCxnSpPr>
            <a:cxnSpLocks noChangeShapeType="1"/>
          </p:cNvCxnSpPr>
          <p:nvPr/>
        </p:nvCxnSpPr>
        <p:spPr bwMode="auto">
          <a:xfrm flipV="1">
            <a:off x="1200150" y="24907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89" name="Gerade Verbindung 176"/>
          <p:cNvCxnSpPr>
            <a:cxnSpLocks noChangeShapeType="1"/>
          </p:cNvCxnSpPr>
          <p:nvPr/>
        </p:nvCxnSpPr>
        <p:spPr bwMode="auto">
          <a:xfrm flipV="1">
            <a:off x="2684463" y="2490788"/>
            <a:ext cx="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0" name="Gerade Verbindung 11"/>
          <p:cNvCxnSpPr>
            <a:cxnSpLocks noChangeShapeType="1"/>
          </p:cNvCxnSpPr>
          <p:nvPr/>
        </p:nvCxnSpPr>
        <p:spPr bwMode="auto">
          <a:xfrm>
            <a:off x="2678113" y="2493963"/>
            <a:ext cx="1587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1" name="Gerade Verbindung 176"/>
          <p:cNvCxnSpPr>
            <a:cxnSpLocks noChangeShapeType="1"/>
          </p:cNvCxnSpPr>
          <p:nvPr/>
        </p:nvCxnSpPr>
        <p:spPr bwMode="auto">
          <a:xfrm flipV="1">
            <a:off x="3411538"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2" name="Gerade Verbindung 11"/>
          <p:cNvCxnSpPr>
            <a:cxnSpLocks noChangeShapeType="1"/>
          </p:cNvCxnSpPr>
          <p:nvPr/>
        </p:nvCxnSpPr>
        <p:spPr bwMode="auto">
          <a:xfrm>
            <a:off x="3405188" y="2489200"/>
            <a:ext cx="107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3" name="Gerade Verbindung 176"/>
          <p:cNvCxnSpPr>
            <a:cxnSpLocks noChangeShapeType="1"/>
          </p:cNvCxnSpPr>
          <p:nvPr/>
        </p:nvCxnSpPr>
        <p:spPr bwMode="auto">
          <a:xfrm flipV="1">
            <a:off x="3559175"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4" name="Gerade Verbindung 176"/>
          <p:cNvCxnSpPr>
            <a:cxnSpLocks noChangeShapeType="1"/>
          </p:cNvCxnSpPr>
          <p:nvPr/>
        </p:nvCxnSpPr>
        <p:spPr bwMode="auto">
          <a:xfrm flipV="1">
            <a:off x="3954463" y="2487613"/>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5" name="Gerade Verbindung 11"/>
          <p:cNvCxnSpPr>
            <a:cxnSpLocks noChangeShapeType="1"/>
          </p:cNvCxnSpPr>
          <p:nvPr/>
        </p:nvCxnSpPr>
        <p:spPr bwMode="auto">
          <a:xfrm>
            <a:off x="3798888" y="2487613"/>
            <a:ext cx="1587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6" name="Gerade Verbindung 176"/>
          <p:cNvCxnSpPr>
            <a:cxnSpLocks noChangeShapeType="1"/>
          </p:cNvCxnSpPr>
          <p:nvPr/>
        </p:nvCxnSpPr>
        <p:spPr bwMode="auto">
          <a:xfrm flipV="1">
            <a:off x="5154613"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7" name="Gerade Verbindung 176"/>
          <p:cNvCxnSpPr>
            <a:cxnSpLocks noChangeShapeType="1"/>
          </p:cNvCxnSpPr>
          <p:nvPr/>
        </p:nvCxnSpPr>
        <p:spPr bwMode="auto">
          <a:xfrm flipV="1">
            <a:off x="5307013"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8" name="Gerade Verbindung 176"/>
          <p:cNvCxnSpPr>
            <a:cxnSpLocks noChangeShapeType="1"/>
          </p:cNvCxnSpPr>
          <p:nvPr/>
        </p:nvCxnSpPr>
        <p:spPr bwMode="auto">
          <a:xfrm flipV="1">
            <a:off x="5356225"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99" name="Gerade Verbindung 176"/>
          <p:cNvCxnSpPr>
            <a:cxnSpLocks noChangeShapeType="1"/>
          </p:cNvCxnSpPr>
          <p:nvPr/>
        </p:nvCxnSpPr>
        <p:spPr bwMode="auto">
          <a:xfrm flipV="1">
            <a:off x="5508625"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0" name="Gerade Verbindung 11"/>
          <p:cNvCxnSpPr>
            <a:cxnSpLocks noChangeShapeType="1"/>
          </p:cNvCxnSpPr>
          <p:nvPr/>
        </p:nvCxnSpPr>
        <p:spPr bwMode="auto">
          <a:xfrm>
            <a:off x="5354638" y="2487613"/>
            <a:ext cx="1571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1" name="Gerade Verbindung 11"/>
          <p:cNvCxnSpPr>
            <a:cxnSpLocks noChangeShapeType="1"/>
          </p:cNvCxnSpPr>
          <p:nvPr/>
        </p:nvCxnSpPr>
        <p:spPr bwMode="auto">
          <a:xfrm>
            <a:off x="5203825" y="2487613"/>
            <a:ext cx="107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2" name="Gerade Verbindung 176"/>
          <p:cNvCxnSpPr>
            <a:cxnSpLocks noChangeShapeType="1"/>
          </p:cNvCxnSpPr>
          <p:nvPr/>
        </p:nvCxnSpPr>
        <p:spPr bwMode="auto">
          <a:xfrm flipV="1">
            <a:off x="5946775"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3" name="Gerade Verbindung 176"/>
          <p:cNvCxnSpPr>
            <a:cxnSpLocks noChangeShapeType="1"/>
          </p:cNvCxnSpPr>
          <p:nvPr/>
        </p:nvCxnSpPr>
        <p:spPr bwMode="auto">
          <a:xfrm flipV="1">
            <a:off x="6094413"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4" name="Gerade Verbindung 176"/>
          <p:cNvCxnSpPr>
            <a:cxnSpLocks noChangeShapeType="1"/>
          </p:cNvCxnSpPr>
          <p:nvPr/>
        </p:nvCxnSpPr>
        <p:spPr bwMode="auto">
          <a:xfrm flipV="1">
            <a:off x="6435725" y="24892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5" name="Gerade Verbindung 176"/>
          <p:cNvCxnSpPr>
            <a:cxnSpLocks noChangeShapeType="1"/>
          </p:cNvCxnSpPr>
          <p:nvPr/>
        </p:nvCxnSpPr>
        <p:spPr bwMode="auto">
          <a:xfrm flipV="1">
            <a:off x="6584950" y="2487613"/>
            <a:ext cx="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6" name="Gerade Verbindung 11"/>
          <p:cNvCxnSpPr>
            <a:cxnSpLocks noChangeShapeType="1"/>
          </p:cNvCxnSpPr>
          <p:nvPr/>
        </p:nvCxnSpPr>
        <p:spPr bwMode="auto">
          <a:xfrm>
            <a:off x="5942013" y="2489200"/>
            <a:ext cx="1079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7" name="Gerade Verbindung 11"/>
          <p:cNvCxnSpPr>
            <a:cxnSpLocks noChangeShapeType="1"/>
          </p:cNvCxnSpPr>
          <p:nvPr/>
        </p:nvCxnSpPr>
        <p:spPr bwMode="auto">
          <a:xfrm>
            <a:off x="6429375" y="2489200"/>
            <a:ext cx="1587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8" name="Gerade Verbindung 176"/>
          <p:cNvCxnSpPr>
            <a:cxnSpLocks noChangeShapeType="1"/>
          </p:cNvCxnSpPr>
          <p:nvPr/>
        </p:nvCxnSpPr>
        <p:spPr bwMode="auto">
          <a:xfrm flipV="1">
            <a:off x="7929563" y="2487613"/>
            <a:ext cx="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09" name="Gerade Verbindung 11"/>
          <p:cNvCxnSpPr>
            <a:cxnSpLocks noChangeShapeType="1"/>
          </p:cNvCxnSpPr>
          <p:nvPr/>
        </p:nvCxnSpPr>
        <p:spPr bwMode="auto">
          <a:xfrm>
            <a:off x="7824788" y="2484438"/>
            <a:ext cx="1095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10" name="Textfeld 10"/>
          <p:cNvSpPr txBox="1">
            <a:spLocks noChangeArrowheads="1"/>
          </p:cNvSpPr>
          <p:nvPr/>
        </p:nvSpPr>
        <p:spPr bwMode="auto">
          <a:xfrm>
            <a:off x="630238" y="2900363"/>
            <a:ext cx="8683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t>&lt;&lt;&lt;          Rack cabling          &gt;&gt;&gt;</a:t>
            </a:r>
          </a:p>
        </p:txBody>
      </p:sp>
      <p:cxnSp>
        <p:nvCxnSpPr>
          <p:cNvPr id="2811" name="Gerade Verbindung 565"/>
          <p:cNvCxnSpPr>
            <a:cxnSpLocks noChangeShapeType="1"/>
          </p:cNvCxnSpPr>
          <p:nvPr/>
        </p:nvCxnSpPr>
        <p:spPr bwMode="auto">
          <a:xfrm>
            <a:off x="3563938" y="338137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2" name="Gerade Verbindung 565"/>
          <p:cNvCxnSpPr>
            <a:cxnSpLocks noChangeShapeType="1"/>
          </p:cNvCxnSpPr>
          <p:nvPr/>
        </p:nvCxnSpPr>
        <p:spPr bwMode="auto">
          <a:xfrm>
            <a:off x="4206875" y="3321050"/>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3" name="Gerade Verbindung 565"/>
          <p:cNvCxnSpPr>
            <a:cxnSpLocks noChangeShapeType="1"/>
          </p:cNvCxnSpPr>
          <p:nvPr/>
        </p:nvCxnSpPr>
        <p:spPr bwMode="auto">
          <a:xfrm>
            <a:off x="4210050" y="337978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4" name="Gerade Verbindung 565"/>
          <p:cNvCxnSpPr>
            <a:cxnSpLocks noChangeShapeType="1"/>
          </p:cNvCxnSpPr>
          <p:nvPr/>
        </p:nvCxnSpPr>
        <p:spPr bwMode="auto">
          <a:xfrm>
            <a:off x="4868863" y="3314700"/>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5" name="Gerade Verbindung 565"/>
          <p:cNvCxnSpPr>
            <a:cxnSpLocks noChangeShapeType="1"/>
          </p:cNvCxnSpPr>
          <p:nvPr/>
        </p:nvCxnSpPr>
        <p:spPr bwMode="auto">
          <a:xfrm>
            <a:off x="5516563" y="337978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6" name="Gerade Verbindung 565"/>
          <p:cNvCxnSpPr>
            <a:cxnSpLocks noChangeShapeType="1"/>
          </p:cNvCxnSpPr>
          <p:nvPr/>
        </p:nvCxnSpPr>
        <p:spPr bwMode="auto">
          <a:xfrm>
            <a:off x="6159500" y="338296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7" name="Gerade Verbindung 565"/>
          <p:cNvCxnSpPr>
            <a:cxnSpLocks noChangeShapeType="1"/>
          </p:cNvCxnSpPr>
          <p:nvPr/>
        </p:nvCxnSpPr>
        <p:spPr bwMode="auto">
          <a:xfrm>
            <a:off x="6813550" y="337978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8" name="Gerade Verbindung 565"/>
          <p:cNvCxnSpPr>
            <a:cxnSpLocks noChangeShapeType="1"/>
          </p:cNvCxnSpPr>
          <p:nvPr/>
        </p:nvCxnSpPr>
        <p:spPr bwMode="auto">
          <a:xfrm>
            <a:off x="7464425" y="337661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19" name="Gerade Verbindung 565"/>
          <p:cNvCxnSpPr>
            <a:cxnSpLocks noChangeShapeType="1"/>
          </p:cNvCxnSpPr>
          <p:nvPr/>
        </p:nvCxnSpPr>
        <p:spPr bwMode="auto">
          <a:xfrm>
            <a:off x="8108950" y="3860800"/>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nvGrpSpPr>
          <p:cNvPr id="2820" name="Gruppieren 17"/>
          <p:cNvGrpSpPr>
            <a:grpSpLocks/>
          </p:cNvGrpSpPr>
          <p:nvPr/>
        </p:nvGrpSpPr>
        <p:grpSpPr bwMode="auto">
          <a:xfrm>
            <a:off x="1068388" y="4406900"/>
            <a:ext cx="1162050" cy="96838"/>
            <a:chOff x="1717938" y="3495676"/>
            <a:chExt cx="1161405" cy="61200"/>
          </a:xfrm>
        </p:grpSpPr>
        <p:cxnSp>
          <p:nvCxnSpPr>
            <p:cNvPr id="1558" name="Gerade Verbindung 1557"/>
            <p:cNvCxnSpPr/>
            <p:nvPr/>
          </p:nvCxnSpPr>
          <p:spPr bwMode="auto">
            <a:xfrm>
              <a:off x="1717938"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559" name="Gerade Verbindung 1558"/>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560" name="Gerade Verbindung 1559"/>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561" name="Gerade Verbindung 1560"/>
            <p:cNvCxnSpPr/>
            <p:nvPr/>
          </p:nvCxnSpPr>
          <p:spPr bwMode="auto">
            <a:xfrm>
              <a:off x="2303400"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4" name="Gerade Verbindung 3"/>
          <p:cNvCxnSpPr/>
          <p:nvPr/>
        </p:nvCxnSpPr>
        <p:spPr bwMode="auto">
          <a:xfrm>
            <a:off x="3419475" y="1527175"/>
            <a:ext cx="33338"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513" name="Gerade Verbindung 1512"/>
          <p:cNvCxnSpPr/>
          <p:nvPr/>
        </p:nvCxnSpPr>
        <p:spPr bwMode="auto">
          <a:xfrm>
            <a:off x="3925888" y="1541463"/>
            <a:ext cx="34925"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cxnSp>
        <p:nvCxnSpPr>
          <p:cNvPr id="1514" name="Gerade Verbindung 1513"/>
          <p:cNvCxnSpPr/>
          <p:nvPr/>
        </p:nvCxnSpPr>
        <p:spPr bwMode="auto">
          <a:xfrm>
            <a:off x="3976688" y="1541463"/>
            <a:ext cx="33337"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nvGrpSpPr>
          <p:cNvPr id="2824" name="Gruppieren 15"/>
          <p:cNvGrpSpPr>
            <a:grpSpLocks/>
          </p:cNvGrpSpPr>
          <p:nvPr/>
        </p:nvGrpSpPr>
        <p:grpSpPr bwMode="auto">
          <a:xfrm>
            <a:off x="4270375" y="1527175"/>
            <a:ext cx="36513" cy="52388"/>
            <a:chOff x="4248150" y="1522413"/>
            <a:chExt cx="36513" cy="52387"/>
          </a:xfrm>
        </p:grpSpPr>
        <p:sp>
          <p:nvSpPr>
            <p:cNvPr id="1503" name="Rechteck 1502"/>
            <p:cNvSpPr/>
            <p:nvPr/>
          </p:nvSpPr>
          <p:spPr bwMode="auto">
            <a:xfrm>
              <a:off x="4248150" y="1530351"/>
              <a:ext cx="36513" cy="44449"/>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515" name="Gerade Verbindung 1514"/>
            <p:cNvCxnSpPr/>
            <p:nvPr/>
          </p:nvCxnSpPr>
          <p:spPr bwMode="auto">
            <a:xfrm>
              <a:off x="4248150" y="1522413"/>
              <a:ext cx="33338"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pSp>
        <p:nvGrpSpPr>
          <p:cNvPr id="2825" name="Gruppieren 12"/>
          <p:cNvGrpSpPr>
            <a:grpSpLocks/>
          </p:cNvGrpSpPr>
          <p:nvPr/>
        </p:nvGrpSpPr>
        <p:grpSpPr bwMode="auto">
          <a:xfrm>
            <a:off x="6429375" y="2065338"/>
            <a:ext cx="19050" cy="25400"/>
            <a:chOff x="6364288" y="2065337"/>
            <a:chExt cx="19050" cy="24607"/>
          </a:xfrm>
        </p:grpSpPr>
        <p:sp>
          <p:nvSpPr>
            <p:cNvPr id="1456" name="Rechteck 1455"/>
            <p:cNvSpPr/>
            <p:nvPr/>
          </p:nvSpPr>
          <p:spPr bwMode="auto">
            <a:xfrm>
              <a:off x="6365876" y="2073026"/>
              <a:ext cx="17462" cy="1691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516" name="Gerade Verbindung 1515"/>
            <p:cNvCxnSpPr/>
            <p:nvPr/>
          </p:nvCxnSpPr>
          <p:spPr bwMode="auto">
            <a:xfrm>
              <a:off x="6364288" y="2065337"/>
              <a:ext cx="1905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pSp>
        <p:nvGrpSpPr>
          <p:cNvPr id="2826" name="Gruppieren 14"/>
          <p:cNvGrpSpPr>
            <a:grpSpLocks/>
          </p:cNvGrpSpPr>
          <p:nvPr/>
        </p:nvGrpSpPr>
        <p:grpSpPr bwMode="auto">
          <a:xfrm>
            <a:off x="6453188" y="2065338"/>
            <a:ext cx="19050" cy="25400"/>
            <a:chOff x="6659563" y="2062163"/>
            <a:chExt cx="19050" cy="25400"/>
          </a:xfrm>
        </p:grpSpPr>
        <p:sp>
          <p:nvSpPr>
            <p:cNvPr id="1457" name="Rechteck 1456"/>
            <p:cNvSpPr/>
            <p:nvPr/>
          </p:nvSpPr>
          <p:spPr bwMode="auto">
            <a:xfrm>
              <a:off x="6659563" y="2070100"/>
              <a:ext cx="19050" cy="17463"/>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517" name="Gerade Verbindung 1516"/>
            <p:cNvCxnSpPr/>
            <p:nvPr/>
          </p:nvCxnSpPr>
          <p:spPr bwMode="auto">
            <a:xfrm>
              <a:off x="6661150" y="2062163"/>
              <a:ext cx="17463"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sp>
        <p:nvSpPr>
          <p:cNvPr id="1518" name="Abgerundetes Rechteck 1517"/>
          <p:cNvSpPr/>
          <p:nvPr/>
        </p:nvSpPr>
        <p:spPr bwMode="auto">
          <a:xfrm>
            <a:off x="7308850" y="1271588"/>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71</a:t>
            </a:r>
          </a:p>
        </p:txBody>
      </p:sp>
      <p:sp>
        <p:nvSpPr>
          <p:cNvPr id="2828" name="Rechteck 1"/>
          <p:cNvSpPr>
            <a:spLocks noChangeArrowheads="1"/>
          </p:cNvSpPr>
          <p:nvPr/>
        </p:nvSpPr>
        <p:spPr bwMode="auto">
          <a:xfrm>
            <a:off x="4476750" y="2422525"/>
            <a:ext cx="360363" cy="36513"/>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29" name="Rechteck 1"/>
          <p:cNvSpPr>
            <a:spLocks noChangeArrowheads="1"/>
          </p:cNvSpPr>
          <p:nvPr/>
        </p:nvSpPr>
        <p:spPr bwMode="auto">
          <a:xfrm>
            <a:off x="7108825" y="2420938"/>
            <a:ext cx="360363" cy="38100"/>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830" name="Gruppieren 7"/>
          <p:cNvGrpSpPr>
            <a:grpSpLocks/>
          </p:cNvGrpSpPr>
          <p:nvPr/>
        </p:nvGrpSpPr>
        <p:grpSpPr bwMode="auto">
          <a:xfrm>
            <a:off x="2312988" y="2481263"/>
            <a:ext cx="407987" cy="200025"/>
            <a:chOff x="2808288" y="4407725"/>
            <a:chExt cx="407988" cy="200390"/>
          </a:xfrm>
        </p:grpSpPr>
        <p:grpSp>
          <p:nvGrpSpPr>
            <p:cNvPr id="3325" name="Gruppieren 20"/>
            <p:cNvGrpSpPr>
              <a:grpSpLocks/>
            </p:cNvGrpSpPr>
            <p:nvPr/>
          </p:nvGrpSpPr>
          <p:grpSpPr bwMode="auto">
            <a:xfrm>
              <a:off x="2945387" y="4407725"/>
              <a:ext cx="129600" cy="93600"/>
              <a:chOff x="3075056" y="1868634"/>
              <a:chExt cx="194400" cy="166723"/>
            </a:xfrm>
          </p:grpSpPr>
          <p:sp>
            <p:nvSpPr>
              <p:cNvPr id="3327" name="Rechteck 321"/>
              <p:cNvSpPr>
                <a:spLocks noChangeArrowheads="1"/>
              </p:cNvSpPr>
              <p:nvPr/>
            </p:nvSpPr>
            <p:spPr bwMode="auto">
              <a:xfrm>
                <a:off x="3075056" y="1871277"/>
                <a:ext cx="194400" cy="161925"/>
              </a:xfrm>
              <a:prstGeom prst="rect">
                <a:avLst/>
              </a:prstGeom>
              <a:pattFill prst="pct25">
                <a:fgClr>
                  <a:srgbClr val="FC2924"/>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328" name="Gerade Verbindung 17"/>
              <p:cNvCxnSpPr>
                <a:cxnSpLocks noChangeShapeType="1"/>
              </p:cNvCxnSpPr>
              <p:nvPr/>
            </p:nvCxnSpPr>
            <p:spPr bwMode="auto">
              <a:xfrm>
                <a:off x="3165174" y="1871277"/>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329" name="Gerade Verbindung 504"/>
              <p:cNvCxnSpPr>
                <a:cxnSpLocks noChangeShapeType="1"/>
              </p:cNvCxnSpPr>
              <p:nvPr/>
            </p:nvCxnSpPr>
            <p:spPr bwMode="auto">
              <a:xfrm>
                <a:off x="3203848"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330" name="Gerade Verbindung 505"/>
              <p:cNvCxnSpPr>
                <a:cxnSpLocks noChangeShapeType="1"/>
              </p:cNvCxnSpPr>
              <p:nvPr/>
            </p:nvCxnSpPr>
            <p:spPr bwMode="auto">
              <a:xfrm>
                <a:off x="3131840"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331" name="Gerade Verbindung 506"/>
              <p:cNvCxnSpPr>
                <a:cxnSpLocks noChangeShapeType="1"/>
              </p:cNvCxnSpPr>
              <p:nvPr/>
            </p:nvCxnSpPr>
            <p:spPr bwMode="auto">
              <a:xfrm>
                <a:off x="3234239" y="1868634"/>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3326" name="Textfeld 18"/>
            <p:cNvSpPr txBox="1">
              <a:spLocks noChangeArrowheads="1"/>
            </p:cNvSpPr>
            <p:nvPr/>
          </p:nvSpPr>
          <p:spPr bwMode="auto">
            <a:xfrm>
              <a:off x="2808288" y="4469149"/>
              <a:ext cx="407988" cy="13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300"/>
                <a:t>UV XTL-2AV</a:t>
              </a:r>
            </a:p>
          </p:txBody>
        </p:sp>
      </p:grpSp>
      <p:grpSp>
        <p:nvGrpSpPr>
          <p:cNvPr id="2831" name="Gruppieren 20"/>
          <p:cNvGrpSpPr>
            <a:grpSpLocks/>
          </p:cNvGrpSpPr>
          <p:nvPr/>
        </p:nvGrpSpPr>
        <p:grpSpPr bwMode="auto">
          <a:xfrm>
            <a:off x="5232400" y="3001963"/>
            <a:ext cx="128588" cy="93662"/>
            <a:chOff x="3075056" y="1868634"/>
            <a:chExt cx="194400" cy="166723"/>
          </a:xfrm>
        </p:grpSpPr>
        <p:sp>
          <p:nvSpPr>
            <p:cNvPr id="3320" name="Rechteck 321"/>
            <p:cNvSpPr>
              <a:spLocks noChangeArrowheads="1"/>
            </p:cNvSpPr>
            <p:nvPr/>
          </p:nvSpPr>
          <p:spPr bwMode="auto">
            <a:xfrm>
              <a:off x="3075056" y="1871277"/>
              <a:ext cx="194400" cy="161925"/>
            </a:xfrm>
            <a:prstGeom prst="rect">
              <a:avLst/>
            </a:prstGeom>
            <a:pattFill prst="pct25">
              <a:fgClr>
                <a:srgbClr val="FC2924"/>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321" name="Gerade Verbindung 17"/>
            <p:cNvCxnSpPr>
              <a:cxnSpLocks noChangeShapeType="1"/>
            </p:cNvCxnSpPr>
            <p:nvPr/>
          </p:nvCxnSpPr>
          <p:spPr bwMode="auto">
            <a:xfrm>
              <a:off x="3165174" y="1871277"/>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322" name="Gerade Verbindung 504"/>
            <p:cNvCxnSpPr>
              <a:cxnSpLocks noChangeShapeType="1"/>
            </p:cNvCxnSpPr>
            <p:nvPr/>
          </p:nvCxnSpPr>
          <p:spPr bwMode="auto">
            <a:xfrm>
              <a:off x="3203848"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323" name="Gerade Verbindung 505"/>
            <p:cNvCxnSpPr>
              <a:cxnSpLocks noChangeShapeType="1"/>
            </p:cNvCxnSpPr>
            <p:nvPr/>
          </p:nvCxnSpPr>
          <p:spPr bwMode="auto">
            <a:xfrm>
              <a:off x="3131840"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324" name="Gerade Verbindung 506"/>
            <p:cNvCxnSpPr>
              <a:cxnSpLocks noChangeShapeType="1"/>
            </p:cNvCxnSpPr>
            <p:nvPr/>
          </p:nvCxnSpPr>
          <p:spPr bwMode="auto">
            <a:xfrm>
              <a:off x="3234239" y="1868634"/>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2834" name="Gruppieren 17"/>
          <p:cNvGrpSpPr>
            <a:grpSpLocks/>
          </p:cNvGrpSpPr>
          <p:nvPr/>
        </p:nvGrpSpPr>
        <p:grpSpPr bwMode="auto">
          <a:xfrm>
            <a:off x="3697288" y="4408488"/>
            <a:ext cx="1162050" cy="98425"/>
            <a:chOff x="1717938" y="3495676"/>
            <a:chExt cx="1161405" cy="61200"/>
          </a:xfrm>
        </p:grpSpPr>
        <p:cxnSp>
          <p:nvCxnSpPr>
            <p:cNvPr id="1570" name="Gerade Verbindung 1569"/>
            <p:cNvCxnSpPr/>
            <p:nvPr/>
          </p:nvCxnSpPr>
          <p:spPr bwMode="auto">
            <a:xfrm>
              <a:off x="1717938" y="3500611"/>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571" name="Gerade Verbindung 1570"/>
            <p:cNvCxnSpPr/>
            <p:nvPr/>
          </p:nvCxnSpPr>
          <p:spPr bwMode="auto">
            <a:xfrm>
              <a:off x="2282774" y="3500611"/>
              <a:ext cx="0" cy="46394"/>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572" name="Gerade Verbindung 1571"/>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573" name="Gerade Verbindung 1572"/>
            <p:cNvCxnSpPr/>
            <p:nvPr/>
          </p:nvCxnSpPr>
          <p:spPr bwMode="auto">
            <a:xfrm>
              <a:off x="2303400" y="3500611"/>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cxnSp>
        <p:nvCxnSpPr>
          <p:cNvPr id="2835" name="Gerade Verbindung 565"/>
          <p:cNvCxnSpPr>
            <a:cxnSpLocks noChangeShapeType="1"/>
          </p:cNvCxnSpPr>
          <p:nvPr/>
        </p:nvCxnSpPr>
        <p:spPr bwMode="auto">
          <a:xfrm>
            <a:off x="4868863" y="3371850"/>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36" name="Gerade Verbindung 565"/>
          <p:cNvCxnSpPr>
            <a:cxnSpLocks noChangeShapeType="1"/>
          </p:cNvCxnSpPr>
          <p:nvPr/>
        </p:nvCxnSpPr>
        <p:spPr bwMode="auto">
          <a:xfrm>
            <a:off x="5516563" y="332263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837" name="Gruppieren 7"/>
          <p:cNvGrpSpPr>
            <a:grpSpLocks/>
          </p:cNvGrpSpPr>
          <p:nvPr/>
        </p:nvGrpSpPr>
        <p:grpSpPr bwMode="auto">
          <a:xfrm>
            <a:off x="6364288" y="2051050"/>
            <a:ext cx="19050" cy="39688"/>
            <a:chOff x="6395244" y="2051323"/>
            <a:chExt cx="19050" cy="39415"/>
          </a:xfrm>
        </p:grpSpPr>
        <p:sp>
          <p:nvSpPr>
            <p:cNvPr id="1455" name="Rechteck 1454"/>
            <p:cNvSpPr/>
            <p:nvPr/>
          </p:nvSpPr>
          <p:spPr bwMode="auto">
            <a:xfrm>
              <a:off x="6396831" y="2057629"/>
              <a:ext cx="17463" cy="33109"/>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539" name="Gerade Verbindung 1538"/>
            <p:cNvCxnSpPr/>
            <p:nvPr/>
          </p:nvCxnSpPr>
          <p:spPr bwMode="auto">
            <a:xfrm>
              <a:off x="6395244" y="2051323"/>
              <a:ext cx="1905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pSp>
        <p:nvGrpSpPr>
          <p:cNvPr id="2838" name="Gruppieren 15"/>
          <p:cNvGrpSpPr>
            <a:grpSpLocks/>
          </p:cNvGrpSpPr>
          <p:nvPr/>
        </p:nvGrpSpPr>
        <p:grpSpPr bwMode="auto">
          <a:xfrm>
            <a:off x="6708775" y="2052638"/>
            <a:ext cx="19050" cy="39687"/>
            <a:chOff x="6569174" y="2021433"/>
            <a:chExt cx="19050" cy="39415"/>
          </a:xfrm>
        </p:grpSpPr>
        <p:sp>
          <p:nvSpPr>
            <p:cNvPr id="1552" name="Rechteck 1551"/>
            <p:cNvSpPr/>
            <p:nvPr/>
          </p:nvSpPr>
          <p:spPr bwMode="auto">
            <a:xfrm>
              <a:off x="6570762" y="2027739"/>
              <a:ext cx="17462" cy="33109"/>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1553" name="Gerade Verbindung 1552"/>
            <p:cNvCxnSpPr/>
            <p:nvPr/>
          </p:nvCxnSpPr>
          <p:spPr bwMode="auto">
            <a:xfrm>
              <a:off x="6569174" y="2021433"/>
              <a:ext cx="1905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pSp>
      <p:grpSp>
        <p:nvGrpSpPr>
          <p:cNvPr id="2839" name="Gruppieren 23"/>
          <p:cNvGrpSpPr>
            <a:grpSpLocks noChangeAspect="1"/>
          </p:cNvGrpSpPr>
          <p:nvPr/>
        </p:nvGrpSpPr>
        <p:grpSpPr bwMode="auto">
          <a:xfrm>
            <a:off x="3933825" y="1482725"/>
            <a:ext cx="23813" cy="47625"/>
            <a:chOff x="6518597" y="1901851"/>
            <a:chExt cx="21908" cy="43200"/>
          </a:xfrm>
        </p:grpSpPr>
        <p:sp>
          <p:nvSpPr>
            <p:cNvPr id="3309" name="Abgerundetes Rechteck 17"/>
            <p:cNvSpPr>
              <a:spLocks noChangeArrowheads="1"/>
            </p:cNvSpPr>
            <p:nvPr/>
          </p:nvSpPr>
          <p:spPr bwMode="auto">
            <a:xfrm>
              <a:off x="6520978" y="1901851"/>
              <a:ext cx="14400" cy="43200"/>
            </a:xfrm>
            <a:prstGeom prst="roundRect">
              <a:avLst>
                <a:gd name="adj" fmla="val 16667"/>
              </a:avLst>
            </a:prstGeom>
            <a:solidFill>
              <a:srgbClr val="0070C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310" name="Gerade Verbindung 20"/>
            <p:cNvCxnSpPr>
              <a:cxnSpLocks noChangeShapeType="1"/>
            </p:cNvCxnSpPr>
            <p:nvPr/>
          </p:nvCxnSpPr>
          <p:spPr bwMode="auto">
            <a:xfrm>
              <a:off x="6540505" y="1915320"/>
              <a:ext cx="0" cy="21600"/>
            </a:xfrm>
            <a:prstGeom prst="line">
              <a:avLst/>
            </a:prstGeom>
            <a:noFill/>
            <a:ln w="9525" algn="ctr">
              <a:solidFill>
                <a:srgbClr val="CC3300"/>
              </a:solidFill>
              <a:round/>
              <a:headEnd/>
              <a:tailEnd/>
            </a:ln>
            <a:extLst>
              <a:ext uri="{909E8E84-426E-40DD-AFC4-6F175D3DCCD1}">
                <a14:hiddenFill xmlns:a14="http://schemas.microsoft.com/office/drawing/2010/main">
                  <a:noFill/>
                </a14:hiddenFill>
              </a:ext>
            </a:extLst>
          </p:spPr>
        </p:cxnSp>
        <p:cxnSp>
          <p:nvCxnSpPr>
            <p:cNvPr id="3311" name="Gerade Verbindung 1556"/>
            <p:cNvCxnSpPr>
              <a:cxnSpLocks noChangeShapeType="1"/>
            </p:cNvCxnSpPr>
            <p:nvPr/>
          </p:nvCxnSpPr>
          <p:spPr bwMode="auto">
            <a:xfrm>
              <a:off x="6518597" y="1914451"/>
              <a:ext cx="0" cy="21600"/>
            </a:xfrm>
            <a:prstGeom prst="line">
              <a:avLst/>
            </a:prstGeom>
            <a:noFill/>
            <a:ln w="9525" algn="ctr">
              <a:solidFill>
                <a:srgbClr val="CC3300"/>
              </a:solidFill>
              <a:round/>
              <a:headEnd/>
              <a:tailEnd/>
            </a:ln>
            <a:extLst>
              <a:ext uri="{909E8E84-426E-40DD-AFC4-6F175D3DCCD1}">
                <a14:hiddenFill xmlns:a14="http://schemas.microsoft.com/office/drawing/2010/main">
                  <a:noFill/>
                </a14:hiddenFill>
              </a:ext>
            </a:extLst>
          </p:spPr>
        </p:cxnSp>
      </p:grpSp>
      <p:grpSp>
        <p:nvGrpSpPr>
          <p:cNvPr id="2840" name="Gruppieren 1030"/>
          <p:cNvGrpSpPr>
            <a:grpSpLocks/>
          </p:cNvGrpSpPr>
          <p:nvPr/>
        </p:nvGrpSpPr>
        <p:grpSpPr bwMode="auto">
          <a:xfrm>
            <a:off x="625475" y="2505075"/>
            <a:ext cx="125413" cy="73025"/>
            <a:chOff x="4038305" y="3430528"/>
            <a:chExt cx="125173" cy="72000"/>
          </a:xfrm>
        </p:grpSpPr>
        <p:sp>
          <p:nvSpPr>
            <p:cNvPr id="3305" name="Rechteck 1031"/>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06" name="Rechteck 1032"/>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07" name="Rechteck 1033"/>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308" name="Rechteck 1034"/>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2841" name="Rechteck 10"/>
          <p:cNvSpPr>
            <a:spLocks noChangeArrowheads="1"/>
          </p:cNvSpPr>
          <p:nvPr/>
        </p:nvSpPr>
        <p:spPr bwMode="auto">
          <a:xfrm>
            <a:off x="668338" y="2586038"/>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42" name="Textfeld 1"/>
          <p:cNvSpPr txBox="1">
            <a:spLocks noChangeArrowheads="1"/>
          </p:cNvSpPr>
          <p:nvPr/>
        </p:nvSpPr>
        <p:spPr bwMode="auto">
          <a:xfrm>
            <a:off x="539750" y="2462213"/>
            <a:ext cx="2238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51</a:t>
            </a:r>
          </a:p>
        </p:txBody>
      </p:sp>
      <p:cxnSp>
        <p:nvCxnSpPr>
          <p:cNvPr id="2843" name="Gerade Verbindung 176"/>
          <p:cNvCxnSpPr>
            <a:cxnSpLocks noChangeShapeType="1"/>
          </p:cNvCxnSpPr>
          <p:nvPr/>
        </p:nvCxnSpPr>
        <p:spPr bwMode="auto">
          <a:xfrm flipV="1">
            <a:off x="915988" y="24907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44" name="Gerade Verbindung 176"/>
          <p:cNvCxnSpPr>
            <a:cxnSpLocks noChangeShapeType="1"/>
          </p:cNvCxnSpPr>
          <p:nvPr/>
        </p:nvCxnSpPr>
        <p:spPr bwMode="auto">
          <a:xfrm flipV="1">
            <a:off x="611188" y="24907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45" name="Gerade Verbindung 15"/>
          <p:cNvCxnSpPr>
            <a:cxnSpLocks noChangeShapeType="1"/>
          </p:cNvCxnSpPr>
          <p:nvPr/>
        </p:nvCxnSpPr>
        <p:spPr bwMode="auto">
          <a:xfrm>
            <a:off x="606425" y="2493963"/>
            <a:ext cx="2524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46" name="Gerade Verbindung 176"/>
          <p:cNvCxnSpPr>
            <a:cxnSpLocks noChangeShapeType="1"/>
          </p:cNvCxnSpPr>
          <p:nvPr/>
        </p:nvCxnSpPr>
        <p:spPr bwMode="auto">
          <a:xfrm flipV="1">
            <a:off x="1052513" y="24907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47" name="Gerade Verbindung 11"/>
          <p:cNvCxnSpPr>
            <a:cxnSpLocks noChangeShapeType="1"/>
          </p:cNvCxnSpPr>
          <p:nvPr/>
        </p:nvCxnSpPr>
        <p:spPr bwMode="auto">
          <a:xfrm>
            <a:off x="1049338" y="2493963"/>
            <a:ext cx="1539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48" name="Gerade Verbindung 176"/>
          <p:cNvCxnSpPr>
            <a:cxnSpLocks noChangeShapeType="1"/>
          </p:cNvCxnSpPr>
          <p:nvPr/>
        </p:nvCxnSpPr>
        <p:spPr bwMode="auto">
          <a:xfrm flipV="1">
            <a:off x="2417763" y="2490788"/>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49" name="Rechteck 1"/>
          <p:cNvSpPr>
            <a:spLocks noChangeArrowheads="1"/>
          </p:cNvSpPr>
          <p:nvPr/>
        </p:nvSpPr>
        <p:spPr bwMode="auto">
          <a:xfrm>
            <a:off x="1922463" y="2420938"/>
            <a:ext cx="360362" cy="36512"/>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2850" name="Gerade Verbindung 176"/>
          <p:cNvCxnSpPr>
            <a:cxnSpLocks noChangeShapeType="1"/>
          </p:cNvCxnSpPr>
          <p:nvPr/>
        </p:nvCxnSpPr>
        <p:spPr bwMode="auto">
          <a:xfrm flipV="1">
            <a:off x="555625" y="30099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851" name="Gruppieren 69"/>
          <p:cNvGrpSpPr>
            <a:grpSpLocks/>
          </p:cNvGrpSpPr>
          <p:nvPr/>
        </p:nvGrpSpPr>
        <p:grpSpPr bwMode="auto">
          <a:xfrm>
            <a:off x="1479550" y="2944813"/>
            <a:ext cx="179388" cy="150812"/>
            <a:chOff x="1475656" y="2429228"/>
            <a:chExt cx="179071" cy="149730"/>
          </a:xfrm>
        </p:grpSpPr>
        <p:cxnSp>
          <p:nvCxnSpPr>
            <p:cNvPr id="1587" name="Gerade Verbindung 1586"/>
            <p:cNvCxnSpPr/>
            <p:nvPr/>
          </p:nvCxnSpPr>
          <p:spPr bwMode="auto">
            <a:xfrm flipH="1">
              <a:off x="1507350" y="2429228"/>
              <a:ext cx="1585" cy="14342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302"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589" name="Gerade Verbindung 1588"/>
            <p:cNvCxnSpPr/>
            <p:nvPr/>
          </p:nvCxnSpPr>
          <p:spPr bwMode="auto">
            <a:xfrm>
              <a:off x="1505766" y="2560045"/>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1590" name="Gerade Verbindung 1589"/>
            <p:cNvCxnSpPr/>
            <p:nvPr/>
          </p:nvCxnSpPr>
          <p:spPr bwMode="auto">
            <a:xfrm>
              <a:off x="1546968" y="2539556"/>
              <a:ext cx="107759"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grpSp>
        <p:nvGrpSpPr>
          <p:cNvPr id="2852" name="Gruppieren 69"/>
          <p:cNvGrpSpPr>
            <a:grpSpLocks/>
          </p:cNvGrpSpPr>
          <p:nvPr/>
        </p:nvGrpSpPr>
        <p:grpSpPr bwMode="auto">
          <a:xfrm>
            <a:off x="6643688" y="2936875"/>
            <a:ext cx="179387" cy="150813"/>
            <a:chOff x="1475656" y="2429228"/>
            <a:chExt cx="179071" cy="149730"/>
          </a:xfrm>
        </p:grpSpPr>
        <p:cxnSp>
          <p:nvCxnSpPr>
            <p:cNvPr id="1592" name="Gerade Verbindung 1591"/>
            <p:cNvCxnSpPr/>
            <p:nvPr/>
          </p:nvCxnSpPr>
          <p:spPr bwMode="auto">
            <a:xfrm flipH="1">
              <a:off x="1507350" y="2429228"/>
              <a:ext cx="1584" cy="14342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298"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594" name="Gerade Verbindung 1593"/>
            <p:cNvCxnSpPr/>
            <p:nvPr/>
          </p:nvCxnSpPr>
          <p:spPr bwMode="auto">
            <a:xfrm>
              <a:off x="1505765" y="2560045"/>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1595" name="Gerade Verbindung 1594"/>
            <p:cNvCxnSpPr/>
            <p:nvPr/>
          </p:nvCxnSpPr>
          <p:spPr bwMode="auto">
            <a:xfrm>
              <a:off x="1546967" y="2539555"/>
              <a:ext cx="10776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cxnSp>
        <p:nvCxnSpPr>
          <p:cNvPr id="2853" name="Gerade Verbindung 565"/>
          <p:cNvCxnSpPr>
            <a:cxnSpLocks noChangeShapeType="1"/>
          </p:cNvCxnSpPr>
          <p:nvPr/>
        </p:nvCxnSpPr>
        <p:spPr bwMode="auto">
          <a:xfrm>
            <a:off x="6165850" y="3321050"/>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54" name="Gerade Verbindung 565"/>
          <p:cNvCxnSpPr>
            <a:cxnSpLocks noChangeShapeType="1"/>
          </p:cNvCxnSpPr>
          <p:nvPr/>
        </p:nvCxnSpPr>
        <p:spPr bwMode="auto">
          <a:xfrm>
            <a:off x="6813550" y="331628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55" name="Gerade Verbindung 565"/>
          <p:cNvCxnSpPr>
            <a:cxnSpLocks noChangeShapeType="1"/>
          </p:cNvCxnSpPr>
          <p:nvPr/>
        </p:nvCxnSpPr>
        <p:spPr bwMode="auto">
          <a:xfrm>
            <a:off x="7464425" y="331311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56" name="Gerade Verbindung 565"/>
          <p:cNvCxnSpPr>
            <a:cxnSpLocks noChangeShapeType="1"/>
          </p:cNvCxnSpPr>
          <p:nvPr/>
        </p:nvCxnSpPr>
        <p:spPr bwMode="auto">
          <a:xfrm>
            <a:off x="8110538" y="3344863"/>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58" name="Gerade Verbindung 565"/>
          <p:cNvCxnSpPr>
            <a:cxnSpLocks noChangeShapeType="1"/>
          </p:cNvCxnSpPr>
          <p:nvPr/>
        </p:nvCxnSpPr>
        <p:spPr bwMode="auto">
          <a:xfrm>
            <a:off x="7459663" y="38639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59" name="Gerade Verbindung 565"/>
          <p:cNvCxnSpPr>
            <a:cxnSpLocks noChangeShapeType="1"/>
          </p:cNvCxnSpPr>
          <p:nvPr/>
        </p:nvCxnSpPr>
        <p:spPr bwMode="auto">
          <a:xfrm>
            <a:off x="6810375" y="386397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60" name="Gerade Verbindung 565"/>
          <p:cNvCxnSpPr>
            <a:cxnSpLocks noChangeShapeType="1"/>
          </p:cNvCxnSpPr>
          <p:nvPr/>
        </p:nvCxnSpPr>
        <p:spPr bwMode="auto">
          <a:xfrm>
            <a:off x="6156325" y="386397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nvGrpSpPr>
          <p:cNvPr id="2861" name="Gruppieren 69"/>
          <p:cNvGrpSpPr>
            <a:grpSpLocks/>
          </p:cNvGrpSpPr>
          <p:nvPr/>
        </p:nvGrpSpPr>
        <p:grpSpPr bwMode="auto">
          <a:xfrm>
            <a:off x="4010025" y="2943225"/>
            <a:ext cx="179388" cy="150813"/>
            <a:chOff x="1475656" y="2429228"/>
            <a:chExt cx="179071" cy="149730"/>
          </a:xfrm>
        </p:grpSpPr>
        <p:cxnSp>
          <p:nvCxnSpPr>
            <p:cNvPr id="1609" name="Gerade Verbindung 1608"/>
            <p:cNvCxnSpPr/>
            <p:nvPr/>
          </p:nvCxnSpPr>
          <p:spPr bwMode="auto">
            <a:xfrm flipH="1">
              <a:off x="1507350" y="2429228"/>
              <a:ext cx="1585" cy="143426"/>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3294" name="Abgerundetes Rechteck 24"/>
            <p:cNvSpPr>
              <a:spLocks noChangeArrowheads="1"/>
            </p:cNvSpPr>
            <p:nvPr/>
          </p:nvSpPr>
          <p:spPr bwMode="auto">
            <a:xfrm>
              <a:off x="1475656" y="2517758"/>
              <a:ext cx="144000" cy="61200"/>
            </a:xfrm>
            <a:prstGeom prst="roundRect">
              <a:avLst>
                <a:gd name="adj" fmla="val 16667"/>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1611" name="Gerade Verbindung 1610"/>
            <p:cNvCxnSpPr/>
            <p:nvPr/>
          </p:nvCxnSpPr>
          <p:spPr bwMode="auto">
            <a:xfrm>
              <a:off x="1505766" y="2560045"/>
              <a:ext cx="72896"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cxnSp>
          <p:nvCxnSpPr>
            <p:cNvPr id="1612" name="Gerade Verbindung 1611"/>
            <p:cNvCxnSpPr/>
            <p:nvPr/>
          </p:nvCxnSpPr>
          <p:spPr bwMode="auto">
            <a:xfrm>
              <a:off x="1546968" y="2539555"/>
              <a:ext cx="107759"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grpSp>
      <p:sp>
        <p:nvSpPr>
          <p:cNvPr id="1574" name="Abgerundetes Rechteck 1573"/>
          <p:cNvSpPr/>
          <p:nvPr/>
        </p:nvSpPr>
        <p:spPr bwMode="auto">
          <a:xfrm>
            <a:off x="6659563" y="1274763"/>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61</a:t>
            </a:r>
          </a:p>
        </p:txBody>
      </p:sp>
      <p:grpSp>
        <p:nvGrpSpPr>
          <p:cNvPr id="2" name="Group 1"/>
          <p:cNvGrpSpPr/>
          <p:nvPr/>
        </p:nvGrpSpPr>
        <p:grpSpPr>
          <a:xfrm>
            <a:off x="393700" y="3810000"/>
            <a:ext cx="5114925" cy="111125"/>
            <a:chOff x="393700" y="3810000"/>
            <a:chExt cx="5114925" cy="111125"/>
          </a:xfrm>
        </p:grpSpPr>
        <p:sp>
          <p:nvSpPr>
            <p:cNvPr id="1550" name="Abgerundetes Rechteck 1549"/>
            <p:cNvSpPr/>
            <p:nvPr/>
          </p:nvSpPr>
          <p:spPr bwMode="auto">
            <a:xfrm>
              <a:off x="393700" y="38131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64</a:t>
              </a:r>
            </a:p>
          </p:txBody>
        </p:sp>
        <p:sp>
          <p:nvSpPr>
            <p:cNvPr id="1551" name="Abgerundetes Rechteck 1550"/>
            <p:cNvSpPr/>
            <p:nvPr/>
          </p:nvSpPr>
          <p:spPr bwMode="auto">
            <a:xfrm>
              <a:off x="3638550" y="3810000"/>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60</a:t>
              </a:r>
            </a:p>
          </p:txBody>
        </p:sp>
        <p:sp>
          <p:nvSpPr>
            <p:cNvPr id="1396" name="Abgerundetes Rechteck 1395"/>
            <p:cNvSpPr/>
            <p:nvPr/>
          </p:nvSpPr>
          <p:spPr bwMode="auto">
            <a:xfrm>
              <a:off x="4281488" y="3810000"/>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63</a:t>
              </a:r>
            </a:p>
          </p:txBody>
        </p:sp>
        <p:sp>
          <p:nvSpPr>
            <p:cNvPr id="1568" name="Abgerundetes Rechteck 1567"/>
            <p:cNvSpPr/>
            <p:nvPr/>
          </p:nvSpPr>
          <p:spPr bwMode="auto">
            <a:xfrm>
              <a:off x="4930775" y="3810000"/>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66</a:t>
              </a:r>
            </a:p>
          </p:txBody>
        </p:sp>
        <p:sp>
          <p:nvSpPr>
            <p:cNvPr id="1600" name="Abgerundetes Rechteck 1599"/>
            <p:cNvSpPr/>
            <p:nvPr/>
          </p:nvSpPr>
          <p:spPr bwMode="auto">
            <a:xfrm>
              <a:off x="2338388" y="38131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21</a:t>
              </a:r>
            </a:p>
          </p:txBody>
        </p:sp>
        <p:sp>
          <p:nvSpPr>
            <p:cNvPr id="1575" name="Abgerundetes Rechteck 1574"/>
            <p:cNvSpPr/>
            <p:nvPr/>
          </p:nvSpPr>
          <p:spPr bwMode="auto">
            <a:xfrm>
              <a:off x="2992438" y="38131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69</a:t>
              </a:r>
            </a:p>
          </p:txBody>
        </p:sp>
        <p:sp>
          <p:nvSpPr>
            <p:cNvPr id="1577" name="Abgerundetes Rechteck 1576"/>
            <p:cNvSpPr/>
            <p:nvPr/>
          </p:nvSpPr>
          <p:spPr bwMode="auto">
            <a:xfrm>
              <a:off x="1033463" y="38131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68</a:t>
              </a:r>
            </a:p>
          </p:txBody>
        </p:sp>
        <p:sp>
          <p:nvSpPr>
            <p:cNvPr id="1578" name="Abgerundetes Rechteck 1577"/>
            <p:cNvSpPr/>
            <p:nvPr/>
          </p:nvSpPr>
          <p:spPr bwMode="auto">
            <a:xfrm>
              <a:off x="1690688" y="3813175"/>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70</a:t>
              </a:r>
            </a:p>
          </p:txBody>
        </p:sp>
      </p:grpSp>
      <p:cxnSp>
        <p:nvCxnSpPr>
          <p:cNvPr id="2866" name="Gerade Verbindung 176"/>
          <p:cNvCxnSpPr>
            <a:cxnSpLocks noChangeShapeType="1"/>
          </p:cNvCxnSpPr>
          <p:nvPr/>
        </p:nvCxnSpPr>
        <p:spPr bwMode="auto">
          <a:xfrm flipV="1">
            <a:off x="2836863" y="2490788"/>
            <a:ext cx="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67" name="Gerade Verbindung 565"/>
          <p:cNvCxnSpPr>
            <a:cxnSpLocks noChangeShapeType="1"/>
          </p:cNvCxnSpPr>
          <p:nvPr/>
        </p:nvCxnSpPr>
        <p:spPr bwMode="auto">
          <a:xfrm>
            <a:off x="4211638" y="38639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68" name="Gerade Verbindung 565"/>
          <p:cNvCxnSpPr>
            <a:cxnSpLocks noChangeShapeType="1"/>
          </p:cNvCxnSpPr>
          <p:nvPr/>
        </p:nvCxnSpPr>
        <p:spPr bwMode="auto">
          <a:xfrm>
            <a:off x="4859338" y="38639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69" name="Gerade Verbindung 565"/>
          <p:cNvCxnSpPr>
            <a:cxnSpLocks noChangeShapeType="1"/>
          </p:cNvCxnSpPr>
          <p:nvPr/>
        </p:nvCxnSpPr>
        <p:spPr bwMode="auto">
          <a:xfrm>
            <a:off x="5508625" y="386397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2870" name="Rechteck 454"/>
          <p:cNvSpPr>
            <a:spLocks noChangeArrowheads="1"/>
          </p:cNvSpPr>
          <p:nvPr/>
        </p:nvSpPr>
        <p:spPr bwMode="auto">
          <a:xfrm>
            <a:off x="4186238" y="2009775"/>
            <a:ext cx="179387"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71" name="Textfeld 453"/>
          <p:cNvSpPr txBox="1">
            <a:spLocks noChangeArrowheads="1"/>
          </p:cNvSpPr>
          <p:nvPr/>
        </p:nvSpPr>
        <p:spPr bwMode="auto">
          <a:xfrm>
            <a:off x="1954213" y="4019550"/>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endParaRPr lang="de-DE" altLang="de-DE" sz="500" b="1"/>
          </a:p>
        </p:txBody>
      </p:sp>
      <p:sp>
        <p:nvSpPr>
          <p:cNvPr id="2872" name="Rechteck 454"/>
          <p:cNvSpPr>
            <a:spLocks noChangeArrowheads="1"/>
          </p:cNvSpPr>
          <p:nvPr/>
        </p:nvSpPr>
        <p:spPr bwMode="auto">
          <a:xfrm>
            <a:off x="1622425" y="4052888"/>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73" name="Textfeld 453"/>
          <p:cNvSpPr txBox="1">
            <a:spLocks noChangeArrowheads="1"/>
          </p:cNvSpPr>
          <p:nvPr/>
        </p:nvSpPr>
        <p:spPr bwMode="auto">
          <a:xfrm>
            <a:off x="4567238" y="402113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endParaRPr lang="de-DE" altLang="de-DE" sz="500" b="1"/>
          </a:p>
        </p:txBody>
      </p:sp>
      <p:sp>
        <p:nvSpPr>
          <p:cNvPr id="2874" name="Rechteck 454"/>
          <p:cNvSpPr>
            <a:spLocks noChangeArrowheads="1"/>
          </p:cNvSpPr>
          <p:nvPr/>
        </p:nvSpPr>
        <p:spPr bwMode="auto">
          <a:xfrm>
            <a:off x="4235450" y="4054475"/>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75" name="Textfeld 453"/>
          <p:cNvSpPr txBox="1">
            <a:spLocks noChangeArrowheads="1"/>
          </p:cNvSpPr>
          <p:nvPr/>
        </p:nvSpPr>
        <p:spPr bwMode="auto">
          <a:xfrm>
            <a:off x="7113588" y="4016375"/>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endParaRPr lang="de-DE" altLang="de-DE" sz="500" b="1"/>
          </a:p>
        </p:txBody>
      </p:sp>
      <p:sp>
        <p:nvSpPr>
          <p:cNvPr id="2876" name="Rechteck 454"/>
          <p:cNvSpPr>
            <a:spLocks noChangeArrowheads="1"/>
          </p:cNvSpPr>
          <p:nvPr/>
        </p:nvSpPr>
        <p:spPr bwMode="auto">
          <a:xfrm>
            <a:off x="6781800" y="4049713"/>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877" name="Gruppieren 17"/>
          <p:cNvGrpSpPr>
            <a:grpSpLocks/>
          </p:cNvGrpSpPr>
          <p:nvPr/>
        </p:nvGrpSpPr>
        <p:grpSpPr bwMode="auto">
          <a:xfrm>
            <a:off x="4502150" y="1946275"/>
            <a:ext cx="342900" cy="168275"/>
            <a:chOff x="4492884" y="1947361"/>
            <a:chExt cx="323850" cy="169277"/>
          </a:xfrm>
        </p:grpSpPr>
        <p:sp>
          <p:nvSpPr>
            <p:cNvPr id="3291" name="Textfeld 453"/>
            <p:cNvSpPr txBox="1">
              <a:spLocks noChangeArrowheads="1"/>
            </p:cNvSpPr>
            <p:nvPr/>
          </p:nvSpPr>
          <p:spPr bwMode="auto">
            <a:xfrm>
              <a:off x="4492884" y="197911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endParaRPr lang="de-DE" altLang="de-DE" sz="500" b="1"/>
            </a:p>
          </p:txBody>
        </p:sp>
        <p:sp>
          <p:nvSpPr>
            <p:cNvPr id="3292" name="Textfeld 15"/>
            <p:cNvSpPr txBox="1">
              <a:spLocks noChangeArrowheads="1"/>
            </p:cNvSpPr>
            <p:nvPr/>
          </p:nvSpPr>
          <p:spPr bwMode="auto">
            <a:xfrm>
              <a:off x="4527550" y="1947361"/>
              <a:ext cx="2666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500" b="1"/>
                <a:t>A5</a:t>
              </a:r>
            </a:p>
          </p:txBody>
        </p:sp>
      </p:grpSp>
      <p:sp>
        <p:nvSpPr>
          <p:cNvPr id="2878" name="Textfeld 1592"/>
          <p:cNvSpPr txBox="1">
            <a:spLocks noChangeArrowheads="1"/>
          </p:cNvSpPr>
          <p:nvPr/>
        </p:nvSpPr>
        <p:spPr bwMode="auto">
          <a:xfrm>
            <a:off x="1954213" y="399256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500" b="1"/>
              <a:t>A15</a:t>
            </a:r>
          </a:p>
        </p:txBody>
      </p:sp>
      <p:sp>
        <p:nvSpPr>
          <p:cNvPr id="2879" name="Textfeld 1595"/>
          <p:cNvSpPr txBox="1">
            <a:spLocks noChangeArrowheads="1"/>
          </p:cNvSpPr>
          <p:nvPr/>
        </p:nvSpPr>
        <p:spPr bwMode="auto">
          <a:xfrm>
            <a:off x="4564063" y="3990975"/>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500" b="1"/>
              <a:t>A16</a:t>
            </a:r>
          </a:p>
        </p:txBody>
      </p:sp>
      <p:sp>
        <p:nvSpPr>
          <p:cNvPr id="2880" name="Textfeld 1596"/>
          <p:cNvSpPr txBox="1">
            <a:spLocks noChangeArrowheads="1"/>
          </p:cNvSpPr>
          <p:nvPr/>
        </p:nvSpPr>
        <p:spPr bwMode="auto">
          <a:xfrm>
            <a:off x="7127875" y="3989388"/>
            <a:ext cx="3000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500" b="1"/>
              <a:t>A17</a:t>
            </a:r>
          </a:p>
        </p:txBody>
      </p:sp>
      <p:sp>
        <p:nvSpPr>
          <p:cNvPr id="2881" name="Rechteck 14"/>
          <p:cNvSpPr>
            <a:spLocks noChangeArrowheads="1"/>
          </p:cNvSpPr>
          <p:nvPr/>
        </p:nvSpPr>
        <p:spPr bwMode="auto">
          <a:xfrm>
            <a:off x="3638550" y="1509713"/>
            <a:ext cx="17463" cy="6826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82" name="Rechteck 1612"/>
          <p:cNvSpPr>
            <a:spLocks noChangeArrowheads="1"/>
          </p:cNvSpPr>
          <p:nvPr/>
        </p:nvSpPr>
        <p:spPr bwMode="auto">
          <a:xfrm>
            <a:off x="4141788" y="1524000"/>
            <a:ext cx="17462" cy="53975"/>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83" name="Rechteck 1617"/>
          <p:cNvSpPr>
            <a:spLocks noChangeArrowheads="1"/>
          </p:cNvSpPr>
          <p:nvPr/>
        </p:nvSpPr>
        <p:spPr bwMode="auto">
          <a:xfrm>
            <a:off x="4211638" y="1516063"/>
            <a:ext cx="19050" cy="6191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884" name="Rechteck 1618"/>
          <p:cNvSpPr>
            <a:spLocks noChangeArrowheads="1"/>
          </p:cNvSpPr>
          <p:nvPr/>
        </p:nvSpPr>
        <p:spPr bwMode="auto">
          <a:xfrm>
            <a:off x="4248150" y="1509713"/>
            <a:ext cx="17463" cy="68262"/>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620" name="Rechteck 1619"/>
          <p:cNvSpPr/>
          <p:nvPr/>
        </p:nvSpPr>
        <p:spPr bwMode="auto">
          <a:xfrm>
            <a:off x="5473700" y="1538288"/>
            <a:ext cx="36513" cy="428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21" name="Rechteck 1620"/>
          <p:cNvSpPr/>
          <p:nvPr/>
        </p:nvSpPr>
        <p:spPr bwMode="auto">
          <a:xfrm>
            <a:off x="8539163" y="2049463"/>
            <a:ext cx="25400" cy="396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2887" name="Gerade Verbindung 565"/>
          <p:cNvCxnSpPr>
            <a:cxnSpLocks noChangeShapeType="1"/>
          </p:cNvCxnSpPr>
          <p:nvPr/>
        </p:nvCxnSpPr>
        <p:spPr bwMode="auto">
          <a:xfrm>
            <a:off x="3563938" y="38639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88" name="Gerade Verbindung 565"/>
          <p:cNvCxnSpPr>
            <a:cxnSpLocks noChangeShapeType="1"/>
          </p:cNvCxnSpPr>
          <p:nvPr/>
        </p:nvCxnSpPr>
        <p:spPr bwMode="auto">
          <a:xfrm>
            <a:off x="2919413" y="386397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89" name="Gerade Verbindung 565"/>
          <p:cNvCxnSpPr>
            <a:cxnSpLocks noChangeShapeType="1"/>
          </p:cNvCxnSpPr>
          <p:nvPr/>
        </p:nvCxnSpPr>
        <p:spPr bwMode="auto">
          <a:xfrm>
            <a:off x="2268538" y="3863975"/>
            <a:ext cx="69850"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90" name="Gerade Verbindung 565"/>
          <p:cNvCxnSpPr>
            <a:cxnSpLocks noChangeShapeType="1"/>
          </p:cNvCxnSpPr>
          <p:nvPr/>
        </p:nvCxnSpPr>
        <p:spPr bwMode="auto">
          <a:xfrm>
            <a:off x="1619250" y="386397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91" name="Gerade Verbindung 565"/>
          <p:cNvCxnSpPr>
            <a:cxnSpLocks noChangeShapeType="1"/>
          </p:cNvCxnSpPr>
          <p:nvPr/>
        </p:nvCxnSpPr>
        <p:spPr bwMode="auto">
          <a:xfrm>
            <a:off x="965200" y="386397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892" name="Gerade Verbindung 565"/>
          <p:cNvCxnSpPr>
            <a:cxnSpLocks noChangeShapeType="1"/>
          </p:cNvCxnSpPr>
          <p:nvPr/>
        </p:nvCxnSpPr>
        <p:spPr bwMode="auto">
          <a:xfrm>
            <a:off x="746283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3" name="Gerade Verbindung 565"/>
          <p:cNvCxnSpPr>
            <a:cxnSpLocks noChangeShapeType="1"/>
          </p:cNvCxnSpPr>
          <p:nvPr/>
        </p:nvCxnSpPr>
        <p:spPr bwMode="auto">
          <a:xfrm>
            <a:off x="6810375" y="38322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4" name="Gerade Verbindung 565"/>
          <p:cNvCxnSpPr>
            <a:cxnSpLocks noChangeShapeType="1"/>
          </p:cNvCxnSpPr>
          <p:nvPr/>
        </p:nvCxnSpPr>
        <p:spPr bwMode="auto">
          <a:xfrm>
            <a:off x="6156325" y="38322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5" name="Gerade Verbindung 565"/>
          <p:cNvCxnSpPr>
            <a:cxnSpLocks noChangeShapeType="1"/>
          </p:cNvCxnSpPr>
          <p:nvPr/>
        </p:nvCxnSpPr>
        <p:spPr bwMode="auto">
          <a:xfrm>
            <a:off x="5508625" y="38322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6" name="Gerade Verbindung 565"/>
          <p:cNvCxnSpPr>
            <a:cxnSpLocks noChangeShapeType="1"/>
          </p:cNvCxnSpPr>
          <p:nvPr/>
        </p:nvCxnSpPr>
        <p:spPr bwMode="auto">
          <a:xfrm>
            <a:off x="485933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7" name="Gerade Verbindung 565"/>
          <p:cNvCxnSpPr>
            <a:cxnSpLocks noChangeShapeType="1"/>
          </p:cNvCxnSpPr>
          <p:nvPr/>
        </p:nvCxnSpPr>
        <p:spPr bwMode="auto">
          <a:xfrm>
            <a:off x="421163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8" name="Gerade Verbindung 565"/>
          <p:cNvCxnSpPr>
            <a:cxnSpLocks noChangeShapeType="1"/>
          </p:cNvCxnSpPr>
          <p:nvPr/>
        </p:nvCxnSpPr>
        <p:spPr bwMode="auto">
          <a:xfrm>
            <a:off x="356393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99" name="Gerade Verbindung 565"/>
          <p:cNvCxnSpPr>
            <a:cxnSpLocks noChangeShapeType="1"/>
          </p:cNvCxnSpPr>
          <p:nvPr/>
        </p:nvCxnSpPr>
        <p:spPr bwMode="auto">
          <a:xfrm>
            <a:off x="291623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900" name="Gruppieren 17"/>
          <p:cNvGrpSpPr>
            <a:grpSpLocks/>
          </p:cNvGrpSpPr>
          <p:nvPr/>
        </p:nvGrpSpPr>
        <p:grpSpPr bwMode="auto">
          <a:xfrm>
            <a:off x="1068388" y="4931660"/>
            <a:ext cx="1162050" cy="96837"/>
            <a:chOff x="1717938" y="3495676"/>
            <a:chExt cx="1161405" cy="61200"/>
          </a:xfrm>
        </p:grpSpPr>
        <p:cxnSp>
          <p:nvCxnSpPr>
            <p:cNvPr id="1639" name="Gerade Verbindung 1638"/>
            <p:cNvCxnSpPr/>
            <p:nvPr/>
          </p:nvCxnSpPr>
          <p:spPr bwMode="auto">
            <a:xfrm>
              <a:off x="1717938" y="3500692"/>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0" name="Gerade Verbindung 1639"/>
            <p:cNvCxnSpPr/>
            <p:nvPr/>
          </p:nvCxnSpPr>
          <p:spPr bwMode="auto">
            <a:xfrm>
              <a:off x="2282774" y="3500692"/>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1" name="Gerade Verbindung 1640"/>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2" name="Gerade Verbindung 1641"/>
            <p:cNvCxnSpPr/>
            <p:nvPr/>
          </p:nvCxnSpPr>
          <p:spPr bwMode="auto">
            <a:xfrm>
              <a:off x="2303400" y="3500692"/>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grpSp>
        <p:nvGrpSpPr>
          <p:cNvPr id="2901" name="Gruppieren 17"/>
          <p:cNvGrpSpPr>
            <a:grpSpLocks/>
          </p:cNvGrpSpPr>
          <p:nvPr/>
        </p:nvGrpSpPr>
        <p:grpSpPr bwMode="auto">
          <a:xfrm>
            <a:off x="3697288" y="4926897"/>
            <a:ext cx="1162050" cy="96838"/>
            <a:chOff x="1717938" y="3495676"/>
            <a:chExt cx="1161405" cy="61200"/>
          </a:xfrm>
        </p:grpSpPr>
        <p:cxnSp>
          <p:nvCxnSpPr>
            <p:cNvPr id="1644" name="Gerade Verbindung 1643"/>
            <p:cNvCxnSpPr/>
            <p:nvPr/>
          </p:nvCxnSpPr>
          <p:spPr bwMode="auto">
            <a:xfrm>
              <a:off x="1717938"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5" name="Gerade Verbindung 1644"/>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6" name="Gerade Verbindung 1645"/>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7" name="Gerade Verbindung 1646"/>
            <p:cNvCxnSpPr/>
            <p:nvPr/>
          </p:nvCxnSpPr>
          <p:spPr bwMode="auto">
            <a:xfrm>
              <a:off x="2303400"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1634" name="Rechteck 1633"/>
          <p:cNvSpPr/>
          <p:nvPr/>
        </p:nvSpPr>
        <p:spPr bwMode="auto">
          <a:xfrm>
            <a:off x="6171703" y="3292659"/>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35" name="Rechteck 1634"/>
          <p:cNvSpPr/>
          <p:nvPr/>
        </p:nvSpPr>
        <p:spPr bwMode="auto">
          <a:xfrm>
            <a:off x="6819615" y="32853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2908" name="Textfeld 10"/>
          <p:cNvSpPr txBox="1">
            <a:spLocks noChangeArrowheads="1"/>
          </p:cNvSpPr>
          <p:nvPr/>
        </p:nvSpPr>
        <p:spPr bwMode="auto">
          <a:xfrm>
            <a:off x="2693988" y="3935413"/>
            <a:ext cx="11509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t>&lt; &lt; &lt;         Module connection        &gt; &gt; &gt;</a:t>
            </a:r>
          </a:p>
        </p:txBody>
      </p:sp>
      <p:cxnSp>
        <p:nvCxnSpPr>
          <p:cNvPr id="2909" name="Gerade Verbindung 565"/>
          <p:cNvCxnSpPr>
            <a:cxnSpLocks noChangeShapeType="1"/>
          </p:cNvCxnSpPr>
          <p:nvPr/>
        </p:nvCxnSpPr>
        <p:spPr bwMode="auto">
          <a:xfrm>
            <a:off x="8110538" y="331628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10" name="Gerade Verbindung 565"/>
          <p:cNvCxnSpPr>
            <a:cxnSpLocks noChangeShapeType="1"/>
          </p:cNvCxnSpPr>
          <p:nvPr/>
        </p:nvCxnSpPr>
        <p:spPr bwMode="auto">
          <a:xfrm>
            <a:off x="8107363" y="3376613"/>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911" name="Gruppieren 17"/>
          <p:cNvGrpSpPr>
            <a:grpSpLocks/>
          </p:cNvGrpSpPr>
          <p:nvPr/>
        </p:nvGrpSpPr>
        <p:grpSpPr bwMode="auto">
          <a:xfrm>
            <a:off x="6280150" y="4925310"/>
            <a:ext cx="1162050" cy="98425"/>
            <a:chOff x="1717938" y="3495676"/>
            <a:chExt cx="1161405" cy="61200"/>
          </a:xfrm>
        </p:grpSpPr>
        <p:cxnSp>
          <p:nvCxnSpPr>
            <p:cNvPr id="1648" name="Gerade Verbindung 1647"/>
            <p:cNvCxnSpPr/>
            <p:nvPr/>
          </p:nvCxnSpPr>
          <p:spPr bwMode="auto">
            <a:xfrm>
              <a:off x="1717938" y="3500611"/>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49" name="Gerade Verbindung 1648"/>
            <p:cNvCxnSpPr/>
            <p:nvPr/>
          </p:nvCxnSpPr>
          <p:spPr bwMode="auto">
            <a:xfrm>
              <a:off x="2282774" y="3500611"/>
              <a:ext cx="0" cy="46394"/>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50" name="Gerade Verbindung 1649"/>
            <p:cNvCxnSpPr/>
            <p:nvPr/>
          </p:nvCxnSpPr>
          <p:spPr bwMode="auto">
            <a:xfrm>
              <a:off x="2312921"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651" name="Gerade Verbindung 1650"/>
            <p:cNvCxnSpPr/>
            <p:nvPr/>
          </p:nvCxnSpPr>
          <p:spPr bwMode="auto">
            <a:xfrm>
              <a:off x="2303401" y="3500611"/>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1631" name="Abgerundetes Rechteck 1630"/>
          <p:cNvSpPr/>
          <p:nvPr/>
        </p:nvSpPr>
        <p:spPr bwMode="auto">
          <a:xfrm>
            <a:off x="2343150" y="1773238"/>
            <a:ext cx="576263"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72</a:t>
            </a:r>
          </a:p>
        </p:txBody>
      </p:sp>
      <p:sp>
        <p:nvSpPr>
          <p:cNvPr id="1632" name="Abgerundetes Rechteck 1631"/>
          <p:cNvSpPr/>
          <p:nvPr/>
        </p:nvSpPr>
        <p:spPr bwMode="auto">
          <a:xfrm>
            <a:off x="395288" y="177323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73</a:t>
            </a:r>
          </a:p>
        </p:txBody>
      </p:sp>
      <p:grpSp>
        <p:nvGrpSpPr>
          <p:cNvPr id="2914" name="Gruppieren 1"/>
          <p:cNvGrpSpPr>
            <a:grpSpLocks/>
          </p:cNvGrpSpPr>
          <p:nvPr/>
        </p:nvGrpSpPr>
        <p:grpSpPr bwMode="auto">
          <a:xfrm>
            <a:off x="6064250" y="1993900"/>
            <a:ext cx="104775" cy="38100"/>
            <a:chOff x="5435601" y="2028825"/>
            <a:chExt cx="104775" cy="38100"/>
          </a:xfrm>
        </p:grpSpPr>
        <p:sp>
          <p:nvSpPr>
            <p:cNvPr id="1637" name="Rechteck 1636"/>
            <p:cNvSpPr/>
            <p:nvPr/>
          </p:nvSpPr>
          <p:spPr bwMode="auto">
            <a:xfrm>
              <a:off x="5438776" y="2055813"/>
              <a:ext cx="101600" cy="11112"/>
            </a:xfrm>
            <a:prstGeom prst="rect">
              <a:avLst/>
            </a:prstGeom>
            <a:solidFill>
              <a:schemeClr val="bg1">
                <a:lumMod val="85000"/>
              </a:schemeClr>
            </a:solidFill>
            <a:ln w="317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3275" name="Rechteck 10"/>
            <p:cNvSpPr>
              <a:spLocks noChangeArrowheads="1"/>
            </p:cNvSpPr>
            <p:nvPr/>
          </p:nvSpPr>
          <p:spPr bwMode="auto">
            <a:xfrm>
              <a:off x="5458064" y="2037627"/>
              <a:ext cx="10931"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643" name="Rechteck 1642"/>
            <p:cNvSpPr/>
            <p:nvPr/>
          </p:nvSpPr>
          <p:spPr bwMode="auto">
            <a:xfrm>
              <a:off x="5518151" y="2028825"/>
              <a:ext cx="9525" cy="254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cxnSp>
          <p:nvCxnSpPr>
            <p:cNvPr id="3277" name="Gerade Verbindung 15"/>
            <p:cNvCxnSpPr>
              <a:cxnSpLocks noChangeShapeType="1"/>
            </p:cNvCxnSpPr>
            <p:nvPr/>
          </p:nvCxnSpPr>
          <p:spPr bwMode="auto">
            <a:xfrm>
              <a:off x="5435601" y="2045419"/>
              <a:ext cx="101576" cy="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278" name="Rechteck 10"/>
            <p:cNvSpPr>
              <a:spLocks noChangeArrowheads="1"/>
            </p:cNvSpPr>
            <p:nvPr/>
          </p:nvSpPr>
          <p:spPr bwMode="auto">
            <a:xfrm>
              <a:off x="5490030" y="2037950"/>
              <a:ext cx="10931" cy="18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cxnSp>
        <p:nvCxnSpPr>
          <p:cNvPr id="13" name="Gerade Verbindung 12"/>
          <p:cNvCxnSpPr/>
          <p:nvPr/>
        </p:nvCxnSpPr>
        <p:spPr bwMode="auto">
          <a:xfrm>
            <a:off x="5808663" y="1576388"/>
            <a:ext cx="42862"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1654" name="Gerade Verbindung 1653"/>
          <p:cNvCxnSpPr/>
          <p:nvPr/>
        </p:nvCxnSpPr>
        <p:spPr bwMode="auto">
          <a:xfrm>
            <a:off x="8656638" y="2082800"/>
            <a:ext cx="61912"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nvGrpSpPr>
          <p:cNvPr id="2917" name="Gruppieren 12"/>
          <p:cNvGrpSpPr>
            <a:grpSpLocks/>
          </p:cNvGrpSpPr>
          <p:nvPr/>
        </p:nvGrpSpPr>
        <p:grpSpPr bwMode="auto">
          <a:xfrm>
            <a:off x="320675" y="3324225"/>
            <a:ext cx="79375" cy="57150"/>
            <a:chOff x="968375" y="3322638"/>
            <a:chExt cx="79375" cy="57150"/>
          </a:xfrm>
        </p:grpSpPr>
        <p:cxnSp>
          <p:nvCxnSpPr>
            <p:cNvPr id="3271" name="Gerade Verbindung 565"/>
            <p:cNvCxnSpPr>
              <a:cxnSpLocks noChangeShapeType="1"/>
            </p:cNvCxnSpPr>
            <p:nvPr/>
          </p:nvCxnSpPr>
          <p:spPr bwMode="auto">
            <a:xfrm>
              <a:off x="968375" y="334962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3272" name="Gerade Verbindung 565"/>
            <p:cNvCxnSpPr>
              <a:cxnSpLocks noChangeShapeType="1"/>
            </p:cNvCxnSpPr>
            <p:nvPr/>
          </p:nvCxnSpPr>
          <p:spPr bwMode="auto">
            <a:xfrm>
              <a:off x="974725" y="332263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3" name="Gerade Verbindung 565"/>
            <p:cNvCxnSpPr>
              <a:cxnSpLocks noChangeShapeType="1"/>
            </p:cNvCxnSpPr>
            <p:nvPr/>
          </p:nvCxnSpPr>
          <p:spPr bwMode="auto">
            <a:xfrm>
              <a:off x="976313" y="337978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638" name="Abgerundetes Rechteck 1637"/>
          <p:cNvSpPr/>
          <p:nvPr/>
        </p:nvSpPr>
        <p:spPr bwMode="auto">
          <a:xfrm>
            <a:off x="7967663" y="1271588"/>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76</a:t>
            </a:r>
          </a:p>
        </p:txBody>
      </p:sp>
      <p:sp>
        <p:nvSpPr>
          <p:cNvPr id="1652" name="Abgerundetes Rechteck 1651"/>
          <p:cNvSpPr/>
          <p:nvPr/>
        </p:nvSpPr>
        <p:spPr bwMode="auto">
          <a:xfrm>
            <a:off x="5565775" y="4316413"/>
            <a:ext cx="577850"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 4</a:t>
            </a:r>
            <a:endParaRPr lang="de-DE" dirty="0">
              <a:solidFill>
                <a:srgbClr val="000000"/>
              </a:solidFill>
              <a:latin typeface="Helvetica" charset="0"/>
            </a:endParaRPr>
          </a:p>
        </p:txBody>
      </p:sp>
      <p:sp>
        <p:nvSpPr>
          <p:cNvPr id="1653" name="Abgerundetes Rechteck 1652"/>
          <p:cNvSpPr/>
          <p:nvPr/>
        </p:nvSpPr>
        <p:spPr bwMode="auto">
          <a:xfrm>
            <a:off x="6015038" y="1282700"/>
            <a:ext cx="576262" cy="10795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62</a:t>
            </a:r>
          </a:p>
        </p:txBody>
      </p:sp>
      <p:sp>
        <p:nvSpPr>
          <p:cNvPr id="2921" name="Textfeld 453"/>
          <p:cNvSpPr txBox="1">
            <a:spLocks noChangeArrowheads="1"/>
          </p:cNvSpPr>
          <p:nvPr/>
        </p:nvSpPr>
        <p:spPr bwMode="auto">
          <a:xfrm>
            <a:off x="1949450" y="199548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A4</a:t>
            </a:r>
          </a:p>
        </p:txBody>
      </p:sp>
      <p:sp>
        <p:nvSpPr>
          <p:cNvPr id="2922" name="Rechteck 454"/>
          <p:cNvSpPr>
            <a:spLocks noChangeArrowheads="1"/>
          </p:cNvSpPr>
          <p:nvPr/>
        </p:nvSpPr>
        <p:spPr bwMode="auto">
          <a:xfrm>
            <a:off x="1633538" y="2028825"/>
            <a:ext cx="180975"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923" name="Textfeld 453"/>
          <p:cNvSpPr txBox="1">
            <a:spLocks noChangeArrowheads="1"/>
          </p:cNvSpPr>
          <p:nvPr/>
        </p:nvSpPr>
        <p:spPr bwMode="auto">
          <a:xfrm>
            <a:off x="7134225" y="1474788"/>
            <a:ext cx="323850" cy="107950"/>
          </a:xfrm>
          <a:prstGeom prst="rect">
            <a:avLst/>
          </a:prstGeom>
          <a:solidFill>
            <a:srgbClr val="FF0000"/>
          </a:solidFill>
          <a:ln w="9525">
            <a:solidFill>
              <a:schemeClr val="tx1"/>
            </a:solidFill>
            <a:miter lim="800000"/>
            <a:headEnd/>
            <a:tailEnd/>
          </a:ln>
        </p:spPr>
        <p:txBody>
          <a:bodyPr anchor="ct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500" b="1"/>
              <a:t>A3</a:t>
            </a:r>
          </a:p>
        </p:txBody>
      </p:sp>
      <p:sp>
        <p:nvSpPr>
          <p:cNvPr id="2924" name="Rechteck 454"/>
          <p:cNvSpPr>
            <a:spLocks noChangeArrowheads="1"/>
          </p:cNvSpPr>
          <p:nvPr/>
        </p:nvSpPr>
        <p:spPr bwMode="auto">
          <a:xfrm>
            <a:off x="6804025" y="1509713"/>
            <a:ext cx="182563" cy="73025"/>
          </a:xfrm>
          <a:prstGeom prst="rect">
            <a:avLst/>
          </a:prstGeom>
          <a:solidFill>
            <a:srgbClr val="0070C0"/>
          </a:solid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2925" name="Gruppieren 452"/>
          <p:cNvGrpSpPr>
            <a:grpSpLocks/>
          </p:cNvGrpSpPr>
          <p:nvPr/>
        </p:nvGrpSpPr>
        <p:grpSpPr bwMode="auto">
          <a:xfrm>
            <a:off x="1806575" y="4048125"/>
            <a:ext cx="149225" cy="47625"/>
            <a:chOff x="1484780" y="1847572"/>
            <a:chExt cx="148594" cy="46111"/>
          </a:xfrm>
        </p:grpSpPr>
        <p:sp>
          <p:nvSpPr>
            <p:cNvPr id="1666" name="Bogen 1665"/>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67" name="Bogen 1666"/>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926" name="Textfeld 1"/>
          <p:cNvSpPr txBox="1">
            <a:spLocks noChangeArrowheads="1"/>
          </p:cNvSpPr>
          <p:nvPr/>
        </p:nvSpPr>
        <p:spPr bwMode="auto">
          <a:xfrm>
            <a:off x="1803400" y="3978275"/>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927" name="Gruppieren 452"/>
          <p:cNvGrpSpPr>
            <a:grpSpLocks/>
          </p:cNvGrpSpPr>
          <p:nvPr/>
        </p:nvGrpSpPr>
        <p:grpSpPr bwMode="auto">
          <a:xfrm>
            <a:off x="4418013" y="4056063"/>
            <a:ext cx="149225" cy="47625"/>
            <a:chOff x="1484780" y="1847572"/>
            <a:chExt cx="148594" cy="46111"/>
          </a:xfrm>
        </p:grpSpPr>
        <p:sp>
          <p:nvSpPr>
            <p:cNvPr id="1670" name="Bogen 1669"/>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71" name="Bogen 1670"/>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928" name="Textfeld 1"/>
          <p:cNvSpPr txBox="1">
            <a:spLocks noChangeArrowheads="1"/>
          </p:cNvSpPr>
          <p:nvPr/>
        </p:nvSpPr>
        <p:spPr bwMode="auto">
          <a:xfrm>
            <a:off x="4414838" y="3986213"/>
            <a:ext cx="115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929" name="Gruppieren 452"/>
          <p:cNvGrpSpPr>
            <a:grpSpLocks/>
          </p:cNvGrpSpPr>
          <p:nvPr/>
        </p:nvGrpSpPr>
        <p:grpSpPr bwMode="auto">
          <a:xfrm>
            <a:off x="6962775" y="4051300"/>
            <a:ext cx="149225" cy="47625"/>
            <a:chOff x="1484780" y="1847572"/>
            <a:chExt cx="148594" cy="46111"/>
          </a:xfrm>
        </p:grpSpPr>
        <p:sp>
          <p:nvSpPr>
            <p:cNvPr id="1674" name="Bogen 1673"/>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75" name="Bogen 1674"/>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930" name="Textfeld 1"/>
          <p:cNvSpPr txBox="1">
            <a:spLocks noChangeArrowheads="1"/>
          </p:cNvSpPr>
          <p:nvPr/>
        </p:nvSpPr>
        <p:spPr bwMode="auto">
          <a:xfrm>
            <a:off x="6959600" y="3981450"/>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931" name="Gruppieren 452"/>
          <p:cNvGrpSpPr>
            <a:grpSpLocks/>
          </p:cNvGrpSpPr>
          <p:nvPr/>
        </p:nvGrpSpPr>
        <p:grpSpPr bwMode="auto">
          <a:xfrm>
            <a:off x="1808163" y="2027238"/>
            <a:ext cx="149225" cy="47625"/>
            <a:chOff x="1484780" y="1847572"/>
            <a:chExt cx="148594" cy="46111"/>
          </a:xfrm>
        </p:grpSpPr>
        <p:sp>
          <p:nvSpPr>
            <p:cNvPr id="1678" name="Bogen 1677"/>
            <p:cNvSpPr/>
            <p:nvPr/>
          </p:nvSpPr>
          <p:spPr bwMode="auto">
            <a:xfrm rot="10800000">
              <a:off x="1489522"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79" name="Bogen 1678"/>
            <p:cNvSpPr/>
            <p:nvPr/>
          </p:nvSpPr>
          <p:spPr bwMode="auto">
            <a:xfrm rot="10800000" flipH="1">
              <a:off x="1484780"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932" name="Textfeld 1"/>
          <p:cNvSpPr txBox="1">
            <a:spLocks noChangeArrowheads="1"/>
          </p:cNvSpPr>
          <p:nvPr/>
        </p:nvSpPr>
        <p:spPr bwMode="auto">
          <a:xfrm>
            <a:off x="1804988" y="1957388"/>
            <a:ext cx="115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933" name="Gruppieren 452"/>
          <p:cNvGrpSpPr>
            <a:grpSpLocks/>
          </p:cNvGrpSpPr>
          <p:nvPr/>
        </p:nvGrpSpPr>
        <p:grpSpPr bwMode="auto">
          <a:xfrm>
            <a:off x="4359275" y="1998663"/>
            <a:ext cx="149225" cy="47625"/>
            <a:chOff x="1484780" y="1847572"/>
            <a:chExt cx="148594" cy="46111"/>
          </a:xfrm>
        </p:grpSpPr>
        <p:sp>
          <p:nvSpPr>
            <p:cNvPr id="1682" name="Bogen 1681"/>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83" name="Bogen 1682"/>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934" name="Textfeld 1"/>
          <p:cNvSpPr txBox="1">
            <a:spLocks noChangeArrowheads="1"/>
          </p:cNvSpPr>
          <p:nvPr/>
        </p:nvSpPr>
        <p:spPr bwMode="auto">
          <a:xfrm>
            <a:off x="4356100" y="1928813"/>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grpSp>
        <p:nvGrpSpPr>
          <p:cNvPr id="2935" name="Gruppieren 452"/>
          <p:cNvGrpSpPr>
            <a:grpSpLocks/>
          </p:cNvGrpSpPr>
          <p:nvPr/>
        </p:nvGrpSpPr>
        <p:grpSpPr bwMode="auto">
          <a:xfrm>
            <a:off x="6985000" y="1504950"/>
            <a:ext cx="149225" cy="47625"/>
            <a:chOff x="1484780" y="1847572"/>
            <a:chExt cx="148594" cy="46111"/>
          </a:xfrm>
        </p:grpSpPr>
        <p:sp>
          <p:nvSpPr>
            <p:cNvPr id="1686" name="Bogen 1685"/>
            <p:cNvSpPr/>
            <p:nvPr/>
          </p:nvSpPr>
          <p:spPr bwMode="auto">
            <a:xfrm rot="10800000">
              <a:off x="1489523" y="1847572"/>
              <a:ext cx="143851"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687" name="Bogen 1686"/>
            <p:cNvSpPr/>
            <p:nvPr/>
          </p:nvSpPr>
          <p:spPr bwMode="auto">
            <a:xfrm rot="10800000" flipH="1">
              <a:off x="1484780" y="1847572"/>
              <a:ext cx="143852" cy="46111"/>
            </a:xfrm>
            <a:prstGeom prst="arc">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sp>
        <p:nvSpPr>
          <p:cNvPr id="2936" name="Textfeld 1"/>
          <p:cNvSpPr txBox="1">
            <a:spLocks noChangeArrowheads="1"/>
          </p:cNvSpPr>
          <p:nvPr/>
        </p:nvSpPr>
        <p:spPr bwMode="auto">
          <a:xfrm>
            <a:off x="6981825" y="1435100"/>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800">
                <a:solidFill>
                  <a:srgbClr val="FF0000"/>
                </a:solidFill>
              </a:rPr>
              <a:t>x</a:t>
            </a:r>
          </a:p>
        </p:txBody>
      </p:sp>
      <p:sp>
        <p:nvSpPr>
          <p:cNvPr id="1690" name="Rechteck 1689"/>
          <p:cNvSpPr/>
          <p:nvPr/>
        </p:nvSpPr>
        <p:spPr bwMode="auto">
          <a:xfrm>
            <a:off x="417513" y="1506538"/>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cxnSp>
        <p:nvCxnSpPr>
          <p:cNvPr id="1691" name="Gerade Verbindung 1690"/>
          <p:cNvCxnSpPr/>
          <p:nvPr/>
        </p:nvCxnSpPr>
        <p:spPr bwMode="auto">
          <a:xfrm flipH="1" flipV="1">
            <a:off x="354013" y="1323975"/>
            <a:ext cx="88900" cy="180975"/>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cxnSp>
        <p:nvCxnSpPr>
          <p:cNvPr id="2940" name="Gerade Verbindung 565"/>
          <p:cNvCxnSpPr>
            <a:cxnSpLocks noChangeShapeType="1"/>
          </p:cNvCxnSpPr>
          <p:nvPr/>
        </p:nvCxnSpPr>
        <p:spPr bwMode="auto">
          <a:xfrm>
            <a:off x="1620838" y="182562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41" name="Gerade Verbindung 565"/>
          <p:cNvCxnSpPr>
            <a:cxnSpLocks noChangeShapeType="1"/>
          </p:cNvCxnSpPr>
          <p:nvPr/>
        </p:nvCxnSpPr>
        <p:spPr bwMode="auto">
          <a:xfrm>
            <a:off x="2268538" y="182562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42" name="Gerade Verbindung 565"/>
          <p:cNvCxnSpPr>
            <a:cxnSpLocks noChangeShapeType="1"/>
          </p:cNvCxnSpPr>
          <p:nvPr/>
        </p:nvCxnSpPr>
        <p:spPr bwMode="auto">
          <a:xfrm>
            <a:off x="2914650" y="1827213"/>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43" name="Gerade Verbindung 565"/>
          <p:cNvCxnSpPr>
            <a:cxnSpLocks noChangeShapeType="1"/>
          </p:cNvCxnSpPr>
          <p:nvPr/>
        </p:nvCxnSpPr>
        <p:spPr bwMode="auto">
          <a:xfrm>
            <a:off x="3554413" y="1825625"/>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44" name="Gerade Verbindung 565"/>
          <p:cNvCxnSpPr>
            <a:cxnSpLocks noChangeShapeType="1"/>
          </p:cNvCxnSpPr>
          <p:nvPr/>
        </p:nvCxnSpPr>
        <p:spPr bwMode="auto">
          <a:xfrm>
            <a:off x="4205288" y="1827213"/>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45" name="Gerade Verbindung 565"/>
          <p:cNvCxnSpPr>
            <a:cxnSpLocks noChangeShapeType="1"/>
          </p:cNvCxnSpPr>
          <p:nvPr/>
        </p:nvCxnSpPr>
        <p:spPr bwMode="auto">
          <a:xfrm>
            <a:off x="4860925" y="1827213"/>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708" name="Gerade Verbindung 1707"/>
          <p:cNvCxnSpPr/>
          <p:nvPr/>
        </p:nvCxnSpPr>
        <p:spPr bwMode="auto">
          <a:xfrm flipV="1">
            <a:off x="5653088" y="1854200"/>
            <a:ext cx="71437" cy="150813"/>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709" name="Rechteck 1708"/>
          <p:cNvSpPr/>
          <p:nvPr/>
        </p:nvSpPr>
        <p:spPr bwMode="auto">
          <a:xfrm>
            <a:off x="5599113" y="2011363"/>
            <a:ext cx="107950" cy="714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sp>
        <p:nvSpPr>
          <p:cNvPr id="2948" name="Rechteck 1"/>
          <p:cNvSpPr>
            <a:spLocks noChangeArrowheads="1"/>
          </p:cNvSpPr>
          <p:nvPr/>
        </p:nvSpPr>
        <p:spPr bwMode="auto">
          <a:xfrm>
            <a:off x="1922463" y="2935288"/>
            <a:ext cx="360362" cy="36512"/>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949" name="Rechteck 1"/>
          <p:cNvSpPr>
            <a:spLocks noChangeArrowheads="1"/>
          </p:cNvSpPr>
          <p:nvPr/>
        </p:nvSpPr>
        <p:spPr bwMode="auto">
          <a:xfrm>
            <a:off x="4478338" y="2932113"/>
            <a:ext cx="360362" cy="36512"/>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2950" name="Rechteck 1"/>
          <p:cNvSpPr>
            <a:spLocks noChangeArrowheads="1"/>
          </p:cNvSpPr>
          <p:nvPr/>
        </p:nvSpPr>
        <p:spPr bwMode="auto">
          <a:xfrm>
            <a:off x="7094538" y="2928938"/>
            <a:ext cx="360362" cy="34925"/>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1715" name="Rechteck 1714"/>
          <p:cNvSpPr/>
          <p:nvPr/>
        </p:nvSpPr>
        <p:spPr bwMode="auto">
          <a:xfrm>
            <a:off x="5530400" y="3290278"/>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16" name="Rechteck 1715"/>
          <p:cNvSpPr/>
          <p:nvPr/>
        </p:nvSpPr>
        <p:spPr bwMode="auto">
          <a:xfrm>
            <a:off x="4870585" y="3292659"/>
            <a:ext cx="66875"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17" name="Rechteck 1716"/>
          <p:cNvSpPr/>
          <p:nvPr/>
        </p:nvSpPr>
        <p:spPr bwMode="auto">
          <a:xfrm>
            <a:off x="4216969" y="32948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18" name="Rechteck 1717"/>
          <p:cNvSpPr/>
          <p:nvPr/>
        </p:nvSpPr>
        <p:spPr bwMode="auto">
          <a:xfrm>
            <a:off x="3566663" y="32948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19" name="Rechteck 1718"/>
          <p:cNvSpPr/>
          <p:nvPr/>
        </p:nvSpPr>
        <p:spPr bwMode="auto">
          <a:xfrm>
            <a:off x="2921000" y="32948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20" name="Rechteck 1719"/>
          <p:cNvSpPr/>
          <p:nvPr/>
        </p:nvSpPr>
        <p:spPr bwMode="auto">
          <a:xfrm>
            <a:off x="2278631" y="32948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21" name="Rechteck 1720"/>
          <p:cNvSpPr/>
          <p:nvPr/>
        </p:nvSpPr>
        <p:spPr bwMode="auto">
          <a:xfrm>
            <a:off x="1628325" y="3297213"/>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22" name="Rechteck 1721"/>
          <p:cNvSpPr/>
          <p:nvPr/>
        </p:nvSpPr>
        <p:spPr bwMode="auto">
          <a:xfrm>
            <a:off x="980949" y="32948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sp>
        <p:nvSpPr>
          <p:cNvPr id="1723" name="Rechteck 1722"/>
          <p:cNvSpPr/>
          <p:nvPr/>
        </p:nvSpPr>
        <p:spPr bwMode="auto">
          <a:xfrm>
            <a:off x="328162" y="3294832"/>
            <a:ext cx="5760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978" name="Gruppieren 22"/>
          <p:cNvGrpSpPr>
            <a:grpSpLocks/>
          </p:cNvGrpSpPr>
          <p:nvPr/>
        </p:nvGrpSpPr>
        <p:grpSpPr bwMode="auto">
          <a:xfrm>
            <a:off x="7443788" y="3419475"/>
            <a:ext cx="107950" cy="184150"/>
            <a:chOff x="4342604" y="2549201"/>
            <a:chExt cx="107950" cy="186085"/>
          </a:xfrm>
        </p:grpSpPr>
        <p:cxnSp>
          <p:nvCxnSpPr>
            <p:cNvPr id="1725" name="Gerade Verbindung 1724"/>
            <p:cNvCxnSpPr/>
            <p:nvPr/>
          </p:nvCxnSpPr>
          <p:spPr bwMode="auto">
            <a:xfrm flipV="1">
              <a:off x="4396579" y="2549201"/>
              <a:ext cx="0" cy="107481"/>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726" name="Rechteck 1725"/>
            <p:cNvSpPr/>
            <p:nvPr/>
          </p:nvSpPr>
          <p:spPr bwMode="auto">
            <a:xfrm>
              <a:off x="4342604" y="2663098"/>
              <a:ext cx="107950" cy="721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grpSp>
      <p:cxnSp>
        <p:nvCxnSpPr>
          <p:cNvPr id="2979" name="Gerade Verbindung 565"/>
          <p:cNvCxnSpPr>
            <a:cxnSpLocks noChangeShapeType="1"/>
          </p:cNvCxnSpPr>
          <p:nvPr/>
        </p:nvCxnSpPr>
        <p:spPr bwMode="auto">
          <a:xfrm>
            <a:off x="323850" y="3863975"/>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80" name="Gerade Verbindung 565"/>
          <p:cNvCxnSpPr>
            <a:cxnSpLocks noChangeShapeType="1"/>
          </p:cNvCxnSpPr>
          <p:nvPr/>
        </p:nvCxnSpPr>
        <p:spPr bwMode="auto">
          <a:xfrm>
            <a:off x="161448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81" name="Gerade Verbindung 565"/>
          <p:cNvCxnSpPr>
            <a:cxnSpLocks noChangeShapeType="1"/>
          </p:cNvCxnSpPr>
          <p:nvPr/>
        </p:nvCxnSpPr>
        <p:spPr bwMode="auto">
          <a:xfrm>
            <a:off x="5505450" y="389096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82" name="Gerade Verbindung 565"/>
          <p:cNvCxnSpPr>
            <a:cxnSpLocks noChangeShapeType="1"/>
          </p:cNvCxnSpPr>
          <p:nvPr/>
        </p:nvCxnSpPr>
        <p:spPr bwMode="auto">
          <a:xfrm>
            <a:off x="6157913" y="3894138"/>
            <a:ext cx="698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83" name="Gerade Verbindung 565"/>
          <p:cNvCxnSpPr>
            <a:cxnSpLocks noChangeShapeType="1"/>
          </p:cNvCxnSpPr>
          <p:nvPr/>
        </p:nvCxnSpPr>
        <p:spPr bwMode="auto">
          <a:xfrm>
            <a:off x="7464425" y="3894138"/>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84" name="Gerade Verbindung 565"/>
          <p:cNvCxnSpPr>
            <a:cxnSpLocks noChangeShapeType="1"/>
          </p:cNvCxnSpPr>
          <p:nvPr/>
        </p:nvCxnSpPr>
        <p:spPr bwMode="auto">
          <a:xfrm>
            <a:off x="6808788" y="3894138"/>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85" name="Gerade Verbindung 565"/>
          <p:cNvCxnSpPr>
            <a:cxnSpLocks noChangeShapeType="1"/>
          </p:cNvCxnSpPr>
          <p:nvPr/>
        </p:nvCxnSpPr>
        <p:spPr bwMode="auto">
          <a:xfrm>
            <a:off x="8105775" y="38322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86" name="Gerade Verbindung 565"/>
          <p:cNvCxnSpPr>
            <a:cxnSpLocks noChangeShapeType="1"/>
          </p:cNvCxnSpPr>
          <p:nvPr/>
        </p:nvCxnSpPr>
        <p:spPr bwMode="auto">
          <a:xfrm>
            <a:off x="8110538" y="388937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987" name="Gruppieren 17"/>
          <p:cNvGrpSpPr>
            <a:grpSpLocks/>
          </p:cNvGrpSpPr>
          <p:nvPr/>
        </p:nvGrpSpPr>
        <p:grpSpPr bwMode="auto">
          <a:xfrm>
            <a:off x="1069975" y="5449124"/>
            <a:ext cx="1162050" cy="96838"/>
            <a:chOff x="1717938" y="3495676"/>
            <a:chExt cx="1161405" cy="61200"/>
          </a:xfrm>
        </p:grpSpPr>
        <p:cxnSp>
          <p:nvCxnSpPr>
            <p:cNvPr id="1740" name="Gerade Verbindung 1739"/>
            <p:cNvCxnSpPr/>
            <p:nvPr/>
          </p:nvCxnSpPr>
          <p:spPr bwMode="auto">
            <a:xfrm>
              <a:off x="1717938"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41" name="Gerade Verbindung 1740"/>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42" name="Gerade Verbindung 1741"/>
            <p:cNvCxnSpPr/>
            <p:nvPr/>
          </p:nvCxnSpPr>
          <p:spPr bwMode="auto">
            <a:xfrm>
              <a:off x="2312921"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43" name="Gerade Verbindung 1742"/>
            <p:cNvCxnSpPr/>
            <p:nvPr/>
          </p:nvCxnSpPr>
          <p:spPr bwMode="auto">
            <a:xfrm>
              <a:off x="2303401"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2988" name="Textfeld 10"/>
          <p:cNvSpPr txBox="1">
            <a:spLocks noChangeArrowheads="1"/>
          </p:cNvSpPr>
          <p:nvPr/>
        </p:nvSpPr>
        <p:spPr bwMode="auto">
          <a:xfrm>
            <a:off x="2439988" y="4954588"/>
            <a:ext cx="8937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t>xxxxx</a:t>
            </a:r>
          </a:p>
        </p:txBody>
      </p:sp>
      <p:cxnSp>
        <p:nvCxnSpPr>
          <p:cNvPr id="2989" name="Gerade Verbindung 565"/>
          <p:cNvCxnSpPr>
            <a:cxnSpLocks noChangeShapeType="1"/>
          </p:cNvCxnSpPr>
          <p:nvPr/>
        </p:nvCxnSpPr>
        <p:spPr bwMode="auto">
          <a:xfrm>
            <a:off x="7888288" y="1328738"/>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90" name="Gerade Verbindung 565"/>
          <p:cNvCxnSpPr>
            <a:cxnSpLocks noChangeShapeType="1"/>
          </p:cNvCxnSpPr>
          <p:nvPr/>
        </p:nvCxnSpPr>
        <p:spPr bwMode="auto">
          <a:xfrm>
            <a:off x="8539163" y="1327150"/>
            <a:ext cx="71437"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91" name="Gerade Verbindung 565"/>
          <p:cNvCxnSpPr>
            <a:cxnSpLocks noChangeShapeType="1"/>
          </p:cNvCxnSpPr>
          <p:nvPr/>
        </p:nvCxnSpPr>
        <p:spPr bwMode="auto">
          <a:xfrm>
            <a:off x="971550" y="1827213"/>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2992" name="Gerade Verbindung 565"/>
          <p:cNvCxnSpPr>
            <a:cxnSpLocks noChangeShapeType="1"/>
          </p:cNvCxnSpPr>
          <p:nvPr/>
        </p:nvCxnSpPr>
        <p:spPr bwMode="auto">
          <a:xfrm>
            <a:off x="323850" y="1827213"/>
            <a:ext cx="71438" cy="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grpSp>
        <p:nvGrpSpPr>
          <p:cNvPr id="2993" name="Gruppieren 23"/>
          <p:cNvGrpSpPr>
            <a:grpSpLocks noChangeAspect="1"/>
          </p:cNvGrpSpPr>
          <p:nvPr/>
        </p:nvGrpSpPr>
        <p:grpSpPr bwMode="auto">
          <a:xfrm>
            <a:off x="3983038" y="1484313"/>
            <a:ext cx="23812" cy="44450"/>
            <a:chOff x="6518597" y="1901851"/>
            <a:chExt cx="21908" cy="43200"/>
          </a:xfrm>
        </p:grpSpPr>
        <p:sp>
          <p:nvSpPr>
            <p:cNvPr id="3250" name="Abgerundetes Rechteck 17"/>
            <p:cNvSpPr>
              <a:spLocks noChangeArrowheads="1"/>
            </p:cNvSpPr>
            <p:nvPr/>
          </p:nvSpPr>
          <p:spPr bwMode="auto">
            <a:xfrm>
              <a:off x="6520978" y="1901851"/>
              <a:ext cx="14400" cy="43200"/>
            </a:xfrm>
            <a:prstGeom prst="roundRect">
              <a:avLst>
                <a:gd name="adj" fmla="val 16667"/>
              </a:avLst>
            </a:prstGeom>
            <a:solidFill>
              <a:srgbClr val="0070C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251" name="Gerade Verbindung 20"/>
            <p:cNvCxnSpPr>
              <a:cxnSpLocks noChangeShapeType="1"/>
            </p:cNvCxnSpPr>
            <p:nvPr/>
          </p:nvCxnSpPr>
          <p:spPr bwMode="auto">
            <a:xfrm>
              <a:off x="6540505" y="1915320"/>
              <a:ext cx="0" cy="21600"/>
            </a:xfrm>
            <a:prstGeom prst="line">
              <a:avLst/>
            </a:prstGeom>
            <a:noFill/>
            <a:ln w="9525" algn="ctr">
              <a:solidFill>
                <a:srgbClr val="CC3300"/>
              </a:solidFill>
              <a:round/>
              <a:headEnd/>
              <a:tailEnd/>
            </a:ln>
            <a:extLst>
              <a:ext uri="{909E8E84-426E-40DD-AFC4-6F175D3DCCD1}">
                <a14:hiddenFill xmlns:a14="http://schemas.microsoft.com/office/drawing/2010/main">
                  <a:noFill/>
                </a14:hiddenFill>
              </a:ext>
            </a:extLst>
          </p:spPr>
        </p:cxnSp>
        <p:cxnSp>
          <p:nvCxnSpPr>
            <p:cNvPr id="3252" name="Gerade Verbindung 1556"/>
            <p:cNvCxnSpPr>
              <a:cxnSpLocks noChangeShapeType="1"/>
            </p:cNvCxnSpPr>
            <p:nvPr/>
          </p:nvCxnSpPr>
          <p:spPr bwMode="auto">
            <a:xfrm>
              <a:off x="6518597" y="1914451"/>
              <a:ext cx="0" cy="21600"/>
            </a:xfrm>
            <a:prstGeom prst="line">
              <a:avLst/>
            </a:prstGeom>
            <a:noFill/>
            <a:ln w="9525" algn="ctr">
              <a:solidFill>
                <a:srgbClr val="CC3300"/>
              </a:solidFill>
              <a:round/>
              <a:headEnd/>
              <a:tailEnd/>
            </a:ln>
            <a:extLst>
              <a:ext uri="{909E8E84-426E-40DD-AFC4-6F175D3DCCD1}">
                <a14:hiddenFill xmlns:a14="http://schemas.microsoft.com/office/drawing/2010/main">
                  <a:noFill/>
                </a14:hiddenFill>
              </a:ext>
            </a:extLst>
          </p:spPr>
        </p:cxnSp>
      </p:grpSp>
      <p:sp>
        <p:nvSpPr>
          <p:cNvPr id="1755" name="Rechteck 1754"/>
          <p:cNvSpPr/>
          <p:nvPr/>
        </p:nvSpPr>
        <p:spPr bwMode="auto">
          <a:xfrm>
            <a:off x="316385" y="2289177"/>
            <a:ext cx="58750" cy="108000"/>
          </a:xfrm>
          <a:prstGeom prst="rect">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a:ln w="9525" cap="flat" cmpd="sng" algn="ctr">
            <a:solidFill>
              <a:schemeClr val="accent1">
                <a:lumMod val="90000"/>
              </a:schemeClr>
            </a:solidFill>
            <a:prstDash val="solid"/>
            <a:round/>
            <a:headEnd type="none" w="med" len="med"/>
            <a:tailEnd type="none" w="med" len="med"/>
          </a:ln>
          <a:effectLst/>
        </p:spPr>
        <p:txBody>
          <a:bodyPr/>
          <a:lstStyle/>
          <a:p>
            <a:pPr>
              <a:defRPr/>
            </a:pPr>
            <a:endParaRPr lang="de-DE">
              <a:solidFill>
                <a:srgbClr val="000000"/>
              </a:solidFill>
              <a:latin typeface="Helvetica" charset="0"/>
            </a:endParaRPr>
          </a:p>
        </p:txBody>
      </p:sp>
      <p:grpSp>
        <p:nvGrpSpPr>
          <p:cNvPr id="2998" name="Gruppieren 22"/>
          <p:cNvGrpSpPr>
            <a:grpSpLocks/>
          </p:cNvGrpSpPr>
          <p:nvPr/>
        </p:nvGrpSpPr>
        <p:grpSpPr bwMode="auto">
          <a:xfrm>
            <a:off x="2287588" y="3424238"/>
            <a:ext cx="107950" cy="182562"/>
            <a:chOff x="4228128" y="2917071"/>
            <a:chExt cx="107950" cy="182712"/>
          </a:xfrm>
        </p:grpSpPr>
        <p:cxnSp>
          <p:nvCxnSpPr>
            <p:cNvPr id="1760" name="Gerade Verbindung 1759"/>
            <p:cNvCxnSpPr/>
            <p:nvPr/>
          </p:nvCxnSpPr>
          <p:spPr bwMode="auto">
            <a:xfrm flipV="1">
              <a:off x="4274165" y="2917071"/>
              <a:ext cx="0" cy="108039"/>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761" name="Rechteck 1760"/>
            <p:cNvSpPr/>
            <p:nvPr/>
          </p:nvSpPr>
          <p:spPr bwMode="auto">
            <a:xfrm>
              <a:off x="4228128" y="3028287"/>
              <a:ext cx="107950" cy="71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grpSp>
      <p:cxnSp>
        <p:nvCxnSpPr>
          <p:cNvPr id="1763" name="Gerade Verbindung 1762"/>
          <p:cNvCxnSpPr/>
          <p:nvPr/>
        </p:nvCxnSpPr>
        <p:spPr bwMode="auto">
          <a:xfrm flipH="1" flipV="1">
            <a:off x="4900613" y="3392488"/>
            <a:ext cx="1587" cy="138112"/>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sp>
        <p:nvSpPr>
          <p:cNvPr id="1764" name="Rechteck 1763"/>
          <p:cNvSpPr/>
          <p:nvPr/>
        </p:nvSpPr>
        <p:spPr bwMode="auto">
          <a:xfrm>
            <a:off x="4851400" y="3527425"/>
            <a:ext cx="107950" cy="714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r>
              <a:rPr lang="de-DE" sz="300" dirty="0">
                <a:solidFill>
                  <a:srgbClr val="000000"/>
                </a:solidFill>
                <a:latin typeface="Arial"/>
              </a:rPr>
              <a:t>P</a:t>
            </a:r>
          </a:p>
        </p:txBody>
      </p:sp>
      <p:cxnSp>
        <p:nvCxnSpPr>
          <p:cNvPr id="3001" name="Gerade Verbindung 565"/>
          <p:cNvCxnSpPr>
            <a:cxnSpLocks noChangeShapeType="1"/>
          </p:cNvCxnSpPr>
          <p:nvPr/>
        </p:nvCxnSpPr>
        <p:spPr bwMode="auto">
          <a:xfrm>
            <a:off x="969963"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2" name="Gerade Verbindung 565"/>
          <p:cNvCxnSpPr>
            <a:cxnSpLocks noChangeShapeType="1"/>
          </p:cNvCxnSpPr>
          <p:nvPr/>
        </p:nvCxnSpPr>
        <p:spPr bwMode="auto">
          <a:xfrm>
            <a:off x="323850" y="38322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3" name="Gerade Verbindung 565"/>
          <p:cNvCxnSpPr>
            <a:cxnSpLocks noChangeShapeType="1"/>
          </p:cNvCxnSpPr>
          <p:nvPr/>
        </p:nvCxnSpPr>
        <p:spPr bwMode="auto">
          <a:xfrm>
            <a:off x="320675" y="38957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4" name="Gerade Verbindung 565"/>
          <p:cNvCxnSpPr>
            <a:cxnSpLocks noChangeShapeType="1"/>
          </p:cNvCxnSpPr>
          <p:nvPr/>
        </p:nvCxnSpPr>
        <p:spPr bwMode="auto">
          <a:xfrm>
            <a:off x="2266950" y="38957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5" name="Gerade Verbindung 565"/>
          <p:cNvCxnSpPr>
            <a:cxnSpLocks noChangeShapeType="1"/>
          </p:cNvCxnSpPr>
          <p:nvPr/>
        </p:nvCxnSpPr>
        <p:spPr bwMode="auto">
          <a:xfrm>
            <a:off x="2268538" y="38322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6" name="Gerade Verbindung 565"/>
          <p:cNvCxnSpPr>
            <a:cxnSpLocks noChangeShapeType="1"/>
          </p:cNvCxnSpPr>
          <p:nvPr/>
        </p:nvCxnSpPr>
        <p:spPr bwMode="auto">
          <a:xfrm>
            <a:off x="2916238" y="3895725"/>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7" name="Gerade Verbindung 565"/>
          <p:cNvCxnSpPr>
            <a:cxnSpLocks noChangeShapeType="1"/>
          </p:cNvCxnSpPr>
          <p:nvPr/>
        </p:nvCxnSpPr>
        <p:spPr bwMode="auto">
          <a:xfrm>
            <a:off x="3563938" y="3897313"/>
            <a:ext cx="714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8" name="Gerade Verbindung 565"/>
          <p:cNvCxnSpPr>
            <a:cxnSpLocks noChangeShapeType="1"/>
          </p:cNvCxnSpPr>
          <p:nvPr/>
        </p:nvCxnSpPr>
        <p:spPr bwMode="auto">
          <a:xfrm>
            <a:off x="4213225" y="389731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09" name="Gerade Verbindung 565"/>
          <p:cNvCxnSpPr>
            <a:cxnSpLocks noChangeShapeType="1"/>
          </p:cNvCxnSpPr>
          <p:nvPr/>
        </p:nvCxnSpPr>
        <p:spPr bwMode="auto">
          <a:xfrm>
            <a:off x="4860925" y="3897313"/>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3010" name="Gruppieren 1562"/>
          <p:cNvGrpSpPr>
            <a:grpSpLocks/>
          </p:cNvGrpSpPr>
          <p:nvPr/>
        </p:nvGrpSpPr>
        <p:grpSpPr bwMode="auto">
          <a:xfrm>
            <a:off x="3481388" y="4030663"/>
            <a:ext cx="269875" cy="138112"/>
            <a:chOff x="880015" y="3506401"/>
            <a:chExt cx="269335" cy="138499"/>
          </a:xfrm>
        </p:grpSpPr>
        <p:sp>
          <p:nvSpPr>
            <p:cNvPr id="1781" name="Rechteck 1780"/>
            <p:cNvSpPr/>
            <p:nvPr/>
          </p:nvSpPr>
          <p:spPr bwMode="auto">
            <a:xfrm>
              <a:off x="946557" y="3541424"/>
              <a:ext cx="109318" cy="716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endParaRPr lang="de-DE" sz="300" dirty="0">
                <a:solidFill>
                  <a:srgbClr val="000000"/>
                </a:solidFill>
                <a:latin typeface="Arial"/>
              </a:endParaRPr>
            </a:p>
          </p:txBody>
        </p:sp>
        <p:sp>
          <p:nvSpPr>
            <p:cNvPr id="3247" name="Textfeld 1564"/>
            <p:cNvSpPr txBox="1">
              <a:spLocks noChangeArrowheads="1"/>
            </p:cNvSpPr>
            <p:nvPr/>
          </p:nvSpPr>
          <p:spPr bwMode="auto">
            <a:xfrm>
              <a:off x="880015" y="3506401"/>
              <a:ext cx="26933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300"/>
                <a:t>CR</a:t>
              </a:r>
            </a:p>
          </p:txBody>
        </p:sp>
      </p:grpSp>
      <p:cxnSp>
        <p:nvCxnSpPr>
          <p:cNvPr id="1783" name="Gerade Verbindung 1782"/>
          <p:cNvCxnSpPr/>
          <p:nvPr/>
        </p:nvCxnSpPr>
        <p:spPr bwMode="auto">
          <a:xfrm flipV="1">
            <a:off x="3602038" y="3898900"/>
            <a:ext cx="0" cy="160338"/>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grpSp>
        <p:nvGrpSpPr>
          <p:cNvPr id="3012" name="Gruppieren 17"/>
          <p:cNvGrpSpPr>
            <a:grpSpLocks/>
          </p:cNvGrpSpPr>
          <p:nvPr/>
        </p:nvGrpSpPr>
        <p:grpSpPr bwMode="auto">
          <a:xfrm>
            <a:off x="3697288" y="5452299"/>
            <a:ext cx="1162050" cy="96838"/>
            <a:chOff x="1717938" y="3495676"/>
            <a:chExt cx="1161405" cy="61200"/>
          </a:xfrm>
        </p:grpSpPr>
        <p:cxnSp>
          <p:nvCxnSpPr>
            <p:cNvPr id="1786" name="Gerade Verbindung 1785"/>
            <p:cNvCxnSpPr/>
            <p:nvPr/>
          </p:nvCxnSpPr>
          <p:spPr bwMode="auto">
            <a:xfrm>
              <a:off x="1717938" y="3500693"/>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87" name="Gerade Verbindung 1786"/>
            <p:cNvCxnSpPr/>
            <p:nvPr/>
          </p:nvCxnSpPr>
          <p:spPr bwMode="auto">
            <a:xfrm>
              <a:off x="2282774" y="3500693"/>
              <a:ext cx="0" cy="46151"/>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88" name="Gerade Verbindung 1787"/>
            <p:cNvCxnSpPr/>
            <p:nvPr/>
          </p:nvCxnSpPr>
          <p:spPr bwMode="auto">
            <a:xfrm>
              <a:off x="2312920"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789" name="Gerade Verbindung 1788"/>
            <p:cNvCxnSpPr/>
            <p:nvPr/>
          </p:nvCxnSpPr>
          <p:spPr bwMode="auto">
            <a:xfrm>
              <a:off x="2303400" y="3500693"/>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3013" name="Textfeld 1"/>
          <p:cNvSpPr txBox="1">
            <a:spLocks noChangeArrowheads="1"/>
          </p:cNvSpPr>
          <p:nvPr/>
        </p:nvSpPr>
        <p:spPr bwMode="auto">
          <a:xfrm>
            <a:off x="201613" y="1089025"/>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CS1</a:t>
            </a:r>
          </a:p>
        </p:txBody>
      </p:sp>
      <p:sp>
        <p:nvSpPr>
          <p:cNvPr id="3014" name="Textfeld 1"/>
          <p:cNvSpPr txBox="1">
            <a:spLocks noChangeArrowheads="1"/>
          </p:cNvSpPr>
          <p:nvPr/>
        </p:nvSpPr>
        <p:spPr bwMode="auto">
          <a:xfrm>
            <a:off x="5834063" y="1089025"/>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CS2</a:t>
            </a:r>
          </a:p>
        </p:txBody>
      </p:sp>
      <p:sp>
        <p:nvSpPr>
          <p:cNvPr id="3015" name="Textfeld 1"/>
          <p:cNvSpPr txBox="1">
            <a:spLocks noChangeArrowheads="1"/>
          </p:cNvSpPr>
          <p:nvPr/>
        </p:nvSpPr>
        <p:spPr bwMode="auto">
          <a:xfrm>
            <a:off x="207963" y="1585913"/>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CS2</a:t>
            </a:r>
          </a:p>
        </p:txBody>
      </p:sp>
      <p:sp>
        <p:nvSpPr>
          <p:cNvPr id="3016" name="Textfeld 1"/>
          <p:cNvSpPr txBox="1">
            <a:spLocks noChangeArrowheads="1"/>
          </p:cNvSpPr>
          <p:nvPr/>
        </p:nvSpPr>
        <p:spPr bwMode="auto">
          <a:xfrm>
            <a:off x="200025" y="2097088"/>
            <a:ext cx="4318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CS3</a:t>
            </a:r>
          </a:p>
        </p:txBody>
      </p:sp>
      <p:sp>
        <p:nvSpPr>
          <p:cNvPr id="3017" name="Textfeld 1"/>
          <p:cNvSpPr txBox="1">
            <a:spLocks noChangeArrowheads="1"/>
          </p:cNvSpPr>
          <p:nvPr/>
        </p:nvSpPr>
        <p:spPr bwMode="auto">
          <a:xfrm>
            <a:off x="198438" y="2601913"/>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CS4</a:t>
            </a:r>
          </a:p>
        </p:txBody>
      </p:sp>
      <p:sp>
        <p:nvSpPr>
          <p:cNvPr id="3018" name="Textfeld 1"/>
          <p:cNvSpPr txBox="1">
            <a:spLocks noChangeArrowheads="1"/>
          </p:cNvSpPr>
          <p:nvPr/>
        </p:nvSpPr>
        <p:spPr bwMode="auto">
          <a:xfrm>
            <a:off x="207963" y="3100388"/>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CS5</a:t>
            </a:r>
          </a:p>
        </p:txBody>
      </p:sp>
      <p:sp>
        <p:nvSpPr>
          <p:cNvPr id="3019" name="Textfeld 1"/>
          <p:cNvSpPr txBox="1">
            <a:spLocks noChangeArrowheads="1"/>
          </p:cNvSpPr>
          <p:nvPr/>
        </p:nvSpPr>
        <p:spPr bwMode="auto">
          <a:xfrm>
            <a:off x="192088" y="3617913"/>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CS6</a:t>
            </a:r>
          </a:p>
        </p:txBody>
      </p:sp>
      <p:sp>
        <p:nvSpPr>
          <p:cNvPr id="3020" name="Textfeld 1"/>
          <p:cNvSpPr txBox="1">
            <a:spLocks noChangeArrowheads="1"/>
          </p:cNvSpPr>
          <p:nvPr/>
        </p:nvSpPr>
        <p:spPr bwMode="auto">
          <a:xfrm>
            <a:off x="192088" y="4127500"/>
            <a:ext cx="431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CS7</a:t>
            </a:r>
          </a:p>
        </p:txBody>
      </p:sp>
      <p:sp>
        <p:nvSpPr>
          <p:cNvPr id="3021" name="Textfeld 1"/>
          <p:cNvSpPr txBox="1">
            <a:spLocks noChangeArrowheads="1"/>
          </p:cNvSpPr>
          <p:nvPr/>
        </p:nvSpPr>
        <p:spPr bwMode="auto">
          <a:xfrm>
            <a:off x="203200" y="4651375"/>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CS8</a:t>
            </a:r>
          </a:p>
        </p:txBody>
      </p:sp>
      <p:sp>
        <p:nvSpPr>
          <p:cNvPr id="3022" name="Textfeld 1"/>
          <p:cNvSpPr txBox="1">
            <a:spLocks noChangeArrowheads="1"/>
          </p:cNvSpPr>
          <p:nvPr/>
        </p:nvSpPr>
        <p:spPr bwMode="auto">
          <a:xfrm>
            <a:off x="198438" y="5164138"/>
            <a:ext cx="43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eaLnBrk="1" hangingPunct="1"/>
            <a:r>
              <a:rPr lang="de-DE" altLang="de-DE" sz="600">
                <a:latin typeface="Arial Black" pitchFamily="34" charset="0"/>
              </a:rPr>
              <a:t>CS9</a:t>
            </a:r>
          </a:p>
        </p:txBody>
      </p:sp>
      <p:grpSp>
        <p:nvGrpSpPr>
          <p:cNvPr id="3023" name="Gruppieren 1"/>
          <p:cNvGrpSpPr>
            <a:grpSpLocks noChangeAspect="1"/>
          </p:cNvGrpSpPr>
          <p:nvPr/>
        </p:nvGrpSpPr>
        <p:grpSpPr bwMode="auto">
          <a:xfrm>
            <a:off x="531813" y="6272213"/>
            <a:ext cx="63500" cy="36512"/>
            <a:chOff x="1091406" y="6074817"/>
            <a:chExt cx="125413" cy="73025"/>
          </a:xfrm>
        </p:grpSpPr>
        <p:sp>
          <p:nvSpPr>
            <p:cNvPr id="3238"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9"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40"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41"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3024" name="Gruppieren 14"/>
          <p:cNvGrpSpPr>
            <a:grpSpLocks noChangeAspect="1"/>
          </p:cNvGrpSpPr>
          <p:nvPr/>
        </p:nvGrpSpPr>
        <p:grpSpPr bwMode="auto">
          <a:xfrm>
            <a:off x="1625600" y="6270625"/>
            <a:ext cx="44450" cy="36513"/>
            <a:chOff x="1322603" y="6074815"/>
            <a:chExt cx="88721" cy="73026"/>
          </a:xfrm>
        </p:grpSpPr>
        <p:sp>
          <p:nvSpPr>
            <p:cNvPr id="3235"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6"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7"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25" name="Textfeld 1"/>
          <p:cNvSpPr txBox="1">
            <a:spLocks noChangeArrowheads="1"/>
          </p:cNvSpPr>
          <p:nvPr/>
        </p:nvSpPr>
        <p:spPr bwMode="auto">
          <a:xfrm>
            <a:off x="455613" y="6196013"/>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143</a:t>
            </a:r>
          </a:p>
        </p:txBody>
      </p:sp>
      <p:sp>
        <p:nvSpPr>
          <p:cNvPr id="3026" name="Textfeld 1"/>
          <p:cNvSpPr txBox="1">
            <a:spLocks noChangeArrowheads="1"/>
          </p:cNvSpPr>
          <p:nvPr/>
        </p:nvSpPr>
        <p:spPr bwMode="auto">
          <a:xfrm>
            <a:off x="1531938" y="6191250"/>
            <a:ext cx="238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144</a:t>
            </a:r>
          </a:p>
        </p:txBody>
      </p:sp>
      <p:grpSp>
        <p:nvGrpSpPr>
          <p:cNvPr id="3027" name="Gruppieren 1809"/>
          <p:cNvGrpSpPr>
            <a:grpSpLocks noChangeAspect="1"/>
          </p:cNvGrpSpPr>
          <p:nvPr/>
        </p:nvGrpSpPr>
        <p:grpSpPr bwMode="auto">
          <a:xfrm>
            <a:off x="2060575" y="6272213"/>
            <a:ext cx="44450" cy="36512"/>
            <a:chOff x="1322603" y="6074815"/>
            <a:chExt cx="88721" cy="73026"/>
          </a:xfrm>
        </p:grpSpPr>
        <p:sp>
          <p:nvSpPr>
            <p:cNvPr id="3232"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3"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4"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28" name="Textfeld 1"/>
          <p:cNvSpPr txBox="1">
            <a:spLocks noChangeArrowheads="1"/>
          </p:cNvSpPr>
          <p:nvPr/>
        </p:nvSpPr>
        <p:spPr bwMode="auto">
          <a:xfrm>
            <a:off x="5788025" y="6196013"/>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159</a:t>
            </a:r>
          </a:p>
        </p:txBody>
      </p:sp>
      <p:grpSp>
        <p:nvGrpSpPr>
          <p:cNvPr id="3029" name="Gruppieren 1814"/>
          <p:cNvGrpSpPr>
            <a:grpSpLocks noChangeAspect="1"/>
          </p:cNvGrpSpPr>
          <p:nvPr/>
        </p:nvGrpSpPr>
        <p:grpSpPr bwMode="auto">
          <a:xfrm>
            <a:off x="5867400" y="6272213"/>
            <a:ext cx="63500" cy="36512"/>
            <a:chOff x="1091406" y="6074817"/>
            <a:chExt cx="125413" cy="73025"/>
          </a:xfrm>
        </p:grpSpPr>
        <p:sp>
          <p:nvSpPr>
            <p:cNvPr id="3228"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9"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0"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31"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30" name="Textfeld 1"/>
          <p:cNvSpPr txBox="1">
            <a:spLocks noChangeArrowheads="1"/>
          </p:cNvSpPr>
          <p:nvPr/>
        </p:nvSpPr>
        <p:spPr bwMode="auto">
          <a:xfrm>
            <a:off x="1970088" y="6196013"/>
            <a:ext cx="2397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145</a:t>
            </a:r>
          </a:p>
        </p:txBody>
      </p:sp>
      <p:grpSp>
        <p:nvGrpSpPr>
          <p:cNvPr id="3031" name="Gruppieren 1823"/>
          <p:cNvGrpSpPr>
            <a:grpSpLocks noChangeAspect="1"/>
          </p:cNvGrpSpPr>
          <p:nvPr/>
        </p:nvGrpSpPr>
        <p:grpSpPr bwMode="auto">
          <a:xfrm>
            <a:off x="2376488" y="6272213"/>
            <a:ext cx="44450" cy="36512"/>
            <a:chOff x="1322603" y="6074815"/>
            <a:chExt cx="88721" cy="73026"/>
          </a:xfrm>
        </p:grpSpPr>
        <p:sp>
          <p:nvSpPr>
            <p:cNvPr id="3225"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6"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7"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32" name="Textfeld 1"/>
          <p:cNvSpPr txBox="1">
            <a:spLocks noChangeArrowheads="1"/>
          </p:cNvSpPr>
          <p:nvPr/>
        </p:nvSpPr>
        <p:spPr bwMode="auto">
          <a:xfrm>
            <a:off x="2289175" y="6196013"/>
            <a:ext cx="2397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146</a:t>
            </a:r>
          </a:p>
        </p:txBody>
      </p:sp>
      <p:grpSp>
        <p:nvGrpSpPr>
          <p:cNvPr id="3033" name="Gruppieren 1827"/>
          <p:cNvGrpSpPr>
            <a:grpSpLocks noChangeAspect="1"/>
          </p:cNvGrpSpPr>
          <p:nvPr/>
        </p:nvGrpSpPr>
        <p:grpSpPr bwMode="auto">
          <a:xfrm>
            <a:off x="2706688" y="6272213"/>
            <a:ext cx="44450" cy="36512"/>
            <a:chOff x="1322603" y="6074815"/>
            <a:chExt cx="88721" cy="73026"/>
          </a:xfrm>
        </p:grpSpPr>
        <p:sp>
          <p:nvSpPr>
            <p:cNvPr id="3222"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3"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4"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34" name="Textfeld 1"/>
          <p:cNvSpPr txBox="1">
            <a:spLocks noChangeArrowheads="1"/>
          </p:cNvSpPr>
          <p:nvPr/>
        </p:nvSpPr>
        <p:spPr bwMode="auto">
          <a:xfrm>
            <a:off x="2617788" y="6196013"/>
            <a:ext cx="2397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147</a:t>
            </a:r>
          </a:p>
        </p:txBody>
      </p:sp>
      <p:grpSp>
        <p:nvGrpSpPr>
          <p:cNvPr id="3035" name="Gruppieren 1831"/>
          <p:cNvGrpSpPr>
            <a:grpSpLocks noChangeAspect="1"/>
          </p:cNvGrpSpPr>
          <p:nvPr/>
        </p:nvGrpSpPr>
        <p:grpSpPr bwMode="auto">
          <a:xfrm>
            <a:off x="3176588" y="6272213"/>
            <a:ext cx="61912" cy="36512"/>
            <a:chOff x="1091406" y="6074817"/>
            <a:chExt cx="125413" cy="73025"/>
          </a:xfrm>
        </p:grpSpPr>
        <p:sp>
          <p:nvSpPr>
            <p:cNvPr id="3218"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9"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0"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21"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36" name="Textfeld 1"/>
          <p:cNvSpPr txBox="1">
            <a:spLocks noChangeArrowheads="1"/>
          </p:cNvSpPr>
          <p:nvPr/>
        </p:nvSpPr>
        <p:spPr bwMode="auto">
          <a:xfrm>
            <a:off x="3095625" y="6194425"/>
            <a:ext cx="238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148</a:t>
            </a:r>
          </a:p>
        </p:txBody>
      </p:sp>
      <p:grpSp>
        <p:nvGrpSpPr>
          <p:cNvPr id="3037" name="Gruppieren 1836"/>
          <p:cNvGrpSpPr>
            <a:grpSpLocks noChangeAspect="1"/>
          </p:cNvGrpSpPr>
          <p:nvPr/>
        </p:nvGrpSpPr>
        <p:grpSpPr bwMode="auto">
          <a:xfrm>
            <a:off x="3609975" y="6272213"/>
            <a:ext cx="44450" cy="36512"/>
            <a:chOff x="1322603" y="6074815"/>
            <a:chExt cx="88721" cy="73026"/>
          </a:xfrm>
        </p:grpSpPr>
        <p:sp>
          <p:nvSpPr>
            <p:cNvPr id="3215"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6"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7"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38" name="Textfeld 1"/>
          <p:cNvSpPr txBox="1">
            <a:spLocks noChangeArrowheads="1"/>
          </p:cNvSpPr>
          <p:nvPr/>
        </p:nvSpPr>
        <p:spPr bwMode="auto">
          <a:xfrm>
            <a:off x="3521075" y="6192838"/>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149</a:t>
            </a:r>
          </a:p>
        </p:txBody>
      </p:sp>
      <p:grpSp>
        <p:nvGrpSpPr>
          <p:cNvPr id="3039" name="Gruppieren 1841"/>
          <p:cNvGrpSpPr>
            <a:grpSpLocks noChangeAspect="1"/>
          </p:cNvGrpSpPr>
          <p:nvPr/>
        </p:nvGrpSpPr>
        <p:grpSpPr bwMode="auto">
          <a:xfrm>
            <a:off x="4584700" y="6272213"/>
            <a:ext cx="44450" cy="36512"/>
            <a:chOff x="1322603" y="6074815"/>
            <a:chExt cx="88721" cy="73026"/>
          </a:xfrm>
        </p:grpSpPr>
        <p:sp>
          <p:nvSpPr>
            <p:cNvPr id="3212"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3"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4"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40" name="Textfeld 1"/>
          <p:cNvSpPr txBox="1">
            <a:spLocks noChangeArrowheads="1"/>
          </p:cNvSpPr>
          <p:nvPr/>
        </p:nvSpPr>
        <p:spPr bwMode="auto">
          <a:xfrm>
            <a:off x="4492625" y="6196013"/>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151</a:t>
            </a:r>
          </a:p>
        </p:txBody>
      </p:sp>
      <p:grpSp>
        <p:nvGrpSpPr>
          <p:cNvPr id="3041" name="Gruppieren 1847"/>
          <p:cNvGrpSpPr>
            <a:grpSpLocks noChangeAspect="1"/>
          </p:cNvGrpSpPr>
          <p:nvPr/>
        </p:nvGrpSpPr>
        <p:grpSpPr bwMode="auto">
          <a:xfrm>
            <a:off x="5022850" y="6272213"/>
            <a:ext cx="44450" cy="36512"/>
            <a:chOff x="1322603" y="6074815"/>
            <a:chExt cx="88721" cy="73026"/>
          </a:xfrm>
        </p:grpSpPr>
        <p:sp>
          <p:nvSpPr>
            <p:cNvPr id="3209" name="Rechteck 1037"/>
            <p:cNvSpPr>
              <a:spLocks noChangeArrowheads="1"/>
            </p:cNvSpPr>
            <p:nvPr/>
          </p:nvSpPr>
          <p:spPr bwMode="auto">
            <a:xfrm>
              <a:off x="1322603" y="6074815"/>
              <a:ext cx="31741"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0" name="Rechteck 1038"/>
            <p:cNvSpPr>
              <a:spLocks noChangeArrowheads="1"/>
            </p:cNvSpPr>
            <p:nvPr/>
          </p:nvSpPr>
          <p:spPr bwMode="auto">
            <a:xfrm>
              <a:off x="1356506" y="6074816"/>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11" name="Rechteck 1039"/>
            <p:cNvSpPr>
              <a:spLocks noChangeArrowheads="1"/>
            </p:cNvSpPr>
            <p:nvPr/>
          </p:nvSpPr>
          <p:spPr bwMode="auto">
            <a:xfrm>
              <a:off x="1371648" y="6074816"/>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42" name="Textfeld 1"/>
          <p:cNvSpPr txBox="1">
            <a:spLocks noChangeArrowheads="1"/>
          </p:cNvSpPr>
          <p:nvPr/>
        </p:nvSpPr>
        <p:spPr bwMode="auto">
          <a:xfrm>
            <a:off x="4932363" y="6196013"/>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152</a:t>
            </a:r>
          </a:p>
        </p:txBody>
      </p:sp>
      <p:grpSp>
        <p:nvGrpSpPr>
          <p:cNvPr id="3043" name="Gruppieren 1852"/>
          <p:cNvGrpSpPr>
            <a:grpSpLocks noChangeAspect="1"/>
          </p:cNvGrpSpPr>
          <p:nvPr/>
        </p:nvGrpSpPr>
        <p:grpSpPr bwMode="auto">
          <a:xfrm>
            <a:off x="4078288" y="6272213"/>
            <a:ext cx="63500" cy="36512"/>
            <a:chOff x="1091406" y="6074817"/>
            <a:chExt cx="125413" cy="73025"/>
          </a:xfrm>
        </p:grpSpPr>
        <p:sp>
          <p:nvSpPr>
            <p:cNvPr id="3205"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6"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7"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8"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44" name="Textfeld 1"/>
          <p:cNvSpPr txBox="1">
            <a:spLocks noChangeArrowheads="1"/>
          </p:cNvSpPr>
          <p:nvPr/>
        </p:nvSpPr>
        <p:spPr bwMode="auto">
          <a:xfrm>
            <a:off x="3997325" y="6196013"/>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150</a:t>
            </a:r>
          </a:p>
        </p:txBody>
      </p:sp>
      <p:sp>
        <p:nvSpPr>
          <p:cNvPr id="3045" name="Textfeld 1"/>
          <p:cNvSpPr txBox="1">
            <a:spLocks noChangeArrowheads="1"/>
          </p:cNvSpPr>
          <p:nvPr/>
        </p:nvSpPr>
        <p:spPr bwMode="auto">
          <a:xfrm>
            <a:off x="5465763" y="6196013"/>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156</a:t>
            </a:r>
          </a:p>
        </p:txBody>
      </p:sp>
      <p:grpSp>
        <p:nvGrpSpPr>
          <p:cNvPr id="3046" name="Gruppieren 1858"/>
          <p:cNvGrpSpPr>
            <a:grpSpLocks noChangeAspect="1"/>
          </p:cNvGrpSpPr>
          <p:nvPr/>
        </p:nvGrpSpPr>
        <p:grpSpPr bwMode="auto">
          <a:xfrm>
            <a:off x="5251450" y="6272213"/>
            <a:ext cx="61913" cy="36512"/>
            <a:chOff x="1091406" y="6074817"/>
            <a:chExt cx="125413" cy="73025"/>
          </a:xfrm>
        </p:grpSpPr>
        <p:sp>
          <p:nvSpPr>
            <p:cNvPr id="3201"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2"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3"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4"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grpSp>
        <p:nvGrpSpPr>
          <p:cNvPr id="3047" name="Gruppieren 1864"/>
          <p:cNvGrpSpPr>
            <a:grpSpLocks noChangeAspect="1"/>
          </p:cNvGrpSpPr>
          <p:nvPr/>
        </p:nvGrpSpPr>
        <p:grpSpPr bwMode="auto">
          <a:xfrm>
            <a:off x="5543550" y="6272213"/>
            <a:ext cx="61913" cy="36512"/>
            <a:chOff x="1091406" y="6074817"/>
            <a:chExt cx="125413" cy="73025"/>
          </a:xfrm>
        </p:grpSpPr>
        <p:sp>
          <p:nvSpPr>
            <p:cNvPr id="3197"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8"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9"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200"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48" name="Textfeld 1"/>
          <p:cNvSpPr txBox="1">
            <a:spLocks noChangeArrowheads="1"/>
          </p:cNvSpPr>
          <p:nvPr/>
        </p:nvSpPr>
        <p:spPr bwMode="auto">
          <a:xfrm>
            <a:off x="5168900" y="6194425"/>
            <a:ext cx="238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153</a:t>
            </a:r>
          </a:p>
        </p:txBody>
      </p:sp>
      <p:grpSp>
        <p:nvGrpSpPr>
          <p:cNvPr id="3049" name="Gruppieren 1869"/>
          <p:cNvGrpSpPr>
            <a:grpSpLocks noChangeAspect="1"/>
          </p:cNvGrpSpPr>
          <p:nvPr/>
        </p:nvGrpSpPr>
        <p:grpSpPr bwMode="auto">
          <a:xfrm>
            <a:off x="5370513" y="6272213"/>
            <a:ext cx="63500" cy="36512"/>
            <a:chOff x="1091406" y="6074817"/>
            <a:chExt cx="125413" cy="73025"/>
          </a:xfrm>
        </p:grpSpPr>
        <p:sp>
          <p:nvSpPr>
            <p:cNvPr id="3193"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4"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5"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6"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50" name="Textfeld 1"/>
          <p:cNvSpPr txBox="1">
            <a:spLocks noChangeArrowheads="1"/>
          </p:cNvSpPr>
          <p:nvPr/>
        </p:nvSpPr>
        <p:spPr bwMode="auto">
          <a:xfrm>
            <a:off x="5291138" y="6199188"/>
            <a:ext cx="2381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154</a:t>
            </a:r>
          </a:p>
        </p:txBody>
      </p:sp>
      <p:grpSp>
        <p:nvGrpSpPr>
          <p:cNvPr id="3051" name="Gruppieren 1875"/>
          <p:cNvGrpSpPr>
            <a:grpSpLocks noChangeAspect="1"/>
          </p:cNvGrpSpPr>
          <p:nvPr/>
        </p:nvGrpSpPr>
        <p:grpSpPr bwMode="auto">
          <a:xfrm>
            <a:off x="5470525" y="6272213"/>
            <a:ext cx="61913" cy="36512"/>
            <a:chOff x="1091406" y="6074817"/>
            <a:chExt cx="125413" cy="73025"/>
          </a:xfrm>
        </p:grpSpPr>
        <p:sp>
          <p:nvSpPr>
            <p:cNvPr id="3189"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0"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1"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92"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52" name="Textfeld 1"/>
          <p:cNvSpPr txBox="1">
            <a:spLocks noChangeArrowheads="1"/>
          </p:cNvSpPr>
          <p:nvPr/>
        </p:nvSpPr>
        <p:spPr bwMode="auto">
          <a:xfrm>
            <a:off x="5386388" y="6194425"/>
            <a:ext cx="238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155</a:t>
            </a:r>
          </a:p>
        </p:txBody>
      </p:sp>
      <p:grpSp>
        <p:nvGrpSpPr>
          <p:cNvPr id="3053" name="Gruppieren 1890"/>
          <p:cNvGrpSpPr>
            <a:grpSpLocks noChangeAspect="1"/>
          </p:cNvGrpSpPr>
          <p:nvPr/>
        </p:nvGrpSpPr>
        <p:grpSpPr bwMode="auto">
          <a:xfrm>
            <a:off x="5726113" y="6272213"/>
            <a:ext cx="61912" cy="36512"/>
            <a:chOff x="1091406" y="6074817"/>
            <a:chExt cx="125413" cy="73025"/>
          </a:xfrm>
        </p:grpSpPr>
        <p:sp>
          <p:nvSpPr>
            <p:cNvPr id="3185" name="Rechteck 1036"/>
            <p:cNvSpPr>
              <a:spLocks noChangeArrowheads="1"/>
            </p:cNvSpPr>
            <p:nvPr/>
          </p:nvSpPr>
          <p:spPr bwMode="auto">
            <a:xfrm>
              <a:off x="1091406"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86" name="Rechteck 1037"/>
            <p:cNvSpPr>
              <a:spLocks noChangeArrowheads="1"/>
            </p:cNvSpPr>
            <p:nvPr/>
          </p:nvSpPr>
          <p:spPr bwMode="auto">
            <a:xfrm>
              <a:off x="1131923" y="6074817"/>
              <a:ext cx="28855"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87" name="Rechteck 1038"/>
            <p:cNvSpPr>
              <a:spLocks noChangeArrowheads="1"/>
            </p:cNvSpPr>
            <p:nvPr/>
          </p:nvSpPr>
          <p:spPr bwMode="auto">
            <a:xfrm>
              <a:off x="1162001" y="6074817"/>
              <a:ext cx="14428"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88" name="Rechteck 1039"/>
            <p:cNvSpPr>
              <a:spLocks noChangeArrowheads="1"/>
            </p:cNvSpPr>
            <p:nvPr/>
          </p:nvSpPr>
          <p:spPr bwMode="auto">
            <a:xfrm>
              <a:off x="1177143" y="6074817"/>
              <a:ext cx="39676" cy="73025"/>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54" name="Textfeld 1"/>
          <p:cNvSpPr txBox="1">
            <a:spLocks noChangeArrowheads="1"/>
          </p:cNvSpPr>
          <p:nvPr/>
        </p:nvSpPr>
        <p:spPr bwMode="auto">
          <a:xfrm>
            <a:off x="5645150" y="6197600"/>
            <a:ext cx="2381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158</a:t>
            </a:r>
          </a:p>
        </p:txBody>
      </p:sp>
      <p:sp>
        <p:nvSpPr>
          <p:cNvPr id="1898" name="Rechteck 20"/>
          <p:cNvSpPr>
            <a:spLocks noChangeArrowheads="1"/>
          </p:cNvSpPr>
          <p:nvPr/>
        </p:nvSpPr>
        <p:spPr bwMode="auto">
          <a:xfrm>
            <a:off x="7704138" y="1509713"/>
            <a:ext cx="468312" cy="71437"/>
          </a:xfrm>
          <a:prstGeom prst="rect">
            <a:avLst/>
          </a:prstGeom>
          <a:solidFill>
            <a:schemeClr val="accent1"/>
          </a:solidFill>
          <a:ln w="9525" algn="ctr">
            <a:solidFill>
              <a:schemeClr val="tx1"/>
            </a:solidFill>
            <a:round/>
            <a:headEnd/>
            <a:tailEnd/>
          </a:ln>
        </p:spPr>
        <p:txBody>
          <a:bodyPr anchor="ctr"/>
          <a:lstStyle>
            <a:lvl1pPr>
              <a:defRPr>
                <a:solidFill>
                  <a:srgbClr val="000000"/>
                </a:solidFill>
                <a:latin typeface="Helvetica" pitchFamily="30" charset="0"/>
                <a:ea typeface="ＭＳ Ｐゴシック" pitchFamily="30" charset="-128"/>
              </a:defRPr>
            </a:lvl1pPr>
            <a:lvl2pPr marL="742950" indent="-285750">
              <a:defRPr>
                <a:solidFill>
                  <a:srgbClr val="000000"/>
                </a:solidFill>
                <a:latin typeface="Helvetica" pitchFamily="30" charset="0"/>
                <a:ea typeface="ＭＳ Ｐゴシック" pitchFamily="30" charset="-128"/>
              </a:defRPr>
            </a:lvl2pPr>
            <a:lvl3pPr marL="1143000" indent="-228600">
              <a:defRPr>
                <a:solidFill>
                  <a:srgbClr val="000000"/>
                </a:solidFill>
                <a:latin typeface="Helvetica" pitchFamily="30" charset="0"/>
                <a:ea typeface="ＭＳ Ｐゴシック" pitchFamily="30" charset="-128"/>
              </a:defRPr>
            </a:lvl3pPr>
            <a:lvl4pPr marL="1600200" indent="-228600">
              <a:defRPr>
                <a:solidFill>
                  <a:srgbClr val="000000"/>
                </a:solidFill>
                <a:latin typeface="Helvetica" pitchFamily="30" charset="0"/>
                <a:ea typeface="ＭＳ Ｐゴシック" pitchFamily="30" charset="-128"/>
              </a:defRPr>
            </a:lvl4pPr>
            <a:lvl5pPr marL="2057400" indent="-228600">
              <a:defRPr>
                <a:solidFill>
                  <a:srgbClr val="000000"/>
                </a:solidFill>
                <a:latin typeface="Helvetica" pitchFamily="30" charset="0"/>
                <a:ea typeface="ＭＳ Ｐゴシック" pitchFamily="30" charset="-128"/>
              </a:defRPr>
            </a:lvl5pPr>
            <a:lvl6pPr marL="2514600" indent="-228600" eaLnBrk="0" fontAlgn="base" hangingPunct="0">
              <a:spcBef>
                <a:spcPct val="0"/>
              </a:spcBef>
              <a:spcAft>
                <a:spcPct val="0"/>
              </a:spcAft>
              <a:defRPr>
                <a:solidFill>
                  <a:srgbClr val="000000"/>
                </a:solidFill>
                <a:latin typeface="Helvetica" pitchFamily="30" charset="0"/>
                <a:ea typeface="ＭＳ Ｐゴシック" pitchFamily="30" charset="-128"/>
              </a:defRPr>
            </a:lvl6pPr>
            <a:lvl7pPr marL="2971800" indent="-228600" eaLnBrk="0" fontAlgn="base" hangingPunct="0">
              <a:spcBef>
                <a:spcPct val="0"/>
              </a:spcBef>
              <a:spcAft>
                <a:spcPct val="0"/>
              </a:spcAft>
              <a:defRPr>
                <a:solidFill>
                  <a:srgbClr val="000000"/>
                </a:solidFill>
                <a:latin typeface="Helvetica" pitchFamily="30" charset="0"/>
                <a:ea typeface="ＭＳ Ｐゴシック" pitchFamily="30" charset="-128"/>
              </a:defRPr>
            </a:lvl7pPr>
            <a:lvl8pPr marL="3429000" indent="-228600" eaLnBrk="0" fontAlgn="base" hangingPunct="0">
              <a:spcBef>
                <a:spcPct val="0"/>
              </a:spcBef>
              <a:spcAft>
                <a:spcPct val="0"/>
              </a:spcAft>
              <a:defRPr>
                <a:solidFill>
                  <a:srgbClr val="000000"/>
                </a:solidFill>
                <a:latin typeface="Helvetica" pitchFamily="30" charset="0"/>
                <a:ea typeface="ＭＳ Ｐゴシック" pitchFamily="30" charset="-128"/>
              </a:defRPr>
            </a:lvl8pPr>
            <a:lvl9pPr marL="3886200" indent="-228600" eaLnBrk="0" fontAlgn="base" hangingPunct="0">
              <a:spcBef>
                <a:spcPct val="0"/>
              </a:spcBef>
              <a:spcAft>
                <a:spcPct val="0"/>
              </a:spcAft>
              <a:defRPr>
                <a:solidFill>
                  <a:srgbClr val="000000"/>
                </a:solidFill>
                <a:latin typeface="Helvetica" pitchFamily="30" charset="0"/>
                <a:ea typeface="ＭＳ Ｐゴシック" pitchFamily="30" charset="-128"/>
              </a:defRPr>
            </a:lvl9pPr>
          </a:lstStyle>
          <a:p>
            <a:pPr>
              <a:defRPr/>
            </a:pPr>
            <a:r>
              <a:rPr lang="de-DE" altLang="de-DE" sz="400" dirty="0" smtClean="0">
                <a:latin typeface="Arial"/>
              </a:rPr>
              <a:t>Cryo </a:t>
            </a:r>
            <a:r>
              <a:rPr lang="de-DE" altLang="de-DE" sz="400" dirty="0" err="1" smtClean="0">
                <a:latin typeface="Arial"/>
              </a:rPr>
              <a:t>stage</a:t>
            </a:r>
            <a:endParaRPr lang="de-DE" altLang="de-DE" sz="400" dirty="0" smtClean="0">
              <a:latin typeface="Arial"/>
            </a:endParaRPr>
          </a:p>
        </p:txBody>
      </p:sp>
      <p:grpSp>
        <p:nvGrpSpPr>
          <p:cNvPr id="3057" name="Gruppieren 1035"/>
          <p:cNvGrpSpPr>
            <a:grpSpLocks/>
          </p:cNvGrpSpPr>
          <p:nvPr/>
        </p:nvGrpSpPr>
        <p:grpSpPr bwMode="auto">
          <a:xfrm>
            <a:off x="2574925" y="2024063"/>
            <a:ext cx="125413" cy="73025"/>
            <a:chOff x="4038305" y="3430528"/>
            <a:chExt cx="125173" cy="72000"/>
          </a:xfrm>
        </p:grpSpPr>
        <p:sp>
          <p:nvSpPr>
            <p:cNvPr id="3181"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82"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83"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84"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58" name="Textfeld 1"/>
          <p:cNvSpPr txBox="1">
            <a:spLocks noChangeArrowheads="1"/>
          </p:cNvSpPr>
          <p:nvPr/>
        </p:nvSpPr>
        <p:spPr bwMode="auto">
          <a:xfrm>
            <a:off x="654050" y="2982913"/>
            <a:ext cx="223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65</a:t>
            </a:r>
          </a:p>
        </p:txBody>
      </p:sp>
      <p:sp>
        <p:nvSpPr>
          <p:cNvPr id="3059" name="Textfeld 1"/>
          <p:cNvSpPr txBox="1">
            <a:spLocks noChangeArrowheads="1"/>
          </p:cNvSpPr>
          <p:nvPr/>
        </p:nvSpPr>
        <p:spPr bwMode="auto">
          <a:xfrm>
            <a:off x="2489200" y="1981200"/>
            <a:ext cx="223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32</a:t>
            </a:r>
          </a:p>
        </p:txBody>
      </p:sp>
      <p:sp>
        <p:nvSpPr>
          <p:cNvPr id="1913" name="Rechteck 20"/>
          <p:cNvSpPr>
            <a:spLocks noChangeArrowheads="1"/>
          </p:cNvSpPr>
          <p:nvPr/>
        </p:nvSpPr>
        <p:spPr bwMode="auto">
          <a:xfrm>
            <a:off x="4859338" y="2019300"/>
            <a:ext cx="468312" cy="71438"/>
          </a:xfrm>
          <a:prstGeom prst="rect">
            <a:avLst/>
          </a:prstGeom>
          <a:solidFill>
            <a:schemeClr val="accent1"/>
          </a:solidFill>
          <a:ln w="9525" algn="ctr">
            <a:solidFill>
              <a:schemeClr val="tx1"/>
            </a:solidFill>
            <a:round/>
            <a:headEnd/>
            <a:tailEnd/>
          </a:ln>
        </p:spPr>
        <p:txBody>
          <a:bodyPr anchor="ctr"/>
          <a:lstStyle>
            <a:lvl1pPr>
              <a:defRPr>
                <a:solidFill>
                  <a:srgbClr val="000000"/>
                </a:solidFill>
                <a:latin typeface="Helvetica" pitchFamily="30" charset="0"/>
                <a:ea typeface="ＭＳ Ｐゴシック" pitchFamily="30" charset="-128"/>
              </a:defRPr>
            </a:lvl1pPr>
            <a:lvl2pPr marL="742950" indent="-285750">
              <a:defRPr>
                <a:solidFill>
                  <a:srgbClr val="000000"/>
                </a:solidFill>
                <a:latin typeface="Helvetica" pitchFamily="30" charset="0"/>
                <a:ea typeface="ＭＳ Ｐゴシック" pitchFamily="30" charset="-128"/>
              </a:defRPr>
            </a:lvl2pPr>
            <a:lvl3pPr marL="1143000" indent="-228600">
              <a:defRPr>
                <a:solidFill>
                  <a:srgbClr val="000000"/>
                </a:solidFill>
                <a:latin typeface="Helvetica" pitchFamily="30" charset="0"/>
                <a:ea typeface="ＭＳ Ｐゴシック" pitchFamily="30" charset="-128"/>
              </a:defRPr>
            </a:lvl3pPr>
            <a:lvl4pPr marL="1600200" indent="-228600">
              <a:defRPr>
                <a:solidFill>
                  <a:srgbClr val="000000"/>
                </a:solidFill>
                <a:latin typeface="Helvetica" pitchFamily="30" charset="0"/>
                <a:ea typeface="ＭＳ Ｐゴシック" pitchFamily="30" charset="-128"/>
              </a:defRPr>
            </a:lvl4pPr>
            <a:lvl5pPr marL="2057400" indent="-228600">
              <a:defRPr>
                <a:solidFill>
                  <a:srgbClr val="000000"/>
                </a:solidFill>
                <a:latin typeface="Helvetica" pitchFamily="30" charset="0"/>
                <a:ea typeface="ＭＳ Ｐゴシック" pitchFamily="30" charset="-128"/>
              </a:defRPr>
            </a:lvl5pPr>
            <a:lvl6pPr marL="2514600" indent="-228600" eaLnBrk="0" fontAlgn="base" hangingPunct="0">
              <a:spcBef>
                <a:spcPct val="0"/>
              </a:spcBef>
              <a:spcAft>
                <a:spcPct val="0"/>
              </a:spcAft>
              <a:defRPr>
                <a:solidFill>
                  <a:srgbClr val="000000"/>
                </a:solidFill>
                <a:latin typeface="Helvetica" pitchFamily="30" charset="0"/>
                <a:ea typeface="ＭＳ Ｐゴシック" pitchFamily="30" charset="-128"/>
              </a:defRPr>
            </a:lvl6pPr>
            <a:lvl7pPr marL="2971800" indent="-228600" eaLnBrk="0" fontAlgn="base" hangingPunct="0">
              <a:spcBef>
                <a:spcPct val="0"/>
              </a:spcBef>
              <a:spcAft>
                <a:spcPct val="0"/>
              </a:spcAft>
              <a:defRPr>
                <a:solidFill>
                  <a:srgbClr val="000000"/>
                </a:solidFill>
                <a:latin typeface="Helvetica" pitchFamily="30" charset="0"/>
                <a:ea typeface="ＭＳ Ｐゴシック" pitchFamily="30" charset="-128"/>
              </a:defRPr>
            </a:lvl7pPr>
            <a:lvl8pPr marL="3429000" indent="-228600" eaLnBrk="0" fontAlgn="base" hangingPunct="0">
              <a:spcBef>
                <a:spcPct val="0"/>
              </a:spcBef>
              <a:spcAft>
                <a:spcPct val="0"/>
              </a:spcAft>
              <a:defRPr>
                <a:solidFill>
                  <a:srgbClr val="000000"/>
                </a:solidFill>
                <a:latin typeface="Helvetica" pitchFamily="30" charset="0"/>
                <a:ea typeface="ＭＳ Ｐゴシック" pitchFamily="30" charset="-128"/>
              </a:defRPr>
            </a:lvl8pPr>
            <a:lvl9pPr marL="3886200" indent="-228600" eaLnBrk="0" fontAlgn="base" hangingPunct="0">
              <a:spcBef>
                <a:spcPct val="0"/>
              </a:spcBef>
              <a:spcAft>
                <a:spcPct val="0"/>
              </a:spcAft>
              <a:defRPr>
                <a:solidFill>
                  <a:srgbClr val="000000"/>
                </a:solidFill>
                <a:latin typeface="Helvetica" pitchFamily="30" charset="0"/>
                <a:ea typeface="ＭＳ Ｐゴシック" pitchFamily="30" charset="-128"/>
              </a:defRPr>
            </a:lvl9pPr>
          </a:lstStyle>
          <a:p>
            <a:pPr>
              <a:defRPr/>
            </a:pPr>
            <a:r>
              <a:rPr lang="de-DE" altLang="de-DE" sz="400" dirty="0" smtClean="0">
                <a:latin typeface="Arial"/>
              </a:rPr>
              <a:t>Cryo </a:t>
            </a:r>
            <a:r>
              <a:rPr lang="de-DE" altLang="de-DE" sz="400" dirty="0" err="1" smtClean="0">
                <a:latin typeface="Arial"/>
              </a:rPr>
              <a:t>stage</a:t>
            </a:r>
            <a:endParaRPr lang="de-DE" altLang="de-DE" sz="400" dirty="0" smtClean="0">
              <a:latin typeface="Arial"/>
            </a:endParaRPr>
          </a:p>
        </p:txBody>
      </p:sp>
      <p:grpSp>
        <p:nvGrpSpPr>
          <p:cNvPr id="3061" name="Gruppieren 14"/>
          <p:cNvGrpSpPr>
            <a:grpSpLocks/>
          </p:cNvGrpSpPr>
          <p:nvPr/>
        </p:nvGrpSpPr>
        <p:grpSpPr bwMode="auto">
          <a:xfrm>
            <a:off x="3719513" y="2524125"/>
            <a:ext cx="71437" cy="53975"/>
            <a:chOff x="1397654" y="1887063"/>
            <a:chExt cx="72000" cy="54000"/>
          </a:xfrm>
        </p:grpSpPr>
        <p:sp>
          <p:nvSpPr>
            <p:cNvPr id="3174"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75"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76"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77"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78"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79"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80"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62" name="Zierrahmen 1"/>
          <p:cNvSpPr>
            <a:spLocks noChangeArrowheads="1"/>
          </p:cNvSpPr>
          <p:nvPr/>
        </p:nvSpPr>
        <p:spPr bwMode="auto">
          <a:xfrm>
            <a:off x="5884863" y="2530475"/>
            <a:ext cx="47625" cy="46038"/>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63" name="Gruppieren 14"/>
          <p:cNvGrpSpPr>
            <a:grpSpLocks/>
          </p:cNvGrpSpPr>
          <p:nvPr/>
        </p:nvGrpSpPr>
        <p:grpSpPr bwMode="auto">
          <a:xfrm>
            <a:off x="6592888" y="2528888"/>
            <a:ext cx="73025" cy="53975"/>
            <a:chOff x="1397654" y="1887063"/>
            <a:chExt cx="72000" cy="54000"/>
          </a:xfrm>
        </p:grpSpPr>
        <p:sp>
          <p:nvSpPr>
            <p:cNvPr id="3167"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68"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69"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70"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71"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72"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73"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64" name="Zierrahmen 1"/>
          <p:cNvSpPr>
            <a:spLocks noChangeArrowheads="1"/>
          </p:cNvSpPr>
          <p:nvPr/>
        </p:nvSpPr>
        <p:spPr bwMode="auto">
          <a:xfrm>
            <a:off x="7943850" y="2535238"/>
            <a:ext cx="46038"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65" name="Zierrahmen 1"/>
          <p:cNvSpPr>
            <a:spLocks noChangeArrowheads="1"/>
          </p:cNvSpPr>
          <p:nvPr/>
        </p:nvSpPr>
        <p:spPr bwMode="auto">
          <a:xfrm>
            <a:off x="669925" y="3051175"/>
            <a:ext cx="46038" cy="46038"/>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66" name="Gruppieren 14"/>
          <p:cNvGrpSpPr>
            <a:grpSpLocks/>
          </p:cNvGrpSpPr>
          <p:nvPr/>
        </p:nvGrpSpPr>
        <p:grpSpPr bwMode="auto">
          <a:xfrm>
            <a:off x="1393825" y="3040063"/>
            <a:ext cx="71438" cy="53975"/>
            <a:chOff x="1397654" y="1887063"/>
            <a:chExt cx="72000" cy="54000"/>
          </a:xfrm>
        </p:grpSpPr>
        <p:sp>
          <p:nvSpPr>
            <p:cNvPr id="3160"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61"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62"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63"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64"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65"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66"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cxnSp>
        <p:nvCxnSpPr>
          <p:cNvPr id="3067" name="Gerade Verbindung 176"/>
          <p:cNvCxnSpPr>
            <a:cxnSpLocks noChangeShapeType="1"/>
          </p:cNvCxnSpPr>
          <p:nvPr/>
        </p:nvCxnSpPr>
        <p:spPr bwMode="auto">
          <a:xfrm flipV="1">
            <a:off x="2382838" y="3008313"/>
            <a:ext cx="0" cy="904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068" name="Gerade Verbindung 176"/>
          <p:cNvCxnSpPr>
            <a:cxnSpLocks noChangeShapeType="1"/>
          </p:cNvCxnSpPr>
          <p:nvPr/>
        </p:nvCxnSpPr>
        <p:spPr bwMode="auto">
          <a:xfrm flipV="1">
            <a:off x="2600325" y="3011488"/>
            <a:ext cx="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69" name="Zierrahmen 1"/>
          <p:cNvSpPr>
            <a:spLocks noChangeArrowheads="1"/>
          </p:cNvSpPr>
          <p:nvPr/>
        </p:nvSpPr>
        <p:spPr bwMode="auto">
          <a:xfrm>
            <a:off x="3327400" y="3054350"/>
            <a:ext cx="46038" cy="46038"/>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70" name="Gruppieren 14"/>
          <p:cNvGrpSpPr>
            <a:grpSpLocks/>
          </p:cNvGrpSpPr>
          <p:nvPr/>
        </p:nvGrpSpPr>
        <p:grpSpPr bwMode="auto">
          <a:xfrm>
            <a:off x="3943350" y="3048000"/>
            <a:ext cx="71438" cy="53975"/>
            <a:chOff x="1397654" y="1887063"/>
            <a:chExt cx="72000" cy="54000"/>
          </a:xfrm>
        </p:grpSpPr>
        <p:sp>
          <p:nvSpPr>
            <p:cNvPr id="3153"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54"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55"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56"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57"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58"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59"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cxnSp>
        <p:nvCxnSpPr>
          <p:cNvPr id="3071" name="Gerade Verbindung 176"/>
          <p:cNvCxnSpPr>
            <a:cxnSpLocks noChangeShapeType="1"/>
          </p:cNvCxnSpPr>
          <p:nvPr/>
        </p:nvCxnSpPr>
        <p:spPr bwMode="auto">
          <a:xfrm flipV="1">
            <a:off x="5083175" y="3009900"/>
            <a:ext cx="0" cy="90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72" name="Zierrahmen 1"/>
          <p:cNvSpPr>
            <a:spLocks noChangeArrowheads="1"/>
          </p:cNvSpPr>
          <p:nvPr/>
        </p:nvSpPr>
        <p:spPr bwMode="auto">
          <a:xfrm>
            <a:off x="5021263" y="3049588"/>
            <a:ext cx="46037"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73" name="Zierrahmen 1"/>
          <p:cNvSpPr>
            <a:spLocks noChangeArrowheads="1"/>
          </p:cNvSpPr>
          <p:nvPr/>
        </p:nvSpPr>
        <p:spPr bwMode="auto">
          <a:xfrm>
            <a:off x="5934075" y="3049588"/>
            <a:ext cx="46038"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74" name="Gruppieren 14"/>
          <p:cNvGrpSpPr>
            <a:grpSpLocks/>
          </p:cNvGrpSpPr>
          <p:nvPr/>
        </p:nvGrpSpPr>
        <p:grpSpPr bwMode="auto">
          <a:xfrm>
            <a:off x="6554788" y="3036888"/>
            <a:ext cx="73025" cy="53975"/>
            <a:chOff x="1397654" y="1887063"/>
            <a:chExt cx="72000" cy="54000"/>
          </a:xfrm>
        </p:grpSpPr>
        <p:sp>
          <p:nvSpPr>
            <p:cNvPr id="3146"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47"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48"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49"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50"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51"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52"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cxnSp>
        <p:nvCxnSpPr>
          <p:cNvPr id="3075" name="Gerade Verbindung 176"/>
          <p:cNvCxnSpPr>
            <a:cxnSpLocks noChangeShapeType="1"/>
          </p:cNvCxnSpPr>
          <p:nvPr/>
        </p:nvCxnSpPr>
        <p:spPr bwMode="auto">
          <a:xfrm flipV="1">
            <a:off x="7589838" y="3001963"/>
            <a:ext cx="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76" name="Zierrahmen 1"/>
          <p:cNvSpPr>
            <a:spLocks noChangeArrowheads="1"/>
          </p:cNvSpPr>
          <p:nvPr/>
        </p:nvSpPr>
        <p:spPr bwMode="auto">
          <a:xfrm>
            <a:off x="7729538" y="3041650"/>
            <a:ext cx="46037" cy="46038"/>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77" name="Zierrahmen 1"/>
          <p:cNvSpPr>
            <a:spLocks noChangeArrowheads="1"/>
          </p:cNvSpPr>
          <p:nvPr/>
        </p:nvSpPr>
        <p:spPr bwMode="auto">
          <a:xfrm>
            <a:off x="660400" y="3563938"/>
            <a:ext cx="46038"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78" name="Gruppieren 1035"/>
          <p:cNvGrpSpPr>
            <a:grpSpLocks/>
          </p:cNvGrpSpPr>
          <p:nvPr/>
        </p:nvGrpSpPr>
        <p:grpSpPr bwMode="auto">
          <a:xfrm>
            <a:off x="1136650" y="3535363"/>
            <a:ext cx="125413" cy="73025"/>
            <a:chOff x="4038305" y="3430528"/>
            <a:chExt cx="125173" cy="72000"/>
          </a:xfrm>
        </p:grpSpPr>
        <p:sp>
          <p:nvSpPr>
            <p:cNvPr id="3142" name="Rechteck 1036"/>
            <p:cNvSpPr>
              <a:spLocks noChangeArrowheads="1"/>
            </p:cNvSpPr>
            <p:nvPr/>
          </p:nvSpPr>
          <p:spPr bwMode="auto">
            <a:xfrm>
              <a:off x="4038305"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43" name="Rechteck 1037"/>
            <p:cNvSpPr>
              <a:spLocks noChangeArrowheads="1"/>
            </p:cNvSpPr>
            <p:nvPr/>
          </p:nvSpPr>
          <p:spPr bwMode="auto">
            <a:xfrm>
              <a:off x="4078744" y="3430528"/>
              <a:ext cx="288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44" name="Rechteck 1038"/>
            <p:cNvSpPr>
              <a:spLocks noChangeArrowheads="1"/>
            </p:cNvSpPr>
            <p:nvPr/>
          </p:nvSpPr>
          <p:spPr bwMode="auto">
            <a:xfrm>
              <a:off x="4108765" y="3430528"/>
              <a:ext cx="144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145" name="Rechteck 1039"/>
            <p:cNvSpPr>
              <a:spLocks noChangeArrowheads="1"/>
            </p:cNvSpPr>
            <p:nvPr/>
          </p:nvSpPr>
          <p:spPr bwMode="auto">
            <a:xfrm>
              <a:off x="4123878" y="3430528"/>
              <a:ext cx="39600" cy="72000"/>
            </a:xfrm>
            <a:prstGeom prst="rect">
              <a:avLst/>
            </a:prstGeom>
            <a:solidFill>
              <a:srgbClr val="92D050"/>
            </a:solid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79" name="Textfeld 1"/>
          <p:cNvSpPr txBox="1">
            <a:spLocks noChangeArrowheads="1"/>
          </p:cNvSpPr>
          <p:nvPr/>
        </p:nvSpPr>
        <p:spPr bwMode="auto">
          <a:xfrm>
            <a:off x="1052513" y="3497263"/>
            <a:ext cx="2238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200"/>
              <a:t>79</a:t>
            </a:r>
          </a:p>
        </p:txBody>
      </p:sp>
      <p:sp>
        <p:nvSpPr>
          <p:cNvPr id="3080" name="Rechteck 10"/>
          <p:cNvSpPr>
            <a:spLocks noChangeArrowheads="1"/>
          </p:cNvSpPr>
          <p:nvPr/>
        </p:nvSpPr>
        <p:spPr bwMode="auto">
          <a:xfrm>
            <a:off x="446088" y="3613150"/>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1" name="Rechteck 10"/>
          <p:cNvSpPr>
            <a:spLocks noChangeArrowheads="1"/>
          </p:cNvSpPr>
          <p:nvPr/>
        </p:nvSpPr>
        <p:spPr bwMode="auto">
          <a:xfrm>
            <a:off x="835025" y="3613150"/>
            <a:ext cx="65088"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2" name="Rechteck 10"/>
          <p:cNvSpPr>
            <a:spLocks noChangeArrowheads="1"/>
          </p:cNvSpPr>
          <p:nvPr/>
        </p:nvSpPr>
        <p:spPr bwMode="auto">
          <a:xfrm>
            <a:off x="2419350" y="3611563"/>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3" name="Rechteck 10"/>
          <p:cNvSpPr>
            <a:spLocks noChangeArrowheads="1"/>
          </p:cNvSpPr>
          <p:nvPr/>
        </p:nvSpPr>
        <p:spPr bwMode="auto">
          <a:xfrm>
            <a:off x="3427413" y="3611563"/>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4" name="Rechteck 10"/>
          <p:cNvSpPr>
            <a:spLocks noChangeArrowheads="1"/>
          </p:cNvSpPr>
          <p:nvPr/>
        </p:nvSpPr>
        <p:spPr bwMode="auto">
          <a:xfrm>
            <a:off x="3714750" y="3611563"/>
            <a:ext cx="65088"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85" name="Gruppieren 14"/>
          <p:cNvGrpSpPr>
            <a:grpSpLocks noChangeAspect="1"/>
          </p:cNvGrpSpPr>
          <p:nvPr/>
        </p:nvGrpSpPr>
        <p:grpSpPr bwMode="auto">
          <a:xfrm>
            <a:off x="1433513" y="1535113"/>
            <a:ext cx="49212" cy="36512"/>
            <a:chOff x="1397654" y="1887063"/>
            <a:chExt cx="72000" cy="54000"/>
          </a:xfrm>
        </p:grpSpPr>
        <p:sp>
          <p:nvSpPr>
            <p:cNvPr id="3135" name="Abgerundetes Rechteck 24"/>
            <p:cNvSpPr>
              <a:spLocks noChangeArrowheads="1"/>
            </p:cNvSpPr>
            <p:nvPr/>
          </p:nvSpPr>
          <p:spPr bwMode="auto">
            <a:xfrm>
              <a:off x="1397654" y="1887063"/>
              <a:ext cx="72000" cy="54000"/>
            </a:xfrm>
            <a:prstGeom prst="roundRect">
              <a:avLst>
                <a:gd name="adj" fmla="val 16667"/>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36" name="Gerade Verbindung 10"/>
            <p:cNvCxnSpPr>
              <a:cxnSpLocks noChangeShapeType="1"/>
            </p:cNvCxnSpPr>
            <p:nvPr/>
          </p:nvCxnSpPr>
          <p:spPr bwMode="auto">
            <a:xfrm>
              <a:off x="1408394"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37" name="Rechteck 11"/>
            <p:cNvSpPr>
              <a:spLocks noChangeArrowheads="1"/>
            </p:cNvSpPr>
            <p:nvPr/>
          </p:nvSpPr>
          <p:spPr bwMode="auto">
            <a:xfrm>
              <a:off x="1405439"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38" name="Gerade Verbindung 1294"/>
            <p:cNvCxnSpPr>
              <a:cxnSpLocks noChangeShapeType="1"/>
            </p:cNvCxnSpPr>
            <p:nvPr/>
          </p:nvCxnSpPr>
          <p:spPr bwMode="auto">
            <a:xfrm>
              <a:off x="143120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39" name="Rechteck 1296"/>
            <p:cNvSpPr>
              <a:spLocks noChangeArrowheads="1"/>
            </p:cNvSpPr>
            <p:nvPr/>
          </p:nvSpPr>
          <p:spPr bwMode="auto">
            <a:xfrm>
              <a:off x="142825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40" name="Gerade Verbindung 1300"/>
            <p:cNvCxnSpPr>
              <a:cxnSpLocks noChangeShapeType="1"/>
            </p:cNvCxnSpPr>
            <p:nvPr/>
          </p:nvCxnSpPr>
          <p:spPr bwMode="auto">
            <a:xfrm>
              <a:off x="1455659" y="1902658"/>
              <a:ext cx="0" cy="3600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41" name="Rechteck 1306"/>
            <p:cNvSpPr>
              <a:spLocks noChangeArrowheads="1"/>
            </p:cNvSpPr>
            <p:nvPr/>
          </p:nvSpPr>
          <p:spPr bwMode="auto">
            <a:xfrm>
              <a:off x="1452704" y="1902658"/>
              <a:ext cx="10800" cy="10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sp>
        <p:nvSpPr>
          <p:cNvPr id="3086" name="Zierrahmen 1"/>
          <p:cNvSpPr>
            <a:spLocks noChangeArrowheads="1"/>
          </p:cNvSpPr>
          <p:nvPr/>
        </p:nvSpPr>
        <p:spPr bwMode="auto">
          <a:xfrm>
            <a:off x="992188" y="2532063"/>
            <a:ext cx="46037"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7" name="Zierrahmen 1"/>
          <p:cNvSpPr>
            <a:spLocks noChangeArrowheads="1"/>
          </p:cNvSpPr>
          <p:nvPr/>
        </p:nvSpPr>
        <p:spPr bwMode="auto">
          <a:xfrm>
            <a:off x="3351213" y="2532063"/>
            <a:ext cx="46037"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8" name="Zierrahmen 1"/>
          <p:cNvSpPr>
            <a:spLocks noChangeArrowheads="1"/>
          </p:cNvSpPr>
          <p:nvPr/>
        </p:nvSpPr>
        <p:spPr bwMode="auto">
          <a:xfrm>
            <a:off x="2533650" y="3055938"/>
            <a:ext cx="46038" cy="46037"/>
          </a:xfrm>
          <a:prstGeom prst="plaque">
            <a:avLst>
              <a:gd name="adj" fmla="val 16667"/>
            </a:avLst>
          </a:prstGeom>
          <a:pattFill prst="pct25">
            <a:fgClr>
              <a:srgbClr val="FF0000"/>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89" name="Rechteck 10"/>
          <p:cNvSpPr>
            <a:spLocks noChangeArrowheads="1"/>
          </p:cNvSpPr>
          <p:nvPr/>
        </p:nvSpPr>
        <p:spPr bwMode="auto">
          <a:xfrm>
            <a:off x="5083175" y="3609975"/>
            <a:ext cx="65088"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90" name="Rechteck 10"/>
          <p:cNvSpPr>
            <a:spLocks noChangeArrowheads="1"/>
          </p:cNvSpPr>
          <p:nvPr/>
        </p:nvSpPr>
        <p:spPr bwMode="auto">
          <a:xfrm>
            <a:off x="5370513" y="3611563"/>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91" name="Rechteck 10"/>
          <p:cNvSpPr>
            <a:spLocks noChangeArrowheads="1"/>
          </p:cNvSpPr>
          <p:nvPr/>
        </p:nvSpPr>
        <p:spPr bwMode="auto">
          <a:xfrm>
            <a:off x="6019800" y="3609975"/>
            <a:ext cx="65088"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92" name="Rechteck 10"/>
          <p:cNvSpPr>
            <a:spLocks noChangeArrowheads="1"/>
          </p:cNvSpPr>
          <p:nvPr/>
        </p:nvSpPr>
        <p:spPr bwMode="auto">
          <a:xfrm>
            <a:off x="6307138" y="3613150"/>
            <a:ext cx="65087" cy="17463"/>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93" name="Rechteck 10"/>
          <p:cNvSpPr>
            <a:spLocks noChangeArrowheads="1"/>
          </p:cNvSpPr>
          <p:nvPr/>
        </p:nvSpPr>
        <p:spPr bwMode="auto">
          <a:xfrm>
            <a:off x="7608888" y="3611563"/>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sp>
        <p:nvSpPr>
          <p:cNvPr id="3094" name="Rechteck 10"/>
          <p:cNvSpPr>
            <a:spLocks noChangeArrowheads="1"/>
          </p:cNvSpPr>
          <p:nvPr/>
        </p:nvSpPr>
        <p:spPr bwMode="auto">
          <a:xfrm>
            <a:off x="8021638" y="3611563"/>
            <a:ext cx="65087" cy="17462"/>
          </a:xfrm>
          <a:prstGeom prst="rect">
            <a:avLst/>
          </a:prstGeom>
          <a:pattFill prst="ltDnDiag">
            <a:fgClr>
              <a:srgbClr val="FF0000"/>
            </a:fgClr>
            <a:bgClr>
              <a:schemeClr val="bg1"/>
            </a:bgClr>
          </a:pattFill>
          <a:ln w="3175" algn="ctr">
            <a:solidFill>
              <a:srgbClr val="FF0000"/>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grpSp>
        <p:nvGrpSpPr>
          <p:cNvPr id="3095" name="Gruppieren 20"/>
          <p:cNvGrpSpPr>
            <a:grpSpLocks/>
          </p:cNvGrpSpPr>
          <p:nvPr/>
        </p:nvGrpSpPr>
        <p:grpSpPr bwMode="auto">
          <a:xfrm>
            <a:off x="7747000" y="3514725"/>
            <a:ext cx="128588" cy="93663"/>
            <a:chOff x="3075056" y="1868634"/>
            <a:chExt cx="194400" cy="166723"/>
          </a:xfrm>
        </p:grpSpPr>
        <p:sp>
          <p:nvSpPr>
            <p:cNvPr id="3130" name="Rechteck 321"/>
            <p:cNvSpPr>
              <a:spLocks noChangeArrowheads="1"/>
            </p:cNvSpPr>
            <p:nvPr/>
          </p:nvSpPr>
          <p:spPr bwMode="auto">
            <a:xfrm>
              <a:off x="3075056" y="1871277"/>
              <a:ext cx="194400" cy="161925"/>
            </a:xfrm>
            <a:prstGeom prst="rect">
              <a:avLst/>
            </a:prstGeom>
            <a:pattFill prst="pct25">
              <a:fgClr>
                <a:srgbClr val="FC2924"/>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31" name="Gerade Verbindung 17"/>
            <p:cNvCxnSpPr>
              <a:cxnSpLocks noChangeShapeType="1"/>
            </p:cNvCxnSpPr>
            <p:nvPr/>
          </p:nvCxnSpPr>
          <p:spPr bwMode="auto">
            <a:xfrm>
              <a:off x="3165174" y="1871277"/>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32" name="Gerade Verbindung 504"/>
            <p:cNvCxnSpPr>
              <a:cxnSpLocks noChangeShapeType="1"/>
            </p:cNvCxnSpPr>
            <p:nvPr/>
          </p:nvCxnSpPr>
          <p:spPr bwMode="auto">
            <a:xfrm>
              <a:off x="3203848"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33" name="Gerade Verbindung 505"/>
            <p:cNvCxnSpPr>
              <a:cxnSpLocks noChangeShapeType="1"/>
            </p:cNvCxnSpPr>
            <p:nvPr/>
          </p:nvCxnSpPr>
          <p:spPr bwMode="auto">
            <a:xfrm>
              <a:off x="3131840"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34" name="Gerade Verbindung 506"/>
            <p:cNvCxnSpPr>
              <a:cxnSpLocks noChangeShapeType="1"/>
            </p:cNvCxnSpPr>
            <p:nvPr/>
          </p:nvCxnSpPr>
          <p:spPr bwMode="auto">
            <a:xfrm>
              <a:off x="3234239" y="1868634"/>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3096" name="Gruppieren 1562"/>
          <p:cNvGrpSpPr>
            <a:grpSpLocks/>
          </p:cNvGrpSpPr>
          <p:nvPr/>
        </p:nvGrpSpPr>
        <p:grpSpPr bwMode="auto">
          <a:xfrm>
            <a:off x="2832100" y="4029075"/>
            <a:ext cx="269875" cy="138113"/>
            <a:chOff x="880015" y="3506401"/>
            <a:chExt cx="269335" cy="138499"/>
          </a:xfrm>
        </p:grpSpPr>
        <p:sp>
          <p:nvSpPr>
            <p:cNvPr id="1935" name="Rechteck 1934"/>
            <p:cNvSpPr/>
            <p:nvPr/>
          </p:nvSpPr>
          <p:spPr bwMode="auto">
            <a:xfrm>
              <a:off x="946557" y="3541424"/>
              <a:ext cx="109319" cy="716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endParaRPr lang="de-DE" sz="300" dirty="0">
                <a:solidFill>
                  <a:srgbClr val="000000"/>
                </a:solidFill>
                <a:latin typeface="Arial"/>
              </a:endParaRPr>
            </a:p>
          </p:txBody>
        </p:sp>
        <p:sp>
          <p:nvSpPr>
            <p:cNvPr id="3129" name="Textfeld 1564"/>
            <p:cNvSpPr txBox="1">
              <a:spLocks noChangeArrowheads="1"/>
            </p:cNvSpPr>
            <p:nvPr/>
          </p:nvSpPr>
          <p:spPr bwMode="auto">
            <a:xfrm>
              <a:off x="880015" y="3506401"/>
              <a:ext cx="26933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300"/>
                <a:t>CR</a:t>
              </a:r>
            </a:p>
          </p:txBody>
        </p:sp>
      </p:grpSp>
      <p:cxnSp>
        <p:nvCxnSpPr>
          <p:cNvPr id="1937" name="Gerade Verbindung 1936"/>
          <p:cNvCxnSpPr/>
          <p:nvPr/>
        </p:nvCxnSpPr>
        <p:spPr bwMode="auto">
          <a:xfrm flipV="1">
            <a:off x="2952750" y="3897313"/>
            <a:ext cx="0" cy="160337"/>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grpSp>
        <p:nvGrpSpPr>
          <p:cNvPr id="3098" name="Gruppieren 1562"/>
          <p:cNvGrpSpPr>
            <a:grpSpLocks/>
          </p:cNvGrpSpPr>
          <p:nvPr/>
        </p:nvGrpSpPr>
        <p:grpSpPr bwMode="auto">
          <a:xfrm>
            <a:off x="4048125" y="4024313"/>
            <a:ext cx="269875" cy="138112"/>
            <a:chOff x="880015" y="3506401"/>
            <a:chExt cx="269335" cy="138499"/>
          </a:xfrm>
        </p:grpSpPr>
        <p:sp>
          <p:nvSpPr>
            <p:cNvPr id="1939" name="Rechteck 1938"/>
            <p:cNvSpPr/>
            <p:nvPr/>
          </p:nvSpPr>
          <p:spPr bwMode="auto">
            <a:xfrm>
              <a:off x="946557" y="3541424"/>
              <a:ext cx="109319" cy="7163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a:defRPr/>
              </a:pPr>
              <a:endParaRPr lang="de-DE" sz="300" dirty="0">
                <a:solidFill>
                  <a:srgbClr val="000000"/>
                </a:solidFill>
                <a:latin typeface="Arial"/>
              </a:endParaRPr>
            </a:p>
          </p:txBody>
        </p:sp>
        <p:sp>
          <p:nvSpPr>
            <p:cNvPr id="3127" name="Textfeld 1564"/>
            <p:cNvSpPr txBox="1">
              <a:spLocks noChangeArrowheads="1"/>
            </p:cNvSpPr>
            <p:nvPr/>
          </p:nvSpPr>
          <p:spPr bwMode="auto">
            <a:xfrm>
              <a:off x="880015" y="3506401"/>
              <a:ext cx="26933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r>
                <a:rPr lang="de-DE" altLang="de-DE" sz="300"/>
                <a:t>CR</a:t>
              </a:r>
            </a:p>
          </p:txBody>
        </p:sp>
      </p:grpSp>
      <p:cxnSp>
        <p:nvCxnSpPr>
          <p:cNvPr id="1941" name="Gerade Verbindung 1940"/>
          <p:cNvCxnSpPr/>
          <p:nvPr/>
        </p:nvCxnSpPr>
        <p:spPr bwMode="auto">
          <a:xfrm flipV="1">
            <a:off x="4168775" y="3897313"/>
            <a:ext cx="77788" cy="155575"/>
          </a:xfrm>
          <a:prstGeom prst="line">
            <a:avLst/>
          </a:prstGeom>
          <a:solidFill>
            <a:schemeClr val="accent1"/>
          </a:solidFill>
          <a:ln w="25400" cap="flat" cmpd="sng" algn="ctr">
            <a:solidFill>
              <a:schemeClr val="accent1">
                <a:lumMod val="90000"/>
              </a:schemeClr>
            </a:solidFill>
            <a:prstDash val="solid"/>
            <a:round/>
            <a:headEnd type="none" w="med" len="med"/>
            <a:tailEnd type="none" w="med" len="med"/>
          </a:ln>
          <a:effectLst/>
        </p:spPr>
      </p:cxnSp>
      <p:grpSp>
        <p:nvGrpSpPr>
          <p:cNvPr id="3100" name="Gruppieren 17"/>
          <p:cNvGrpSpPr>
            <a:grpSpLocks/>
          </p:cNvGrpSpPr>
          <p:nvPr/>
        </p:nvGrpSpPr>
        <p:grpSpPr bwMode="auto">
          <a:xfrm>
            <a:off x="6280150" y="5453887"/>
            <a:ext cx="1162050" cy="98425"/>
            <a:chOff x="1717938" y="3495676"/>
            <a:chExt cx="1161405" cy="61200"/>
          </a:xfrm>
        </p:grpSpPr>
        <p:cxnSp>
          <p:nvCxnSpPr>
            <p:cNvPr id="1943" name="Gerade Verbindung 1942"/>
            <p:cNvCxnSpPr/>
            <p:nvPr/>
          </p:nvCxnSpPr>
          <p:spPr bwMode="auto">
            <a:xfrm>
              <a:off x="1717938" y="3500611"/>
              <a:ext cx="575943"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944" name="Gerade Verbindung 1943"/>
            <p:cNvCxnSpPr/>
            <p:nvPr/>
          </p:nvCxnSpPr>
          <p:spPr bwMode="auto">
            <a:xfrm>
              <a:off x="2282774" y="3500611"/>
              <a:ext cx="0" cy="46394"/>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945" name="Gerade Verbindung 1944"/>
            <p:cNvCxnSpPr/>
            <p:nvPr/>
          </p:nvCxnSpPr>
          <p:spPr bwMode="auto">
            <a:xfrm>
              <a:off x="2312921" y="3495676"/>
              <a:ext cx="0" cy="6120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1946" name="Gerade Verbindung 1945"/>
            <p:cNvCxnSpPr/>
            <p:nvPr/>
          </p:nvCxnSpPr>
          <p:spPr bwMode="auto">
            <a:xfrm>
              <a:off x="2303401" y="3500611"/>
              <a:ext cx="575942"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grpSp>
        <p:nvGrpSpPr>
          <p:cNvPr id="3101" name="Gruppieren 17"/>
          <p:cNvGrpSpPr>
            <a:grpSpLocks/>
          </p:cNvGrpSpPr>
          <p:nvPr/>
        </p:nvGrpSpPr>
        <p:grpSpPr bwMode="auto">
          <a:xfrm>
            <a:off x="2852738" y="6257925"/>
            <a:ext cx="52387" cy="49213"/>
            <a:chOff x="3255696" y="5523349"/>
            <a:chExt cx="128588" cy="93662"/>
          </a:xfrm>
        </p:grpSpPr>
        <p:sp>
          <p:nvSpPr>
            <p:cNvPr id="3117" name="Rechteck 321"/>
            <p:cNvSpPr>
              <a:spLocks noChangeArrowheads="1"/>
            </p:cNvSpPr>
            <p:nvPr/>
          </p:nvSpPr>
          <p:spPr bwMode="auto">
            <a:xfrm>
              <a:off x="3255696" y="5524834"/>
              <a:ext cx="128588" cy="90967"/>
            </a:xfrm>
            <a:prstGeom prst="rect">
              <a:avLst/>
            </a:prstGeom>
            <a:pattFill prst="pct25">
              <a:fgClr>
                <a:srgbClr val="FC2924"/>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18" name="Gerade Verbindung 17"/>
            <p:cNvCxnSpPr>
              <a:cxnSpLocks noChangeShapeType="1"/>
            </p:cNvCxnSpPr>
            <p:nvPr/>
          </p:nvCxnSpPr>
          <p:spPr bwMode="auto">
            <a:xfrm>
              <a:off x="3315306" y="5524834"/>
              <a:ext cx="1324" cy="90967"/>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19" name="Gerade Verbindung 504"/>
            <p:cNvCxnSpPr>
              <a:cxnSpLocks noChangeShapeType="1"/>
            </p:cNvCxnSpPr>
            <p:nvPr/>
          </p:nvCxnSpPr>
          <p:spPr bwMode="auto">
            <a:xfrm>
              <a:off x="3340887" y="5526044"/>
              <a:ext cx="1324" cy="9096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20" name="Gerade Verbindung 505"/>
            <p:cNvCxnSpPr>
              <a:cxnSpLocks noChangeShapeType="1"/>
            </p:cNvCxnSpPr>
            <p:nvPr/>
          </p:nvCxnSpPr>
          <p:spPr bwMode="auto">
            <a:xfrm>
              <a:off x="3293256" y="5526044"/>
              <a:ext cx="1324" cy="9096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21" name="Gerade Verbindung 506"/>
            <p:cNvCxnSpPr>
              <a:cxnSpLocks noChangeShapeType="1"/>
            </p:cNvCxnSpPr>
            <p:nvPr/>
          </p:nvCxnSpPr>
          <p:spPr bwMode="auto">
            <a:xfrm>
              <a:off x="3360989" y="5523349"/>
              <a:ext cx="1324" cy="90967"/>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3102" name="Gruppieren 1955"/>
          <p:cNvGrpSpPr>
            <a:grpSpLocks/>
          </p:cNvGrpSpPr>
          <p:nvPr/>
        </p:nvGrpSpPr>
        <p:grpSpPr bwMode="auto">
          <a:xfrm>
            <a:off x="5621338" y="6259513"/>
            <a:ext cx="52387" cy="49212"/>
            <a:chOff x="3255696" y="5523349"/>
            <a:chExt cx="128588" cy="93662"/>
          </a:xfrm>
        </p:grpSpPr>
        <p:sp>
          <p:nvSpPr>
            <p:cNvPr id="3112" name="Rechteck 321"/>
            <p:cNvSpPr>
              <a:spLocks noChangeArrowheads="1"/>
            </p:cNvSpPr>
            <p:nvPr/>
          </p:nvSpPr>
          <p:spPr bwMode="auto">
            <a:xfrm>
              <a:off x="3255696" y="5524834"/>
              <a:ext cx="128588" cy="90967"/>
            </a:xfrm>
            <a:prstGeom prst="rect">
              <a:avLst/>
            </a:prstGeom>
            <a:pattFill prst="pct25">
              <a:fgClr>
                <a:srgbClr val="FC2924"/>
              </a:fgClr>
              <a:bgClr>
                <a:schemeClr val="bg1"/>
              </a:bgClr>
            </a:pattFill>
            <a:ln w="317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13" name="Gerade Verbindung 17"/>
            <p:cNvCxnSpPr>
              <a:cxnSpLocks noChangeShapeType="1"/>
            </p:cNvCxnSpPr>
            <p:nvPr/>
          </p:nvCxnSpPr>
          <p:spPr bwMode="auto">
            <a:xfrm>
              <a:off x="3315306" y="5524834"/>
              <a:ext cx="1324" cy="90967"/>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14" name="Gerade Verbindung 504"/>
            <p:cNvCxnSpPr>
              <a:cxnSpLocks noChangeShapeType="1"/>
            </p:cNvCxnSpPr>
            <p:nvPr/>
          </p:nvCxnSpPr>
          <p:spPr bwMode="auto">
            <a:xfrm>
              <a:off x="3340887" y="5526044"/>
              <a:ext cx="1324" cy="9096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15" name="Gerade Verbindung 505"/>
            <p:cNvCxnSpPr>
              <a:cxnSpLocks noChangeShapeType="1"/>
            </p:cNvCxnSpPr>
            <p:nvPr/>
          </p:nvCxnSpPr>
          <p:spPr bwMode="auto">
            <a:xfrm>
              <a:off x="3293256" y="5526044"/>
              <a:ext cx="1324" cy="9096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16" name="Gerade Verbindung 506"/>
            <p:cNvCxnSpPr>
              <a:cxnSpLocks noChangeShapeType="1"/>
            </p:cNvCxnSpPr>
            <p:nvPr/>
          </p:nvCxnSpPr>
          <p:spPr bwMode="auto">
            <a:xfrm>
              <a:off x="3360989" y="5523349"/>
              <a:ext cx="1324" cy="90967"/>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grpSp>
        <p:nvGrpSpPr>
          <p:cNvPr id="3103" name="Gruppieren 20"/>
          <p:cNvGrpSpPr>
            <a:grpSpLocks/>
          </p:cNvGrpSpPr>
          <p:nvPr/>
        </p:nvGrpSpPr>
        <p:grpSpPr bwMode="auto">
          <a:xfrm>
            <a:off x="411163" y="2005013"/>
            <a:ext cx="128587" cy="93662"/>
            <a:chOff x="3075056" y="1868634"/>
            <a:chExt cx="194400" cy="166723"/>
          </a:xfrm>
        </p:grpSpPr>
        <p:sp>
          <p:nvSpPr>
            <p:cNvPr id="3107" name="Rechteck 321"/>
            <p:cNvSpPr>
              <a:spLocks noChangeArrowheads="1"/>
            </p:cNvSpPr>
            <p:nvPr/>
          </p:nvSpPr>
          <p:spPr bwMode="auto">
            <a:xfrm>
              <a:off x="3075056" y="1871277"/>
              <a:ext cx="194400" cy="161925"/>
            </a:xfrm>
            <a:prstGeom prst="rect">
              <a:avLst/>
            </a:prstGeom>
            <a:pattFill prst="pct25">
              <a:fgClr>
                <a:srgbClr val="FC2924"/>
              </a:fgClr>
              <a:bgClr>
                <a:schemeClr val="bg1"/>
              </a:bgClr>
            </a:pattFill>
            <a:ln w="9525" algn="ctr">
              <a:solidFill>
                <a:schemeClr val="tx1"/>
              </a:solidFill>
              <a:round/>
              <a:headEnd/>
              <a:tailEnd/>
            </a:ln>
          </p:spPr>
          <p:txBody>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endParaRPr lang="de-DE" altLang="de-DE"/>
            </a:p>
          </p:txBody>
        </p:sp>
        <p:cxnSp>
          <p:nvCxnSpPr>
            <p:cNvPr id="3108" name="Gerade Verbindung 17"/>
            <p:cNvCxnSpPr>
              <a:cxnSpLocks noChangeShapeType="1"/>
            </p:cNvCxnSpPr>
            <p:nvPr/>
          </p:nvCxnSpPr>
          <p:spPr bwMode="auto">
            <a:xfrm>
              <a:off x="3165174" y="1871277"/>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09" name="Gerade Verbindung 504"/>
            <p:cNvCxnSpPr>
              <a:cxnSpLocks noChangeShapeType="1"/>
            </p:cNvCxnSpPr>
            <p:nvPr/>
          </p:nvCxnSpPr>
          <p:spPr bwMode="auto">
            <a:xfrm>
              <a:off x="3203848"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10" name="Gerade Verbindung 505"/>
            <p:cNvCxnSpPr>
              <a:cxnSpLocks noChangeShapeType="1"/>
            </p:cNvCxnSpPr>
            <p:nvPr/>
          </p:nvCxnSpPr>
          <p:spPr bwMode="auto">
            <a:xfrm>
              <a:off x="3131840" y="1873432"/>
              <a:ext cx="2002" cy="16192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11" name="Gerade Verbindung 506"/>
            <p:cNvCxnSpPr>
              <a:cxnSpLocks noChangeShapeType="1"/>
            </p:cNvCxnSpPr>
            <p:nvPr/>
          </p:nvCxnSpPr>
          <p:spPr bwMode="auto">
            <a:xfrm>
              <a:off x="3234239" y="1868634"/>
              <a:ext cx="2002" cy="161925"/>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grpSp>
      <p:sp>
        <p:nvSpPr>
          <p:cNvPr id="3106" name="Textfeld 10"/>
          <p:cNvSpPr txBox="1">
            <a:spLocks noChangeArrowheads="1"/>
          </p:cNvSpPr>
          <p:nvPr/>
        </p:nvSpPr>
        <p:spPr bwMode="auto">
          <a:xfrm>
            <a:off x="928688" y="6008688"/>
            <a:ext cx="8921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elvetica" pitchFamily="34" charset="0"/>
                <a:ea typeface="ＭＳ Ｐゴシック" pitchFamily="34" charset="-128"/>
              </a:defRPr>
            </a:lvl1pPr>
            <a:lvl2pPr marL="742950" indent="-285750" eaLnBrk="0" hangingPunct="0">
              <a:defRPr>
                <a:solidFill>
                  <a:srgbClr val="000000"/>
                </a:solidFill>
                <a:latin typeface="Helvetica" pitchFamily="34" charset="0"/>
                <a:ea typeface="ＭＳ Ｐゴシック" pitchFamily="34" charset="-128"/>
              </a:defRPr>
            </a:lvl2pPr>
            <a:lvl3pPr marL="1143000" indent="-228600" eaLnBrk="0" hangingPunct="0">
              <a:defRPr>
                <a:solidFill>
                  <a:srgbClr val="000000"/>
                </a:solidFill>
                <a:latin typeface="Helvetica" pitchFamily="34" charset="0"/>
                <a:ea typeface="ＭＳ Ｐゴシック" pitchFamily="34" charset="-128"/>
              </a:defRPr>
            </a:lvl3pPr>
            <a:lvl4pPr marL="1600200" indent="-228600" eaLnBrk="0" hangingPunct="0">
              <a:defRPr>
                <a:solidFill>
                  <a:srgbClr val="000000"/>
                </a:solidFill>
                <a:latin typeface="Helvetica" pitchFamily="34" charset="0"/>
                <a:ea typeface="ＭＳ Ｐゴシック" pitchFamily="34" charset="-128"/>
              </a:defRPr>
            </a:lvl4pPr>
            <a:lvl5pPr marL="2057400" indent="-228600" eaLnBrk="0" hangingPunct="0">
              <a:defRPr>
                <a:solidFill>
                  <a:srgbClr val="000000"/>
                </a:solidFill>
                <a:latin typeface="Helvetica" pitchFamily="34" charset="0"/>
                <a:ea typeface="ＭＳ Ｐゴシック" pitchFamily="34" charset="-128"/>
              </a:defRPr>
            </a:lvl5pPr>
            <a:lvl6pPr marL="2514600" indent="-228600" eaLnBrk="0" fontAlgn="base" hangingPunct="0">
              <a:spcBef>
                <a:spcPct val="0"/>
              </a:spcBef>
              <a:spcAft>
                <a:spcPct val="0"/>
              </a:spcAft>
              <a:defRPr>
                <a:solidFill>
                  <a:srgbClr val="000000"/>
                </a:solidFill>
                <a:latin typeface="Helvetica" pitchFamily="34" charset="0"/>
                <a:ea typeface="ＭＳ Ｐゴシック" pitchFamily="34" charset="-128"/>
              </a:defRPr>
            </a:lvl6pPr>
            <a:lvl7pPr marL="2971800" indent="-228600" eaLnBrk="0" fontAlgn="base" hangingPunct="0">
              <a:spcBef>
                <a:spcPct val="0"/>
              </a:spcBef>
              <a:spcAft>
                <a:spcPct val="0"/>
              </a:spcAft>
              <a:defRPr>
                <a:solidFill>
                  <a:srgbClr val="000000"/>
                </a:solidFill>
                <a:latin typeface="Helvetica" pitchFamily="34" charset="0"/>
                <a:ea typeface="ＭＳ Ｐゴシック" pitchFamily="34" charset="-128"/>
              </a:defRPr>
            </a:lvl7pPr>
            <a:lvl8pPr marL="3429000" indent="-228600" eaLnBrk="0" fontAlgn="base" hangingPunct="0">
              <a:spcBef>
                <a:spcPct val="0"/>
              </a:spcBef>
              <a:spcAft>
                <a:spcPct val="0"/>
              </a:spcAft>
              <a:defRPr>
                <a:solidFill>
                  <a:srgbClr val="000000"/>
                </a:solidFill>
                <a:latin typeface="Helvetica" pitchFamily="34" charset="0"/>
                <a:ea typeface="ＭＳ Ｐゴシック" pitchFamily="34" charset="-128"/>
              </a:defRPr>
            </a:lvl8pPr>
            <a:lvl9pPr marL="3886200" indent="-228600" eaLnBrk="0" fontAlgn="base" hangingPunct="0">
              <a:spcBef>
                <a:spcPct val="0"/>
              </a:spcBef>
              <a:spcAft>
                <a:spcPct val="0"/>
              </a:spcAft>
              <a:defRPr>
                <a:solidFill>
                  <a:srgbClr val="000000"/>
                </a:solidFill>
                <a:latin typeface="Helvetica" pitchFamily="34" charset="0"/>
                <a:ea typeface="ＭＳ Ｐゴシック" pitchFamily="34" charset="-128"/>
              </a:defRPr>
            </a:lvl9pPr>
          </a:lstStyle>
          <a:p>
            <a:pPr algn="ctr"/>
            <a:r>
              <a:rPr lang="de-DE" altLang="de-DE" sz="300">
                <a:hlinkClick r:id="" action="ppaction://noaction"/>
              </a:rPr>
              <a:t>Impression of component mounting  </a:t>
            </a:r>
            <a:endParaRPr lang="de-DE" altLang="de-DE" sz="300"/>
          </a:p>
        </p:txBody>
      </p:sp>
      <p:sp>
        <p:nvSpPr>
          <p:cNvPr id="1938" name="Abgerundetes Rechteck 1549"/>
          <p:cNvSpPr/>
          <p:nvPr/>
        </p:nvSpPr>
        <p:spPr bwMode="auto">
          <a:xfrm>
            <a:off x="403588" y="4315917"/>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p>
        </p:txBody>
      </p:sp>
      <p:sp>
        <p:nvSpPr>
          <p:cNvPr id="1940" name="Abgerundetes Rechteck 1550"/>
          <p:cNvSpPr/>
          <p:nvPr/>
        </p:nvSpPr>
        <p:spPr bwMode="auto">
          <a:xfrm>
            <a:off x="3648438" y="4312742"/>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r>
              <a:rPr lang="de-DE" dirty="0" smtClean="0">
                <a:solidFill>
                  <a:srgbClr val="000000"/>
                </a:solidFill>
                <a:latin typeface="Helvetica" charset="0"/>
              </a:rPr>
              <a:t>74</a:t>
            </a:r>
            <a:endParaRPr lang="de-DE" dirty="0">
              <a:solidFill>
                <a:srgbClr val="000000"/>
              </a:solidFill>
              <a:latin typeface="Helvetica" charset="0"/>
            </a:endParaRPr>
          </a:p>
        </p:txBody>
      </p:sp>
      <p:sp>
        <p:nvSpPr>
          <p:cNvPr id="1942" name="Abgerundetes Rechteck 1395"/>
          <p:cNvSpPr/>
          <p:nvPr/>
        </p:nvSpPr>
        <p:spPr bwMode="auto">
          <a:xfrm>
            <a:off x="4291376" y="4312742"/>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r>
              <a:rPr lang="de-DE" dirty="0" smtClean="0">
                <a:solidFill>
                  <a:srgbClr val="000000"/>
                </a:solidFill>
                <a:latin typeface="Helvetica" charset="0"/>
              </a:rPr>
              <a:t>-2</a:t>
            </a:r>
            <a:endParaRPr lang="de-DE" dirty="0">
              <a:solidFill>
                <a:srgbClr val="000000"/>
              </a:solidFill>
              <a:latin typeface="Helvetica" charset="0"/>
            </a:endParaRPr>
          </a:p>
        </p:txBody>
      </p:sp>
      <p:sp>
        <p:nvSpPr>
          <p:cNvPr id="1947" name="Abgerundetes Rechteck 1567"/>
          <p:cNvSpPr/>
          <p:nvPr/>
        </p:nvSpPr>
        <p:spPr bwMode="auto">
          <a:xfrm>
            <a:off x="4940663" y="4312742"/>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r>
              <a:rPr lang="de-DE" dirty="0" smtClean="0">
                <a:solidFill>
                  <a:srgbClr val="000000"/>
                </a:solidFill>
                <a:latin typeface="Helvetica" charset="0"/>
              </a:rPr>
              <a:t>79</a:t>
            </a:r>
            <a:endParaRPr lang="de-DE" dirty="0">
              <a:solidFill>
                <a:srgbClr val="000000"/>
              </a:solidFill>
              <a:latin typeface="Helvetica" charset="0"/>
            </a:endParaRPr>
          </a:p>
        </p:txBody>
      </p:sp>
      <p:sp>
        <p:nvSpPr>
          <p:cNvPr id="1948" name="Abgerundetes Rechteck 1599"/>
          <p:cNvSpPr/>
          <p:nvPr/>
        </p:nvSpPr>
        <p:spPr bwMode="auto">
          <a:xfrm>
            <a:off x="2348276" y="4315917"/>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p>
        </p:txBody>
      </p:sp>
      <p:sp>
        <p:nvSpPr>
          <p:cNvPr id="1949" name="Abgerundetes Rechteck 1574"/>
          <p:cNvSpPr/>
          <p:nvPr/>
        </p:nvSpPr>
        <p:spPr bwMode="auto">
          <a:xfrm>
            <a:off x="3002326" y="4315917"/>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 77 </a:t>
            </a:r>
            <a:endParaRPr lang="de-DE" dirty="0">
              <a:solidFill>
                <a:srgbClr val="000000"/>
              </a:solidFill>
              <a:latin typeface="Helvetica" charset="0"/>
            </a:endParaRPr>
          </a:p>
        </p:txBody>
      </p:sp>
      <p:sp>
        <p:nvSpPr>
          <p:cNvPr id="1950" name="Abgerundetes Rechteck 1576"/>
          <p:cNvSpPr/>
          <p:nvPr/>
        </p:nvSpPr>
        <p:spPr bwMode="auto">
          <a:xfrm>
            <a:off x="1043351" y="4315917"/>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p>
        </p:txBody>
      </p:sp>
      <p:sp>
        <p:nvSpPr>
          <p:cNvPr id="1951" name="Abgerundetes Rechteck 1577"/>
          <p:cNvSpPr/>
          <p:nvPr/>
        </p:nvSpPr>
        <p:spPr bwMode="auto">
          <a:xfrm>
            <a:off x="1700576" y="4315917"/>
            <a:ext cx="577850" cy="10795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a:solidFill>
                  <a:srgbClr val="000000"/>
                </a:solidFill>
                <a:latin typeface="Helvetica" charset="0"/>
              </a:rPr>
              <a:t>XM </a:t>
            </a:r>
          </a:p>
        </p:txBody>
      </p:sp>
      <p:sp>
        <p:nvSpPr>
          <p:cNvPr id="1952" name="Abgerundetes Rechteck 1290"/>
          <p:cNvSpPr/>
          <p:nvPr/>
        </p:nvSpPr>
        <p:spPr bwMode="auto">
          <a:xfrm>
            <a:off x="6876515" y="4852947"/>
            <a:ext cx="576263"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3" name="Abgerundetes Rechteck 1313"/>
          <p:cNvSpPr/>
          <p:nvPr/>
        </p:nvSpPr>
        <p:spPr bwMode="auto">
          <a:xfrm>
            <a:off x="6229858" y="4852947"/>
            <a:ext cx="576263"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4" name="Abgerundetes Rechteck 1452"/>
          <p:cNvSpPr/>
          <p:nvPr/>
        </p:nvSpPr>
        <p:spPr bwMode="auto">
          <a:xfrm>
            <a:off x="7523174" y="4852947"/>
            <a:ext cx="574675"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5" name="Abgerundetes Rechteck 1651"/>
          <p:cNvSpPr/>
          <p:nvPr/>
        </p:nvSpPr>
        <p:spPr bwMode="auto">
          <a:xfrm>
            <a:off x="5581614"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6" name="Abgerundetes Rechteck 1549"/>
          <p:cNvSpPr/>
          <p:nvPr/>
        </p:nvSpPr>
        <p:spPr bwMode="auto">
          <a:xfrm>
            <a:off x="395662"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7" name="Abgerundetes Rechteck 1550"/>
          <p:cNvSpPr/>
          <p:nvPr/>
        </p:nvSpPr>
        <p:spPr bwMode="auto">
          <a:xfrm>
            <a:off x="3636882"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8" name="Abgerundetes Rechteck 1395"/>
          <p:cNvSpPr/>
          <p:nvPr/>
        </p:nvSpPr>
        <p:spPr bwMode="auto">
          <a:xfrm>
            <a:off x="4285126"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59" name="Abgerundetes Rechteck 1567"/>
          <p:cNvSpPr/>
          <p:nvPr/>
        </p:nvSpPr>
        <p:spPr bwMode="auto">
          <a:xfrm>
            <a:off x="4933370"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0" name="Abgerundetes Rechteck 1599"/>
          <p:cNvSpPr/>
          <p:nvPr/>
        </p:nvSpPr>
        <p:spPr bwMode="auto">
          <a:xfrm>
            <a:off x="2340394"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1" name="Abgerundetes Rechteck 1574"/>
          <p:cNvSpPr/>
          <p:nvPr/>
        </p:nvSpPr>
        <p:spPr bwMode="auto">
          <a:xfrm>
            <a:off x="2988638"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2" name="Abgerundetes Rechteck 1576"/>
          <p:cNvSpPr/>
          <p:nvPr/>
        </p:nvSpPr>
        <p:spPr bwMode="auto">
          <a:xfrm>
            <a:off x="1043906"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3" name="Abgerundetes Rechteck 1577"/>
          <p:cNvSpPr/>
          <p:nvPr/>
        </p:nvSpPr>
        <p:spPr bwMode="auto">
          <a:xfrm>
            <a:off x="1692150" y="4852947"/>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4" name="Abgerundetes Rechteck 1290"/>
          <p:cNvSpPr/>
          <p:nvPr/>
        </p:nvSpPr>
        <p:spPr bwMode="auto">
          <a:xfrm>
            <a:off x="6880465" y="5367565"/>
            <a:ext cx="576263" cy="107950"/>
          </a:xfrm>
          <a:prstGeom prst="roundRect">
            <a:avLst/>
          </a:prstGeom>
          <a:solidFill>
            <a:schemeClr val="bg1"/>
          </a:solidFill>
          <a:ln w="9525" cap="flat" cmpd="sng" algn="ctr">
            <a:solidFill>
              <a:schemeClr val="tx1"/>
            </a:solidFill>
            <a:prstDash val="sysDash"/>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5" name="Abgerundetes Rechteck 1313"/>
          <p:cNvSpPr/>
          <p:nvPr/>
        </p:nvSpPr>
        <p:spPr bwMode="auto">
          <a:xfrm>
            <a:off x="6233808" y="5367565"/>
            <a:ext cx="576263" cy="107950"/>
          </a:xfrm>
          <a:prstGeom prst="roundRect">
            <a:avLst/>
          </a:prstGeom>
          <a:solidFill>
            <a:schemeClr val="bg1"/>
          </a:solidFill>
          <a:ln w="9525" cap="flat" cmpd="sng" algn="ctr">
            <a:solidFill>
              <a:schemeClr val="tx1"/>
            </a:solidFill>
            <a:prstDash val="sysDash"/>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6" name="Abgerundetes Rechteck 1452"/>
          <p:cNvSpPr/>
          <p:nvPr/>
        </p:nvSpPr>
        <p:spPr bwMode="auto">
          <a:xfrm>
            <a:off x="7527124" y="5367565"/>
            <a:ext cx="574675" cy="107950"/>
          </a:xfrm>
          <a:prstGeom prst="roundRect">
            <a:avLst/>
          </a:prstGeom>
          <a:solidFill>
            <a:schemeClr val="bg1"/>
          </a:solidFill>
          <a:ln w="9525" cap="flat" cmpd="sng" algn="ctr">
            <a:solidFill>
              <a:schemeClr val="tx1"/>
            </a:solidFill>
            <a:prstDash val="sysDash"/>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7" name="Abgerundetes Rechteck 1651"/>
          <p:cNvSpPr/>
          <p:nvPr/>
        </p:nvSpPr>
        <p:spPr bwMode="auto">
          <a:xfrm>
            <a:off x="5585564" y="5367565"/>
            <a:ext cx="577850" cy="107950"/>
          </a:xfrm>
          <a:prstGeom prst="roundRect">
            <a:avLst/>
          </a:prstGeom>
          <a:solidFill>
            <a:schemeClr val="bg1"/>
          </a:solidFill>
          <a:ln w="9525" cap="flat" cmpd="sng" algn="ctr">
            <a:solidFill>
              <a:schemeClr val="tx1"/>
            </a:solidFill>
            <a:prstDash val="sysDash"/>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8" name="Abgerundetes Rechteck 1549"/>
          <p:cNvSpPr/>
          <p:nvPr/>
        </p:nvSpPr>
        <p:spPr bwMode="auto">
          <a:xfrm>
            <a:off x="399612"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69" name="Abgerundetes Rechteck 1550"/>
          <p:cNvSpPr/>
          <p:nvPr/>
        </p:nvSpPr>
        <p:spPr bwMode="auto">
          <a:xfrm>
            <a:off x="3640832"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70" name="Abgerundetes Rechteck 1395"/>
          <p:cNvSpPr/>
          <p:nvPr/>
        </p:nvSpPr>
        <p:spPr bwMode="auto">
          <a:xfrm>
            <a:off x="4289076"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71" name="Abgerundetes Rechteck 1567"/>
          <p:cNvSpPr/>
          <p:nvPr/>
        </p:nvSpPr>
        <p:spPr bwMode="auto">
          <a:xfrm>
            <a:off x="4937320"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73" name="Abgerundetes Rechteck 1574"/>
          <p:cNvSpPr/>
          <p:nvPr/>
        </p:nvSpPr>
        <p:spPr bwMode="auto">
          <a:xfrm>
            <a:off x="2992588"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74" name="Abgerundetes Rechteck 1576"/>
          <p:cNvSpPr/>
          <p:nvPr/>
        </p:nvSpPr>
        <p:spPr bwMode="auto">
          <a:xfrm>
            <a:off x="1047856"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
        <p:nvSpPr>
          <p:cNvPr id="1975" name="Abgerundetes Rechteck 1577"/>
          <p:cNvSpPr/>
          <p:nvPr/>
        </p:nvSpPr>
        <p:spPr bwMode="auto">
          <a:xfrm>
            <a:off x="1696100" y="5367565"/>
            <a:ext cx="577850" cy="1079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de-DE" dirty="0" smtClean="0">
                <a:solidFill>
                  <a:srgbClr val="000000"/>
                </a:solidFill>
                <a:latin typeface="Helvetica" charset="0"/>
              </a:rPr>
              <a:t>XM</a:t>
            </a:r>
            <a:endParaRPr lang="de-DE" dirty="0">
              <a:solidFill>
                <a:srgbClr val="000000"/>
              </a:solidFill>
              <a:latin typeface="Helvetica" charset="0"/>
            </a:endParaRPr>
          </a:p>
        </p:txBody>
      </p:sp>
    </p:spTree>
    <p:extLst>
      <p:ext uri="{BB962C8B-B14F-4D97-AF65-F5344CB8AC3E}">
        <p14:creationId xmlns:p14="http://schemas.microsoft.com/office/powerpoint/2010/main" val="269435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577455069"/>
              </p:ext>
            </p:extLst>
          </p:nvPr>
        </p:nvGraphicFramePr>
        <p:xfrm>
          <a:off x="43582" y="879894"/>
          <a:ext cx="9100418" cy="546806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7" y="1916832"/>
            <a:ext cx="207811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a:xfrm>
            <a:off x="292100" y="129066"/>
            <a:ext cx="8798560" cy="544512"/>
          </a:xfrm>
          <a:prstGeom prst="rect">
            <a:avLst/>
          </a:prstGeom>
        </p:spPr>
        <p:txBody>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r>
              <a:rPr lang="de-DE" kern="0" dirty="0" smtClean="0"/>
              <a:t>800 </a:t>
            </a:r>
            <a:r>
              <a:rPr lang="de-DE" kern="0" dirty="0" err="1" smtClean="0"/>
              <a:t>Superconducting</a:t>
            </a:r>
            <a:r>
              <a:rPr lang="de-DE" kern="0" dirty="0" smtClean="0"/>
              <a:t> </a:t>
            </a:r>
            <a:r>
              <a:rPr lang="de-DE" kern="0" dirty="0" err="1" smtClean="0"/>
              <a:t>Cavities</a:t>
            </a:r>
            <a:endParaRPr lang="de-DE" kern="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5057" y="6467998"/>
            <a:ext cx="299527" cy="29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62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798560" cy="544512"/>
          </a:xfrm>
        </p:spPr>
        <p:txBody>
          <a:bodyPr/>
          <a:lstStyle/>
          <a:p>
            <a:r>
              <a:rPr lang="de-DE" sz="2000" dirty="0" smtClean="0"/>
              <a:t>Cavity </a:t>
            </a:r>
            <a:r>
              <a:rPr lang="de-DE" sz="2000" dirty="0" err="1" smtClean="0"/>
              <a:t>Production</a:t>
            </a:r>
            <a:r>
              <a:rPr lang="de-DE" sz="2000" dirty="0" smtClean="0"/>
              <a:t> in </a:t>
            </a:r>
            <a:r>
              <a:rPr lang="de-DE" sz="2000" dirty="0" err="1" smtClean="0"/>
              <a:t>Industry</a:t>
            </a:r>
            <a:r>
              <a:rPr lang="de-DE" sz="2000" dirty="0"/>
              <a:t> </a:t>
            </a:r>
            <a:r>
              <a:rPr lang="de-DE" sz="2000" dirty="0" err="1" smtClean="0"/>
              <a:t>Based</a:t>
            </a:r>
            <a:r>
              <a:rPr lang="de-DE" sz="2000" dirty="0" smtClean="0"/>
              <a:t> on </a:t>
            </a:r>
            <a:r>
              <a:rPr lang="de-DE" sz="2000" dirty="0" smtClean="0"/>
              <a:t>DESY &amp; INFN </a:t>
            </a:r>
            <a:r>
              <a:rPr lang="de-DE" sz="2000" dirty="0" smtClean="0"/>
              <a:t>Supervision</a:t>
            </a:r>
            <a:endParaRPr lang="de-DE" sz="2000" dirty="0"/>
          </a:p>
        </p:txBody>
      </p:sp>
      <p:pic>
        <p:nvPicPr>
          <p:cNvPr id="9" name="Picture 564" descr="P8260296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934588"/>
            <a:ext cx="3589337" cy="37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825" y="1158876"/>
            <a:ext cx="3960762" cy="289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 name="Picture 3" descr="D:\DESY Home\My Documents\admin_XFEL\XFEL MAC\XFEL_MAC_5_2011\Mech_Prüfung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670" y="3793851"/>
            <a:ext cx="3267619" cy="245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809" y="4390844"/>
            <a:ext cx="1823585" cy="175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D:\DESY Home\My Documents\admin_XFEL\XFEL MAC\XFEL_MAC_5_2011\Umstempelungslabor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532" y="4076963"/>
            <a:ext cx="275272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5057" y="6467998"/>
            <a:ext cx="299527" cy="29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6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798560" cy="544512"/>
          </a:xfrm>
        </p:spPr>
        <p:txBody>
          <a:bodyPr/>
          <a:lstStyle/>
          <a:p>
            <a:r>
              <a:rPr lang="de-DE" dirty="0" smtClean="0"/>
              <a:t>DESY Support </a:t>
            </a:r>
            <a:r>
              <a:rPr lang="de-DE" dirty="0" err="1" smtClean="0"/>
              <a:t>and</a:t>
            </a:r>
            <a:r>
              <a:rPr lang="de-DE" dirty="0" smtClean="0"/>
              <a:t> Supervision </a:t>
            </a:r>
            <a:r>
              <a:rPr lang="de-DE" dirty="0" err="1" smtClean="0"/>
              <a:t>of</a:t>
            </a:r>
            <a:r>
              <a:rPr lang="de-DE" dirty="0" smtClean="0"/>
              <a:t> </a:t>
            </a:r>
            <a:r>
              <a:rPr lang="de-DE" dirty="0" err="1" smtClean="0"/>
              <a:t>Assembly</a:t>
            </a:r>
            <a:endParaRPr lang="de-DE" dirty="0"/>
          </a:p>
        </p:txBody>
      </p:sp>
      <p:pic>
        <p:nvPicPr>
          <p:cNvPr id="9" name="Picture 2" descr="file:///S:/user/groups/mdi/dnoelle/public/20151015_CEA_XFELVillage/images/large/20151015-MK3_0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437" y="2898476"/>
            <a:ext cx="4680325" cy="3120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DESY Home\My Documents\conferences\DESY_MAC_11_2009\für H weise 02011\IMG_02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945" y="815509"/>
            <a:ext cx="4698536" cy="352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0908" y="6458469"/>
            <a:ext cx="8415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30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798560" cy="544512"/>
          </a:xfrm>
        </p:spPr>
        <p:txBody>
          <a:bodyPr/>
          <a:lstStyle/>
          <a:p>
            <a:r>
              <a:rPr lang="de-DE" dirty="0"/>
              <a:t>R</a:t>
            </a:r>
            <a:r>
              <a:rPr lang="de-DE" dirty="0" smtClean="0"/>
              <a:t>F Power </a:t>
            </a:r>
            <a:r>
              <a:rPr lang="de-DE" dirty="0" err="1" smtClean="0"/>
              <a:t>Coupler</a:t>
            </a:r>
            <a:endParaRPr lang="de-DE" dirty="0"/>
          </a:p>
        </p:txBody>
      </p:sp>
      <p:pic>
        <p:nvPicPr>
          <p:cNvPr id="4" name="Imag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773" y="894602"/>
            <a:ext cx="4031831" cy="2714530"/>
          </a:xfrm>
          <a:prstGeom prst="rect">
            <a:avLst/>
          </a:prstGeom>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63106" y="3590406"/>
            <a:ext cx="3968150" cy="262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24819" y="894601"/>
            <a:ext cx="1587260" cy="244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1256" y="2892944"/>
            <a:ext cx="2145654" cy="3091085"/>
          </a:xfrm>
          <a:prstGeom prst="rect">
            <a:avLst/>
          </a:prstGeom>
        </p:spPr>
      </p:pic>
      <p:pic>
        <p:nvPicPr>
          <p:cNvPr id="8" name="Imag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49" y="3989738"/>
            <a:ext cx="1280422" cy="1994291"/>
          </a:xfrm>
          <a:prstGeom prst="rect">
            <a:avLst/>
          </a:prstGeom>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8096" y="6467772"/>
            <a:ext cx="621055"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774973" y="6467772"/>
            <a:ext cx="32928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220075" y="6467772"/>
            <a:ext cx="823168"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67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798560" cy="544512"/>
          </a:xfrm>
        </p:spPr>
        <p:txBody>
          <a:bodyPr/>
          <a:lstStyle/>
          <a:p>
            <a:r>
              <a:rPr lang="de-DE" dirty="0" smtClean="0"/>
              <a:t>DESY </a:t>
            </a:r>
            <a:r>
              <a:rPr lang="de-DE" dirty="0" err="1" smtClean="0"/>
              <a:t>is</a:t>
            </a:r>
            <a:r>
              <a:rPr lang="de-DE" dirty="0"/>
              <a:t> </a:t>
            </a:r>
            <a:r>
              <a:rPr lang="de-DE" dirty="0" err="1" smtClean="0"/>
              <a:t>Collaborating</a:t>
            </a:r>
            <a:r>
              <a:rPr lang="de-DE" dirty="0" smtClean="0"/>
              <a:t> </a:t>
            </a:r>
            <a:r>
              <a:rPr lang="de-DE" dirty="0" err="1" smtClean="0"/>
              <a:t>with</a:t>
            </a:r>
            <a:r>
              <a:rPr lang="de-DE" dirty="0" smtClean="0"/>
              <a:t> </a:t>
            </a:r>
            <a:r>
              <a:rPr lang="de-DE" dirty="0" err="1" smtClean="0"/>
              <a:t>Many</a:t>
            </a:r>
            <a:r>
              <a:rPr lang="de-DE" dirty="0" smtClean="0"/>
              <a:t> Partners</a:t>
            </a:r>
            <a:endParaRPr lang="de-DE" dirty="0"/>
          </a:p>
        </p:txBody>
      </p:sp>
      <p:sp>
        <p:nvSpPr>
          <p:cNvPr id="3" name="TextBox 2"/>
          <p:cNvSpPr txBox="1"/>
          <p:nvPr/>
        </p:nvSpPr>
        <p:spPr>
          <a:xfrm>
            <a:off x="4921543" y="896343"/>
            <a:ext cx="3270854" cy="2585323"/>
          </a:xfrm>
          <a:prstGeom prst="rect">
            <a:avLst/>
          </a:prstGeom>
          <a:noFill/>
          <a:ln>
            <a:solidFill>
              <a:schemeClr val="tx1"/>
            </a:solidFill>
          </a:ln>
        </p:spPr>
        <p:txBody>
          <a:bodyPr wrap="square" rtlCol="0">
            <a:spAutoFit/>
          </a:bodyPr>
          <a:lstStyle/>
          <a:p>
            <a:pPr lvl="0"/>
            <a:r>
              <a:rPr lang="de-DE" dirty="0" err="1"/>
              <a:t>n</a:t>
            </a:r>
            <a:r>
              <a:rPr lang="de-DE" dirty="0" err="1" smtClean="0"/>
              <a:t>iobium</a:t>
            </a:r>
            <a:endParaRPr lang="de-DE" dirty="0" smtClean="0"/>
          </a:p>
          <a:p>
            <a:pPr lvl="0"/>
            <a:r>
              <a:rPr lang="de-DE" dirty="0" err="1"/>
              <a:t>c</a:t>
            </a:r>
            <a:r>
              <a:rPr lang="de-DE" dirty="0" err="1" smtClean="0"/>
              <a:t>avity</a:t>
            </a:r>
            <a:r>
              <a:rPr lang="de-DE" dirty="0" smtClean="0"/>
              <a:t> </a:t>
            </a:r>
            <a:r>
              <a:rPr lang="de-DE" dirty="0" err="1" smtClean="0"/>
              <a:t>Specs</a:t>
            </a:r>
            <a:endParaRPr lang="de-DE" dirty="0" smtClean="0"/>
          </a:p>
          <a:p>
            <a:pPr lvl="0"/>
            <a:r>
              <a:rPr lang="de-DE" dirty="0" err="1"/>
              <a:t>a</a:t>
            </a:r>
            <a:r>
              <a:rPr lang="de-DE" dirty="0" err="1" smtClean="0"/>
              <a:t>ccelerator</a:t>
            </a:r>
            <a:r>
              <a:rPr lang="de-DE" dirty="0" smtClean="0"/>
              <a:t> </a:t>
            </a:r>
            <a:r>
              <a:rPr lang="de-DE" dirty="0" err="1" smtClean="0"/>
              <a:t>module</a:t>
            </a:r>
            <a:r>
              <a:rPr lang="de-DE" dirty="0" smtClean="0"/>
              <a:t> </a:t>
            </a:r>
            <a:r>
              <a:rPr lang="de-DE" dirty="0"/>
              <a:t>d</a:t>
            </a:r>
            <a:r>
              <a:rPr lang="de-DE" dirty="0" smtClean="0"/>
              <a:t>esign</a:t>
            </a:r>
          </a:p>
          <a:p>
            <a:pPr lvl="0"/>
            <a:r>
              <a:rPr lang="de-DE" dirty="0" err="1"/>
              <a:t>v</a:t>
            </a:r>
            <a:r>
              <a:rPr lang="de-DE" dirty="0" err="1" smtClean="0"/>
              <a:t>acuum</a:t>
            </a:r>
            <a:r>
              <a:rPr lang="de-DE" dirty="0" smtClean="0"/>
              <a:t> </a:t>
            </a:r>
            <a:r>
              <a:rPr lang="de-DE" dirty="0" err="1"/>
              <a:t>s</a:t>
            </a:r>
            <a:r>
              <a:rPr lang="de-DE" dirty="0" err="1" smtClean="0"/>
              <a:t>pecs</a:t>
            </a:r>
            <a:endParaRPr lang="de-DE" dirty="0" smtClean="0"/>
          </a:p>
          <a:p>
            <a:pPr lvl="0"/>
            <a:r>
              <a:rPr lang="de-DE" dirty="0" err="1"/>
              <a:t>i</a:t>
            </a:r>
            <a:r>
              <a:rPr lang="de-DE" dirty="0" err="1" smtClean="0"/>
              <a:t>nstallation</a:t>
            </a:r>
            <a:r>
              <a:rPr lang="de-DE" dirty="0" smtClean="0"/>
              <a:t> </a:t>
            </a:r>
            <a:r>
              <a:rPr lang="de-DE" dirty="0" err="1" smtClean="0"/>
              <a:t>procedures</a:t>
            </a:r>
            <a:endParaRPr lang="de-DE" dirty="0"/>
          </a:p>
          <a:p>
            <a:pPr lvl="0"/>
            <a:r>
              <a:rPr lang="de-DE" dirty="0" err="1"/>
              <a:t>d</a:t>
            </a:r>
            <a:r>
              <a:rPr lang="de-DE" dirty="0" err="1" smtClean="0"/>
              <a:t>iagnostics</a:t>
            </a:r>
            <a:endParaRPr lang="de-DE" dirty="0" smtClean="0"/>
          </a:p>
          <a:p>
            <a:pPr lvl="0"/>
            <a:endParaRPr lang="de-DE" dirty="0"/>
          </a:p>
          <a:p>
            <a:pPr lvl="0"/>
            <a:r>
              <a:rPr lang="de-DE" dirty="0" err="1"/>
              <a:t>i</a:t>
            </a:r>
            <a:r>
              <a:rPr lang="de-DE" dirty="0" err="1" smtClean="0"/>
              <a:t>nfrastructure</a:t>
            </a:r>
            <a:endParaRPr lang="de-DE" dirty="0" smtClean="0"/>
          </a:p>
          <a:p>
            <a:pPr lvl="0"/>
            <a:r>
              <a:rPr lang="de-DE" dirty="0" err="1"/>
              <a:t>r</a:t>
            </a:r>
            <a:r>
              <a:rPr lang="de-DE" dirty="0" err="1" smtClean="0"/>
              <a:t>f</a:t>
            </a:r>
            <a:r>
              <a:rPr lang="de-DE" dirty="0" smtClean="0"/>
              <a:t> power </a:t>
            </a:r>
            <a:r>
              <a:rPr lang="de-DE" dirty="0" err="1"/>
              <a:t>c</a:t>
            </a:r>
            <a:r>
              <a:rPr lang="de-DE" dirty="0" err="1" smtClean="0"/>
              <a:t>oupler</a:t>
            </a:r>
            <a:r>
              <a:rPr lang="de-DE" dirty="0" smtClean="0"/>
              <a:t> </a:t>
            </a:r>
            <a:r>
              <a:rPr lang="de-DE" dirty="0" err="1" smtClean="0"/>
              <a:t>know-how</a:t>
            </a:r>
            <a:endParaRPr lang="de-DE"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64" y="4613092"/>
            <a:ext cx="3791285" cy="15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583" y="4862926"/>
            <a:ext cx="18192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53" y="1074674"/>
            <a:ext cx="17811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8865" y="1275072"/>
            <a:ext cx="1576666" cy="91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4975" y="5182124"/>
            <a:ext cx="19050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6383" y="3668417"/>
            <a:ext cx="1428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6"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530704" y="3668417"/>
            <a:ext cx="1432880" cy="62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513" y="3253157"/>
            <a:ext cx="1635246" cy="60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4185" y="2433343"/>
            <a:ext cx="5730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184975" y="4613092"/>
            <a:ext cx="2033590" cy="522705"/>
            <a:chOff x="4213554" y="5403642"/>
            <a:chExt cx="2033590" cy="522705"/>
          </a:xfrm>
        </p:grpSpPr>
        <p:sp>
          <p:nvSpPr>
            <p:cNvPr id="4" name="Rectangle 3"/>
            <p:cNvSpPr/>
            <p:nvPr/>
          </p:nvSpPr>
          <p:spPr bwMode="auto">
            <a:xfrm>
              <a:off x="4213554" y="5403642"/>
              <a:ext cx="2033590" cy="522705"/>
            </a:xfrm>
            <a:prstGeom prst="rect">
              <a:avLst/>
            </a:prstGeom>
            <a:solidFill>
              <a:srgbClr val="99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2052" name="Picture 4" descr="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2137" y="5507831"/>
              <a:ext cx="1876425" cy="3143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o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2761" y="5628502"/>
            <a:ext cx="1995803" cy="565689"/>
          </a:xfrm>
          <a:prstGeom prst="rect">
            <a:avLst/>
          </a:prstGeom>
          <a:solidFill>
            <a:schemeClr val="tx1"/>
          </a:solidFill>
        </p:spPr>
      </p:pic>
      <p:pic>
        <p:nvPicPr>
          <p:cNvPr id="205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7607" y="2296846"/>
            <a:ext cx="1187526" cy="118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054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Accelerator Module Rates</a:t>
            </a:r>
            <a:endParaRPr lang="de-DE" dirty="0"/>
          </a:p>
        </p:txBody>
      </p:sp>
      <p:pic>
        <p:nvPicPr>
          <p:cNvPr id="10"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4328" y="6528314"/>
            <a:ext cx="382923" cy="296571"/>
          </a:xfrm>
          <a:prstGeom prst="rect">
            <a:avLst/>
          </a:prstGeom>
        </p:spPr>
      </p:pic>
      <p:pic>
        <p:nvPicPr>
          <p:cNvPr id="11"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62588" y="6499546"/>
            <a:ext cx="389732" cy="35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85" y="842839"/>
            <a:ext cx="8898748" cy="538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1600" y="1844824"/>
            <a:ext cx="302433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543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798560" cy="544512"/>
          </a:xfrm>
        </p:spPr>
        <p:txBody>
          <a:bodyPr/>
          <a:lstStyle/>
          <a:p>
            <a:r>
              <a:rPr lang="en-US" dirty="0"/>
              <a:t>SRF R&amp;D following the XFEL Project</a:t>
            </a:r>
            <a:endParaRPr lang="de-DE" dirty="0"/>
          </a:p>
        </p:txBody>
      </p:sp>
      <p:sp>
        <p:nvSpPr>
          <p:cNvPr id="17" name="Rectangle 16"/>
          <p:cNvSpPr/>
          <p:nvPr/>
        </p:nvSpPr>
        <p:spPr>
          <a:xfrm>
            <a:off x="302281" y="889844"/>
            <a:ext cx="8380740" cy="5016758"/>
          </a:xfrm>
          <a:prstGeom prst="rect">
            <a:avLst/>
          </a:prstGeom>
        </p:spPr>
        <p:txBody>
          <a:bodyPr wrap="square">
            <a:spAutoFit/>
          </a:bodyPr>
          <a:lstStyle/>
          <a:p>
            <a:pPr marL="285750" indent="-285750">
              <a:buFont typeface="Arial" panose="020B0604020202020204" pitchFamily="34" charset="0"/>
              <a:buChar char="•"/>
            </a:pPr>
            <a:r>
              <a:rPr lang="en-US" dirty="0" smtClean="0"/>
              <a:t>With the end of the XFEL construction period there is</a:t>
            </a:r>
          </a:p>
          <a:p>
            <a:endParaRPr lang="en-US" dirty="0" smtClean="0"/>
          </a:p>
          <a:p>
            <a:pPr marL="1200150" lvl="2" indent="-285750">
              <a:buFont typeface="Arial" panose="020B0604020202020204" pitchFamily="34" charset="0"/>
              <a:buChar char="•"/>
            </a:pPr>
            <a:r>
              <a:rPr lang="en-US" b="1" i="1" dirty="0" smtClean="0"/>
              <a:t>Time</a:t>
            </a:r>
          </a:p>
          <a:p>
            <a:pPr marL="1200150" lvl="2" indent="-285750">
              <a:buFont typeface="Arial" panose="020B0604020202020204" pitchFamily="34" charset="0"/>
              <a:buChar char="•"/>
            </a:pPr>
            <a:r>
              <a:rPr lang="en-US" b="1" i="1" dirty="0" smtClean="0"/>
              <a:t>Chance</a:t>
            </a:r>
          </a:p>
          <a:p>
            <a:pPr marL="1200150" lvl="2" indent="-285750">
              <a:buFont typeface="Arial" panose="020B0604020202020204" pitchFamily="34" charset="0"/>
              <a:buChar char="•"/>
            </a:pPr>
            <a:r>
              <a:rPr lang="en-US" b="1" i="1" dirty="0" smtClean="0"/>
              <a:t>Possibility</a:t>
            </a:r>
          </a:p>
          <a:p>
            <a:pPr marL="1200150" lvl="2" indent="-285750">
              <a:buFont typeface="Arial" panose="020B0604020202020204" pitchFamily="34" charset="0"/>
              <a:buChar char="•"/>
            </a:pPr>
            <a:r>
              <a:rPr lang="en-US" b="1" i="1" dirty="0" smtClean="0"/>
              <a:t>Challenge</a:t>
            </a:r>
          </a:p>
          <a:p>
            <a:pPr marL="742950" lvl="1" indent="-285750">
              <a:buFont typeface="Arial" panose="020B0604020202020204" pitchFamily="34" charset="0"/>
              <a:buChar char="•"/>
            </a:pPr>
            <a:endParaRPr lang="en-US" dirty="0" smtClean="0"/>
          </a:p>
          <a:p>
            <a:r>
              <a:rPr lang="en-US" dirty="0" smtClean="0"/>
              <a:t>		</a:t>
            </a:r>
            <a:r>
              <a:rPr lang="en-US" sz="3200" dirty="0" smtClean="0"/>
              <a:t>to reconsider </a:t>
            </a:r>
            <a:r>
              <a:rPr lang="en-US" sz="3200" b="1" dirty="0" smtClean="0"/>
              <a:t>R&amp;D</a:t>
            </a:r>
            <a:r>
              <a:rPr lang="en-US" sz="3200" dirty="0" smtClean="0"/>
              <a:t> topics.</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should remind us about our fields of expertise.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What is our interest? </a:t>
            </a:r>
          </a:p>
          <a:p>
            <a:pPr marL="285750" indent="-285750">
              <a:buFont typeface="Arial" panose="020B0604020202020204" pitchFamily="34" charset="0"/>
              <a:buChar char="•"/>
            </a:pPr>
            <a:endParaRPr lang="en-US" dirty="0" smtClean="0"/>
          </a:p>
          <a:p>
            <a:pPr marL="1200150" lvl="2" indent="-285750">
              <a:buFont typeface="Arial" panose="020B0604020202020204" pitchFamily="34" charset="0"/>
              <a:buChar char="•"/>
            </a:pPr>
            <a:r>
              <a:rPr lang="en-US" b="1" dirty="0" smtClean="0"/>
              <a:t>project / facility driven</a:t>
            </a:r>
          </a:p>
          <a:p>
            <a:pPr marL="1200150" lvl="2" indent="-285750">
              <a:buFont typeface="Arial" panose="020B0604020202020204" pitchFamily="34" charset="0"/>
              <a:buChar char="•"/>
            </a:pPr>
            <a:r>
              <a:rPr lang="en-US" b="1" dirty="0" smtClean="0"/>
              <a:t>Interest driven</a:t>
            </a:r>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1055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SY_Vortrag_3-1">
  <a:themeElements>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SY_Vortrag_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Y European XFEL">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XFEL A.Brand copy">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rgbClr val="000000"/>
            </a:solidFill>
            <a:effectLst/>
            <a:latin typeface="Helvetic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rgbClr val="000000"/>
            </a:solidFill>
            <a:effectLst/>
            <a:latin typeface="Helvetica"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1518</Words>
  <Application>Microsoft Office PowerPoint</Application>
  <PresentationFormat>On-screen Show (4:3)</PresentationFormat>
  <Paragraphs>697</Paragraphs>
  <Slides>22</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2_DESY_Vortrag_3-1</vt:lpstr>
      <vt:lpstr>DESY European XFEL</vt:lpstr>
      <vt:lpstr>XFEL A.Brand copy</vt:lpstr>
      <vt:lpstr>Dokument</vt:lpstr>
      <vt:lpstr>SCRF R&amp;D at DESY</vt:lpstr>
      <vt:lpstr>800 Superconducting Cavities and RF Power Couplers</vt:lpstr>
      <vt:lpstr>PowerPoint Presentation</vt:lpstr>
      <vt:lpstr>Cavity Production in Industry Based on DESY &amp; INFN Supervision</vt:lpstr>
      <vt:lpstr>DESY Support and Supervision of Assembly</vt:lpstr>
      <vt:lpstr>RF Power Coupler</vt:lpstr>
      <vt:lpstr>DESY is Collaborating with Many Partners</vt:lpstr>
      <vt:lpstr>Accelerator Module Rates</vt:lpstr>
      <vt:lpstr>SRF R&amp;D following the XFEL Project</vt:lpstr>
      <vt:lpstr>Some Accelerator R&amp;D related comments</vt:lpstr>
      <vt:lpstr>General Statements wrt. CW</vt:lpstr>
      <vt:lpstr>ARD ST1 work packages w/ DESY actvities</vt:lpstr>
      <vt:lpstr>Use and Modification of our Dedicated Infrastructure</vt:lpstr>
      <vt:lpstr>Infrastructure of DESY MPL Laboratory is Under Discussion </vt:lpstr>
      <vt:lpstr>Use of XFEL components</vt:lpstr>
      <vt:lpstr>DESY CW R&amp;D PROGRAM                           Motivation</vt:lpstr>
      <vt:lpstr>DESY CW R&amp;D PROGRAM                        First Results</vt:lpstr>
      <vt:lpstr>DESY CW R&amp;D PROGRAM                        First Results</vt:lpstr>
      <vt:lpstr>CW Operating Electron Injector Studies</vt:lpstr>
      <vt:lpstr>ILC HiGrade 1.8K Test Programme @ DESY</vt:lpstr>
      <vt:lpstr>ILC HiGrade 1.8K Test Programme</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sommera</dc:creator>
  <cp:lastModifiedBy>Weise</cp:lastModifiedBy>
  <cp:revision>590</cp:revision>
  <dcterms:created xsi:type="dcterms:W3CDTF">2008-04-14T12:45:38Z</dcterms:created>
  <dcterms:modified xsi:type="dcterms:W3CDTF">2016-03-07T07:27:37Z</dcterms:modified>
</cp:coreProperties>
</file>