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3" r:id="rId3"/>
    <p:sldMasterId id="2147483725" r:id="rId4"/>
    <p:sldMasterId id="2147483788" r:id="rId5"/>
    <p:sldMasterId id="2147483861" r:id="rId6"/>
  </p:sldMasterIdLst>
  <p:notesMasterIdLst>
    <p:notesMasterId r:id="rId34"/>
  </p:notesMasterIdLst>
  <p:sldIdLst>
    <p:sldId id="468" r:id="rId7"/>
    <p:sldId id="473" r:id="rId8"/>
    <p:sldId id="469" r:id="rId9"/>
    <p:sldId id="471" r:id="rId10"/>
    <p:sldId id="487" r:id="rId11"/>
    <p:sldId id="494" r:id="rId12"/>
    <p:sldId id="465" r:id="rId13"/>
    <p:sldId id="342" r:id="rId14"/>
    <p:sldId id="344" r:id="rId15"/>
    <p:sldId id="490" r:id="rId16"/>
    <p:sldId id="345" r:id="rId17"/>
    <p:sldId id="348" r:id="rId18"/>
    <p:sldId id="478" r:id="rId19"/>
    <p:sldId id="479" r:id="rId20"/>
    <p:sldId id="480" r:id="rId21"/>
    <p:sldId id="481" r:id="rId22"/>
    <p:sldId id="488" r:id="rId23"/>
    <p:sldId id="464" r:id="rId24"/>
    <p:sldId id="476" r:id="rId25"/>
    <p:sldId id="369" r:id="rId26"/>
    <p:sldId id="474" r:id="rId27"/>
    <p:sldId id="475" r:id="rId28"/>
    <p:sldId id="491" r:id="rId29"/>
    <p:sldId id="492" r:id="rId30"/>
    <p:sldId id="493" r:id="rId31"/>
    <p:sldId id="483" r:id="rId32"/>
    <p:sldId id="484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0" autoAdjust="0"/>
    <p:restoredTop sz="86344" autoAdjust="0"/>
  </p:normalViewPr>
  <p:slideViewPr>
    <p:cSldViewPr>
      <p:cViewPr varScale="1">
        <p:scale>
          <a:sx n="65" d="100"/>
          <a:sy n="65" d="100"/>
        </p:scale>
        <p:origin x="4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C2A6-E532-4552-A5D5-216D85385D8F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6E10-F368-45E2-88CC-FD3EFB95F9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56E10-F368-45E2-88CC-FD3EFB95F96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66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9370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082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84111-BE4C-4EDD-AD24-A969E382FB66}" type="slidenum">
              <a:rPr lang="en-US" altLang="ja-JP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2999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56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093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832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901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851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925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016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255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807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026F-3D5E-4075-8EB4-BE83F7C76087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227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DC63-DF7C-499C-BBF5-074D4D631FD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3F7B-AE3B-4BBA-B07E-DD422F0373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092A-0E69-4641-A50F-8F1EB03C21C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CF1B-5712-45E0-B59B-D3F89B1D6B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CB7C-0BB5-4745-9FCE-6A9FC1E71BF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C5CC-5838-4BFD-8EB8-3495830ACF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9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5B82-0356-4E0E-96E5-F7ADCA844A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0356-099E-4C38-A0BB-AEE1BA9B2C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CDC-93B4-40BE-AE03-DC59A520E72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5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DFE4-F5AB-4BA8-B7E1-38D54A535EC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4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BD5B-381B-46C8-8BE1-576F954C1BC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F795-FF46-4CE6-ADAE-A30DAD44D6D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D48-795B-420E-8D52-3F528017079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8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65-55F7-405A-955F-CD3F2061AE5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66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C3A-594E-4A95-A354-36F7D465E1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9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75A4-1755-401C-BFB0-0D3AD2704E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F8CB-3BC7-4579-80CF-8AE5CC8057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A13-6754-41C6-B013-FD47F1F68C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C96F-781D-43A5-9CD0-C275B9D5E6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72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1D92-7FAE-4AE8-BD70-2E0154FC63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17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738-31E3-4A83-8DC6-FAD0ECCEC9C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68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7DED-C009-40F2-8591-469B0FCA2C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9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516-B4B6-4AC9-8A1D-28C2F065CF9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04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B4D3-EEC7-4AFE-82F1-BB37AEB9FA4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0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421C-6FF7-47E5-9A83-35AC42AE63D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94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54CC-798C-4BFF-9AF8-EC9AC4BA7C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12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6335-B9D6-4716-8208-460032DE06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39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849-417B-4C8B-9656-DEB40D08C7D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09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18E1-1C0F-4125-8311-822E88FB03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2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0D4-BB2A-4CC3-9DE5-00B4074EFF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4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1E8-21AB-43BD-9CE2-4DC7834AFD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57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BC67-5097-456F-B5F4-2FD47F55EB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41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E8F4-85E3-4E27-9179-2BD963FCD63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DF71-D6B9-418C-B93B-70123AA3F04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A552-439B-4528-9882-FA86F5399C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05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084-917B-45EB-B73E-DDBF5A5E20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9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DF73-7E1C-409F-AF16-75D7FC73388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78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934A-FAB6-464D-BC8C-15E4C40ECE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2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C93-ACA4-4DF9-B75C-92FC799FC94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3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9DFF961-51B8-41F2-9B56-A9A04C437891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DA192E0-9A59-4D37-8268-4A27B9F80B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5243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28BFACB-89CE-4CF4-8E5D-DB0A85C13B5B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FBE5EE1-0C3A-4F0E-AC63-5A8EF028AE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7808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02B0F13-148D-454C-A13E-B158357959DF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869BD42-FF86-449B-B79C-51F15240D6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5203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F16826A-49BC-4A7F-8CA5-C538371C3A19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C611077-8F52-419C-B18F-BD171087E2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6862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6AC9D6A-2B27-4CF1-94B8-0DBAC14C67B3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8F81322-5B3A-4A52-B60B-DA8B657058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74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F9A-0E35-4F95-A7EB-41728F4CD1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59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9BF7FB3-9BF3-416E-B1E3-C1EEA25524F7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B4BC33-DB40-4478-B359-420E731E7F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153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0B502A-C1A7-4470-9F64-6C9686FC8401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2225129-9AE4-48F3-AB6C-9CB8669965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3958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70DAE0C-25D6-4DA9-BACF-2A5A1E942E19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653236C-0AFE-441C-81FA-B9F304AE2E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610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E9D6CDC-D622-4663-A44F-CEC2F54737BA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1586DA-7027-4867-916E-4EB66740F7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873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2D14021-F62D-4CFA-AFFA-BE0887C13628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5AD8AA1-CB67-4BA7-87F3-DADEBC8329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4492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A32641-1F5C-4BA4-A159-045C96FA87E9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931D73A-4E88-4C21-A2B9-C91043F27A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0681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D73763-BE0B-405F-A857-9071E78B31D1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89251D4-6FE7-4EC0-B55B-F6B2032C4E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6034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FCCC2BE-0572-49B0-B7EF-7E0264C75CD2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7A0905C-BBFA-47E9-B3EB-7308CA90C5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4550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D6294CA-B466-4B88-A1E9-B10EAD057552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D199B0-7BE2-4F28-8190-D3C7C0B762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599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1516F13-2FDA-4B1A-BC14-0A8CF7F59A61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9DD1E9B-E5D7-425E-BA99-919A021733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089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89DE-5060-4CEE-A62C-B59F31442E8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3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4DF0F2A-11AC-4D23-AC55-8A8D5C3F5F6C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7BD0FD9-F008-4FF7-9BBC-DC84DD8612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0210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D626E69-2B1D-4E00-8892-9684219A95A1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7756B00-838E-44E8-9BE2-38A3A93FF3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4761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EA52F92-F950-40CD-9848-F9FE0071E50F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87C0BBF-3710-4874-9D6B-EFEC83EAE7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5422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6DB8069-152D-4AF2-A2B7-981CF269546A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764B3B-E305-4F77-AB15-8577478C1F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159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B5F7786-BD43-4F32-BD03-311BD067A69E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226DF17-6273-49AD-8C1F-EE3A851650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9508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1CA9C06-4EA4-47E7-A6EB-912CC09AC007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F20113B-4B2F-41A0-95A5-B74923BCCB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0105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81FD40F-FEB6-4F16-8C13-958B2FB230CB}" type="datetime1">
              <a:rPr lang="ja-JP" altLang="en-US" smtClean="0"/>
              <a:t>2016/3/7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FD430AC-9785-4D42-98BB-AD3C83EF88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22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FF5A-000C-4F65-8D92-67FBC21810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6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A327-1F4C-4006-A3BC-8AD97DCBD62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0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2B42-F5F7-4A86-B35A-A5CCCAD2B5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5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F491-5561-493E-8945-A519B6D772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8495-EB28-47F6-A8B3-5D368ECA44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C1DC-C32C-490E-8873-E476747E888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FB59-A06C-43B1-BF76-3AA4A0F35E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BDD0-6027-4C0D-BA32-79CA8F0363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1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78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710B3F-617F-4BFA-B9BD-AAFDDDBD7CA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BC2C99-11C0-4711-AD8B-F43EFCB939F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00DCF-B9A5-4A04-AEBF-B99ED2637F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E7340-FDD5-40D0-8737-B77AB3D9DD8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tatus of PF-ring, PF-AR and </a:t>
            </a:r>
            <a:r>
              <a:rPr kumimoji="1" lang="en-US" altLang="ja-JP" dirty="0" err="1" smtClean="0"/>
              <a:t>cERL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Yukinori Kobayashi</a:t>
            </a:r>
          </a:p>
          <a:p>
            <a:r>
              <a:rPr lang="en-US" altLang="ja-JP" dirty="0" smtClean="0"/>
              <a:t>Accelerator Laboratory, KEK</a:t>
            </a:r>
          </a:p>
          <a:p>
            <a:r>
              <a:rPr kumimoji="1" lang="en-US" altLang="ja-JP" dirty="0" smtClean="0"/>
              <a:t>DESY-KEK collaboration meeting</a:t>
            </a:r>
          </a:p>
          <a:p>
            <a:r>
              <a:rPr lang="en-US" altLang="ja-JP" dirty="0" smtClean="0"/>
              <a:t>2016-03-07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7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900" smtClean="0">
              <a:solidFill>
                <a:srgbClr val="000000"/>
              </a:solidFill>
              <a:latin typeface="Symbol" pitchFamily="-65" charset="2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</a:rPr>
              <a:t>Light Source Performance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03363" y="898525"/>
            <a:ext cx="2608262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000000"/>
                </a:solidFill>
              </a:rPr>
              <a:t>Spectral Brightness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959475" y="900113"/>
            <a:ext cx="21367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000000"/>
                </a:solidFill>
              </a:rPr>
              <a:t>SR Pulse length</a:t>
            </a:r>
          </a:p>
        </p:txBody>
      </p:sp>
      <p:sp>
        <p:nvSpPr>
          <p:cNvPr id="33799" name="Text Box 67"/>
          <p:cNvSpPr txBox="1">
            <a:spLocks noChangeArrowheads="1"/>
          </p:cNvSpPr>
          <p:nvPr/>
        </p:nvSpPr>
        <p:spPr bwMode="auto">
          <a:xfrm>
            <a:off x="3663950" y="6235700"/>
            <a:ext cx="2236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Calculated by K. Tsuchiya </a:t>
            </a:r>
          </a:p>
        </p:txBody>
      </p:sp>
      <p:pic>
        <p:nvPicPr>
          <p:cNvPr id="33800" name="図 13" descr="Br_ULmod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0700"/>
            <a:ext cx="45243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テキスト ボックス 16"/>
          <p:cNvSpPr txBox="1">
            <a:spLocks noChangeArrowheads="1"/>
          </p:cNvSpPr>
          <p:nvPr/>
        </p:nvSpPr>
        <p:spPr bwMode="auto">
          <a:xfrm>
            <a:off x="1727200" y="1993900"/>
            <a:ext cx="1233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FF0000"/>
                </a:solidFill>
              </a:rPr>
              <a:t>3-GeV ERL</a:t>
            </a:r>
            <a:endParaRPr lang="ja-JP" altLang="en-US" sz="1600" b="1" smtClean="0">
              <a:solidFill>
                <a:srgbClr val="FF0000"/>
              </a:solidFill>
            </a:endParaRPr>
          </a:p>
        </p:txBody>
      </p:sp>
      <p:sp>
        <p:nvSpPr>
          <p:cNvPr id="33802" name="正方形/長方形 11"/>
          <p:cNvSpPr>
            <a:spLocks noChangeArrowheads="1"/>
          </p:cNvSpPr>
          <p:nvPr/>
        </p:nvSpPr>
        <p:spPr bwMode="auto">
          <a:xfrm>
            <a:off x="3973513" y="1871663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Symbol" pitchFamily="-65" charset="2"/>
              </a:rPr>
              <a:t>l</a:t>
            </a:r>
            <a:r>
              <a:rPr lang="en-US" altLang="ja-JP" sz="1200" b="1" baseline="-25000" smtClean="0">
                <a:solidFill>
                  <a:srgbClr val="000000"/>
                </a:solidFill>
              </a:rPr>
              <a:t>u</a:t>
            </a:r>
            <a:r>
              <a:rPr lang="en-US" altLang="ja-JP" sz="1200" b="1" smtClean="0">
                <a:solidFill>
                  <a:srgbClr val="000000"/>
                </a:solidFill>
              </a:rPr>
              <a:t> =1.8cm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L = 30m</a:t>
            </a:r>
          </a:p>
        </p:txBody>
      </p:sp>
      <p:sp>
        <p:nvSpPr>
          <p:cNvPr id="33803" name="正方形/長方形 11"/>
          <p:cNvSpPr>
            <a:spLocks noChangeArrowheads="1"/>
          </p:cNvSpPr>
          <p:nvPr/>
        </p:nvSpPr>
        <p:spPr bwMode="auto">
          <a:xfrm>
            <a:off x="1268413" y="225266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Symbol" pitchFamily="-65" charset="2"/>
              </a:rPr>
              <a:t>l</a:t>
            </a:r>
            <a:r>
              <a:rPr lang="en-US" altLang="ja-JP" sz="1200" b="1" baseline="-25000" smtClean="0">
                <a:solidFill>
                  <a:srgbClr val="000000"/>
                </a:solidFill>
              </a:rPr>
              <a:t>u</a:t>
            </a:r>
            <a:r>
              <a:rPr lang="en-US" altLang="ja-JP" sz="1200" b="1" smtClean="0">
                <a:solidFill>
                  <a:srgbClr val="000000"/>
                </a:solidFill>
              </a:rPr>
              <a:t> =6cm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L = 30m</a:t>
            </a:r>
          </a:p>
        </p:txBody>
      </p:sp>
      <p:sp>
        <p:nvSpPr>
          <p:cNvPr id="33804" name="テキスト ボックス 19"/>
          <p:cNvSpPr txBox="1">
            <a:spLocks noChangeArrowheads="1"/>
          </p:cNvSpPr>
          <p:nvPr/>
        </p:nvSpPr>
        <p:spPr bwMode="auto">
          <a:xfrm>
            <a:off x="1092200" y="38354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8000"/>
                </a:solidFill>
              </a:rPr>
              <a:t>PF 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8000"/>
                </a:solidFill>
              </a:rPr>
              <a:t>undulators</a:t>
            </a:r>
            <a:endParaRPr lang="ja-JP" altLang="en-US" sz="1400" smtClean="0">
              <a:solidFill>
                <a:srgbClr val="008000"/>
              </a:solidFill>
            </a:endParaRPr>
          </a:p>
        </p:txBody>
      </p:sp>
      <p:sp>
        <p:nvSpPr>
          <p:cNvPr id="33805" name="テキスト ボックス 20"/>
          <p:cNvSpPr txBox="1">
            <a:spLocks noChangeArrowheads="1"/>
          </p:cNvSpPr>
          <p:nvPr/>
        </p:nvSpPr>
        <p:spPr bwMode="auto">
          <a:xfrm>
            <a:off x="1676400" y="51308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90"/>
                </a:solidFill>
              </a:rPr>
              <a:t>PF-AR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90"/>
                </a:solidFill>
              </a:rPr>
              <a:t>undulators</a:t>
            </a:r>
            <a:endParaRPr lang="ja-JP" altLang="en-US" sz="1400" smtClean="0">
              <a:solidFill>
                <a:srgbClr val="000090"/>
              </a:solidFill>
            </a:endParaRPr>
          </a:p>
        </p:txBody>
      </p:sp>
      <p:pic>
        <p:nvPicPr>
          <p:cNvPr id="33806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330700"/>
            <a:ext cx="2971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95500"/>
            <a:ext cx="2971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8" name="図形グループ 38"/>
          <p:cNvGrpSpPr>
            <a:grpSpLocks/>
          </p:cNvGrpSpPr>
          <p:nvPr/>
        </p:nvGrpSpPr>
        <p:grpSpPr bwMode="auto">
          <a:xfrm>
            <a:off x="2400300" y="2501900"/>
            <a:ext cx="4699000" cy="1801813"/>
            <a:chOff x="2387601" y="2413000"/>
            <a:chExt cx="4698999" cy="1801200"/>
          </a:xfrm>
        </p:grpSpPr>
        <p:grpSp>
          <p:nvGrpSpPr>
            <p:cNvPr id="33816" name="図形グループ 31"/>
            <p:cNvGrpSpPr>
              <a:grpSpLocks/>
            </p:cNvGrpSpPr>
            <p:nvPr/>
          </p:nvGrpSpPr>
          <p:grpSpPr bwMode="auto">
            <a:xfrm>
              <a:off x="2387601" y="2413000"/>
              <a:ext cx="1714599" cy="1397000"/>
              <a:chOff x="2387601" y="2413000"/>
              <a:chExt cx="1714599" cy="1397000"/>
            </a:xfrm>
          </p:grpSpPr>
          <p:sp>
            <p:nvSpPr>
              <p:cNvPr id="30" name="上矢印 29"/>
              <p:cNvSpPr>
                <a:spLocks noChangeArrowheads="1"/>
              </p:cNvSpPr>
              <p:nvPr/>
            </p:nvSpPr>
            <p:spPr bwMode="auto">
              <a:xfrm>
                <a:off x="2387601" y="2679609"/>
                <a:ext cx="192088" cy="1028350"/>
              </a:xfrm>
              <a:prstGeom prst="upArrow">
                <a:avLst>
                  <a:gd name="adj1" fmla="val 50000"/>
                  <a:gd name="adj2" fmla="val 49991"/>
                </a:avLst>
              </a:prstGeom>
              <a:solidFill>
                <a:schemeClr val="bg1"/>
              </a:solidFill>
              <a:ln w="9525">
                <a:solidFill>
                  <a:srgbClr val="FF008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上矢印 30"/>
              <p:cNvSpPr>
                <a:spLocks noChangeArrowheads="1"/>
              </p:cNvSpPr>
              <p:nvPr/>
            </p:nvSpPr>
            <p:spPr bwMode="auto">
              <a:xfrm>
                <a:off x="3886201" y="2413000"/>
                <a:ext cx="215900" cy="1396525"/>
              </a:xfrm>
              <a:prstGeom prst="upArrow">
                <a:avLst>
                  <a:gd name="adj1" fmla="val 50000"/>
                  <a:gd name="adj2" fmla="val 50010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上矢印 34"/>
            <p:cNvSpPr>
              <a:spLocks noChangeArrowheads="1"/>
            </p:cNvSpPr>
            <p:nvPr/>
          </p:nvSpPr>
          <p:spPr bwMode="auto">
            <a:xfrm>
              <a:off x="6883400" y="3657177"/>
              <a:ext cx="203200" cy="557023"/>
            </a:xfrm>
            <a:prstGeom prst="upArrow">
              <a:avLst>
                <a:gd name="adj1" fmla="val 50000"/>
                <a:gd name="adj2" fmla="val 50003"/>
              </a:avLst>
            </a:prstGeom>
            <a:solidFill>
              <a:schemeClr val="bg1"/>
            </a:solidFill>
            <a:ln w="9525">
              <a:solidFill>
                <a:srgbClr val="FF008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809" name="テキスト ボックス 35"/>
          <p:cNvSpPr txBox="1">
            <a:spLocks noChangeArrowheads="1"/>
          </p:cNvSpPr>
          <p:nvPr/>
        </p:nvSpPr>
        <p:spPr bwMode="auto">
          <a:xfrm>
            <a:off x="7226300" y="220980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3-GeV ERL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50 - 100 fs</a:t>
            </a:r>
            <a:endParaRPr lang="ja-JP" altLang="en-US" sz="1600" b="1" smtClean="0">
              <a:solidFill>
                <a:srgbClr val="000000"/>
              </a:solidFill>
            </a:endParaRPr>
          </a:p>
        </p:txBody>
      </p:sp>
      <p:sp>
        <p:nvSpPr>
          <p:cNvPr id="33810" name="テキスト ボックス 37"/>
          <p:cNvSpPr txBox="1">
            <a:spLocks noChangeArrowheads="1"/>
          </p:cNvSpPr>
          <p:nvPr/>
        </p:nvSpPr>
        <p:spPr bwMode="auto">
          <a:xfrm>
            <a:off x="7493000" y="4508500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PF/PF-AR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30 - 60 ps</a:t>
            </a:r>
            <a:endParaRPr lang="ja-JP" alt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4" name="図形グループ 43"/>
          <p:cNvGrpSpPr>
            <a:grpSpLocks/>
          </p:cNvGrpSpPr>
          <p:nvPr/>
        </p:nvGrpSpPr>
        <p:grpSpPr bwMode="auto">
          <a:xfrm>
            <a:off x="3175001" y="1333500"/>
            <a:ext cx="1864614" cy="731838"/>
            <a:chOff x="3175000" y="1333500"/>
            <a:chExt cx="1864422" cy="731893"/>
          </a:xfrm>
        </p:grpSpPr>
        <p:sp>
          <p:nvSpPr>
            <p:cNvPr id="33813" name="テキスト ボックス 40"/>
            <p:cNvSpPr txBox="1">
              <a:spLocks noChangeArrowheads="1"/>
            </p:cNvSpPr>
            <p:nvPr/>
          </p:nvSpPr>
          <p:spPr bwMode="auto">
            <a:xfrm>
              <a:off x="3175000" y="1333500"/>
              <a:ext cx="1864422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ja-JP" sz="1600" b="1" baseline="30000" dirty="0" smtClean="0">
                  <a:solidFill>
                    <a:srgbClr val="FF0000"/>
                  </a:solidFill>
                </a:rPr>
                <a:t>26-27</a:t>
              </a:r>
              <a:r>
                <a:rPr lang="en-US" altLang="ja-JP" sz="1600" b="1" dirty="0" smtClean="0">
                  <a:solidFill>
                    <a:srgbClr val="FF0000"/>
                  </a:solidFill>
                </a:rPr>
                <a:t> by XFEL-O</a:t>
              </a:r>
              <a:endParaRPr lang="ja-JP" altLang="en-US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3" name="上矢印 42"/>
            <p:cNvSpPr>
              <a:spLocks noChangeArrowheads="1"/>
            </p:cNvSpPr>
            <p:nvPr/>
          </p:nvSpPr>
          <p:spPr bwMode="auto">
            <a:xfrm>
              <a:off x="3771839" y="1676426"/>
              <a:ext cx="215878" cy="38896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66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RL\発表\2015_05_05 IPAC15（坂中）\図\cERL-BirdView_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44092"/>
            <a:ext cx="7930836" cy="50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12256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The Compact ERL (cERL)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87650" y="5523683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0099FF"/>
                </a:solidFill>
              </a:rPr>
              <a:t>Photocathode DC gun</a:t>
            </a:r>
          </a:p>
          <a:p>
            <a:pPr algn="ctr"/>
            <a:r>
              <a:rPr lang="en-US" altLang="ja-JP" sz="1200" dirty="0" smtClean="0">
                <a:solidFill>
                  <a:srgbClr val="0099FF"/>
                </a:solidFill>
              </a:rPr>
              <a:t>(JAEA)</a:t>
            </a:r>
            <a:endParaRPr kumimoji="1" lang="ja-JP" altLang="en-US" sz="1200" dirty="0">
              <a:solidFill>
                <a:srgbClr val="0099FF"/>
              </a:solidFill>
            </a:endParaRPr>
          </a:p>
        </p:txBody>
      </p:sp>
      <p:graphicFrame>
        <p:nvGraphicFramePr>
          <p:cNvPr id="15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51591"/>
              </p:ext>
            </p:extLst>
          </p:nvPr>
        </p:nvGraphicFramePr>
        <p:xfrm>
          <a:off x="4624589" y="3780996"/>
          <a:ext cx="4300374" cy="2896400"/>
        </p:xfrm>
        <a:graphic>
          <a:graphicData uri="http://schemas.openxmlformats.org/drawingml/2006/table">
            <a:tbl>
              <a:tblPr/>
              <a:tblGrid>
                <a:gridCol w="1511929"/>
                <a:gridCol w="1394234"/>
                <a:gridCol w="1394211"/>
              </a:tblGrid>
              <a:tr h="24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Design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In operation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3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Beam energy </a:t>
                      </a:r>
                      <a:r>
                        <a:rPr kumimoji="1" lang="en-US" altLang="ja-JP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35 MeV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20 MeV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Injector energy </a:t>
                      </a:r>
                      <a:r>
                        <a:rPr kumimoji="1" lang="en-US" altLang="ja-JP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E</a:t>
                      </a:r>
                      <a:r>
                        <a:rPr kumimoji="1" lang="en-US" altLang="ja-JP" sz="10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inj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 MeV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2.9 - 6 MeV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Gun high voltage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500 kV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390 kV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1" lang="en-US" altLang="ja-JP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acc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 in main linac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15 MV/m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8.2 MV/m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Beam current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 mA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300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m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Normalized emittance [mm</a:t>
                      </a: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  <a:sym typeface="Symbol"/>
                        </a:rPr>
                        <a:t></a:t>
                      </a: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mrad]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1.0 @7.7 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pC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See, page 16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Repetition frequency of bunches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1.3 GHz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1.3 GHz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162.5 MHz (for LCS)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RMS bunch length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1-3 ps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~ 100 fs (compress.)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1-3 ps (usual)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Max. heat load at 2K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80 W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80 - 100 W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708766" y="3401930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Parameters of the cERL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227" y="854978"/>
            <a:ext cx="4348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33FF"/>
                </a:solidFill>
              </a:rPr>
              <a:t>The cERL contains all important technologies.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381255" y="3865830"/>
            <a:ext cx="403094" cy="905346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100765" y="4772355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99FF"/>
                </a:solidFill>
              </a:rPr>
              <a:t>Injector cryomodule</a:t>
            </a:r>
            <a:endParaRPr kumimoji="1" lang="ja-JP" altLang="en-US" sz="1200" dirty="0">
              <a:solidFill>
                <a:srgbClr val="0099FF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686780" y="2225644"/>
            <a:ext cx="866420" cy="617144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897919" y="2869618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99FF"/>
                </a:solidFill>
              </a:rPr>
              <a:t>Main-linac cryomodule</a:t>
            </a:r>
            <a:endParaRPr kumimoji="1" lang="ja-JP" altLang="en-US" sz="1200" dirty="0">
              <a:solidFill>
                <a:srgbClr val="0099FF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7186790" y="1760900"/>
            <a:ext cx="617421" cy="547734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424928" y="230863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99FF"/>
                </a:solidFill>
              </a:rPr>
              <a:t>Beam dump</a:t>
            </a:r>
            <a:endParaRPr kumimoji="1" lang="ja-JP" altLang="en-US" sz="1200" dirty="0">
              <a:solidFill>
                <a:srgbClr val="0099FF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601148" y="4318503"/>
            <a:ext cx="499617" cy="1204111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518424" y="1723384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99FF"/>
                </a:solidFill>
              </a:rPr>
              <a:t>Recirculation loop</a:t>
            </a:r>
            <a:endParaRPr kumimoji="1" lang="ja-JP" altLang="en-US" sz="1200" dirty="0">
              <a:solidFill>
                <a:srgbClr val="0099FF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H="1" flipV="1">
            <a:off x="2387650" y="2034767"/>
            <a:ext cx="463306" cy="446166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058652" y="1287309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99FF"/>
                </a:solidFill>
              </a:rPr>
              <a:t>Injector diagnostic beamline</a:t>
            </a:r>
            <a:endParaRPr kumimoji="1" lang="ja-JP" altLang="en-US" sz="1200" dirty="0">
              <a:solidFill>
                <a:srgbClr val="0099FF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H="1" flipV="1">
            <a:off x="3500582" y="1621087"/>
            <a:ext cx="999955" cy="827360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080742" y="3128777"/>
            <a:ext cx="543197" cy="254534"/>
          </a:xfrm>
          <a:prstGeom prst="line">
            <a:avLst/>
          </a:prstGeom>
          <a:ln w="19050">
            <a:solidFill>
              <a:srgbClr val="33CC3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568629" y="327881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CC33"/>
                </a:solidFill>
              </a:rPr>
              <a:t>Merger</a:t>
            </a:r>
            <a:endParaRPr kumimoji="1" lang="ja-JP" altLang="en-US" sz="1200" dirty="0">
              <a:solidFill>
                <a:srgbClr val="33CC33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6281601" y="1861883"/>
            <a:ext cx="635247" cy="703906"/>
          </a:xfrm>
          <a:prstGeom prst="line">
            <a:avLst/>
          </a:prstGeom>
          <a:ln w="19050">
            <a:solidFill>
              <a:srgbClr val="33CC3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785358" y="2528845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CC33"/>
                </a:solidFill>
              </a:rPr>
              <a:t>Dump chicane</a:t>
            </a:r>
            <a:endParaRPr kumimoji="1" lang="ja-JP" altLang="en-US" sz="1200" dirty="0">
              <a:solidFill>
                <a:srgbClr val="33CC33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04211" y="968104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CC33"/>
                </a:solidFill>
              </a:rPr>
              <a:t>The first arc</a:t>
            </a:r>
            <a:endParaRPr kumimoji="1" lang="ja-JP" altLang="en-US" sz="1200" dirty="0">
              <a:solidFill>
                <a:srgbClr val="33CC33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2866" y="4632676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CC33"/>
                </a:solidFill>
              </a:rPr>
              <a:t>The second arc</a:t>
            </a:r>
            <a:endParaRPr kumimoji="1" lang="ja-JP" altLang="en-US" sz="1200" dirty="0">
              <a:solidFill>
                <a:srgbClr val="33CC33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9831" y="5964587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Circumference: ~ 90 m</a:t>
            </a:r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-40955" y="5651442"/>
            <a:ext cx="11608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schemeClr val="bg2"/>
                </a:solidFill>
              </a:rPr>
              <a:t>©Rey.Hori/KEK</a:t>
            </a:r>
            <a:endParaRPr lang="ja-JP" alt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40272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Construction and Commissioning of cERL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Group 2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03938"/>
              </p:ext>
            </p:extLst>
          </p:nvPr>
        </p:nvGraphicFramePr>
        <p:xfrm>
          <a:off x="187323" y="950376"/>
          <a:ext cx="8748447" cy="5578573"/>
        </p:xfrm>
        <a:graphic>
          <a:graphicData uri="http://schemas.openxmlformats.org/drawingml/2006/table">
            <a:tbl>
              <a:tblPr/>
              <a:tblGrid>
                <a:gridCol w="1070388"/>
                <a:gridCol w="1070388"/>
                <a:gridCol w="1199501"/>
                <a:gridCol w="1147440"/>
                <a:gridCol w="1109955"/>
                <a:gridCol w="1043317"/>
                <a:gridCol w="1053729"/>
                <a:gridCol w="1053729"/>
              </a:tblGrid>
              <a:tr h="3472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2011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2013</a:t>
                      </a: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2014</a:t>
                      </a: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2015</a:t>
                      </a: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1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1586092" y="1795884"/>
            <a:ext cx="1003185" cy="227091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34147" y="1802453"/>
            <a:ext cx="1095469" cy="24089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71866" y="1814000"/>
            <a:ext cx="541694" cy="22934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44486" y="1340788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3333FF"/>
                </a:solidFill>
              </a:rPr>
              <a:t>R</a:t>
            </a:r>
            <a:r>
              <a:rPr kumimoji="1" lang="en-US" altLang="ja-JP" sz="1200" dirty="0" smtClean="0">
                <a:solidFill>
                  <a:srgbClr val="3333FF"/>
                </a:solidFill>
              </a:rPr>
              <a:t>efurbishment</a:t>
            </a:r>
          </a:p>
          <a:p>
            <a:r>
              <a:rPr lang="en-US" altLang="ja-JP" sz="1200" dirty="0" smtClean="0">
                <a:solidFill>
                  <a:srgbClr val="3333FF"/>
                </a:solidFill>
              </a:rPr>
              <a:t>of building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0776" y="1352335"/>
            <a:ext cx="15376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Clearing radioactive</a:t>
            </a:r>
          </a:p>
          <a:p>
            <a:r>
              <a:rPr kumimoji="1" lang="en-US" altLang="ja-JP" sz="1200" dirty="0" smtClean="0"/>
              <a:t>materials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6257" y="1336483"/>
            <a:ext cx="14173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33FF"/>
                </a:solidFill>
              </a:rPr>
              <a:t>Construction of</a:t>
            </a:r>
          </a:p>
          <a:p>
            <a:r>
              <a:rPr lang="en-US" altLang="ja-JP" sz="1200" dirty="0" smtClean="0">
                <a:solidFill>
                  <a:srgbClr val="3333FF"/>
                </a:solidFill>
              </a:rPr>
              <a:t>radiation shielding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214782" y="2627294"/>
            <a:ext cx="832919" cy="227091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02304" y="2133729"/>
            <a:ext cx="12285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33FF"/>
                </a:solidFill>
              </a:rPr>
              <a:t>Construction of</a:t>
            </a:r>
          </a:p>
          <a:p>
            <a:r>
              <a:rPr lang="en-US" altLang="ja-JP" sz="1200" dirty="0" smtClean="0">
                <a:solidFill>
                  <a:srgbClr val="3333FF"/>
                </a:solidFill>
              </a:rPr>
              <a:t>injector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074861" y="3233875"/>
            <a:ext cx="244444" cy="2270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8289" y="2938866"/>
            <a:ext cx="19399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Commissioning</a:t>
            </a:r>
            <a:r>
              <a:rPr lang="ja-JP" altLang="en-US" sz="1200" dirty="0" smtClean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of injector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330844" y="3897796"/>
            <a:ext cx="416459" cy="227091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47303" y="4549644"/>
            <a:ext cx="613150" cy="227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5633" y="4265273"/>
            <a:ext cx="25658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Commissioning of cERL (with loop)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396386" y="5263360"/>
            <a:ext cx="498222" cy="227091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02489" y="4943213"/>
            <a:ext cx="20860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33FF"/>
                </a:solidFill>
              </a:rPr>
              <a:t>Construction of LCS system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94608" y="5897101"/>
            <a:ext cx="271604" cy="227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29838" y="5573674"/>
            <a:ext cx="22749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Commissioning of LCS system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34" name="Picture 2" descr="C:\Users\sakanaka\Pictures\2009\2009_10_30 東カウンター貫通孔等現場確認\P100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3" y="2312982"/>
            <a:ext cx="177599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線コネクタ 38"/>
          <p:cNvCxnSpPr/>
          <p:nvPr/>
        </p:nvCxnSpPr>
        <p:spPr>
          <a:xfrm flipH="1">
            <a:off x="1104773" y="1923392"/>
            <a:ext cx="982912" cy="364238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3113764" y="1928672"/>
            <a:ext cx="2128949" cy="358958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4312491" y="2740839"/>
            <a:ext cx="1318751" cy="1003068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6553200" y="2799279"/>
            <a:ext cx="1092296" cy="1212062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5294945" y="5355235"/>
            <a:ext cx="2350552" cy="284922"/>
          </a:xfrm>
          <a:prstGeom prst="line">
            <a:avLst/>
          </a:prstGeom>
          <a:ln w="19050">
            <a:solidFill>
              <a:srgbClr val="00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402199" y="5355236"/>
            <a:ext cx="2638783" cy="889990"/>
            <a:chOff x="320722" y="5355236"/>
            <a:chExt cx="2638783" cy="889990"/>
          </a:xfrm>
        </p:grpSpPr>
        <p:sp>
          <p:nvSpPr>
            <p:cNvPr id="27" name="角丸四角形 26"/>
            <p:cNvSpPr/>
            <p:nvPr/>
          </p:nvSpPr>
          <p:spPr>
            <a:xfrm>
              <a:off x="320722" y="5355236"/>
              <a:ext cx="2638783" cy="88999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01892" y="5500821"/>
              <a:ext cx="374365" cy="227091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002483" y="5848534"/>
              <a:ext cx="19479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0000"/>
                  </a:solidFill>
                </a:rPr>
                <a:t>Commissioning/Operation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81876" y="5474103"/>
              <a:ext cx="10454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3333FF"/>
                  </a:solidFill>
                </a:rPr>
                <a:t>Construction</a:t>
              </a:r>
              <a:endParaRPr kumimoji="1" lang="ja-JP" altLang="en-US" sz="1200" dirty="0">
                <a:solidFill>
                  <a:srgbClr val="3333FF"/>
                </a:solidFill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10945" y="5879815"/>
              <a:ext cx="374365" cy="2270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5832979" y="3571913"/>
            <a:ext cx="24176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33FF"/>
                </a:solidFill>
              </a:rPr>
              <a:t>Construction of recirculation loop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pic>
        <p:nvPicPr>
          <p:cNvPr id="1026" name="Picture 2" descr="D:\ERL\発表\2015_06_08 ERL2015（坂中）\元図\遮蔽体工事写真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4" y="2292840"/>
            <a:ext cx="1774800" cy="13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RL\発表\2015_06_08 ERL2015（坂中）\元図\入射部建設写真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13" y="3748168"/>
            <a:ext cx="1774800" cy="13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RL\発表\2015_06_08 ERL2015（坂中）\元図\フォトン実験室建設写真１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13" y="5148349"/>
            <a:ext cx="1774800" cy="13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ave\周回部建設写真１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90" y="1468179"/>
            <a:ext cx="1774800" cy="13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51"/>
          <p:cNvSpPr txBox="1"/>
          <p:nvPr/>
        </p:nvSpPr>
        <p:spPr>
          <a:xfrm>
            <a:off x="5975232" y="2433062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9900"/>
                </a:solidFill>
              </a:rPr>
              <a:t>ERL2013</a:t>
            </a:r>
            <a:endParaRPr kumimoji="1" lang="ja-JP" altLang="en-US" sz="1400" dirty="0">
              <a:solidFill>
                <a:srgbClr val="009900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6462720" y="2740839"/>
            <a:ext cx="0" cy="198027"/>
          </a:xfrm>
          <a:prstGeom prst="straightConnector1">
            <a:avLst/>
          </a:prstGeom>
          <a:ln w="158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953239" y="5313376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9900"/>
                </a:solidFill>
              </a:rPr>
              <a:t>ERL2015</a:t>
            </a:r>
            <a:endParaRPr kumimoji="1" lang="ja-JP" altLang="en-US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40272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Picture of the cERL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pic>
        <p:nvPicPr>
          <p:cNvPr id="41" name="Picture 4" descr="D:\My Pictures\2014\ERL開発棟\2014_04_14_cERL写真(帯名)\DSC02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1503"/>
            <a:ext cx="9144001" cy="60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7374535" y="1662842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FF66"/>
                </a:solidFill>
              </a:rPr>
              <a:t>Photocathode DC gun</a:t>
            </a:r>
            <a:endParaRPr kumimoji="1" lang="ja-JP" altLang="en-US" sz="1200" dirty="0">
              <a:solidFill>
                <a:srgbClr val="FFFF66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25047" y="6219326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FF66"/>
                </a:solidFill>
              </a:rPr>
              <a:t>Injector cryomodule</a:t>
            </a:r>
            <a:endParaRPr kumimoji="1" lang="ja-JP" altLang="en-US" sz="1200" dirty="0">
              <a:solidFill>
                <a:srgbClr val="FFFF66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60308" y="2412126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FF66"/>
                </a:solidFill>
              </a:rPr>
              <a:t>Main-linac cryomodule</a:t>
            </a:r>
            <a:endParaRPr kumimoji="1" lang="ja-JP" altLang="en-US" sz="1200" dirty="0">
              <a:solidFill>
                <a:srgbClr val="FFFF66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4888871" y="2697933"/>
            <a:ext cx="318017" cy="968721"/>
          </a:xfrm>
          <a:prstGeom prst="line">
            <a:avLst/>
          </a:prstGeom>
          <a:ln w="15875">
            <a:solidFill>
              <a:srgbClr val="FFFF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>
            <a:off x="6048260" y="4137434"/>
            <a:ext cx="79427" cy="1998961"/>
          </a:xfrm>
          <a:prstGeom prst="line">
            <a:avLst/>
          </a:prstGeom>
          <a:ln w="15875">
            <a:solidFill>
              <a:srgbClr val="FFFF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581020" y="5775480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FF66"/>
                </a:solidFill>
              </a:rPr>
              <a:t>Recirculation loop</a:t>
            </a:r>
            <a:endParaRPr kumimoji="1" lang="ja-JP" altLang="en-US" sz="1200" dirty="0">
              <a:solidFill>
                <a:srgbClr val="FFFF66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4476195" y="2225644"/>
            <a:ext cx="523094" cy="1593409"/>
          </a:xfrm>
          <a:prstGeom prst="line">
            <a:avLst/>
          </a:prstGeom>
          <a:ln w="15875">
            <a:solidFill>
              <a:srgbClr val="FFFF6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059757" y="1919032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FF66"/>
                </a:solidFill>
              </a:rPr>
              <a:t>Injector diagnostic beamline</a:t>
            </a:r>
            <a:endParaRPr kumimoji="1" lang="ja-JP" altLang="en-US" sz="12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ERL\発表\2015_05_05 IPAC15（坂中）\データ\LCS実験\図2（坂中）\LCS機器配置案_2015_01_30(レーザー室なし、説明なし、シールドなし）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528" y="1035201"/>
            <a:ext cx="8119071" cy="189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7533969" y="624522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11672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Beam Optics of cERL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pic>
        <p:nvPicPr>
          <p:cNvPr id="35" name="Picture 3" descr="C:\Users\mtsukasa\Documents\Tex\Conference\ERL_conference\ERL2011\Matching\Presen\Figures\Three_step\s_enx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6" y="3204687"/>
            <a:ext cx="3200663" cy="332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1164" y="6521204"/>
            <a:ext cx="297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Injector (gun </a:t>
            </a:r>
            <a:r>
              <a:rPr kumimoji="1" lang="en-US" altLang="ja-JP" sz="1400" dirty="0" smtClean="0">
                <a:sym typeface="Symbol"/>
              </a:rPr>
              <a:t></a:t>
            </a:r>
            <a:r>
              <a:rPr kumimoji="1" lang="en-US" altLang="ja-JP" sz="1400" dirty="0" smtClean="0"/>
              <a:t> exit of main linac).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06852" y="6481948"/>
            <a:ext cx="5161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Recirculation loop (exit of main linac </a:t>
            </a:r>
            <a:r>
              <a:rPr kumimoji="1" lang="en-US" altLang="ja-JP" sz="1400" dirty="0" smtClean="0">
                <a:sym typeface="Symbol"/>
              </a:rPr>
              <a:t></a:t>
            </a:r>
            <a:r>
              <a:rPr kumimoji="1" lang="en-US" altLang="ja-JP" sz="1400" dirty="0" smtClean="0"/>
              <a:t> beam dump).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44343" y="103512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3333FF"/>
                </a:solidFill>
              </a:rPr>
              <a:t>Gun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44995" y="82900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3333FF"/>
                </a:solidFill>
              </a:rPr>
              <a:t>Injector</a:t>
            </a:r>
          </a:p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module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85308" y="1001474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3333FF"/>
                </a:solidFill>
              </a:rPr>
              <a:t>Main-linac (ML)</a:t>
            </a:r>
          </a:p>
          <a:p>
            <a:pPr algn="ctr"/>
            <a:r>
              <a:rPr kumimoji="1" lang="en-US" altLang="ja-JP" sz="1400" dirty="0" smtClean="0">
                <a:solidFill>
                  <a:srgbClr val="3333FF"/>
                </a:solidFill>
              </a:rPr>
              <a:t>module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59411" y="901903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Beam dump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71043" y="1995273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The first arc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498244" y="201836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The second arc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835252" y="188659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66FF"/>
                </a:solidFill>
              </a:rPr>
              <a:t>Injection chicane</a:t>
            </a:r>
            <a:endParaRPr kumimoji="1" lang="ja-JP" altLang="en-US" sz="1200" dirty="0">
              <a:solidFill>
                <a:srgbClr val="0066FF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30641" y="1823155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66FF"/>
                </a:solidFill>
              </a:rPr>
              <a:t>Dump</a:t>
            </a:r>
            <a:r>
              <a:rPr kumimoji="1" lang="en-US" altLang="ja-JP" sz="1200" dirty="0" smtClean="0">
                <a:solidFill>
                  <a:srgbClr val="0066FF"/>
                </a:solidFill>
              </a:rPr>
              <a:t> chicane</a:t>
            </a:r>
            <a:endParaRPr kumimoji="1" lang="ja-JP" altLang="en-US" sz="1200" dirty="0">
              <a:solidFill>
                <a:srgbClr val="0066FF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67013" y="2339684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66FF"/>
                </a:solidFill>
              </a:rPr>
              <a:t>Path-length control chicane</a:t>
            </a:r>
            <a:endParaRPr kumimoji="1" lang="ja-JP" altLang="en-US" sz="1200" dirty="0">
              <a:solidFill>
                <a:srgbClr val="0066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903414" y="2044825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66FF"/>
                </a:solidFill>
              </a:rPr>
              <a:t>Injector diagnostic line</a:t>
            </a:r>
            <a:endParaRPr kumimoji="1" lang="ja-JP" altLang="en-US" sz="1200" dirty="0">
              <a:solidFill>
                <a:srgbClr val="0066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6177749" y="1732622"/>
            <a:ext cx="142230" cy="199233"/>
          </a:xfrm>
          <a:prstGeom prst="line">
            <a:avLst/>
          </a:prstGeom>
          <a:ln w="19050">
            <a:solidFill>
              <a:srgbClr val="33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397445" y="1732622"/>
            <a:ext cx="289948" cy="153968"/>
          </a:xfrm>
          <a:prstGeom prst="line">
            <a:avLst/>
          </a:prstGeom>
          <a:ln w="19050">
            <a:solidFill>
              <a:srgbClr val="33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4040240" y="2533940"/>
            <a:ext cx="240099" cy="85922"/>
          </a:xfrm>
          <a:prstGeom prst="line">
            <a:avLst/>
          </a:prstGeom>
          <a:ln w="19050">
            <a:solidFill>
              <a:srgbClr val="33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 flipV="1">
            <a:off x="6475618" y="1189008"/>
            <a:ext cx="273707" cy="130289"/>
          </a:xfrm>
          <a:prstGeom prst="line">
            <a:avLst/>
          </a:prstGeom>
          <a:ln w="19050">
            <a:solidFill>
              <a:srgbClr val="3333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6131862" y="2487419"/>
            <a:ext cx="73046" cy="138500"/>
          </a:xfrm>
          <a:prstGeom prst="line">
            <a:avLst/>
          </a:prstGeom>
          <a:ln w="19050">
            <a:solidFill>
              <a:srgbClr val="3399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5672298" y="2255519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66FF"/>
                </a:solidFill>
              </a:rPr>
              <a:t>LCS interaction point</a:t>
            </a:r>
            <a:endParaRPr kumimoji="1" lang="ja-JP" altLang="en-US" sz="1200" dirty="0">
              <a:solidFill>
                <a:srgbClr val="0066FF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504913" y="2743404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South straight section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58230" y="901903"/>
            <a:ext cx="1337137" cy="461665"/>
            <a:chOff x="166255" y="940478"/>
            <a:chExt cx="1337137" cy="461665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77149" y="940478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dipoles</a:t>
              </a:r>
            </a:p>
            <a:p>
              <a:r>
                <a:rPr lang="en-US" altLang="ja-JP" sz="1200" dirty="0" smtClean="0"/>
                <a:t>quadrupoles</a:t>
              </a: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281753" y="1019622"/>
              <a:ext cx="175445" cy="117053"/>
            </a:xfrm>
            <a:prstGeom prst="rect">
              <a:avLst/>
            </a:prstGeom>
            <a:solidFill>
              <a:srgbClr val="0066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81753" y="1219677"/>
              <a:ext cx="175445" cy="11705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66255" y="940478"/>
              <a:ext cx="1273017" cy="46166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7543300" y="2404949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66FF"/>
                </a:solidFill>
              </a:rPr>
              <a:t>X-ray beamline</a:t>
            </a:r>
            <a:endParaRPr kumimoji="1" lang="ja-JP" altLang="en-US" sz="1200" dirty="0">
              <a:solidFill>
                <a:srgbClr val="0066FF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2" y="3204687"/>
            <a:ext cx="5003417" cy="31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4744633" y="4716181"/>
            <a:ext cx="704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+mn-lt"/>
                <a:cs typeface="Times New Roman" panose="02020603050405020304" pitchFamily="18" charset="0"/>
              </a:rPr>
              <a:t>1st arc</a:t>
            </a:r>
            <a:endParaRPr kumimoji="1" lang="ja-JP" alt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781992" y="4716181"/>
            <a:ext cx="732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+mn-lt"/>
                <a:cs typeface="Times New Roman" panose="02020603050405020304" pitchFamily="18" charset="0"/>
              </a:rPr>
              <a:t>2nd arc</a:t>
            </a:r>
            <a:endParaRPr kumimoji="1" lang="ja-JP" alt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567334" y="4677459"/>
            <a:ext cx="866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+mn-lt"/>
                <a:cs typeface="Times New Roman" panose="02020603050405020304" pitchFamily="18" charset="0"/>
              </a:rPr>
              <a:t>Dump line</a:t>
            </a:r>
            <a:endParaRPr kumimoji="1" lang="ja-JP" alt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846642" y="5865503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/>
              <a:t>ML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248628" y="6011117"/>
            <a:ext cx="911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+mn-lt"/>
                <a:cs typeface="Times New Roman" panose="02020603050405020304" pitchFamily="18" charset="0"/>
              </a:rPr>
              <a:t>Exit of </a:t>
            </a:r>
            <a:r>
              <a:rPr lang="en-US" altLang="ja-JP" sz="1100" dirty="0" smtClean="0">
                <a:latin typeface="+mn-lt"/>
                <a:cs typeface="Times New Roman" panose="02020603050405020304" pitchFamily="18" charset="0"/>
              </a:rPr>
              <a:t>ML cavities</a:t>
            </a:r>
            <a:endParaRPr kumimoji="1" lang="ja-JP" alt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4289" y="3280812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Normal optics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47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6553199" y="61814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900" dirty="0">
              <a:latin typeface="Calibri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84982" y="156500"/>
            <a:ext cx="842883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chemeClr val="tx2"/>
                </a:solidFill>
              </a:rPr>
              <a:t>The First Transportation of Beams to the Dump (Feb. 6, 2014)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  <p:pic>
        <p:nvPicPr>
          <p:cNvPr id="6" name="Picture 2" descr="可動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5641975"/>
            <a:ext cx="1474788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56338" y="814388"/>
            <a:ext cx="257506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3333FF"/>
                </a:solidFill>
              </a:rPr>
              <a:t>Beam pulses (macropulse)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peak current:              ~24</a:t>
            </a:r>
            <a:r>
              <a:rPr lang="ja-JP" altLang="en-US" sz="1200" dirty="0"/>
              <a:t> </a:t>
            </a:r>
            <a:r>
              <a:rPr lang="en-US" altLang="ja-JP" sz="1200" dirty="0">
                <a:latin typeface="Symbol" pitchFamily="18" charset="2"/>
              </a:rPr>
              <a:t>m</a:t>
            </a:r>
            <a:r>
              <a:rPr lang="en-US" altLang="ja-JP" sz="1200" dirty="0"/>
              <a:t>A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macropulse width:      1.2</a:t>
            </a:r>
            <a:r>
              <a:rPr lang="ja-JP" altLang="en-US" sz="1200" dirty="0"/>
              <a:t> </a:t>
            </a:r>
            <a:r>
              <a:rPr lang="en-US" altLang="ja-JP" sz="1200" dirty="0">
                <a:latin typeface="Symbol" pitchFamily="18" charset="2"/>
              </a:rPr>
              <a:t>m</a:t>
            </a:r>
            <a:r>
              <a:rPr lang="en-US" altLang="ja-JP" sz="1200" dirty="0"/>
              <a:t>s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repetition of bunches: 1.3 GHz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repetition frequency:    5 Hz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average beam current: ~ 140 pA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87625" y="896938"/>
            <a:ext cx="3357329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3333FF"/>
                </a:solidFill>
              </a:rPr>
              <a:t>Parameters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Gun voltage: 390 kV     Buncher: OFF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Injector cavities:  </a:t>
            </a:r>
            <a:r>
              <a:rPr lang="en-US" altLang="ja-JP" sz="1200" i="1" dirty="0"/>
              <a:t>E</a:t>
            </a:r>
            <a:r>
              <a:rPr lang="en-US" altLang="ja-JP" sz="1200" baseline="-25000" dirty="0"/>
              <a:t>acc</a:t>
            </a:r>
            <a:r>
              <a:rPr lang="en-US" altLang="ja-JP" sz="1200" dirty="0"/>
              <a:t> = (3.3, 3.3, 3.1) MV/m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Main-Linac cavities: V</a:t>
            </a:r>
            <a:r>
              <a:rPr lang="en-US" altLang="ja-JP" sz="1000" dirty="0"/>
              <a:t>c</a:t>
            </a:r>
            <a:r>
              <a:rPr lang="en-US" altLang="ja-JP" sz="1200" dirty="0"/>
              <a:t> = (8.57, 8.57) MV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7638" y="958850"/>
            <a:ext cx="2329805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3333FF"/>
                </a:solidFill>
              </a:rPr>
              <a:t>Beam energy (</a:t>
            </a:r>
            <a:r>
              <a:rPr lang="en-US" altLang="ja-JP" sz="1200" i="1" dirty="0">
                <a:solidFill>
                  <a:srgbClr val="3333FF"/>
                </a:solidFill>
              </a:rPr>
              <a:t>E</a:t>
            </a:r>
            <a:r>
              <a:rPr lang="en-US" altLang="ja-JP" sz="1200" dirty="0">
                <a:solidFill>
                  <a:srgbClr val="3333FF"/>
                </a:solidFill>
              </a:rPr>
              <a:t>)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Injector: 2.9 MeV</a:t>
            </a:r>
          </a:p>
          <a:p>
            <a:pPr eaLnBrk="1" hangingPunct="1">
              <a:buSzPct val="70000"/>
              <a:buFont typeface="Wingdings" pitchFamily="2" charset="2"/>
              <a:buChar char="l"/>
            </a:pPr>
            <a:r>
              <a:rPr lang="en-US" altLang="ja-JP" sz="1200" dirty="0"/>
              <a:t>Recirculation loop: 19.9 MeV</a:t>
            </a:r>
          </a:p>
        </p:txBody>
      </p:sp>
      <p:pic>
        <p:nvPicPr>
          <p:cNvPr id="10" name="Picture 7" descr="ラティスとモニター_2014_01_30（凡例なし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468688"/>
            <a:ext cx="6748463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54925" y="3717925"/>
            <a:ext cx="765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/>
              <a:t>Injector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56113" y="3511550"/>
            <a:ext cx="982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/>
              <a:t>Main linac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179763" y="3425825"/>
            <a:ext cx="982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/>
              <a:t>Dump line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00188" y="4489450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/>
              <a:t>The 1st arc</a:t>
            </a:r>
          </a:p>
        </p:txBody>
      </p:sp>
      <p:pic>
        <p:nvPicPr>
          <p:cNvPr id="15" name="Picture 12" descr="凡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403725"/>
            <a:ext cx="189706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281738" y="4495800"/>
            <a:ext cx="1128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/>
              <a:t>The 2nd arc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416925" y="21034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MS1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97650" y="2124075"/>
            <a:ext cx="1655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Gun FC (faraday cup)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6026150" y="3387725"/>
            <a:ext cx="779463" cy="500063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7426325" y="3527425"/>
            <a:ext cx="946150" cy="29845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7310438" y="3335338"/>
            <a:ext cx="41275" cy="47148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553075" y="2089150"/>
            <a:ext cx="496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MS3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932238" y="2063750"/>
            <a:ext cx="581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MS11</a:t>
            </a:r>
            <a:endParaRPr lang="ja-JP" altLang="en-US" sz="1200" dirty="0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4291013" y="3394075"/>
            <a:ext cx="53975" cy="566738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 flipV="1">
            <a:off x="3227388" y="3033713"/>
            <a:ext cx="822325" cy="97948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781175" y="1703388"/>
            <a:ext cx="1382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MS31 (dump line)</a:t>
            </a:r>
            <a:endParaRPr lang="ja-JP" altLang="en-US" sz="1200" dirty="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12738" y="30781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MS14</a:t>
            </a:r>
            <a:endParaRPr lang="ja-JP" altLang="en-US" sz="1200" dirty="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885825" y="4627563"/>
            <a:ext cx="428625" cy="93503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52450" y="65833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MS15</a:t>
            </a:r>
            <a:endParaRPr lang="ja-JP" altLang="en-US" sz="1200" dirty="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1847850" y="5181600"/>
            <a:ext cx="534988" cy="4064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144713" y="65833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MS17</a:t>
            </a:r>
            <a:endParaRPr lang="ja-JP" altLang="en-US" sz="1200" dirty="0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6583363" y="5081588"/>
            <a:ext cx="812800" cy="51593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681788" y="65833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MS26</a:t>
            </a:r>
            <a:endParaRPr lang="ja-JP" altLang="en-US" sz="1200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7716838" y="4633913"/>
            <a:ext cx="139700" cy="928687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8135938" y="65833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MS27</a:t>
            </a:r>
            <a:endParaRPr lang="ja-JP" altLang="en-US" sz="1200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7200900" y="4137025"/>
            <a:ext cx="717550" cy="206375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266113" y="514191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MS29</a:t>
            </a:r>
            <a:endParaRPr lang="ja-JP" altLang="en-US" sz="1200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3716338" y="5181600"/>
            <a:ext cx="44450" cy="390525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527425" y="65833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MS19</a:t>
            </a:r>
            <a:endParaRPr lang="ja-JP" altLang="en-US" sz="1200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5480050" y="4152900"/>
            <a:ext cx="1293813" cy="1487488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4926013" y="6583363"/>
            <a:ext cx="1003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Movable FC</a:t>
            </a:r>
            <a:endParaRPr lang="ja-JP" altLang="en-US" sz="1200" dirty="0"/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3521075" y="1720850"/>
            <a:ext cx="2566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3333FF"/>
                </a:solidFill>
              </a:rPr>
              <a:t>Beam profiles on screen monitors.</a:t>
            </a:r>
          </a:p>
        </p:txBody>
      </p:sp>
      <p:pic>
        <p:nvPicPr>
          <p:cNvPr id="44" name="Picture 40" descr="M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368550"/>
            <a:ext cx="839787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MS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389188"/>
            <a:ext cx="1389062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MS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389188"/>
            <a:ext cx="1392237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MS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65325"/>
            <a:ext cx="1392238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MS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43275"/>
            <a:ext cx="1392238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1281113" y="4079875"/>
            <a:ext cx="347662" cy="71438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50" name="Picture 46" descr="MS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607050"/>
            <a:ext cx="138906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MS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5605463"/>
            <a:ext cx="1385887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MS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603875"/>
            <a:ext cx="1385887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MS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5602288"/>
            <a:ext cx="1392237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MS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594350"/>
            <a:ext cx="14001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MS2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5"/>
          <a:stretch>
            <a:fillRect/>
          </a:stretch>
        </p:blipFill>
        <p:spPr bwMode="auto">
          <a:xfrm>
            <a:off x="7818438" y="4100513"/>
            <a:ext cx="1328737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2" descr="Gun F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93950"/>
            <a:ext cx="15398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6615113" y="2433638"/>
            <a:ext cx="7858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rgbClr val="FFFF66"/>
                </a:solidFill>
              </a:rPr>
              <a:t>beam current</a:t>
            </a:r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6873875" y="2625725"/>
            <a:ext cx="142875" cy="2190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4629150" y="5680075"/>
            <a:ext cx="7858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rgbClr val="FFFF66"/>
                </a:solidFill>
              </a:rPr>
              <a:t>beam current</a:t>
            </a: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4878388" y="5891213"/>
            <a:ext cx="192087" cy="2889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63" name="Picture 57" descr="ダンプF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62150"/>
            <a:ext cx="15652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93713" y="1693863"/>
            <a:ext cx="835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/>
              <a:t>Dump FC</a:t>
            </a:r>
            <a:endParaRPr lang="ja-JP" altLang="en-US" sz="1200" dirty="0"/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 flipH="1" flipV="1">
            <a:off x="1377950" y="2974975"/>
            <a:ext cx="2041525" cy="900113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6" name="Text Box 60"/>
          <p:cNvSpPr txBox="1">
            <a:spLocks noChangeArrowheads="1"/>
          </p:cNvSpPr>
          <p:nvPr/>
        </p:nvSpPr>
        <p:spPr bwMode="auto">
          <a:xfrm>
            <a:off x="147638" y="2016125"/>
            <a:ext cx="7858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rgbClr val="FFFF66"/>
                </a:solidFill>
              </a:rPr>
              <a:t>beam current</a:t>
            </a:r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398463" y="2209800"/>
            <a:ext cx="173037" cy="2413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1838325" y="1722438"/>
            <a:ext cx="1449388" cy="1322387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7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332816" y="4165394"/>
            <a:ext cx="3891696" cy="2679978"/>
            <a:chOff x="202191" y="3750867"/>
            <a:chExt cx="4347735" cy="2994025"/>
          </a:xfrm>
        </p:grpSpPr>
        <p:pic>
          <p:nvPicPr>
            <p:cNvPr id="21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91" y="3750867"/>
              <a:ext cx="4276725" cy="299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テキスト ボックス 36"/>
            <p:cNvSpPr txBox="1">
              <a:spLocks noChangeArrowheads="1"/>
            </p:cNvSpPr>
            <p:nvPr/>
          </p:nvSpPr>
          <p:spPr bwMode="auto">
            <a:xfrm>
              <a:off x="2405745" y="5310585"/>
              <a:ext cx="12586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solidFill>
                    <a:srgbClr val="FF33CC"/>
                  </a:solidFill>
                  <a:latin typeface="Arial" charset="0"/>
                </a:rPr>
                <a:t>Beam current</a:t>
              </a:r>
              <a:endParaRPr lang="ja-JP" altLang="en-US" sz="1400" dirty="0">
                <a:solidFill>
                  <a:srgbClr val="FF33CC"/>
                </a:solidFill>
                <a:latin typeface="Arial" charset="0"/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2872366" y="4525567"/>
              <a:ext cx="325437" cy="319087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65"/>
            <p:cNvSpPr txBox="1">
              <a:spLocks noChangeArrowheads="1"/>
            </p:cNvSpPr>
            <p:nvPr/>
          </p:nvSpPr>
          <p:spPr bwMode="auto">
            <a:xfrm>
              <a:off x="2070678" y="4211242"/>
              <a:ext cx="14670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solidFill>
                    <a:srgbClr val="3333FF"/>
                  </a:solidFill>
                  <a:latin typeface="Arial" charset="0"/>
                </a:rPr>
                <a:t>Cavity 2: </a:t>
              </a:r>
              <a:r>
                <a:rPr lang="en-US" altLang="ja-JP" sz="1400" i="1" dirty="0" smtClean="0">
                  <a:solidFill>
                    <a:srgbClr val="3333FF"/>
                  </a:solidFill>
                  <a:latin typeface="Arial" charset="0"/>
                </a:rPr>
                <a:t>P</a:t>
              </a:r>
              <a:r>
                <a:rPr lang="en-US" altLang="ja-JP" sz="1400" baseline="-25000" dirty="0" smtClean="0">
                  <a:solidFill>
                    <a:srgbClr val="3333FF"/>
                  </a:solidFill>
                  <a:latin typeface="Arial" charset="0"/>
                </a:rPr>
                <a:t>in</a:t>
              </a:r>
              <a:r>
                <a:rPr lang="en-US" altLang="ja-JP" sz="1400" dirty="0" smtClean="0">
                  <a:solidFill>
                    <a:srgbClr val="3333FF"/>
                  </a:solidFill>
                  <a:latin typeface="Arial" charset="0"/>
                </a:rPr>
                <a:t>-</a:t>
              </a:r>
              <a:r>
                <a:rPr lang="en-US" altLang="ja-JP" sz="1400" i="1" dirty="0" smtClean="0">
                  <a:solidFill>
                    <a:srgbClr val="3333FF"/>
                  </a:solidFill>
                  <a:latin typeface="Arial" charset="0"/>
                </a:rPr>
                <a:t>P</a:t>
              </a:r>
              <a:r>
                <a:rPr lang="en-US" altLang="ja-JP" sz="1400" baseline="-25000" dirty="0" smtClean="0">
                  <a:solidFill>
                    <a:srgbClr val="3333FF"/>
                  </a:solidFill>
                  <a:latin typeface="Arial" charset="0"/>
                </a:rPr>
                <a:t>ref</a:t>
              </a:r>
              <a:endParaRPr lang="ja-JP" altLang="en-US" sz="1400" baseline="-25000" dirty="0">
                <a:solidFill>
                  <a:srgbClr val="3333FF"/>
                </a:solidFill>
                <a:latin typeface="Arial" charset="0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V="1">
              <a:off x="1533237" y="4897042"/>
              <a:ext cx="410441" cy="377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70"/>
            <p:cNvSpPr txBox="1">
              <a:spLocks noChangeArrowheads="1"/>
            </p:cNvSpPr>
            <p:nvPr/>
          </p:nvSpPr>
          <p:spPr bwMode="auto">
            <a:xfrm>
              <a:off x="812075" y="5274867"/>
              <a:ext cx="14670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 dirty="0" smtClean="0">
                  <a:solidFill>
                    <a:srgbClr val="FF0000"/>
                  </a:solidFill>
                </a:rPr>
                <a:t>Cavity 1: </a:t>
              </a:r>
              <a:r>
                <a:rPr lang="en-US" altLang="ja-JP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1400" baseline="-25000" dirty="0" smtClean="0">
                  <a:solidFill>
                    <a:srgbClr val="FF0000"/>
                  </a:solidFill>
                </a:rPr>
                <a:t>in</a:t>
              </a:r>
              <a:r>
                <a:rPr lang="en-US" altLang="ja-JP" sz="1400" dirty="0" smtClean="0">
                  <a:solidFill>
                    <a:srgbClr val="FF0000"/>
                  </a:solidFill>
                </a:rPr>
                <a:t>-</a:t>
              </a:r>
              <a:r>
                <a:rPr lang="en-US" altLang="ja-JP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1400" baseline="-25000" dirty="0" smtClean="0">
                  <a:solidFill>
                    <a:srgbClr val="FF0000"/>
                  </a:solidFill>
                </a:rPr>
                <a:t>ref</a:t>
              </a:r>
              <a:endParaRPr lang="ja-JP" altLang="en-US" sz="1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H="1">
              <a:off x="3727979" y="5806537"/>
              <a:ext cx="268988" cy="0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3961303" y="5663877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33CC"/>
                  </a:solidFill>
                </a:rPr>
                <a:t>30 </a:t>
              </a:r>
              <a:r>
                <a:rPr kumimoji="1" lang="en-US" altLang="ja-JP" sz="1200" dirty="0" smtClean="0">
                  <a:solidFill>
                    <a:srgbClr val="FF33CC"/>
                  </a:solidFill>
                  <a:latin typeface="Symbol" panose="05050102010706020507" pitchFamily="18" charset="2"/>
                </a:rPr>
                <a:t>m</a:t>
              </a:r>
              <a:r>
                <a:rPr kumimoji="1" lang="en-US" altLang="ja-JP" sz="1200" dirty="0" smtClean="0">
                  <a:solidFill>
                    <a:srgbClr val="FF33CC"/>
                  </a:solidFill>
                </a:rPr>
                <a:t>A</a:t>
              </a:r>
              <a:endParaRPr kumimoji="1" lang="ja-JP" altLang="en-US" sz="1200" dirty="0">
                <a:solidFill>
                  <a:srgbClr val="FF33CC"/>
                </a:solidFill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75680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Recent Achievements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pic>
        <p:nvPicPr>
          <p:cNvPr id="33" name="Picture 2" descr="D:\ERL\発表\2015_05_05 IPAC15（坂中）\データ\CW80uA_150402\gCurrent_1504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5622" r="3411" b="5808"/>
          <a:stretch/>
        </p:blipFill>
        <p:spPr bwMode="auto">
          <a:xfrm>
            <a:off x="350976" y="1163050"/>
            <a:ext cx="3689650" cy="28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9545" y="870189"/>
            <a:ext cx="4191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Beam current of 80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A (CW) was recirculated.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83430" y="872450"/>
            <a:ext cx="419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Successful production of 7-keV X-ray from laser Compton scattering and precious imaging picture.</a:t>
            </a:r>
          </a:p>
        </p:txBody>
      </p:sp>
      <p:pic>
        <p:nvPicPr>
          <p:cNvPr id="7" name="Picture 6" descr="D:\ERL\発表\2015_05_05 IPAC15（坂中）\図\cERLとLCS配置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32" y="1548660"/>
            <a:ext cx="4766368" cy="13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148858" y="2318371"/>
            <a:ext cx="424832" cy="4248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Picture 5" descr="D:\ERL\発表\2015_05_05 IPAC15（坂中）\データ\LCS実験\赤木さん\写真_レーザー共振器_赤木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85" y="3085319"/>
            <a:ext cx="1747769" cy="11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ERL\発表\2015_03_18 PFシンポジウム（坂中）\図\写真\フォトン実験室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86" y="3085319"/>
            <a:ext cx="1572765" cy="117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>
            <a:endCxn id="3" idx="3"/>
          </p:cNvCxnSpPr>
          <p:nvPr/>
        </p:nvCxnSpPr>
        <p:spPr>
          <a:xfrm flipV="1">
            <a:off x="5682692" y="2680988"/>
            <a:ext cx="1528381" cy="4043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23497" y="2839052"/>
            <a:ext cx="1975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Laser enhancement cavity</a:t>
            </a:r>
            <a:endParaRPr kumimoji="1" lang="ja-JP" altLang="en-US" sz="1200" dirty="0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7913048" y="2680988"/>
            <a:ext cx="618003" cy="4043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"/>
          <a:stretch/>
        </p:blipFill>
        <p:spPr bwMode="auto">
          <a:xfrm>
            <a:off x="5011107" y="4356537"/>
            <a:ext cx="2909201" cy="1866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490790" y="6229119"/>
            <a:ext cx="465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Image of a sample (</a:t>
            </a:r>
            <a:r>
              <a:rPr lang="en-US" altLang="ja-JP" dirty="0"/>
              <a:t>w</a:t>
            </a:r>
            <a:r>
              <a:rPr lang="en-US" altLang="ja-JP" dirty="0" smtClean="0"/>
              <a:t>asp) </a:t>
            </a:r>
            <a:r>
              <a:rPr kumimoji="1" lang="en-US" altLang="ja-JP" dirty="0" smtClean="0"/>
              <a:t> by produced X-ray 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9267" y="3914275"/>
            <a:ext cx="327685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Demonstration of energy recovery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50947" y="6551993"/>
            <a:ext cx="301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smtClean="0">
                <a:solidFill>
                  <a:srgbClr val="FF66FF"/>
                </a:solidFill>
              </a:rPr>
              <a:t>A. Kosuge </a:t>
            </a:r>
            <a:r>
              <a:rPr lang="en-US" altLang="ja-JP" sz="1200" dirty="0" smtClean="0">
                <a:solidFill>
                  <a:srgbClr val="FF66FF"/>
                </a:solidFill>
              </a:rPr>
              <a:t>et </a:t>
            </a:r>
            <a:r>
              <a:rPr lang="en-US" altLang="ja-JP" sz="1200" smtClean="0">
                <a:solidFill>
                  <a:srgbClr val="FF66FF"/>
                </a:solidFill>
              </a:rPr>
              <a:t>al.,IPAC2015, TUPWA066.  </a:t>
            </a:r>
            <a:endParaRPr kumimoji="1" lang="ja-JP" altLang="en-US" sz="12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223" y="-99392"/>
            <a:ext cx="9038734" cy="6165304"/>
            <a:chOff x="107504" y="240428"/>
            <a:chExt cx="8821460" cy="616530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40428"/>
              <a:ext cx="8821460" cy="6165304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948264" y="1611954"/>
              <a:ext cx="7745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7.7</a:t>
              </a:r>
              <a:r>
                <a:rPr lang="ja-JP" altLang="en-US" dirty="0" smtClean="0"/>
                <a:t> </a:t>
              </a:r>
              <a:r>
                <a:rPr lang="en-US" altLang="ja-JP" dirty="0" err="1" smtClean="0"/>
                <a:t>pC</a:t>
              </a:r>
              <a:endParaRPr kumimoji="1" lang="ja-JP" altLang="en-US" dirty="0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112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Measured </a:t>
            </a:r>
            <a:r>
              <a:rPr lang="en-US" altLang="ja-JP" sz="2400" dirty="0">
                <a:solidFill>
                  <a:schemeClr val="tx2"/>
                </a:solidFill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</a:rPr>
              <a:t>ormalized emittance 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3808" y="4324147"/>
            <a:ext cx="891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0.05</a:t>
            </a:r>
            <a:r>
              <a:rPr lang="ja-JP" altLang="en-US" dirty="0"/>
              <a:t> </a:t>
            </a:r>
            <a:r>
              <a:rPr lang="en-US" altLang="ja-JP" dirty="0" err="1" smtClean="0"/>
              <a:t>pC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5121" y="3479425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pC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6056047"/>
            <a:ext cx="7714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Achieved low beam emittance (&lt; 1 </a:t>
            </a:r>
            <a:r>
              <a:rPr lang="en-US" altLang="ja-JP" dirty="0" err="1"/>
              <a:t>mm</a:t>
            </a:r>
            <a:r>
              <a:rPr lang="en-US" altLang="ja-JP" dirty="0" err="1">
                <a:sym typeface="Symbol"/>
              </a:rPr>
              <a:t></a:t>
            </a:r>
            <a:r>
              <a:rPr lang="en-US" altLang="ja-JP" dirty="0" err="1"/>
              <a:t>mrad</a:t>
            </a:r>
            <a:r>
              <a:rPr lang="en-US" altLang="ja-JP" dirty="0"/>
              <a:t>) at </a:t>
            </a:r>
            <a:r>
              <a:rPr lang="en-US" altLang="ja-JP" dirty="0" smtClean="0"/>
              <a:t>lower </a:t>
            </a:r>
            <a:r>
              <a:rPr lang="en-US" altLang="ja-JP" dirty="0"/>
              <a:t>bunch charges (&lt; 0.5 </a:t>
            </a:r>
            <a:r>
              <a:rPr lang="en-US" altLang="ja-JP" dirty="0" err="1" smtClean="0"/>
              <a:t>pC</a:t>
            </a:r>
            <a:r>
              <a:rPr lang="en-US" altLang="ja-JP" dirty="0" smtClean="0"/>
              <a:t>),</a:t>
            </a:r>
          </a:p>
          <a:p>
            <a:r>
              <a:rPr lang="en-US" altLang="ja-JP" dirty="0"/>
              <a:t>b</a:t>
            </a:r>
            <a:r>
              <a:rPr lang="en-US" altLang="ja-JP" dirty="0" smtClean="0"/>
              <a:t>ut not yet at higher bunch charge of 7.7 </a:t>
            </a:r>
            <a:r>
              <a:rPr lang="en-US" altLang="ja-JP" dirty="0" err="1" smtClean="0"/>
              <a:t>pC</a:t>
            </a:r>
            <a:r>
              <a:rPr lang="en-US" altLang="ja-JP" dirty="0"/>
              <a:t> </a:t>
            </a:r>
            <a:r>
              <a:rPr lang="en-US" altLang="ja-JP" dirty="0" err="1" smtClean="0"/>
              <a:t>dut</a:t>
            </a:r>
            <a:r>
              <a:rPr lang="en-US" altLang="ja-JP" dirty="0" smtClean="0"/>
              <a:t> to the lack of commissioning. 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7415" y="1133634"/>
            <a:ext cx="11352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(10mA</a:t>
            </a:r>
          </a:p>
          <a:p>
            <a:r>
              <a:rPr lang="en-US" altLang="ja-JP" dirty="0" smtClean="0"/>
              <a:t>@1.3GHz)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26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883"/>
            <a:ext cx="9144000" cy="505423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11560" y="296202"/>
            <a:ext cx="742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2400" dirty="0">
                <a:solidFill>
                  <a:srgbClr val="1F497D"/>
                </a:solidFill>
              </a:rPr>
              <a:t>Beam Current of </a:t>
            </a:r>
            <a:r>
              <a:rPr lang="en-US" altLang="ja-JP" sz="2400" dirty="0" smtClean="0">
                <a:solidFill>
                  <a:srgbClr val="1F497D"/>
                </a:solidFill>
              </a:rPr>
              <a:t>300 </a:t>
            </a:r>
            <a:r>
              <a:rPr lang="en-US" altLang="ja-JP" sz="2400" dirty="0">
                <a:solidFill>
                  <a:srgbClr val="1F497D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400" dirty="0">
                <a:solidFill>
                  <a:srgbClr val="1F497D"/>
                </a:solidFill>
              </a:rPr>
              <a:t>A (CW) was </a:t>
            </a:r>
            <a:r>
              <a:rPr lang="en-US" altLang="ja-JP" sz="2400" dirty="0" smtClean="0">
                <a:solidFill>
                  <a:srgbClr val="1F497D"/>
                </a:solidFill>
              </a:rPr>
              <a:t>achieved on 2/29/2016</a:t>
            </a:r>
            <a:endParaRPr lang="en-US" altLang="ja-JP" sz="2400" dirty="0">
              <a:solidFill>
                <a:srgbClr val="1F497D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187624" y="2780928"/>
            <a:ext cx="7632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884368" y="241240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1F497D"/>
                </a:solidFill>
              </a:rPr>
              <a:t>300 </a:t>
            </a:r>
            <a:r>
              <a:rPr lang="en-US" altLang="ja-JP" dirty="0">
                <a:solidFill>
                  <a:srgbClr val="1F497D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>
                <a:solidFill>
                  <a:srgbClr val="1F497D"/>
                </a:solidFill>
              </a:rPr>
              <a:t>A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699792" y="3861048"/>
            <a:ext cx="5112568" cy="0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860032" y="35730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 min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0881" y="6120827"/>
            <a:ext cx="865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r>
              <a:rPr kumimoji="1" lang="en-US" altLang="ja-JP" dirty="0" smtClean="0"/>
              <a:t>adiation check </a:t>
            </a:r>
            <a:r>
              <a:rPr lang="en-US" altLang="ja-JP" dirty="0" smtClean="0"/>
              <a:t>will be</a:t>
            </a:r>
            <a:r>
              <a:rPr kumimoji="1" lang="en-US" altLang="ja-JP" dirty="0" smtClean="0"/>
              <a:t> carried out  by Nuclear Regulation Authority of Japan on 3/8/2016.</a:t>
            </a:r>
          </a:p>
          <a:p>
            <a:r>
              <a:rPr lang="en-US" altLang="ja-JP" dirty="0" smtClean="0"/>
              <a:t>After pass of the check, we will try to increase beam current up to near 1 mA.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35111" y="1971069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0.23pC/bunch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0370" y="1852082"/>
            <a:ext cx="584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confirmed that the radiation level  outside of the shield </a:t>
            </a:r>
          </a:p>
          <a:p>
            <a:r>
              <a:rPr lang="en-US" altLang="ja-JP" dirty="0" smtClean="0"/>
              <a:t>was sufficiently cleared even in a beam current of 1 mA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45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03112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Beam Currents: Achievement and Prospect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pic>
        <p:nvPicPr>
          <p:cNvPr id="30" name="Picture 2" descr="D:\ERL\発表\2015_05_05 IPAC15（坂中）\データ\変更申請と最大ビーム電流2\BeamCurHistory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7771" r="4351" b="5674"/>
          <a:stretch/>
        </p:blipFill>
        <p:spPr bwMode="auto">
          <a:xfrm>
            <a:off x="640272" y="908720"/>
            <a:ext cx="7910764" cy="57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線コネクタ 30"/>
          <p:cNvCxnSpPr/>
          <p:nvPr/>
        </p:nvCxnSpPr>
        <p:spPr>
          <a:xfrm>
            <a:off x="6012160" y="1326369"/>
            <a:ext cx="0" cy="4405746"/>
          </a:xfrm>
          <a:prstGeom prst="line">
            <a:avLst/>
          </a:prstGeom>
          <a:ln w="158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867564" y="2310370"/>
            <a:ext cx="997527" cy="841788"/>
          </a:xfrm>
          <a:prstGeom prst="straightConnector1">
            <a:avLst/>
          </a:prstGeom>
          <a:ln w="317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237235" y="15671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33CC"/>
                </a:solidFill>
              </a:rPr>
              <a:t>Prospect</a:t>
            </a:r>
            <a:endParaRPr kumimoji="1" lang="ja-JP" altLang="en-US" sz="1800" dirty="0">
              <a:solidFill>
                <a:srgbClr val="FF33CC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51750" y="96914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9900"/>
                </a:solidFill>
              </a:rPr>
              <a:t>At present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5895658" y="1423294"/>
            <a:ext cx="1151687" cy="841788"/>
          </a:xfrm>
          <a:prstGeom prst="straightConnector1">
            <a:avLst/>
          </a:prstGeom>
          <a:ln w="317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939552" y="204249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mA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47344" y="1358639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 mA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19906" y="249095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</a:rPr>
              <a:t>00 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dirty="0" smtClean="0">
                <a:solidFill>
                  <a:srgbClr val="FF0000"/>
                </a:solidFill>
              </a:rPr>
              <a:t>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8568" y="4494163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Injector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6494" y="282790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8000"/>
                </a:solidFill>
              </a:rPr>
              <a:t>With recirculation</a:t>
            </a:r>
          </a:p>
          <a:p>
            <a:r>
              <a:rPr lang="en-US" altLang="ja-JP" sz="1200" dirty="0" smtClean="0">
                <a:solidFill>
                  <a:srgbClr val="008000"/>
                </a:solidFill>
              </a:rPr>
              <a:t>loop</a:t>
            </a:r>
            <a:endParaRPr kumimoji="1" lang="ja-JP" altLang="en-US" sz="1200" dirty="0">
              <a:solidFill>
                <a:srgbClr val="008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3079919" y="2444614"/>
            <a:ext cx="0" cy="1459874"/>
          </a:xfrm>
          <a:prstGeom prst="line">
            <a:avLst/>
          </a:prstGeom>
          <a:ln w="158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116495" y="3329999"/>
            <a:ext cx="720417" cy="0"/>
          </a:xfrm>
          <a:prstGeom prst="straightConnector1">
            <a:avLst/>
          </a:prstGeom>
          <a:ln w="158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5933090" y="2575291"/>
            <a:ext cx="211898" cy="1853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933090" y="2207344"/>
            <a:ext cx="186816" cy="179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1605" y="222620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Soon near 1mA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84821" y="279409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 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85360" y="371982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 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73050" y="461219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2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smtClean="0">
                <a:solidFill>
                  <a:schemeClr val="bg1"/>
                </a:solidFill>
              </a:rPr>
              <a:t>Future Light Source</a:t>
            </a:r>
          </a:p>
        </p:txBody>
      </p:sp>
      <p:pic>
        <p:nvPicPr>
          <p:cNvPr id="9219" name="Picture 3" descr="kekair04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 rot="20949991">
            <a:off x="5213020" y="2353358"/>
            <a:ext cx="39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92D050"/>
                </a:solidFill>
                <a:latin typeface="Arial" charset="0"/>
              </a:rPr>
              <a:t>LINAC (7GeVe-,4.0GeVe+)</a:t>
            </a:r>
            <a:endParaRPr lang="en-US" altLang="ja-JP" sz="2400" b="1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1520" y="4509120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latin typeface="Arial" charset="0"/>
              </a:rPr>
              <a:t>PF-AR(6.5GeV e-)</a:t>
            </a:r>
            <a:endParaRPr lang="en-US" altLang="ja-JP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en-US" altLang="ja-JP" sz="2400" b="1" dirty="0">
                <a:solidFill>
                  <a:srgbClr val="FFFF00"/>
                </a:solidFill>
                <a:latin typeface="Arial" charset="0"/>
              </a:rPr>
              <a:t> underground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860032" y="5085184"/>
            <a:ext cx="29354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latin typeface="Arial" charset="0"/>
              </a:rPr>
              <a:t>PF</a:t>
            </a:r>
            <a:r>
              <a:rPr lang="ja-JP" alt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latin typeface="Arial" charset="0"/>
              </a:rPr>
              <a:t>ring (2.5GeV e-)</a:t>
            </a:r>
            <a:endParaRPr lang="en-US" altLang="ja-JP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971600" y="5565922"/>
            <a:ext cx="74166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</a:rPr>
              <a:t>Two rings and one </a:t>
            </a:r>
            <a:r>
              <a:rPr lang="en-US" altLang="ja-JP" sz="3600" b="1" dirty="0">
                <a:solidFill>
                  <a:schemeClr val="bg1"/>
                </a:solidFill>
              </a:rPr>
              <a:t>R&amp;D machine for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light source in KEK Tsukuba Campus </a:t>
            </a:r>
            <a:endParaRPr lang="en-US" altLang="ja-JP" sz="36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7744" y="589019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Compact 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ERL (</a:t>
            </a:r>
            <a:r>
              <a:rPr kumimoji="1" lang="en-US" altLang="ja-JP" sz="2400" b="1" dirty="0" err="1" smtClean="0">
                <a:solidFill>
                  <a:srgbClr val="FFFF00"/>
                </a:solidFill>
              </a:rPr>
              <a:t>cERL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)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39552" y="2996952"/>
            <a:ext cx="2160240" cy="12241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rot="10800000" flipV="1">
            <a:off x="5508104" y="2708920"/>
            <a:ext cx="3635896" cy="64807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588224" y="42210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10" idx="7"/>
          </p:cNvCxnSpPr>
          <p:nvPr/>
        </p:nvCxnSpPr>
        <p:spPr>
          <a:xfrm rot="10800000">
            <a:off x="2383432" y="3176222"/>
            <a:ext cx="3124672" cy="18077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 rot="1279287">
            <a:off x="5001888" y="3868054"/>
            <a:ext cx="1390705" cy="87081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endCxn id="20" idx="2"/>
          </p:cNvCxnSpPr>
          <p:nvPr/>
        </p:nvCxnSpPr>
        <p:spPr>
          <a:xfrm rot="5400000">
            <a:off x="4931973" y="3474501"/>
            <a:ext cx="693640" cy="45862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2555776" y="3429000"/>
            <a:ext cx="2880320" cy="576064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20929827">
            <a:off x="2551090" y="3674345"/>
            <a:ext cx="365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Direct beam transport line for PF-AR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239209">
            <a:off x="2565218" y="2962536"/>
            <a:ext cx="280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Present beam transport line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6993" y="1043053"/>
            <a:ext cx="941935" cy="6574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5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76809" y="90530"/>
            <a:ext cx="83327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>
                <a:solidFill>
                  <a:schemeClr val="tx2"/>
                </a:solidFill>
              </a:rPr>
              <a:t>Summary and Prospect for </a:t>
            </a:r>
            <a:r>
              <a:rPr lang="en-US" altLang="ja-JP" dirty="0" err="1" smtClean="0">
                <a:solidFill>
                  <a:schemeClr val="tx2"/>
                </a:solidFill>
              </a:rPr>
              <a:t>cERL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2187" y="3984719"/>
            <a:ext cx="3697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3333FF"/>
                </a:solidFill>
              </a:rPr>
              <a:t>Subjects in the near future</a:t>
            </a:r>
            <a:endParaRPr lang="en-US" altLang="ja-JP" sz="2000" dirty="0">
              <a:solidFill>
                <a:srgbClr val="3333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4384829"/>
            <a:ext cx="7874072" cy="10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 smtClean="0"/>
              <a:t>Lower emittance (&lt;</a:t>
            </a:r>
            <a:r>
              <a:rPr lang="en-US" altLang="ja-JP" sz="1800" dirty="0"/>
              <a:t>1 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mm</a:t>
            </a:r>
            <a:r>
              <a:rPr lang="en-US" altLang="ja-JP" sz="1800" dirty="0" err="1">
                <a:sym typeface="Symbol"/>
              </a:rPr>
              <a:t></a:t>
            </a:r>
            <a:r>
              <a:rPr lang="en-US" altLang="ja-JP" sz="1800" dirty="0" err="1"/>
              <a:t>mrad</a:t>
            </a:r>
            <a:r>
              <a:rPr lang="en-US" altLang="ja-JP" sz="1800" dirty="0"/>
              <a:t>) </a:t>
            </a:r>
            <a:r>
              <a:rPr lang="en-US" altLang="ja-JP" sz="1800" dirty="0" smtClean="0"/>
              <a:t>at higher bunch-charges (</a:t>
            </a:r>
            <a:r>
              <a:rPr lang="en-US" altLang="ja-JP" sz="1800" i="1" dirty="0"/>
              <a:t> </a:t>
            </a:r>
            <a:r>
              <a:rPr lang="en-US" altLang="ja-JP" sz="1800" dirty="0" smtClean="0">
                <a:sym typeface="Symbol"/>
              </a:rPr>
              <a:t> </a:t>
            </a:r>
            <a:r>
              <a:rPr lang="en-US" altLang="ja-JP" sz="1800" dirty="0" smtClean="0"/>
              <a:t>7.7 pC)</a:t>
            </a:r>
          </a:p>
          <a:p>
            <a:pPr eaLnBrk="1" hangingPunct="1"/>
            <a:r>
              <a:rPr lang="en-US" altLang="ja-JP" sz="1800" dirty="0" smtClean="0"/>
              <a:t>Beam current: 1 mA ( </a:t>
            </a:r>
            <a:r>
              <a:rPr lang="en-US" altLang="ja-JP" sz="1800" dirty="0" smtClean="0">
                <a:sym typeface="Symbol"/>
              </a:rPr>
              <a:t></a:t>
            </a:r>
            <a:r>
              <a:rPr lang="en-US" altLang="ja-JP" sz="1800" dirty="0" smtClean="0"/>
              <a:t> 10 mA)</a:t>
            </a:r>
          </a:p>
          <a:p>
            <a:pPr eaLnBrk="1" hangingPunct="1"/>
            <a:r>
              <a:rPr lang="en-US" altLang="ja-JP" sz="1800" dirty="0" smtClean="0"/>
              <a:t>Bunch compression (</a:t>
            </a:r>
            <a:r>
              <a:rPr lang="en-US" altLang="ja-JP" sz="1800" dirty="0" smtClean="0">
                <a:latin typeface="Symbol" panose="05050102010706020507" pitchFamily="18" charset="2"/>
              </a:rPr>
              <a:t>s</a:t>
            </a:r>
            <a:r>
              <a:rPr lang="en-US" altLang="ja-JP" sz="1800" baseline="-25000" dirty="0" smtClean="0"/>
              <a:t>t</a:t>
            </a:r>
            <a:r>
              <a:rPr lang="en-US" altLang="ja-JP" sz="1800" dirty="0" smtClean="0"/>
              <a:t> ~ 100 fs) and THz production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6809" y="698675"/>
            <a:ext cx="8364538" cy="286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 smtClean="0"/>
              <a:t>The Compact ERL was commissioned and is in stable operation.</a:t>
            </a:r>
          </a:p>
          <a:p>
            <a:pPr eaLnBrk="1" hangingPunct="1"/>
            <a:r>
              <a:rPr lang="en-US" altLang="ja-JP" sz="1800" dirty="0"/>
              <a:t>L</a:t>
            </a:r>
            <a:r>
              <a:rPr lang="en-US" altLang="ja-JP" sz="1800" dirty="0" smtClean="0"/>
              <a:t>earned many lessons from the commissioning.</a:t>
            </a:r>
          </a:p>
          <a:p>
            <a:pPr eaLnBrk="1" hangingPunct="1"/>
            <a:r>
              <a:rPr lang="en-US" altLang="ja-JP" sz="1800" dirty="0" smtClean="0"/>
              <a:t>The photocathode DC gun and both (injector and ML) SC cavities are operating very stably. </a:t>
            </a:r>
          </a:p>
          <a:p>
            <a:pPr eaLnBrk="1" hangingPunct="1"/>
            <a:r>
              <a:rPr lang="en-US" altLang="ja-JP" sz="1800" dirty="0" smtClean="0"/>
              <a:t>Achieved beam current of </a:t>
            </a:r>
            <a:r>
              <a:rPr lang="en-US" altLang="ja-JP" sz="1800" dirty="0" smtClean="0">
                <a:solidFill>
                  <a:srgbClr val="FF0000"/>
                </a:solidFill>
              </a:rPr>
              <a:t>300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solidFill>
                  <a:srgbClr val="FF0000"/>
                </a:solidFill>
              </a:rPr>
              <a:t>A</a:t>
            </a:r>
            <a:r>
              <a:rPr lang="ja-JP" altLang="en-US" sz="1800" dirty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and will be achieved near 1 mA  during this March.</a:t>
            </a:r>
          </a:p>
          <a:p>
            <a:pPr eaLnBrk="1" hangingPunct="1"/>
            <a:r>
              <a:rPr lang="en-US" altLang="ja-JP" sz="1800" dirty="0" smtClean="0"/>
              <a:t>Achieved low beam emittance (&lt; 1 mm</a:t>
            </a:r>
            <a:r>
              <a:rPr lang="en-US" altLang="ja-JP" sz="1800" dirty="0" smtClean="0">
                <a:sym typeface="Symbol"/>
              </a:rPr>
              <a:t></a:t>
            </a:r>
            <a:r>
              <a:rPr lang="en-US" altLang="ja-JP" sz="1800" dirty="0" smtClean="0"/>
              <a:t>mrad) at low bunch charges (&lt; 0.5 </a:t>
            </a:r>
            <a:r>
              <a:rPr lang="en-US" altLang="ja-JP" sz="1800" dirty="0" err="1" smtClean="0"/>
              <a:t>pC</a:t>
            </a:r>
            <a:r>
              <a:rPr lang="en-US" altLang="ja-JP" sz="1800" dirty="0" smtClean="0"/>
              <a:t>), </a:t>
            </a:r>
            <a:r>
              <a:rPr lang="en-US" altLang="ja-JP" sz="1800" dirty="0" smtClean="0">
                <a:solidFill>
                  <a:srgbClr val="FF0000"/>
                </a:solidFill>
              </a:rPr>
              <a:t>but not yet at higher bunch charge of 7.7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pC</a:t>
            </a:r>
            <a:r>
              <a:rPr lang="en-US" altLang="ja-JP" sz="1800" dirty="0" smtClean="0">
                <a:solidFill>
                  <a:srgbClr val="FF0000"/>
                </a:solidFill>
              </a:rPr>
              <a:t>. So, we need more operation time to achieve it !</a:t>
            </a:r>
          </a:p>
          <a:p>
            <a:pPr eaLnBrk="1" hangingPunct="1"/>
            <a:r>
              <a:rPr lang="en-US" altLang="ja-JP" sz="1800" dirty="0" smtClean="0"/>
              <a:t>X-ray production from Laser Compton Scattering was successfully demonstrated.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7251" y="5484418"/>
            <a:ext cx="8143445" cy="130269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1800" dirty="0" smtClean="0"/>
              <a:t>We have established many important technologies for the ERL light </a:t>
            </a:r>
            <a:r>
              <a:rPr lang="en-US" altLang="ja-JP" sz="1800" dirty="0"/>
              <a:t>source.</a:t>
            </a:r>
            <a:br>
              <a:rPr lang="en-US" altLang="ja-JP" sz="1800" dirty="0"/>
            </a:br>
            <a:r>
              <a:rPr lang="en-US" altLang="ja-JP" sz="1800" dirty="0" smtClean="0"/>
              <a:t>We would like to continue </a:t>
            </a:r>
            <a:r>
              <a:rPr lang="en-US" altLang="ja-JP" sz="1800" dirty="0"/>
              <a:t>to conduct R&amp;D </a:t>
            </a:r>
            <a:r>
              <a:rPr lang="en-US" altLang="ja-JP" sz="1800" dirty="0" smtClean="0"/>
              <a:t>efforts on </a:t>
            </a:r>
            <a:r>
              <a:rPr lang="en-US" altLang="ja-JP" sz="1800" dirty="0"/>
              <a:t>remaining issues such as:</a:t>
            </a:r>
          </a:p>
          <a:p>
            <a:pPr lvl="1" eaLnBrk="1" hangingPunct="1"/>
            <a:r>
              <a:rPr lang="en-US" altLang="ja-JP" sz="1600" dirty="0"/>
              <a:t>Improved cavity-assembly technique for higher accelerating gradient</a:t>
            </a:r>
          </a:p>
          <a:p>
            <a:pPr lvl="1" eaLnBrk="1" hangingPunct="1"/>
            <a:r>
              <a:rPr lang="en-US" altLang="ja-JP" sz="1600" dirty="0"/>
              <a:t>Mass-production technique for main-linac cavities</a:t>
            </a:r>
          </a:p>
          <a:p>
            <a:pPr eaLnBrk="1" hangingPunct="1"/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414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</a:t>
            </a:r>
            <a:r>
              <a:rPr kumimoji="1" lang="en-US" altLang="ja-JP" smtClean="0"/>
              <a:t>your attention!</a:t>
            </a:r>
            <a:endParaRPr kumimoji="1" lang="ja-JP" altLang="en-US" dirty="0"/>
          </a:p>
        </p:txBody>
      </p:sp>
      <p:pic>
        <p:nvPicPr>
          <p:cNvPr id="4" name="Picture 2" descr="D:\My Pictures\2015\ERL開発棟\2015_01_27 cERL集合写真（餅田）\20150127GroupPhoto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5" y="1772816"/>
            <a:ext cx="8528830" cy="48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mtClean="0"/>
              <a:t>Backup</a:t>
            </a:r>
            <a:endParaRPr kumimoji="1" lang="ja-JP" altLang="en-US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611560" y="6237312"/>
            <a:ext cx="8208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</a:rPr>
              <a:t>Figures are cited from: R. </a:t>
            </a:r>
            <a:r>
              <a:rPr lang="en-US" altLang="ja-JP" dirty="0" err="1">
                <a:solidFill>
                  <a:prstClr val="black"/>
                </a:solidFill>
              </a:rPr>
              <a:t>Hettel</a:t>
            </a:r>
            <a:r>
              <a:rPr lang="en-US" altLang="ja-JP" dirty="0">
                <a:solidFill>
                  <a:prstClr val="black"/>
                </a:solidFill>
              </a:rPr>
              <a:t>, “Performance Metrics of Future Light 13 Sources”, FLS2010, SLAC, March 1, 2010.</a:t>
            </a: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337514" y="-84732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latin typeface="Arial" charset="0"/>
              </a:rPr>
              <a:t> </a:t>
            </a:r>
            <a:r>
              <a:rPr lang="en-US" altLang="ja-JP" sz="2800" dirty="0">
                <a:latin typeface="Arial" charset="0"/>
              </a:rPr>
              <a:t>S</a:t>
            </a:r>
            <a:r>
              <a:rPr lang="en-US" altLang="ja-JP" sz="2800" dirty="0" smtClean="0">
                <a:latin typeface="Arial" charset="0"/>
              </a:rPr>
              <a:t>pectral average brightness</a:t>
            </a:r>
            <a:endParaRPr lang="en-US" altLang="ja-JP" sz="2800" dirty="0">
              <a:latin typeface="Arial" charset="0"/>
            </a:endParaRPr>
          </a:p>
        </p:txBody>
      </p:sp>
      <p:pic>
        <p:nvPicPr>
          <p:cNvPr id="15" name="Picture 21" descr="8777A4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61" y="476672"/>
            <a:ext cx="63246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416175" y="3623468"/>
            <a:ext cx="1417638" cy="6905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5508551" y="3623468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chemeClr val="bg1"/>
                </a:solidFill>
              </a:rPr>
              <a:t>ERL/ USR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5436812" y="715427"/>
            <a:ext cx="1376363" cy="1117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5508551" y="958505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FF0000"/>
                </a:solidFill>
              </a:rPr>
              <a:t>XFEL-O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3222303" y="1157587"/>
            <a:ext cx="2164917" cy="22667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3222303" y="1157586"/>
            <a:ext cx="2164917" cy="252219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2263907" y="715427"/>
            <a:ext cx="2322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FF"/>
                </a:solidFill>
                <a:latin typeface="Arial" charset="0"/>
              </a:rPr>
              <a:t>Targets for ERL</a:t>
            </a:r>
          </a:p>
        </p:txBody>
      </p:sp>
    </p:spTree>
    <p:extLst>
      <p:ext uri="{BB962C8B-B14F-4D97-AF65-F5344CB8AC3E}">
        <p14:creationId xmlns:p14="http://schemas.microsoft.com/office/powerpoint/2010/main" val="11339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900">
              <a:latin typeface="Symbol" pitchFamily="-65" charset="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900">
              <a:latin typeface="Symbol" pitchFamily="-65" charset="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200" b="1" dirty="0">
                <a:solidFill>
                  <a:schemeClr val="tx2"/>
                </a:solidFill>
              </a:rPr>
              <a:t>Beam Parameters for Operational Modes</a:t>
            </a:r>
          </a:p>
        </p:txBody>
      </p:sp>
      <p:graphicFrame>
        <p:nvGraphicFramePr>
          <p:cNvPr id="377011" name="Group 179"/>
          <p:cNvGraphicFramePr>
            <a:graphicFrameLocks noGrp="1"/>
          </p:cNvGraphicFramePr>
          <p:nvPr/>
        </p:nvGraphicFramePr>
        <p:xfrm>
          <a:off x="215900" y="1565275"/>
          <a:ext cx="8636000" cy="4391025"/>
        </p:xfrm>
        <a:graphic>
          <a:graphicData uri="http://schemas.openxmlformats.org/drawingml/2006/table">
            <a:tbl>
              <a:tblPr/>
              <a:tblGrid>
                <a:gridCol w="1562100"/>
                <a:gridCol w="1498600"/>
                <a:gridCol w="1384300"/>
                <a:gridCol w="1435100"/>
                <a:gridCol w="1397000"/>
                <a:gridCol w="1358900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 Coherence (HC) 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 Flux (HF) mode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Ultimate (UL) mode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Ultra-Short Pulse (US) mode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XFELO mode</a:t>
                      </a:r>
                      <a:endParaRPr kumimoji="1" lang="en-US" altLang="ja-JP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Beam Energy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 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 (6) GeV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Beam Current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 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 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 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77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65" charset="2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 (typ.)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65" charset="2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endParaRPr kumimoji="1" lang="en-US" altLang="ja-JP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 Charge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7.7 pC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77 pC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77 pC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77 pC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 pC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Repetition Rate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1.3 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1.3 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1.3 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MHz</a:t>
                      </a:r>
                      <a:endParaRPr kumimoji="1" lang="en-US" altLang="ja-JP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Norm. Emittance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 mm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mm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 mm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 mm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Emittance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 pm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170 pm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 pm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 pm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ＭＳ Ｐゴシック" charset="-128"/>
                          <a:cs typeface="Times New Roman" pitchFamily="-65" charset="0"/>
                        </a:rPr>
                        <a:t>·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Energy Spread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-65" charset="2"/>
                        </a:rPr>
                        <a:t>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-65" charset="2"/>
                        </a:rPr>
                        <a:t>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-65" charset="2"/>
                        </a:rPr>
                        <a:t>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pitchFamily="-65" charset="2"/>
                        </a:rPr>
                        <a:t>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 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≤ 100 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69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900">
              <a:latin typeface="Symbol" pitchFamily="-65" charset="2"/>
            </a:endParaRPr>
          </a:p>
        </p:txBody>
      </p:sp>
      <p:sp>
        <p:nvSpPr>
          <p:cNvPr id="8270" name="AutoShape 62"/>
          <p:cNvSpPr>
            <a:spLocks/>
          </p:cNvSpPr>
          <p:nvPr/>
        </p:nvSpPr>
        <p:spPr bwMode="auto">
          <a:xfrm rot="5400000">
            <a:off x="4523582" y="-1386682"/>
            <a:ext cx="114300" cy="5580063"/>
          </a:xfrm>
          <a:prstGeom prst="leftBrace">
            <a:avLst>
              <a:gd name="adj1" fmla="val 207709"/>
              <a:gd name="adj2" fmla="val 50000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71" name="AutoShape 63"/>
          <p:cNvSpPr>
            <a:spLocks/>
          </p:cNvSpPr>
          <p:nvPr/>
        </p:nvSpPr>
        <p:spPr bwMode="auto">
          <a:xfrm rot="5400000">
            <a:off x="8095456" y="748507"/>
            <a:ext cx="112713" cy="1295400"/>
          </a:xfrm>
          <a:prstGeom prst="leftBrace">
            <a:avLst>
              <a:gd name="adj1" fmla="val 156697"/>
              <a:gd name="adj2" fmla="val 50000"/>
            </a:avLst>
          </a:prstGeom>
          <a:noFill/>
          <a:ln w="127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72" name="Text Box 64"/>
          <p:cNvSpPr txBox="1">
            <a:spLocks noChangeArrowheads="1"/>
          </p:cNvSpPr>
          <p:nvPr/>
        </p:nvSpPr>
        <p:spPr bwMode="auto">
          <a:xfrm>
            <a:off x="3962400" y="920750"/>
            <a:ext cx="143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0066FF"/>
                </a:solidFill>
              </a:rPr>
              <a:t>3 GeV ERL</a:t>
            </a:r>
          </a:p>
        </p:txBody>
      </p:sp>
      <p:sp>
        <p:nvSpPr>
          <p:cNvPr id="8273" name="Text Box 65"/>
          <p:cNvSpPr txBox="1">
            <a:spLocks noChangeArrowheads="1"/>
          </p:cNvSpPr>
          <p:nvPr/>
        </p:nvSpPr>
        <p:spPr bwMode="auto">
          <a:xfrm>
            <a:off x="7608888" y="939800"/>
            <a:ext cx="103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0066FF"/>
                </a:solidFill>
              </a:rPr>
              <a:t>XFEL-O</a:t>
            </a:r>
          </a:p>
        </p:txBody>
      </p:sp>
      <p:grpSp>
        <p:nvGrpSpPr>
          <p:cNvPr id="2" name="図形グループ 25"/>
          <p:cNvGrpSpPr>
            <a:grpSpLocks/>
          </p:cNvGrpSpPr>
          <p:nvPr/>
        </p:nvGrpSpPr>
        <p:grpSpPr bwMode="auto">
          <a:xfrm>
            <a:off x="6083300" y="1600200"/>
            <a:ext cx="1290638" cy="4341813"/>
            <a:chOff x="6083300" y="1600199"/>
            <a:chExt cx="1291200" cy="4341300"/>
          </a:xfrm>
        </p:grpSpPr>
        <p:sp>
          <p:nvSpPr>
            <p:cNvPr id="12" name="円/楕円 11"/>
            <p:cNvSpPr/>
            <p:nvPr/>
          </p:nvSpPr>
          <p:spPr>
            <a:xfrm>
              <a:off x="6159533" y="5549432"/>
              <a:ext cx="808390" cy="392067"/>
            </a:xfrm>
            <a:prstGeom prst="ellipse">
              <a:avLst/>
            </a:prstGeom>
            <a:noFill/>
            <a:ln w="25400" cap="flat" cmpd="sng" algn="ctr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083300" y="1600199"/>
              <a:ext cx="1291200" cy="795244"/>
            </a:xfrm>
            <a:prstGeom prst="ellipse">
              <a:avLst/>
            </a:prstGeom>
            <a:noFill/>
            <a:ln w="25400" cap="flat" cmpd="sng" algn="ctr">
              <a:solidFill>
                <a:srgbClr val="FF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図形グループ 24"/>
          <p:cNvGrpSpPr>
            <a:grpSpLocks/>
          </p:cNvGrpSpPr>
          <p:nvPr/>
        </p:nvGrpSpPr>
        <p:grpSpPr bwMode="auto">
          <a:xfrm>
            <a:off x="4660900" y="1612900"/>
            <a:ext cx="1282700" cy="3059113"/>
            <a:chOff x="4660900" y="1612900"/>
            <a:chExt cx="1282700" cy="3058599"/>
          </a:xfrm>
        </p:grpSpPr>
        <p:sp>
          <p:nvSpPr>
            <p:cNvPr id="14" name="円/楕円 13"/>
            <p:cNvSpPr/>
            <p:nvPr/>
          </p:nvSpPr>
          <p:spPr>
            <a:xfrm>
              <a:off x="4660900" y="1612900"/>
              <a:ext cx="1219200" cy="72377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673600" y="2946176"/>
              <a:ext cx="808038" cy="39204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660900" y="4279452"/>
              <a:ext cx="1282700" cy="39204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4" name="図形グループ 23"/>
          <p:cNvGrpSpPr>
            <a:grpSpLocks/>
          </p:cNvGrpSpPr>
          <p:nvPr/>
        </p:nvGrpSpPr>
        <p:grpSpPr bwMode="auto">
          <a:xfrm>
            <a:off x="3276600" y="1612900"/>
            <a:ext cx="1339850" cy="3059113"/>
            <a:chOff x="3276600" y="1612900"/>
            <a:chExt cx="1339899" cy="3058599"/>
          </a:xfrm>
        </p:grpSpPr>
        <p:sp>
          <p:nvSpPr>
            <p:cNvPr id="17" name="円/楕円 16"/>
            <p:cNvSpPr/>
            <p:nvPr/>
          </p:nvSpPr>
          <p:spPr>
            <a:xfrm>
              <a:off x="3289300" y="1612900"/>
              <a:ext cx="1327199" cy="760285"/>
            </a:xfrm>
            <a:prstGeom prst="ellips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008000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327402" y="2946176"/>
              <a:ext cx="808068" cy="392047"/>
            </a:xfrm>
            <a:prstGeom prst="ellips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008000"/>
                </a:solidFill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276600" y="4279452"/>
              <a:ext cx="1282747" cy="392047"/>
            </a:xfrm>
            <a:prstGeom prst="ellips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5" name="図形グループ 22"/>
          <p:cNvGrpSpPr>
            <a:grpSpLocks/>
          </p:cNvGrpSpPr>
          <p:nvPr/>
        </p:nvGrpSpPr>
        <p:grpSpPr bwMode="auto">
          <a:xfrm>
            <a:off x="1778000" y="1600200"/>
            <a:ext cx="1363663" cy="3059113"/>
            <a:chOff x="1778000" y="1600200"/>
            <a:chExt cx="1363199" cy="3058599"/>
          </a:xfrm>
        </p:grpSpPr>
        <p:sp>
          <p:nvSpPr>
            <p:cNvPr id="18" name="円/楕円 17"/>
            <p:cNvSpPr/>
            <p:nvPr/>
          </p:nvSpPr>
          <p:spPr>
            <a:xfrm>
              <a:off x="1778000" y="1600200"/>
              <a:ext cx="1363199" cy="760285"/>
            </a:xfrm>
            <a:prstGeom prst="ellipse">
              <a:avLst/>
            </a:prstGeom>
            <a:noFill/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3366FF"/>
                </a:solidFill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790696" y="2933476"/>
              <a:ext cx="809350" cy="392047"/>
            </a:xfrm>
            <a:prstGeom prst="ellipse">
              <a:avLst/>
            </a:prstGeom>
            <a:noFill/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3366FF"/>
                </a:solidFill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1790696" y="4266752"/>
              <a:ext cx="1282264" cy="392047"/>
            </a:xfrm>
            <a:prstGeom prst="ellipse">
              <a:avLst/>
            </a:prstGeom>
            <a:noFill/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3366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2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15888"/>
            <a:ext cx="87693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3200" b="1" dirty="0">
                <a:solidFill>
                  <a:schemeClr val="tx2"/>
                </a:solidFill>
              </a:rPr>
              <a:t>Compact ERL (</a:t>
            </a:r>
            <a:r>
              <a:rPr lang="en-US" altLang="ja-JP" sz="3200" b="1" dirty="0" err="1">
                <a:solidFill>
                  <a:schemeClr val="tx2"/>
                </a:solidFill>
              </a:rPr>
              <a:t>cERL</a:t>
            </a:r>
            <a:r>
              <a:rPr lang="en-US" altLang="ja-JP" sz="3200" b="1" dirty="0" smtClean="0">
                <a:solidFill>
                  <a:schemeClr val="tx2"/>
                </a:solidFill>
              </a:rPr>
              <a:t>)</a:t>
            </a:r>
            <a:endParaRPr lang="en-US" altLang="ja-JP" sz="3200" b="1" dirty="0">
              <a:solidFill>
                <a:schemeClr val="tx2"/>
              </a:solidFill>
            </a:endParaRPr>
          </a:p>
        </p:txBody>
      </p:sp>
      <p:pic>
        <p:nvPicPr>
          <p:cNvPr id="35874" name="Picture 109" descr="つくばキャンパス写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79205"/>
            <a:ext cx="38671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5" name="Oval 115"/>
          <p:cNvSpPr>
            <a:spLocks noChangeArrowheads="1"/>
          </p:cNvSpPr>
          <p:nvPr/>
        </p:nvSpPr>
        <p:spPr bwMode="auto">
          <a:xfrm>
            <a:off x="1820640" y="4488780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6" name="Line 116"/>
          <p:cNvSpPr>
            <a:spLocks noChangeShapeType="1"/>
          </p:cNvSpPr>
          <p:nvPr/>
        </p:nvSpPr>
        <p:spPr bwMode="auto">
          <a:xfrm flipH="1" flipV="1">
            <a:off x="2171477" y="4807867"/>
            <a:ext cx="488950" cy="600075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77" name="Text Box 117"/>
          <p:cNvSpPr txBox="1">
            <a:spLocks noChangeArrowheads="1"/>
          </p:cNvSpPr>
          <p:nvPr/>
        </p:nvSpPr>
        <p:spPr bwMode="auto">
          <a:xfrm>
            <a:off x="1282477" y="5409530"/>
            <a:ext cx="27352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1600" dirty="0">
                <a:solidFill>
                  <a:srgbClr val="FFFF66"/>
                </a:solidFill>
              </a:rPr>
              <a:t>ERL development building</a:t>
            </a:r>
          </a:p>
          <a:p>
            <a:pPr algn="ctr">
              <a:lnSpc>
                <a:spcPct val="90000"/>
              </a:lnSpc>
            </a:pPr>
            <a:r>
              <a:rPr lang="en-US" altLang="ja-JP" sz="1600" dirty="0">
                <a:solidFill>
                  <a:srgbClr val="FFFF66"/>
                </a:solidFill>
              </a:rPr>
              <a:t>(</a:t>
            </a:r>
            <a:r>
              <a:rPr lang="en-US" altLang="ja-JP" sz="1600" dirty="0" err="1">
                <a:solidFill>
                  <a:srgbClr val="FFFF66"/>
                </a:solidFill>
              </a:rPr>
              <a:t>cERL</a:t>
            </a:r>
            <a:r>
              <a:rPr lang="en-US" altLang="ja-JP" sz="1600" dirty="0">
                <a:solidFill>
                  <a:srgbClr val="FFFF66"/>
                </a:solidFill>
              </a:rPr>
              <a:t> building)</a:t>
            </a:r>
          </a:p>
        </p:txBody>
      </p:sp>
      <p:sp>
        <p:nvSpPr>
          <p:cNvPr id="35878" name="Rectangle 146"/>
          <p:cNvSpPr>
            <a:spLocks noChangeArrowheads="1"/>
          </p:cNvSpPr>
          <p:nvPr/>
        </p:nvSpPr>
        <p:spPr bwMode="auto">
          <a:xfrm>
            <a:off x="-1" y="764704"/>
            <a:ext cx="898941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>
              <a:spcBef>
                <a:spcPct val="20000"/>
              </a:spcBef>
              <a:buSzPct val="40000"/>
              <a:buFont typeface="Wingdings" pitchFamily="-65" charset="2"/>
              <a:buChar char="l"/>
            </a:pPr>
            <a:r>
              <a:rPr lang="en-US" altLang="ja-JP" sz="2400" b="1" dirty="0" smtClean="0"/>
              <a:t>Demonstrating </a:t>
            </a:r>
            <a:r>
              <a:rPr lang="en-US" altLang="ja-JP" sz="2400" b="1" dirty="0"/>
              <a:t>reliable operations of our ERL </a:t>
            </a:r>
            <a:r>
              <a:rPr lang="en-US" altLang="ja-JP" sz="2400" b="1" dirty="0" smtClean="0"/>
              <a:t>components</a:t>
            </a:r>
          </a:p>
          <a:p>
            <a:pPr>
              <a:spcBef>
                <a:spcPct val="20000"/>
              </a:spcBef>
              <a:buSzPct val="40000"/>
            </a:pPr>
            <a:r>
              <a:rPr lang="en-US" altLang="ja-JP" sz="2400" b="1" dirty="0"/>
              <a:t>	</a:t>
            </a:r>
            <a:r>
              <a:rPr lang="en-US" altLang="ja-JP" sz="2400" b="1" dirty="0" smtClean="0"/>
              <a:t>(electron guns</a:t>
            </a:r>
            <a:r>
              <a:rPr lang="en-US" altLang="ja-JP" sz="2400" b="1" dirty="0"/>
              <a:t>, SC-cavities, ...)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-65" charset="2"/>
              <a:buChar char="l"/>
            </a:pPr>
            <a:r>
              <a:rPr lang="en-US" altLang="ja-JP" sz="2400" b="1" dirty="0"/>
              <a:t>Demonstrating generation and recirculation of ultra-low </a:t>
            </a:r>
            <a:r>
              <a:rPr lang="en-US" altLang="ja-JP" sz="2400" b="1" dirty="0" err="1"/>
              <a:t>emittance</a:t>
            </a:r>
            <a:r>
              <a:rPr lang="en-US" altLang="ja-JP" sz="2400" b="1" dirty="0"/>
              <a:t> beams at high currents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-65" charset="2"/>
              <a:buChar char="l"/>
            </a:pPr>
            <a:r>
              <a:rPr lang="en-US" altLang="ja-JP" sz="2400" b="1" dirty="0"/>
              <a:t>1</a:t>
            </a:r>
            <a:r>
              <a:rPr lang="en-US" altLang="ja-JP" sz="2400" b="1" baseline="30000" dirty="0"/>
              <a:t>st</a:t>
            </a:r>
            <a:r>
              <a:rPr lang="en-US" altLang="ja-JP" sz="2400" b="1" dirty="0"/>
              <a:t> target : 1 </a:t>
            </a:r>
            <a:r>
              <a:rPr lang="en-US" altLang="ja-JP" sz="2400" b="1" dirty="0" err="1"/>
              <a:t>mm</a:t>
            </a:r>
            <a:r>
              <a:rPr lang="en-US" altLang="ja-JP" sz="2400" b="1" dirty="0" err="1">
                <a:solidFill>
                  <a:srgbClr val="000000"/>
                </a:solidFill>
                <a:cs typeface="Times New Roman" pitchFamily="-65" charset="0"/>
              </a:rPr>
              <a:t>·</a:t>
            </a:r>
            <a:r>
              <a:rPr lang="en-US" altLang="ja-JP" sz="2400" b="1" dirty="0" err="1"/>
              <a:t>mrad</a:t>
            </a:r>
            <a:r>
              <a:rPr lang="en-US" altLang="ja-JP" sz="2400" b="1" dirty="0"/>
              <a:t> for 10mA @ 35 MeV</a:t>
            </a:r>
          </a:p>
        </p:txBody>
      </p:sp>
      <p:sp>
        <p:nvSpPr>
          <p:cNvPr id="35880" name="テキスト ボックス 21"/>
          <p:cNvSpPr txBox="1">
            <a:spLocks noChangeArrowheads="1"/>
          </p:cNvSpPr>
          <p:nvPr/>
        </p:nvSpPr>
        <p:spPr bwMode="auto">
          <a:xfrm>
            <a:off x="6300192" y="6289377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660066"/>
                </a:solidFill>
              </a:rPr>
              <a:t>S. Sakanaka et al., MOPPP018</a:t>
            </a:r>
          </a:p>
        </p:txBody>
      </p:sp>
      <p:pic>
        <p:nvPicPr>
          <p:cNvPr id="35881" name="図 15" descr="Figure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55" y="2930412"/>
            <a:ext cx="5061644" cy="362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2" name="Line 160"/>
          <p:cNvSpPr>
            <a:spLocks noChangeShapeType="1"/>
          </p:cNvSpPr>
          <p:nvPr/>
        </p:nvSpPr>
        <p:spPr bwMode="auto">
          <a:xfrm>
            <a:off x="5076056" y="3056619"/>
            <a:ext cx="357264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83" name="Text Box 161"/>
          <p:cNvSpPr txBox="1">
            <a:spLocks noChangeArrowheads="1"/>
          </p:cNvSpPr>
          <p:nvPr/>
        </p:nvSpPr>
        <p:spPr bwMode="auto">
          <a:xfrm>
            <a:off x="6870699" y="2793094"/>
            <a:ext cx="522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>
                <a:solidFill>
                  <a:srgbClr val="0000FF"/>
                </a:solidFill>
              </a:rPr>
              <a:t>70 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18629" y="6366519"/>
            <a:ext cx="213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ERL Test Facility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13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6797040" y="619501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ja-JP" sz="1400" dirty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900" dirty="0">
              <a:latin typeface="Calibri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685800" y="156500"/>
            <a:ext cx="8138159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Correction of Path Length for Optimum Energy Recovery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pic>
        <p:nvPicPr>
          <p:cNvPr id="6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81" y="2445779"/>
            <a:ext cx="3434234" cy="276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8" y="3633852"/>
            <a:ext cx="4194955" cy="19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3" y="2026476"/>
            <a:ext cx="4690422" cy="15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V="1">
            <a:off x="2002536" y="3472434"/>
            <a:ext cx="629909" cy="748302"/>
          </a:xfrm>
          <a:prstGeom prst="straightConnector1">
            <a:avLst/>
          </a:prstGeom>
          <a:ln w="19050">
            <a:solidFill>
              <a:srgbClr val="FF9933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3230" y="908532"/>
            <a:ext cx="8441585" cy="7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176213" indent="-176213" eaLnBrk="1" hangingPunct="1"/>
            <a:r>
              <a:rPr lang="en-US" altLang="ja-JP" sz="1600" dirty="0" smtClean="0"/>
              <a:t>Two measures for path-length correction were prepared</a:t>
            </a:r>
          </a:p>
          <a:p>
            <a:pPr marL="176213" indent="-176213" eaLnBrk="1" hangingPunct="1"/>
            <a:r>
              <a:rPr lang="en-US" altLang="ja-JP" sz="1600" dirty="0" smtClean="0"/>
              <a:t> Path length was corrected so that the beam momentum took a minimum at the dump line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4112" y="5633214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Path-length control chicane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64399" y="5923679"/>
            <a:ext cx="2094663" cy="8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176213" indent="-176213" eaLnBrk="1" hangingPunct="1"/>
            <a:r>
              <a:rPr lang="en-US" altLang="ja-JP" sz="1400" dirty="0" smtClean="0"/>
              <a:t>Tuning range: </a:t>
            </a:r>
            <a:r>
              <a:rPr lang="en-US" altLang="ja-JP" sz="1400" dirty="0" smtClean="0">
                <a:sym typeface="Symbol"/>
              </a:rPr>
              <a:t></a:t>
            </a:r>
            <a:r>
              <a:rPr lang="en-US" altLang="ja-JP" sz="1400" dirty="0" smtClean="0"/>
              <a:t>5 mm</a:t>
            </a:r>
          </a:p>
          <a:p>
            <a:pPr marL="176213" indent="-176213" eaLnBrk="1" hangingPunct="1"/>
            <a:r>
              <a:rPr lang="en-US" altLang="ja-JP" sz="1400" dirty="0" smtClean="0"/>
              <a:t>Large hysteresis</a:t>
            </a:r>
          </a:p>
          <a:p>
            <a:pPr marL="176213" indent="-176213" eaLnBrk="1" hangingPunct="1"/>
            <a:r>
              <a:rPr lang="en-US" altLang="ja-JP" sz="1400" dirty="0" smtClean="0"/>
              <a:t>Currently fixed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36670" y="5635678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33FF"/>
                </a:solidFill>
              </a:rPr>
              <a:t>Orbit bump in the arc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63324" y="5929238"/>
            <a:ext cx="2861395" cy="6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176213" indent="-176213" eaLnBrk="1" hangingPunct="1"/>
            <a:r>
              <a:rPr lang="en-US" altLang="ja-JP" sz="1400" dirty="0" smtClean="0"/>
              <a:t>Tuning range: </a:t>
            </a:r>
            <a:r>
              <a:rPr lang="en-US" altLang="ja-JP" sz="1400" dirty="0" smtClean="0">
                <a:sym typeface="Symbol"/>
              </a:rPr>
              <a:t></a:t>
            </a:r>
            <a:r>
              <a:rPr lang="en-US" altLang="ja-JP" sz="1400" dirty="0" smtClean="0"/>
              <a:t>10 mm/arc</a:t>
            </a:r>
          </a:p>
          <a:p>
            <a:pPr marL="176213" indent="-176213" eaLnBrk="1" hangingPunct="1"/>
            <a:r>
              <a:rPr lang="en-US" altLang="ja-JP" sz="1400" dirty="0" smtClean="0"/>
              <a:t> Routinely used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51492" y="5453347"/>
            <a:ext cx="3892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33FF"/>
                </a:solidFill>
              </a:rPr>
              <a:t>Determination of an optimum path length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749892" y="2072196"/>
            <a:ext cx="0" cy="431896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95636" y="2054196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ym typeface="Symbol"/>
              </a:rPr>
              <a:t> (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omentum at the dump line)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209380" y="3675888"/>
            <a:ext cx="0" cy="544068"/>
          </a:xfrm>
          <a:prstGeom prst="straightConnector1">
            <a:avLst/>
          </a:prstGeom>
          <a:ln w="254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742440" y="2859344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Optimum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85105" y="2022968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Dump line</a:t>
            </a:r>
            <a:endParaRPr kumimoji="1" lang="ja-JP" altLang="en-US" sz="1200" dirty="0"/>
          </a:p>
        </p:txBody>
      </p:sp>
      <p:sp>
        <p:nvSpPr>
          <p:cNvPr id="37" name="円/楕円 36"/>
          <p:cNvSpPr/>
          <p:nvPr/>
        </p:nvSpPr>
        <p:spPr>
          <a:xfrm>
            <a:off x="1877646" y="2404872"/>
            <a:ext cx="444437" cy="21336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4151376" y="3036561"/>
            <a:ext cx="492337" cy="748302"/>
          </a:xfrm>
          <a:prstGeom prst="straightConnector1">
            <a:avLst/>
          </a:prstGeom>
          <a:ln w="19050">
            <a:solidFill>
              <a:srgbClr val="FF9933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2243119" y="2026476"/>
            <a:ext cx="3224993" cy="424116"/>
          </a:xfrm>
          <a:prstGeom prst="straightConnector1">
            <a:avLst/>
          </a:prstGeom>
          <a:ln w="19050">
            <a:solidFill>
              <a:srgbClr val="FF9933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504688" y="181726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at a screen monitor in the dump line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40272" y="115888"/>
            <a:ext cx="830452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Demonstration of Energy Recovery (</a:t>
            </a:r>
            <a:r>
              <a:rPr lang="en-US" altLang="ja-JP" sz="2400" i="1" dirty="0" smtClean="0">
                <a:solidFill>
                  <a:schemeClr val="tx2"/>
                </a:solidFill>
              </a:rPr>
              <a:t>I</a:t>
            </a:r>
            <a:r>
              <a:rPr lang="en-US" altLang="ja-JP" sz="2400" baseline="-25000" dirty="0" smtClean="0">
                <a:solidFill>
                  <a:schemeClr val="tx2"/>
                </a:solidFill>
              </a:rPr>
              <a:t>0</a:t>
            </a:r>
            <a:r>
              <a:rPr lang="en-US" altLang="ja-JP" sz="2400" dirty="0" smtClean="0">
                <a:solidFill>
                  <a:schemeClr val="tx2"/>
                </a:solidFill>
              </a:rPr>
              <a:t> = 30 </a:t>
            </a:r>
            <a:r>
              <a:rPr lang="en-US" altLang="ja-JP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400" dirty="0" smtClean="0">
                <a:solidFill>
                  <a:schemeClr val="tx2"/>
                </a:solidFill>
              </a:rPr>
              <a:t>A)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839351"/>
            <a:ext cx="9144000" cy="223635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80" y="1719694"/>
            <a:ext cx="44069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719780" y="821747"/>
            <a:ext cx="2150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66FF"/>
                </a:solidFill>
                <a:latin typeface="Arial" charset="0"/>
                <a:ea typeface="ヒラギノ角ゴ Pro W3" pitchFamily="-112" charset="-128"/>
              </a:rPr>
              <a:t>Non-ERL </a:t>
            </a:r>
            <a:r>
              <a:rPr lang="en-US" altLang="ja-JP" sz="1800" dirty="0" smtClean="0">
                <a:solidFill>
                  <a:srgbClr val="FF66FF"/>
                </a:solidFill>
                <a:latin typeface="Arial" charset="0"/>
                <a:ea typeface="ヒラギノ角ゴ Pro W3" pitchFamily="-112" charset="-128"/>
              </a:rPr>
              <a:t>operation</a:t>
            </a:r>
            <a:endParaRPr lang="en-US" altLang="ja-JP" sz="1800" dirty="0">
              <a:solidFill>
                <a:srgbClr val="FF66FF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7932880" y="2005444"/>
            <a:ext cx="625475" cy="2016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6626368" y="2211819"/>
            <a:ext cx="13017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6073918" y="2080057"/>
            <a:ext cx="588962" cy="1444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7056580" y="1473632"/>
            <a:ext cx="217488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839093" y="1164790"/>
            <a:ext cx="2125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charset="0"/>
                <a:ea typeface="ヒラギノ角ゴ Pro W3" pitchFamily="-112" charset="-128"/>
              </a:rPr>
              <a:t>Cavity 1: </a:t>
            </a:r>
            <a:r>
              <a:rPr lang="en-US" altLang="ja-JP" sz="1600" dirty="0">
                <a:solidFill>
                  <a:srgbClr val="3333FF"/>
                </a:solidFill>
                <a:latin typeface="Arial" charset="0"/>
                <a:ea typeface="ヒラギノ角ゴ Pro W3" pitchFamily="-112" charset="-128"/>
              </a:rPr>
              <a:t>acceleration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692215" y="1166808"/>
            <a:ext cx="2157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charset="0"/>
                <a:ea typeface="ヒラギノ角ゴ Pro W3" pitchFamily="-112" charset="-128"/>
              </a:rPr>
              <a:t>Cavity 2: </a:t>
            </a:r>
            <a:r>
              <a:rPr lang="en-US" altLang="ja-JP" sz="1600" dirty="0">
                <a:solidFill>
                  <a:srgbClr val="3333FF"/>
                </a:solidFill>
                <a:latin typeface="Arial" charset="0"/>
                <a:ea typeface="ヒラギノ角ゴ Pro W3" pitchFamily="-112" charset="-128"/>
              </a:rPr>
              <a:t>deceleration</a:t>
            </a: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6518129" y="1473633"/>
            <a:ext cx="330489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38113" y="797935"/>
            <a:ext cx="1644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charset="0"/>
                <a:ea typeface="ヒラギノ角ゴ Pro W3" pitchFamily="-112" charset="-128"/>
              </a:rPr>
              <a:t>ERL operation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9694"/>
            <a:ext cx="44069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23"/>
          <p:cNvSpPr>
            <a:spLocks noChangeShapeType="1"/>
          </p:cNvSpPr>
          <p:nvPr/>
        </p:nvSpPr>
        <p:spPr bwMode="auto">
          <a:xfrm flipH="1">
            <a:off x="3379788" y="2005444"/>
            <a:ext cx="625475" cy="201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 flipH="1">
            <a:off x="465138" y="2211819"/>
            <a:ext cx="29098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 flipV="1">
            <a:off x="1484313" y="2062594"/>
            <a:ext cx="800100" cy="192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63525" y="1095807"/>
            <a:ext cx="4268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Arial" charset="0"/>
                <a:ea typeface="ヒラギノ角ゴ Pro W3" pitchFamily="-112" charset="-128"/>
              </a:rPr>
              <a:t>Cavities </a:t>
            </a:r>
            <a:r>
              <a:rPr lang="en-US" altLang="ja-JP" sz="1600" dirty="0">
                <a:latin typeface="Arial" charset="0"/>
                <a:ea typeface="ヒラギノ角ゴ Pro W3" pitchFamily="-112" charset="-128"/>
              </a:rPr>
              <a:t>1 and 2:  </a:t>
            </a:r>
            <a:r>
              <a:rPr lang="en-US" altLang="ja-JP" sz="1600" dirty="0" smtClean="0">
                <a:solidFill>
                  <a:srgbClr val="3333FF"/>
                </a:solidFill>
                <a:latin typeface="Arial" charset="0"/>
                <a:ea typeface="ヒラギノ角ゴ Pro W3" pitchFamily="-112" charset="-128"/>
              </a:rPr>
              <a:t>acceleration (1st pass)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3333FF"/>
                </a:solidFill>
                <a:latin typeface="Arial" charset="0"/>
                <a:ea typeface="ヒラギノ角ゴ Pro W3" pitchFamily="-112" charset="-128"/>
              </a:rPr>
              <a:t> </a:t>
            </a:r>
            <a:r>
              <a:rPr lang="en-US" altLang="ja-JP" sz="1600" dirty="0" smtClean="0">
                <a:solidFill>
                  <a:srgbClr val="3333FF"/>
                </a:solidFill>
                <a:latin typeface="Arial" charset="0"/>
                <a:ea typeface="ヒラギノ角ゴ Pro W3" pitchFamily="-112" charset="-128"/>
              </a:rPr>
              <a:t>                           deceleration (2st pass)</a:t>
            </a:r>
            <a:endParaRPr lang="en-US" altLang="ja-JP" sz="1600" dirty="0">
              <a:solidFill>
                <a:srgbClr val="3333FF"/>
              </a:solidFill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2295525" y="1641907"/>
            <a:ext cx="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 flipH="1">
            <a:off x="141288" y="2197532"/>
            <a:ext cx="320675" cy="35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138113" y="2548369"/>
            <a:ext cx="323850" cy="315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H="1">
            <a:off x="449263" y="2842057"/>
            <a:ext cx="3459162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H="1">
            <a:off x="3902075" y="2513444"/>
            <a:ext cx="292100" cy="315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 flipV="1">
            <a:off x="3924300" y="2218169"/>
            <a:ext cx="274638" cy="292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 flipH="1">
            <a:off x="2284413" y="2235632"/>
            <a:ext cx="1651000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511425" y="1627619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7191518" y="1827644"/>
            <a:ext cx="949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E=2.9 MeV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4973780" y="1835582"/>
            <a:ext cx="9477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E=2.9 MeV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7420118" y="1404938"/>
            <a:ext cx="15652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(Vc=8.57 MV/cavity)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4952854" y="1414031"/>
            <a:ext cx="1565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(Vc=8.57 MV/cavity)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2697163" y="1814944"/>
            <a:ext cx="949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E=2.9 MeV</a:t>
            </a: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230188" y="1930832"/>
            <a:ext cx="1033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E=19.9 MeV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1479550" y="1705407"/>
            <a:ext cx="9064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9900"/>
                </a:solidFill>
                <a:latin typeface="Arial" charset="0"/>
                <a:ea typeface="ヒラギノ角ゴ Pro W3" pitchFamily="-112" charset="-128"/>
              </a:rPr>
              <a:t>E=2.9MeV</a:t>
            </a:r>
          </a:p>
        </p:txBody>
      </p:sp>
      <p:pic>
        <p:nvPicPr>
          <p:cNvPr id="54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26" y="3531004"/>
            <a:ext cx="41751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1" y="3469523"/>
            <a:ext cx="42767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テキスト ボックス 36"/>
          <p:cNvSpPr txBox="1">
            <a:spLocks noChangeArrowheads="1"/>
          </p:cNvSpPr>
          <p:nvPr/>
        </p:nvSpPr>
        <p:spPr bwMode="auto">
          <a:xfrm>
            <a:off x="2405745" y="5029241"/>
            <a:ext cx="12586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33CC"/>
                </a:solidFill>
                <a:latin typeface="Arial" charset="0"/>
              </a:rPr>
              <a:t>Beam current</a:t>
            </a:r>
            <a:endParaRPr lang="ja-JP" altLang="en-US" sz="1400" dirty="0">
              <a:solidFill>
                <a:srgbClr val="FF33CC"/>
              </a:solidFill>
              <a:latin typeface="Arial" charset="0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7420118" y="5147079"/>
            <a:ext cx="586508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7525613" y="4626379"/>
            <a:ext cx="4763" cy="533400"/>
          </a:xfrm>
          <a:prstGeom prst="straightConnector1">
            <a:avLst/>
          </a:prstGeom>
          <a:ln>
            <a:solidFill>
              <a:srgbClr val="00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48"/>
          <p:cNvSpPr txBox="1">
            <a:spLocks noChangeArrowheads="1"/>
          </p:cNvSpPr>
          <p:nvPr/>
        </p:nvSpPr>
        <p:spPr bwMode="auto">
          <a:xfrm>
            <a:off x="7558515" y="4154891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charset="0"/>
              </a:rPr>
              <a:t>275W</a:t>
            </a:r>
            <a:endParaRPr lang="ja-JP" altLang="en-US" sz="1400" dirty="0">
              <a:latin typeface="Arial" charset="0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7420118" y="4069166"/>
            <a:ext cx="47538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7530807" y="4059641"/>
            <a:ext cx="4763" cy="54292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872366" y="4244223"/>
            <a:ext cx="325437" cy="31908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5"/>
          <p:cNvSpPr txBox="1">
            <a:spLocks noChangeArrowheads="1"/>
          </p:cNvSpPr>
          <p:nvPr/>
        </p:nvSpPr>
        <p:spPr bwMode="auto">
          <a:xfrm>
            <a:off x="2070678" y="3929898"/>
            <a:ext cx="1467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3333FF"/>
                </a:solidFill>
                <a:latin typeface="Arial" charset="0"/>
              </a:rPr>
              <a:t>Cavity 2: </a:t>
            </a:r>
            <a:r>
              <a:rPr lang="en-US" altLang="ja-JP" sz="1400" i="1" dirty="0" smtClean="0">
                <a:solidFill>
                  <a:srgbClr val="3333FF"/>
                </a:solidFill>
                <a:latin typeface="Arial" charset="0"/>
              </a:rPr>
              <a:t>P</a:t>
            </a:r>
            <a:r>
              <a:rPr lang="en-US" altLang="ja-JP" sz="1400" baseline="-25000" dirty="0" smtClean="0">
                <a:solidFill>
                  <a:srgbClr val="3333FF"/>
                </a:solidFill>
                <a:latin typeface="Arial" charset="0"/>
              </a:rPr>
              <a:t>in</a:t>
            </a:r>
            <a:r>
              <a:rPr lang="en-US" altLang="ja-JP" sz="1400" dirty="0" smtClean="0">
                <a:solidFill>
                  <a:srgbClr val="3333FF"/>
                </a:solidFill>
                <a:latin typeface="Arial" charset="0"/>
              </a:rPr>
              <a:t>-</a:t>
            </a:r>
            <a:r>
              <a:rPr lang="en-US" altLang="ja-JP" sz="1400" i="1" dirty="0" smtClean="0">
                <a:solidFill>
                  <a:srgbClr val="3333FF"/>
                </a:solidFill>
                <a:latin typeface="Arial" charset="0"/>
              </a:rPr>
              <a:t>P</a:t>
            </a:r>
            <a:r>
              <a:rPr lang="en-US" altLang="ja-JP" sz="1400" baseline="-25000" dirty="0" smtClean="0">
                <a:solidFill>
                  <a:srgbClr val="3333FF"/>
                </a:solidFill>
                <a:latin typeface="Arial" charset="0"/>
              </a:rPr>
              <a:t>ref</a:t>
            </a:r>
            <a:endParaRPr lang="ja-JP" altLang="en-US" sz="1400" baseline="-25000" dirty="0"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1533237" y="4615698"/>
            <a:ext cx="410441" cy="377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70"/>
          <p:cNvSpPr txBox="1">
            <a:spLocks noChangeArrowheads="1"/>
          </p:cNvSpPr>
          <p:nvPr/>
        </p:nvSpPr>
        <p:spPr bwMode="auto">
          <a:xfrm>
            <a:off x="812075" y="4993523"/>
            <a:ext cx="1467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>
                <a:solidFill>
                  <a:srgbClr val="FF0000"/>
                </a:solidFill>
              </a:rPr>
              <a:t>Cavity 1: 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P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ja-JP" sz="1400" dirty="0" smtClean="0">
                <a:solidFill>
                  <a:srgbClr val="FF0000"/>
                </a:solidFill>
              </a:rPr>
              <a:t>-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P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ref</a:t>
            </a:r>
            <a:endParaRPr lang="ja-JP" alt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66" name="テキスト ボックス 48"/>
          <p:cNvSpPr txBox="1">
            <a:spLocks noChangeArrowheads="1"/>
          </p:cNvSpPr>
          <p:nvPr/>
        </p:nvSpPr>
        <p:spPr bwMode="auto">
          <a:xfrm>
            <a:off x="7528788" y="4724804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charset="0"/>
              </a:rPr>
              <a:t>-294W</a:t>
            </a:r>
            <a:endParaRPr lang="ja-JP" altLang="en-US" sz="1400" dirty="0">
              <a:latin typeface="Arial" charset="0"/>
            </a:endParaRPr>
          </a:p>
        </p:txBody>
      </p:sp>
      <p:cxnSp>
        <p:nvCxnSpPr>
          <p:cNvPr id="67" name="直線矢印コネクタ 66"/>
          <p:cNvCxnSpPr>
            <a:stCxn id="70" idx="3"/>
          </p:cNvCxnSpPr>
          <p:nvPr/>
        </p:nvCxnSpPr>
        <p:spPr>
          <a:xfrm flipV="1">
            <a:off x="6261098" y="5093068"/>
            <a:ext cx="308693" cy="11909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H="1">
            <a:off x="7135088" y="3542444"/>
            <a:ext cx="844695" cy="526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70"/>
          <p:cNvSpPr txBox="1">
            <a:spLocks noChangeArrowheads="1"/>
          </p:cNvSpPr>
          <p:nvPr/>
        </p:nvSpPr>
        <p:spPr bwMode="auto">
          <a:xfrm>
            <a:off x="7961311" y="3253126"/>
            <a:ext cx="931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>
                <a:solidFill>
                  <a:srgbClr val="FF0000"/>
                </a:solidFill>
              </a:rPr>
              <a:t>Cavity 1: </a:t>
            </a:r>
          </a:p>
          <a:p>
            <a:r>
              <a:rPr lang="en-US" altLang="ja-JP" sz="1400" i="1" dirty="0" smtClean="0">
                <a:solidFill>
                  <a:srgbClr val="FF0000"/>
                </a:solidFill>
              </a:rPr>
              <a:t>P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ja-JP" sz="1400" dirty="0" smtClean="0">
                <a:solidFill>
                  <a:srgbClr val="FF0000"/>
                </a:solidFill>
              </a:rPr>
              <a:t>-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P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ref</a:t>
            </a:r>
            <a:endParaRPr lang="ja-JP" alt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5"/>
          <p:cNvSpPr txBox="1">
            <a:spLocks noChangeArrowheads="1"/>
          </p:cNvSpPr>
          <p:nvPr/>
        </p:nvSpPr>
        <p:spPr bwMode="auto">
          <a:xfrm>
            <a:off x="5329433" y="4950556"/>
            <a:ext cx="931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3333FF"/>
                </a:solidFill>
                <a:latin typeface="Arial" charset="0"/>
              </a:rPr>
              <a:t>Cavity 2: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i="1" dirty="0" smtClean="0">
                <a:solidFill>
                  <a:srgbClr val="3333FF"/>
                </a:solidFill>
                <a:latin typeface="Arial" charset="0"/>
              </a:rPr>
              <a:t>P</a:t>
            </a:r>
            <a:r>
              <a:rPr lang="en-US" altLang="ja-JP" sz="1400" baseline="-25000" dirty="0" smtClean="0">
                <a:solidFill>
                  <a:srgbClr val="3333FF"/>
                </a:solidFill>
                <a:latin typeface="Arial" charset="0"/>
              </a:rPr>
              <a:t>in</a:t>
            </a:r>
            <a:r>
              <a:rPr lang="en-US" altLang="ja-JP" sz="1400" dirty="0" smtClean="0">
                <a:solidFill>
                  <a:srgbClr val="3333FF"/>
                </a:solidFill>
                <a:latin typeface="Arial" charset="0"/>
              </a:rPr>
              <a:t>-</a:t>
            </a:r>
            <a:r>
              <a:rPr lang="en-US" altLang="ja-JP" sz="1400" i="1" dirty="0" smtClean="0">
                <a:solidFill>
                  <a:srgbClr val="3333FF"/>
                </a:solidFill>
                <a:latin typeface="Arial" charset="0"/>
              </a:rPr>
              <a:t>P</a:t>
            </a:r>
            <a:r>
              <a:rPr lang="en-US" altLang="ja-JP" sz="1400" baseline="-25000" dirty="0" smtClean="0">
                <a:solidFill>
                  <a:srgbClr val="3333FF"/>
                </a:solidFill>
                <a:latin typeface="Arial" charset="0"/>
              </a:rPr>
              <a:t>ref</a:t>
            </a:r>
            <a:endParaRPr lang="ja-JP" altLang="en-US" sz="140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1" name="テキスト ボックス 36"/>
          <p:cNvSpPr txBox="1">
            <a:spLocks noChangeArrowheads="1"/>
          </p:cNvSpPr>
          <p:nvPr/>
        </p:nvSpPr>
        <p:spPr bwMode="auto">
          <a:xfrm>
            <a:off x="5287159" y="5449031"/>
            <a:ext cx="12586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33CC"/>
                </a:solidFill>
                <a:latin typeface="Arial" charset="0"/>
              </a:rPr>
              <a:t>Beam current</a:t>
            </a:r>
            <a:endParaRPr lang="ja-JP" altLang="en-US" sz="1400" dirty="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080597" y="6463975"/>
            <a:ext cx="70407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(Power lost in cavity) </a:t>
            </a:r>
            <a:r>
              <a:rPr lang="en-US" altLang="ja-JP" sz="1400" dirty="0">
                <a:sym typeface="Symbol"/>
              </a:rPr>
              <a:t>=</a:t>
            </a:r>
            <a:r>
              <a:rPr kumimoji="1" lang="en-US" altLang="ja-JP" sz="1400" dirty="0" smtClean="0">
                <a:sym typeface="Symbol"/>
              </a:rPr>
              <a:t> </a:t>
            </a:r>
            <a:r>
              <a:rPr kumimoji="1" lang="en-US" altLang="ja-JP" sz="1400" dirty="0" smtClean="0"/>
              <a:t>(</a:t>
            </a:r>
            <a:r>
              <a:rPr kumimoji="1" lang="en-US" altLang="ja-JP" sz="1400" i="1" dirty="0" smtClean="0"/>
              <a:t>P</a:t>
            </a:r>
            <a:r>
              <a:rPr kumimoji="1" lang="en-US" altLang="ja-JP" sz="1400" baseline="-25000" dirty="0" smtClean="0"/>
              <a:t>in </a:t>
            </a:r>
            <a:r>
              <a:rPr kumimoji="1" lang="en-US" altLang="ja-JP" sz="1400" dirty="0" smtClean="0"/>
              <a:t>: input power to cavity) </a:t>
            </a:r>
            <a:r>
              <a:rPr kumimoji="1" lang="en-US" altLang="ja-JP" sz="1800" dirty="0" smtClean="0"/>
              <a:t>-</a:t>
            </a:r>
            <a:r>
              <a:rPr kumimoji="1" lang="en-US" altLang="ja-JP" sz="1400" dirty="0" smtClean="0"/>
              <a:t> (</a:t>
            </a:r>
            <a:r>
              <a:rPr kumimoji="1" lang="en-US" altLang="ja-JP" sz="1400" i="1" dirty="0" smtClean="0"/>
              <a:t>P</a:t>
            </a:r>
            <a:r>
              <a:rPr kumimoji="1" lang="en-US" altLang="ja-JP" sz="1400" baseline="-25000" dirty="0" smtClean="0"/>
              <a:t>ref </a:t>
            </a:r>
            <a:r>
              <a:rPr kumimoji="1" lang="en-US" altLang="ja-JP" sz="1400" dirty="0" smtClean="0"/>
              <a:t>: reflected power from cavity) </a:t>
            </a:r>
            <a:endParaRPr kumimoji="1" lang="ja-JP" altLang="en-US" sz="14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30189" y="3128929"/>
            <a:ext cx="173316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beam loading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834962" y="3148501"/>
            <a:ext cx="227818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Beam loading (+ and -)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flipH="1">
            <a:off x="3727979" y="5525193"/>
            <a:ext cx="268988" cy="0"/>
          </a:xfrm>
          <a:prstGeom prst="straightConnector1">
            <a:avLst/>
          </a:prstGeom>
          <a:ln w="158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3961303" y="5382533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33CC"/>
                </a:solidFill>
              </a:rPr>
              <a:t>30 </a:t>
            </a:r>
            <a:r>
              <a:rPr kumimoji="1" lang="en-US" altLang="ja-JP" sz="1200" dirty="0" smtClean="0">
                <a:solidFill>
                  <a:srgbClr val="FF33CC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1200" dirty="0" smtClean="0">
                <a:solidFill>
                  <a:srgbClr val="FF33CC"/>
                </a:solidFill>
              </a:rPr>
              <a:t>A</a:t>
            </a:r>
            <a:endParaRPr kumimoji="1" lang="ja-JP" altLang="en-US" sz="1200" dirty="0">
              <a:solidFill>
                <a:srgbClr val="FF33CC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987649" y="3098015"/>
            <a:ext cx="2531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Energy recovery: 100-98.6%</a:t>
            </a:r>
          </a:p>
          <a:p>
            <a:r>
              <a:rPr kumimoji="1" lang="en-US" altLang="ja-JP" sz="1100" dirty="0" smtClean="0"/>
              <a:t>(within accuracy of the measurement)</a:t>
            </a:r>
            <a:endParaRPr kumimoji="1" lang="ja-JP" altLang="en-US" sz="1100" dirty="0"/>
          </a:p>
        </p:txBody>
      </p:sp>
      <p:cxnSp>
        <p:nvCxnSpPr>
          <p:cNvPr id="78" name="直線コネクタ 77"/>
          <p:cNvCxnSpPr/>
          <p:nvPr/>
        </p:nvCxnSpPr>
        <p:spPr>
          <a:xfrm flipH="1">
            <a:off x="4562040" y="1095807"/>
            <a:ext cx="27119" cy="5295757"/>
          </a:xfrm>
          <a:prstGeom prst="line">
            <a:avLst/>
          </a:prstGeom>
          <a:ln w="12700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H="1">
            <a:off x="7453626" y="5531657"/>
            <a:ext cx="280817" cy="0"/>
          </a:xfrm>
          <a:prstGeom prst="straightConnector1">
            <a:avLst/>
          </a:prstGeom>
          <a:ln w="158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7734443" y="5395929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33CC"/>
                </a:solidFill>
              </a:rPr>
              <a:t>30 </a:t>
            </a:r>
            <a:r>
              <a:rPr kumimoji="1" lang="en-US" altLang="ja-JP" sz="1200" dirty="0" smtClean="0">
                <a:solidFill>
                  <a:srgbClr val="FF33CC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1200" dirty="0" smtClean="0">
                <a:solidFill>
                  <a:srgbClr val="FF33CC"/>
                </a:solidFill>
              </a:rPr>
              <a:t>A</a:t>
            </a:r>
            <a:endParaRPr kumimoji="1" lang="ja-JP" altLang="en-US" sz="12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80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S</a:t>
            </a:r>
            <a:r>
              <a:rPr lang="en-US" altLang="ja-JP" sz="2800" b="1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tatus in PF-ring and PF-AR </a:t>
            </a:r>
            <a:endParaRPr lang="en-US" altLang="ja-JP" sz="2800" b="1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grpSp>
        <p:nvGrpSpPr>
          <p:cNvPr id="3075" name="グループ化 39"/>
          <p:cNvGrpSpPr>
            <a:grpSpLocks noChangeAspect="1"/>
          </p:cNvGrpSpPr>
          <p:nvPr/>
        </p:nvGrpSpPr>
        <p:grpSpPr bwMode="auto">
          <a:xfrm>
            <a:off x="285750" y="1000125"/>
            <a:ext cx="4933950" cy="3292475"/>
            <a:chOff x="285720" y="1000108"/>
            <a:chExt cx="4856162" cy="3324227"/>
          </a:xfrm>
        </p:grpSpPr>
        <p:grpSp>
          <p:nvGrpSpPr>
            <p:cNvPr id="3091" name="Group 29"/>
            <p:cNvGrpSpPr>
              <a:grpSpLocks/>
            </p:cNvGrpSpPr>
            <p:nvPr/>
          </p:nvGrpSpPr>
          <p:grpSpPr bwMode="auto">
            <a:xfrm>
              <a:off x="285720" y="1285860"/>
              <a:ext cx="4856162" cy="3038475"/>
              <a:chOff x="214" y="811"/>
              <a:chExt cx="5466" cy="3419"/>
            </a:xfrm>
          </p:grpSpPr>
          <p:pic>
            <p:nvPicPr>
              <p:cNvPr id="309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" y="856"/>
                <a:ext cx="5264" cy="3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4" name="Text Box 5"/>
              <p:cNvSpPr txBox="1">
                <a:spLocks noChangeArrowheads="1"/>
              </p:cNvSpPr>
              <p:nvPr/>
            </p:nvSpPr>
            <p:spPr bwMode="auto">
              <a:xfrm rot="2022909">
                <a:off x="1484" y="811"/>
                <a:ext cx="567" cy="20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  <a:latin typeface="Calibri" pitchFamily="34" charset="0"/>
                  </a:rPr>
                  <a:t>BL-28</a:t>
                </a:r>
              </a:p>
            </p:txBody>
          </p:sp>
          <p:sp>
            <p:nvSpPr>
              <p:cNvPr id="3095" name="Text Box 6"/>
              <p:cNvSpPr txBox="1">
                <a:spLocks noChangeArrowheads="1"/>
              </p:cNvSpPr>
              <p:nvPr/>
            </p:nvSpPr>
            <p:spPr bwMode="auto">
              <a:xfrm rot="-772267">
                <a:off x="214" y="2036"/>
                <a:ext cx="567" cy="2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3333FF"/>
                    </a:solidFill>
                    <a:latin typeface="Calibri" pitchFamily="34" charset="0"/>
                  </a:rPr>
                  <a:t>BL-3</a:t>
                </a:r>
              </a:p>
            </p:txBody>
          </p:sp>
          <p:sp>
            <p:nvSpPr>
              <p:cNvPr id="3096" name="Text Box 7"/>
              <p:cNvSpPr txBox="1">
                <a:spLocks noChangeArrowheads="1"/>
              </p:cNvSpPr>
              <p:nvPr/>
            </p:nvSpPr>
            <p:spPr bwMode="auto">
              <a:xfrm>
                <a:off x="5061" y="3442"/>
                <a:ext cx="567" cy="20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  <a:latin typeface="Calibri" pitchFamily="34" charset="0"/>
                  </a:rPr>
                  <a:t>BL-16</a:t>
                </a:r>
              </a:p>
            </p:txBody>
          </p:sp>
          <p:sp>
            <p:nvSpPr>
              <p:cNvPr id="3097" name="Text Box 8"/>
              <p:cNvSpPr txBox="1">
                <a:spLocks noChangeArrowheads="1"/>
              </p:cNvSpPr>
              <p:nvPr/>
            </p:nvSpPr>
            <p:spPr bwMode="auto">
              <a:xfrm rot="-835353">
                <a:off x="5113" y="2808"/>
                <a:ext cx="567" cy="2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3333FF"/>
                    </a:solidFill>
                    <a:latin typeface="Calibri" pitchFamily="34" charset="0"/>
                  </a:rPr>
                  <a:t>BL-17</a:t>
                </a:r>
              </a:p>
            </p:txBody>
          </p:sp>
          <p:sp>
            <p:nvSpPr>
              <p:cNvPr id="3098" name="Text Box 9"/>
              <p:cNvSpPr txBox="1">
                <a:spLocks noChangeArrowheads="1"/>
              </p:cNvSpPr>
              <p:nvPr/>
            </p:nvSpPr>
            <p:spPr bwMode="auto">
              <a:xfrm rot="-2288677">
                <a:off x="350" y="3039"/>
                <a:ext cx="591" cy="26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FF"/>
                    </a:solidFill>
                    <a:latin typeface="Calibri" pitchFamily="34" charset="0"/>
                  </a:rPr>
                  <a:t>BL-5</a:t>
                </a:r>
              </a:p>
            </p:txBody>
          </p:sp>
          <p:sp>
            <p:nvSpPr>
              <p:cNvPr id="3099" name="Text Box 17"/>
              <p:cNvSpPr txBox="1">
                <a:spLocks noChangeArrowheads="1"/>
              </p:cNvSpPr>
              <p:nvPr/>
            </p:nvSpPr>
            <p:spPr bwMode="auto">
              <a:xfrm>
                <a:off x="3309" y="4026"/>
                <a:ext cx="567" cy="20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  <a:latin typeface="Calibri" pitchFamily="34" charset="0"/>
                  </a:rPr>
                  <a:t>BL-13</a:t>
                </a:r>
              </a:p>
            </p:txBody>
          </p:sp>
          <p:sp>
            <p:nvSpPr>
              <p:cNvPr id="3100" name="Text Box 18"/>
              <p:cNvSpPr txBox="1">
                <a:spLocks noChangeArrowheads="1"/>
              </p:cNvSpPr>
              <p:nvPr/>
            </p:nvSpPr>
            <p:spPr bwMode="auto">
              <a:xfrm rot="-2400000">
                <a:off x="4546" y="1426"/>
                <a:ext cx="567" cy="20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  <a:latin typeface="Calibri" pitchFamily="34" charset="0"/>
                  </a:rPr>
                  <a:t>BL-19</a:t>
                </a:r>
              </a:p>
            </p:txBody>
          </p:sp>
          <p:sp>
            <p:nvSpPr>
              <p:cNvPr id="3101" name="Text Box 19"/>
              <p:cNvSpPr txBox="1">
                <a:spLocks noChangeArrowheads="1"/>
              </p:cNvSpPr>
              <p:nvPr/>
            </p:nvSpPr>
            <p:spPr bwMode="auto">
              <a:xfrm rot="360000">
                <a:off x="232" y="1247"/>
                <a:ext cx="488" cy="20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  <a:latin typeface="Calibri" pitchFamily="34" charset="0"/>
                  </a:rPr>
                  <a:t>BL-2</a:t>
                </a:r>
              </a:p>
            </p:txBody>
          </p:sp>
          <p:sp>
            <p:nvSpPr>
              <p:cNvPr id="3102" name="Text Box 20"/>
              <p:cNvSpPr txBox="1">
                <a:spLocks noChangeArrowheads="1"/>
              </p:cNvSpPr>
              <p:nvPr/>
            </p:nvSpPr>
            <p:spPr bwMode="auto">
              <a:xfrm>
                <a:off x="4345" y="2858"/>
                <a:ext cx="207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ja-JP" altLang="ja-JP" sz="1000">
                  <a:latin typeface="Times New Roman" pitchFamily="18" charset="0"/>
                </a:endParaRPr>
              </a:p>
            </p:txBody>
          </p:sp>
          <p:sp>
            <p:nvSpPr>
              <p:cNvPr id="3103" name="Text Box 21"/>
              <p:cNvSpPr txBox="1">
                <a:spLocks noChangeArrowheads="1"/>
              </p:cNvSpPr>
              <p:nvPr/>
            </p:nvSpPr>
            <p:spPr bwMode="auto">
              <a:xfrm>
                <a:off x="718" y="2415"/>
                <a:ext cx="207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ja-JP" altLang="ja-JP" sz="1000">
                  <a:latin typeface="Times New Roman" pitchFamily="18" charset="0"/>
                </a:endParaRPr>
              </a:p>
            </p:txBody>
          </p:sp>
          <p:sp>
            <p:nvSpPr>
              <p:cNvPr id="3104" name="Text Box 22"/>
              <p:cNvSpPr txBox="1">
                <a:spLocks noChangeArrowheads="1"/>
              </p:cNvSpPr>
              <p:nvPr/>
            </p:nvSpPr>
            <p:spPr bwMode="auto">
              <a:xfrm>
                <a:off x="4353" y="4026"/>
                <a:ext cx="567" cy="2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chemeClr val="accent2"/>
                    </a:solidFill>
                    <a:latin typeface="Calibri" pitchFamily="34" charset="0"/>
                  </a:rPr>
                  <a:t>BL-14</a:t>
                </a:r>
              </a:p>
            </p:txBody>
          </p:sp>
          <p:sp>
            <p:nvSpPr>
              <p:cNvPr id="3105" name="Text Box 23"/>
              <p:cNvSpPr txBox="1">
                <a:spLocks noChangeArrowheads="1"/>
              </p:cNvSpPr>
              <p:nvPr/>
            </p:nvSpPr>
            <p:spPr bwMode="auto">
              <a:xfrm>
                <a:off x="4449" y="3646"/>
                <a:ext cx="567" cy="20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chemeClr val="accent2"/>
                    </a:solidFill>
                    <a:latin typeface="Calibri" pitchFamily="34" charset="0"/>
                  </a:rPr>
                  <a:t>BL-15</a:t>
                </a:r>
              </a:p>
            </p:txBody>
          </p:sp>
          <p:sp>
            <p:nvSpPr>
              <p:cNvPr id="3106" name="Text Box 24"/>
              <p:cNvSpPr txBox="1">
                <a:spLocks noChangeArrowheads="1"/>
              </p:cNvSpPr>
              <p:nvPr/>
            </p:nvSpPr>
            <p:spPr bwMode="auto">
              <a:xfrm rot="840000">
                <a:off x="780" y="1043"/>
                <a:ext cx="517" cy="20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chemeClr val="accent2"/>
                    </a:solidFill>
                    <a:latin typeface="Calibri" pitchFamily="34" charset="0"/>
                  </a:rPr>
                  <a:t>BL-1</a:t>
                </a:r>
              </a:p>
            </p:txBody>
          </p:sp>
          <p:sp>
            <p:nvSpPr>
              <p:cNvPr id="3107" name="Line 25"/>
              <p:cNvSpPr>
                <a:spLocks noChangeShapeType="1"/>
              </p:cNvSpPr>
              <p:nvPr/>
            </p:nvSpPr>
            <p:spPr bwMode="auto">
              <a:xfrm>
                <a:off x="2618" y="3442"/>
                <a:ext cx="1314" cy="27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08" name="Line 26"/>
              <p:cNvSpPr>
                <a:spLocks noChangeShapeType="1"/>
              </p:cNvSpPr>
              <p:nvPr/>
            </p:nvSpPr>
            <p:spPr bwMode="auto">
              <a:xfrm rot="120000">
                <a:off x="2618" y="3472"/>
                <a:ext cx="1290" cy="20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09" name="Line 27"/>
              <p:cNvSpPr>
                <a:spLocks noChangeShapeType="1"/>
              </p:cNvSpPr>
              <p:nvPr/>
            </p:nvSpPr>
            <p:spPr bwMode="auto">
              <a:xfrm>
                <a:off x="2369" y="3409"/>
                <a:ext cx="1287" cy="51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256" name="Text Box 40"/>
            <p:cNvSpPr txBox="1">
              <a:spLocks noChangeArrowheads="1"/>
            </p:cNvSpPr>
            <p:nvPr/>
          </p:nvSpPr>
          <p:spPr bwMode="auto">
            <a:xfrm>
              <a:off x="2285684" y="1000108"/>
              <a:ext cx="2214023" cy="372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smtClean="0">
                  <a:latin typeface="+mj-ea"/>
                  <a:ea typeface="+mj-ea"/>
                </a:rPr>
                <a:t>2.5 GeV PF ring</a:t>
              </a:r>
              <a:endParaRPr lang="ja-JP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3076" name="グループ化 38"/>
          <p:cNvGrpSpPr>
            <a:grpSpLocks noChangeAspect="1"/>
          </p:cNvGrpSpPr>
          <p:nvPr/>
        </p:nvGrpSpPr>
        <p:grpSpPr bwMode="auto">
          <a:xfrm>
            <a:off x="5500688" y="1000125"/>
            <a:ext cx="2878137" cy="3581400"/>
            <a:chOff x="304800" y="965200"/>
            <a:chExt cx="2878138" cy="3581790"/>
          </a:xfrm>
        </p:grpSpPr>
        <p:pic>
          <p:nvPicPr>
            <p:cNvPr id="3089" name="図 3" descr="PF-ARオリジナル図_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371600"/>
              <a:ext cx="2878138" cy="317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41"/>
            <p:cNvSpPr txBox="1">
              <a:spLocks noChangeArrowheads="1"/>
            </p:cNvSpPr>
            <p:nvPr/>
          </p:nvSpPr>
          <p:spPr bwMode="auto">
            <a:xfrm>
              <a:off x="519112" y="965200"/>
              <a:ext cx="2117726" cy="3699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dirty="0">
                  <a:latin typeface="ＭＳ Ｐゴシック" charset="-128"/>
                  <a:ea typeface="Arial Unicode MS" pitchFamily="50" charset="-128"/>
                  <a:cs typeface="Arial Unicode MS" pitchFamily="50" charset="-128"/>
                </a:rPr>
                <a:t>6.5GeV PF-AR</a:t>
              </a:r>
              <a:endParaRPr lang="ja-JP" altLang="en-US" b="1" dirty="0">
                <a:latin typeface="ＭＳ Ｐゴシック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3077" name="テキスト ボックス 40"/>
          <p:cNvSpPr txBox="1">
            <a:spLocks noChangeArrowheads="1"/>
          </p:cNvSpPr>
          <p:nvPr/>
        </p:nvSpPr>
        <p:spPr bwMode="auto">
          <a:xfrm>
            <a:off x="251520" y="4293096"/>
            <a:ext cx="45014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・</a:t>
            </a:r>
            <a:r>
              <a:rPr lang="en-US" altLang="ja-JP" dirty="0" smtClean="0">
                <a:latin typeface="Calibri" pitchFamily="34" charset="0"/>
              </a:rPr>
              <a:t>Operation time </a:t>
            </a:r>
            <a:r>
              <a:rPr lang="ja-JP" altLang="en-US" dirty="0">
                <a:latin typeface="Calibri" pitchFamily="34" charset="0"/>
              </a:rPr>
              <a:t>　</a:t>
            </a:r>
            <a:r>
              <a:rPr lang="en-US" altLang="ja-JP" dirty="0" smtClean="0">
                <a:latin typeface="Calibri" pitchFamily="34" charset="0"/>
              </a:rPr>
              <a:t>3,024</a:t>
            </a:r>
            <a:r>
              <a:rPr lang="ja-JP" altLang="en-US" dirty="0" smtClean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h</a:t>
            </a:r>
            <a:r>
              <a:rPr lang="ja-JP" altLang="en-US" dirty="0" smtClean="0">
                <a:latin typeface="Calibri" pitchFamily="34" charset="0"/>
              </a:rPr>
              <a:t>（</a:t>
            </a:r>
            <a:r>
              <a:rPr lang="en-US" altLang="ja-JP" dirty="0" smtClean="0">
                <a:latin typeface="Calibri" pitchFamily="34" charset="0"/>
              </a:rPr>
              <a:t>FY2014</a:t>
            </a:r>
            <a:r>
              <a:rPr lang="ja-JP" altLang="en-US" dirty="0" smtClean="0">
                <a:latin typeface="Calibri" pitchFamily="34" charset="0"/>
              </a:rPr>
              <a:t>）</a:t>
            </a:r>
            <a:r>
              <a:rPr lang="en-US" altLang="ja-JP" dirty="0" smtClean="0">
                <a:latin typeface="Calibri" pitchFamily="34" charset="0"/>
              </a:rPr>
              <a:t>	</a:t>
            </a:r>
            <a:endParaRPr lang="en-US" altLang="ja-JP" dirty="0">
              <a:latin typeface="Calibri" pitchFamily="34" charset="0"/>
            </a:endParaRPr>
          </a:p>
          <a:p>
            <a:r>
              <a:rPr lang="ja-JP" altLang="en-US" dirty="0" smtClean="0">
                <a:latin typeface="Calibri" pitchFamily="34" charset="0"/>
              </a:rPr>
              <a:t>・</a:t>
            </a:r>
            <a:r>
              <a:rPr lang="en-US" altLang="ja-JP" dirty="0" smtClean="0">
                <a:latin typeface="Calibri" pitchFamily="34" charset="0"/>
              </a:rPr>
              <a:t>Top-up</a:t>
            </a:r>
            <a:r>
              <a:rPr lang="ja-JP" altLang="en-US" dirty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mode</a:t>
            </a:r>
            <a:r>
              <a:rPr lang="ja-JP" altLang="en-US" dirty="0" smtClean="0">
                <a:latin typeface="Calibri" pitchFamily="34" charset="0"/>
              </a:rPr>
              <a:t>　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r>
              <a:rPr lang="en-US" altLang="ja-JP" dirty="0" smtClean="0">
                <a:latin typeface="Calibri" pitchFamily="34" charset="0"/>
              </a:rPr>
              <a:t>I=450mA:</a:t>
            </a:r>
            <a:r>
              <a:rPr lang="ja-JP" altLang="en-US" dirty="0" smtClean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multi-bunch (280)</a:t>
            </a:r>
            <a:r>
              <a:rPr lang="ja-JP" altLang="en-US" dirty="0" err="1" smtClean="0">
                <a:latin typeface="Calibri" pitchFamily="34" charset="0"/>
              </a:rPr>
              <a:t>、</a:t>
            </a:r>
            <a:endParaRPr lang="en-US" altLang="ja-JP" dirty="0" smtClean="0">
              <a:latin typeface="Calibri" pitchFamily="34" charset="0"/>
            </a:endParaRPr>
          </a:p>
          <a:p>
            <a:pPr lvl="1"/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I=450mA</a:t>
            </a: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：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hybrid ( 1 + 130) </a:t>
            </a:r>
            <a:endParaRPr lang="en-US" altLang="ja-JP" dirty="0" smtClean="0">
              <a:latin typeface="Calibri" pitchFamily="34" charset="0"/>
            </a:endParaRPr>
          </a:p>
          <a:p>
            <a:r>
              <a:rPr lang="ja-JP" altLang="en-US" dirty="0" smtClean="0">
                <a:latin typeface="Calibri" pitchFamily="34" charset="0"/>
              </a:rPr>
              <a:t>・</a:t>
            </a:r>
            <a:r>
              <a:rPr lang="en-US" altLang="ja-JP" dirty="0" smtClean="0">
                <a:latin typeface="Calibri" pitchFamily="34" charset="0"/>
              </a:rPr>
              <a:t>ID BL </a:t>
            </a:r>
            <a:r>
              <a:rPr lang="ja-JP" altLang="en-US" dirty="0" smtClean="0">
                <a:latin typeface="Calibri" pitchFamily="34" charset="0"/>
              </a:rPr>
              <a:t>（</a:t>
            </a:r>
            <a:r>
              <a:rPr lang="en-US" altLang="ja-JP" dirty="0" smtClean="0">
                <a:latin typeface="Calibri" pitchFamily="34" charset="0"/>
              </a:rPr>
              <a:t>11</a:t>
            </a:r>
            <a:r>
              <a:rPr lang="ja-JP" altLang="en-US" dirty="0" smtClean="0">
                <a:latin typeface="Calibri" pitchFamily="34" charset="0"/>
              </a:rPr>
              <a:t>）</a:t>
            </a:r>
            <a:r>
              <a:rPr lang="en-US" altLang="ja-JP" dirty="0" smtClean="0">
                <a:latin typeface="Calibri" pitchFamily="34" charset="0"/>
              </a:rPr>
              <a:t>, Bend. BL </a:t>
            </a:r>
            <a:r>
              <a:rPr lang="ja-JP" altLang="en-US" dirty="0" smtClean="0">
                <a:latin typeface="Calibri" pitchFamily="34" charset="0"/>
              </a:rPr>
              <a:t>（</a:t>
            </a:r>
            <a:r>
              <a:rPr lang="en-US" altLang="ja-JP" dirty="0" smtClean="0">
                <a:latin typeface="Calibri" pitchFamily="34" charset="0"/>
              </a:rPr>
              <a:t>11</a:t>
            </a:r>
            <a:r>
              <a:rPr lang="ja-JP" altLang="en-US" dirty="0" smtClean="0">
                <a:latin typeface="Calibri" pitchFamily="34" charset="0"/>
              </a:rPr>
              <a:t>） </a:t>
            </a:r>
            <a:r>
              <a:rPr lang="en-US" altLang="ja-JP" dirty="0" smtClean="0">
                <a:latin typeface="Calibri" pitchFamily="34" charset="0"/>
              </a:rPr>
              <a:t>	</a:t>
            </a:r>
          </a:p>
          <a:p>
            <a:r>
              <a:rPr lang="ja-JP" altLang="en-US" dirty="0" smtClean="0">
                <a:latin typeface="Calibri" pitchFamily="34" charset="0"/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</a:rPr>
              <a:t>Upgrade of ID-BL was completed with renewal of four </a:t>
            </a:r>
            <a:r>
              <a:rPr lang="en-US" altLang="ja-JP" dirty="0" err="1" smtClean="0">
                <a:solidFill>
                  <a:srgbClr val="FF0000"/>
                </a:solidFill>
                <a:latin typeface="Calibri" pitchFamily="34" charset="0"/>
              </a:rPr>
              <a:t>undulators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altLang="ja-JP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  <a:latin typeface="Calibri" pitchFamily="34" charset="0"/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</a:rPr>
              <a:t>BL-15,BL-2, BL-13, BL-28)</a:t>
            </a:r>
            <a:endParaRPr lang="en-US" altLang="ja-JP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8" name="テキスト ボックス 41"/>
          <p:cNvSpPr txBox="1">
            <a:spLocks noChangeArrowheads="1"/>
          </p:cNvSpPr>
          <p:nvPr/>
        </p:nvSpPr>
        <p:spPr bwMode="auto">
          <a:xfrm>
            <a:off x="4108071" y="4628372"/>
            <a:ext cx="4824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・</a:t>
            </a:r>
            <a:r>
              <a:rPr lang="en-US" altLang="ja-JP" dirty="0" smtClean="0">
                <a:latin typeface="Calibri" pitchFamily="34" charset="0"/>
              </a:rPr>
              <a:t>Operation  time 2,352</a:t>
            </a:r>
            <a:r>
              <a:rPr lang="ja-JP" altLang="en-US" dirty="0" smtClean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h</a:t>
            </a:r>
            <a:r>
              <a:rPr lang="ja-JP" altLang="en-US" dirty="0" smtClean="0">
                <a:latin typeface="Calibri" pitchFamily="34" charset="0"/>
              </a:rPr>
              <a:t>（</a:t>
            </a:r>
            <a:r>
              <a:rPr lang="en-US" altLang="ja-JP" dirty="0" smtClean="0">
                <a:latin typeface="Calibri" pitchFamily="34" charset="0"/>
              </a:rPr>
              <a:t>FY2014</a:t>
            </a:r>
            <a:r>
              <a:rPr lang="ja-JP" altLang="en-US" dirty="0" smtClean="0">
                <a:latin typeface="Calibri" pitchFamily="34" charset="0"/>
              </a:rPr>
              <a:t>）</a:t>
            </a:r>
            <a:endParaRPr lang="en-US" altLang="ja-JP" dirty="0">
              <a:latin typeface="Calibri" pitchFamily="34" charset="0"/>
            </a:endParaRPr>
          </a:p>
          <a:p>
            <a:r>
              <a:rPr lang="ja-JP" altLang="en-US" dirty="0" smtClean="0">
                <a:latin typeface="Calibri" pitchFamily="34" charset="0"/>
              </a:rPr>
              <a:t>・</a:t>
            </a:r>
            <a:r>
              <a:rPr lang="en-US" altLang="ja-JP" dirty="0" smtClean="0">
                <a:latin typeface="Calibri" pitchFamily="34" charset="0"/>
              </a:rPr>
              <a:t>Decay mode</a:t>
            </a:r>
          </a:p>
          <a:p>
            <a:r>
              <a:rPr lang="en-US" altLang="ja-JP" dirty="0" smtClean="0">
                <a:latin typeface="Calibri" pitchFamily="34" charset="0"/>
              </a:rPr>
              <a:t>     </a:t>
            </a:r>
            <a:r>
              <a:rPr lang="ja-JP" altLang="en-US" dirty="0" smtClean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I=40-60mA: always single-bunch </a:t>
            </a:r>
          </a:p>
          <a:p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      future Top-mode</a:t>
            </a:r>
            <a:endParaRPr lang="en-US" altLang="ja-JP" dirty="0">
              <a:latin typeface="Calibri" pitchFamily="34" charset="0"/>
            </a:endParaRPr>
          </a:p>
          <a:p>
            <a:r>
              <a:rPr lang="ja-JP" altLang="en-US" dirty="0">
                <a:latin typeface="Calibri" pitchFamily="34" charset="0"/>
              </a:rPr>
              <a:t>・</a:t>
            </a:r>
            <a:r>
              <a:rPr lang="en-US" altLang="ja-JP" dirty="0">
                <a:latin typeface="Calibri" pitchFamily="34" charset="0"/>
              </a:rPr>
              <a:t>ID BL </a:t>
            </a:r>
            <a:r>
              <a:rPr lang="ja-JP" altLang="en-US" dirty="0" smtClean="0">
                <a:latin typeface="Calibri" pitchFamily="34" charset="0"/>
              </a:rPr>
              <a:t>（</a:t>
            </a:r>
            <a:r>
              <a:rPr lang="en-US" altLang="ja-JP" dirty="0" smtClean="0">
                <a:latin typeface="Calibri" pitchFamily="34" charset="0"/>
              </a:rPr>
              <a:t>5</a:t>
            </a:r>
            <a:r>
              <a:rPr lang="ja-JP" altLang="en-US" dirty="0" smtClean="0">
                <a:latin typeface="Calibri" pitchFamily="34" charset="0"/>
              </a:rPr>
              <a:t>）</a:t>
            </a:r>
            <a:r>
              <a:rPr lang="en-US" altLang="ja-JP" dirty="0">
                <a:latin typeface="Calibri" pitchFamily="34" charset="0"/>
              </a:rPr>
              <a:t>,Bend. </a:t>
            </a:r>
            <a:r>
              <a:rPr lang="en-US" altLang="ja-JP" dirty="0" smtClean="0">
                <a:latin typeface="Calibri" pitchFamily="34" charset="0"/>
              </a:rPr>
              <a:t>BL(3</a:t>
            </a:r>
            <a:r>
              <a:rPr lang="ja-JP" altLang="en-US" dirty="0" smtClean="0">
                <a:latin typeface="Calibri" pitchFamily="34" charset="0"/>
              </a:rPr>
              <a:t>）</a:t>
            </a:r>
            <a:endParaRPr lang="en-US" altLang="ja-JP" dirty="0" smtClean="0">
              <a:latin typeface="Calibri" pitchFamily="34" charset="0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Calibri" pitchFamily="34" charset="0"/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</a:rPr>
              <a:t>Upgrade of beam transport line for 6.5GeV e-</a:t>
            </a:r>
            <a:r>
              <a:rPr lang="ja-JP" alt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</a:rPr>
              <a:t>full energy injection will be completed in next December.</a:t>
            </a:r>
            <a:endParaRPr lang="en-US" altLang="ja-JP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9" name="テキスト ボックス 42"/>
          <p:cNvSpPr txBox="1">
            <a:spLocks noChangeArrowheads="1"/>
          </p:cNvSpPr>
          <p:nvPr/>
        </p:nvSpPr>
        <p:spPr bwMode="auto">
          <a:xfrm>
            <a:off x="5435600" y="1844675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Calibri" pitchFamily="34" charset="0"/>
              </a:rPr>
              <a:t>NW14</a:t>
            </a:r>
            <a:endParaRPr lang="ja-JP" alt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80" name="テキスト ボックス 43"/>
          <p:cNvSpPr txBox="1">
            <a:spLocks noChangeArrowheads="1"/>
          </p:cNvSpPr>
          <p:nvPr/>
        </p:nvSpPr>
        <p:spPr bwMode="auto">
          <a:xfrm>
            <a:off x="5580063" y="155733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Calibri" pitchFamily="34" charset="0"/>
              </a:rPr>
              <a:t>NW12</a:t>
            </a:r>
            <a:endParaRPr lang="ja-JP" alt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81" name="テキスト ボックス 44"/>
          <p:cNvSpPr txBox="1">
            <a:spLocks noChangeArrowheads="1"/>
          </p:cNvSpPr>
          <p:nvPr/>
        </p:nvSpPr>
        <p:spPr bwMode="auto">
          <a:xfrm>
            <a:off x="6732588" y="1412875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Calibri" pitchFamily="34" charset="0"/>
              </a:rPr>
              <a:t>NW2</a:t>
            </a:r>
            <a:endParaRPr lang="ja-JP" alt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82" name="テキスト ボックス 43"/>
          <p:cNvSpPr txBox="1">
            <a:spLocks noChangeArrowheads="1"/>
          </p:cNvSpPr>
          <p:nvPr/>
        </p:nvSpPr>
        <p:spPr bwMode="auto">
          <a:xfrm>
            <a:off x="6084888" y="141287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NW10</a:t>
            </a:r>
            <a:endParaRPr lang="ja-JP" altLang="en-US" sz="1400">
              <a:latin typeface="Calibri" pitchFamily="34" charset="0"/>
            </a:endParaRPr>
          </a:p>
        </p:txBody>
      </p:sp>
      <p:sp>
        <p:nvSpPr>
          <p:cNvPr id="3083" name="テキスト ボックス 44"/>
          <p:cNvSpPr txBox="1">
            <a:spLocks noChangeArrowheads="1"/>
          </p:cNvSpPr>
          <p:nvPr/>
        </p:nvSpPr>
        <p:spPr bwMode="auto">
          <a:xfrm>
            <a:off x="8101013" y="2205038"/>
            <a:ext cx="47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NE5</a:t>
            </a:r>
            <a:endParaRPr lang="ja-JP" altLang="en-US" sz="1400">
              <a:latin typeface="Calibri" pitchFamily="34" charset="0"/>
            </a:endParaRPr>
          </a:p>
        </p:txBody>
      </p:sp>
      <p:sp>
        <p:nvSpPr>
          <p:cNvPr id="3084" name="テキスト ボックス 44"/>
          <p:cNvSpPr txBox="1">
            <a:spLocks noChangeArrowheads="1"/>
          </p:cNvSpPr>
          <p:nvPr/>
        </p:nvSpPr>
        <p:spPr bwMode="auto">
          <a:xfrm>
            <a:off x="8172450" y="2565400"/>
            <a:ext cx="47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NE7</a:t>
            </a:r>
            <a:endParaRPr lang="ja-JP" altLang="en-US" sz="1400">
              <a:latin typeface="Calibri" pitchFamily="34" charset="0"/>
            </a:endParaRPr>
          </a:p>
        </p:txBody>
      </p:sp>
      <p:sp>
        <p:nvSpPr>
          <p:cNvPr id="3085" name="テキスト ボックス 44"/>
          <p:cNvSpPr txBox="1">
            <a:spLocks noChangeArrowheads="1"/>
          </p:cNvSpPr>
          <p:nvPr/>
        </p:nvSpPr>
        <p:spPr bwMode="auto">
          <a:xfrm>
            <a:off x="7885113" y="1916113"/>
            <a:ext cx="479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Calibri" pitchFamily="34" charset="0"/>
              </a:rPr>
              <a:t>NE3</a:t>
            </a:r>
            <a:endParaRPr lang="ja-JP" alt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6084168" y="3717032"/>
            <a:ext cx="432048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880133" y="4272717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New direct BT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036004" y="414908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Present </a:t>
            </a:r>
          </a:p>
          <a:p>
            <a:r>
              <a:rPr kumimoji="1" lang="en-US" altLang="ja-JP" dirty="0" smtClean="0"/>
              <a:t>BT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6" y="3660971"/>
            <a:ext cx="811129" cy="6083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621" y="820616"/>
            <a:ext cx="813716" cy="6102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85" y="3960440"/>
            <a:ext cx="827584" cy="6206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2002008"/>
            <a:ext cx="818343" cy="61375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4994" y="3693992"/>
            <a:ext cx="755110" cy="56633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9264" y="4145310"/>
            <a:ext cx="649111" cy="48683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6457834" y="2289828"/>
            <a:ext cx="1174876" cy="1373688"/>
            <a:chOff x="7752998" y="3797308"/>
            <a:chExt cx="1656184" cy="2167705"/>
          </a:xfrm>
        </p:grpSpPr>
        <p:pic>
          <p:nvPicPr>
            <p:cNvPr id="49" name="図 48" descr="Beam current_PF-AR_2days_A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2998" y="3797308"/>
              <a:ext cx="1224136" cy="926034"/>
            </a:xfrm>
            <a:prstGeom prst="rect">
              <a:avLst/>
            </a:prstGeom>
          </p:spPr>
        </p:pic>
        <p:pic>
          <p:nvPicPr>
            <p:cNvPr id="50" name="図 49" descr="Beam current_PF-AR_2days_T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5006" y="5093452"/>
              <a:ext cx="1152128" cy="871561"/>
            </a:xfrm>
            <a:prstGeom prst="rect">
              <a:avLst/>
            </a:prstGeom>
          </p:spPr>
        </p:pic>
        <p:sp>
          <p:nvSpPr>
            <p:cNvPr id="51" name="左カーブ矢印 50"/>
            <p:cNvSpPr/>
            <p:nvPr/>
          </p:nvSpPr>
          <p:spPr>
            <a:xfrm>
              <a:off x="8977134" y="4269352"/>
              <a:ext cx="432048" cy="121615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476863" cy="305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35" y="3660324"/>
            <a:ext cx="5580492" cy="319767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83768" y="99281"/>
            <a:ext cx="363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Operation time of PF-ring and PF-AR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9205" y="57606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PF ring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7170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PF-AR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876257" y="1286111"/>
            <a:ext cx="43204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308304" y="966001"/>
            <a:ext cx="99257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FY2014</a:t>
            </a:r>
          </a:p>
          <a:p>
            <a:r>
              <a:rPr lang="en-US" altLang="ja-JP" dirty="0" smtClean="0"/>
              <a:t>3024 h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876257" y="4772716"/>
            <a:ext cx="43204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308304" y="4452606"/>
            <a:ext cx="99257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FY2014</a:t>
            </a:r>
          </a:p>
          <a:p>
            <a:r>
              <a:rPr lang="en-US" altLang="ja-JP" smtClean="0"/>
              <a:t>2352 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051720" y="1412776"/>
            <a:ext cx="49728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123728" y="4653136"/>
            <a:ext cx="49007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Brief summary of PF-ring and PF-AR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Both old rings have been stably operated, but operation time suddenly decreased from FY2014 due to the effect of an electric charge jump in Japan.</a:t>
            </a:r>
          </a:p>
          <a:p>
            <a:r>
              <a:rPr kumimoji="1" lang="en-US" altLang="ja-JP" sz="2800" dirty="0" smtClean="0"/>
              <a:t>Recent upgrade of </a:t>
            </a:r>
            <a:r>
              <a:rPr kumimoji="1" lang="en-US" altLang="ja-JP" sz="2800" dirty="0" err="1" smtClean="0"/>
              <a:t>undulator</a:t>
            </a:r>
            <a:r>
              <a:rPr kumimoji="1" lang="en-US" altLang="ja-JP" sz="2800" dirty="0" smtClean="0"/>
              <a:t> beamlines in PF-ring was completed and stably operated in FY2014. </a:t>
            </a:r>
            <a:r>
              <a:rPr lang="en-US" altLang="ja-JP" sz="2800" dirty="0" smtClean="0"/>
              <a:t>However, as old </a:t>
            </a:r>
            <a:r>
              <a:rPr lang="en-US" altLang="ja-JP" sz="2800" dirty="0" err="1" smtClean="0"/>
              <a:t>undulators</a:t>
            </a:r>
            <a:r>
              <a:rPr lang="en-US" altLang="ja-JP" sz="2800" dirty="0" smtClean="0"/>
              <a:t> still remained in both rings, they should be replaced as possible as early.</a:t>
            </a:r>
          </a:p>
          <a:p>
            <a:r>
              <a:rPr lang="en-US" altLang="ja-JP" sz="2800" dirty="0" smtClean="0"/>
              <a:t>Direct beam transport line for full energy injection in PF-AR is going to construct and will be operated in January 2017, then top-up operation will start in PF-AR during FY2017.  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41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568952" cy="237094"/>
          </a:xfrm>
        </p:spPr>
        <p:txBody>
          <a:bodyPr>
            <a:normAutofit fontScale="90000"/>
          </a:bodyPr>
          <a:lstStyle/>
          <a:p>
            <a:r>
              <a:rPr kumimoji="1" lang="en-US" altLang="ja-JP" sz="2400" dirty="0" smtClean="0"/>
              <a:t>Plan of 3 GeV Ring-type new light source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32656"/>
            <a:ext cx="4097770" cy="30963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4039652" y="1513078"/>
            <a:ext cx="23805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Horizontal emittance [nm rad]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0883" y="3121223"/>
            <a:ext cx="29481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(Energy)</a:t>
            </a:r>
            <a:r>
              <a:rPr kumimoji="1" lang="en-US" altLang="ja-JP" sz="1400" baseline="30000" dirty="0" smtClean="0"/>
              <a:t>2</a:t>
            </a:r>
            <a:r>
              <a:rPr kumimoji="1" lang="en-US" altLang="ja-JP" sz="1400" dirty="0" smtClean="0"/>
              <a:t>/(Circumference)</a:t>
            </a:r>
            <a:r>
              <a:rPr kumimoji="1" lang="en-US" altLang="ja-JP" sz="1400" baseline="30000" dirty="0" smtClean="0"/>
              <a:t>3</a:t>
            </a:r>
            <a:r>
              <a:rPr kumimoji="1" lang="en-US" altLang="ja-JP" sz="1400" dirty="0" smtClean="0"/>
              <a:t> (GeV</a:t>
            </a:r>
            <a:r>
              <a:rPr kumimoji="1" lang="en-US" altLang="ja-JP" sz="1400" baseline="30000" dirty="0" smtClean="0"/>
              <a:t>2</a:t>
            </a:r>
            <a:r>
              <a:rPr kumimoji="1" lang="en-US" altLang="ja-JP" sz="1400" dirty="0" smtClean="0"/>
              <a:t> m</a:t>
            </a:r>
            <a:r>
              <a:rPr kumimoji="1" lang="en-US" altLang="ja-JP" sz="1400" baseline="30000" dirty="0" smtClean="0"/>
              <a:t>-3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851" y="6196022"/>
            <a:ext cx="934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 GeV 0.15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nmrad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(at 0mA) about 600m  Circumference </a:t>
            </a:r>
            <a:r>
              <a:rPr kumimoji="1" lang="en-US" altLang="ja-JP" dirty="0" smtClean="0"/>
              <a:t>was designed by using HMBA</a:t>
            </a:r>
            <a:r>
              <a:rPr kumimoji="1" lang="en-US" altLang="ja-JP" dirty="0" smtClean="0">
                <a:solidFill>
                  <a:srgbClr val="0070C0"/>
                </a:solidFill>
              </a:rPr>
              <a:t>. </a:t>
            </a:r>
            <a:r>
              <a:rPr lang="en-US" altLang="ja-JP" dirty="0" smtClean="0">
                <a:solidFill>
                  <a:srgbClr val="0070C0"/>
                </a:solidFill>
              </a:rPr>
              <a:t>0.3 </a:t>
            </a:r>
            <a:r>
              <a:rPr lang="en-US" altLang="ja-JP" dirty="0" err="1" smtClean="0">
                <a:solidFill>
                  <a:srgbClr val="0070C0"/>
                </a:solidFill>
              </a:rPr>
              <a:t>nmrad</a:t>
            </a:r>
            <a:r>
              <a:rPr lang="en-US" altLang="ja-JP" dirty="0" smtClean="0">
                <a:solidFill>
                  <a:srgbClr val="0070C0"/>
                </a:solidFill>
              </a:rPr>
              <a:t> of 500mA</a:t>
            </a:r>
            <a:r>
              <a:rPr lang="en-US" altLang="ja-JP" dirty="0" smtClean="0"/>
              <a:t> is design value because the intra beam scattering. </a:t>
            </a:r>
            <a:r>
              <a:rPr lang="en-US" altLang="ja-JP" dirty="0" smtClean="0">
                <a:solidFill>
                  <a:srgbClr val="FF00FF"/>
                </a:solidFill>
              </a:rPr>
              <a:t>10^22 brightness </a:t>
            </a:r>
            <a:r>
              <a:rPr lang="en-US" altLang="ja-JP" smtClean="0"/>
              <a:t>is within target.</a:t>
            </a:r>
            <a:endParaRPr kumimoji="1"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954" y="3429000"/>
            <a:ext cx="3960440" cy="28589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19" y="3429000"/>
            <a:ext cx="4030637" cy="276702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87775" y="5013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By </a:t>
            </a:r>
            <a:r>
              <a:rPr kumimoji="1" lang="en-US" altLang="ja-JP" dirty="0" err="1" smtClean="0"/>
              <a:t>K.Harada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9487" y="3031892"/>
            <a:ext cx="354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HMBA </a:t>
            </a:r>
            <a:r>
              <a:rPr lang="en-US" altLang="ja-JP" dirty="0" smtClean="0"/>
              <a:t>(Hybrid Multi Bend </a:t>
            </a:r>
            <a:r>
              <a:rPr lang="en-US" altLang="ja-JP" dirty="0" err="1" smtClean="0"/>
              <a:t>Acromat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19" y="509951"/>
            <a:ext cx="4086225" cy="23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altLang="ja-JP" dirty="0" smtClean="0"/>
              <a:t>Status of Compact ERL (</a:t>
            </a:r>
            <a:r>
              <a:rPr lang="en-US" altLang="ja-JP" dirty="0" err="1" smtClean="0"/>
              <a:t>cERL</a:t>
            </a:r>
            <a:r>
              <a:rPr lang="en-US" altLang="ja-JP" dirty="0" smtClean="0"/>
              <a:t>)  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98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900" dirty="0">
              <a:latin typeface="Calibri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57200" y="1158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kern="0" dirty="0" smtClean="0"/>
              <a:t>cERL Team</a:t>
            </a:r>
          </a:p>
        </p:txBody>
      </p:sp>
      <p:pic>
        <p:nvPicPr>
          <p:cNvPr id="61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" y="1188822"/>
            <a:ext cx="4810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6" y="4085043"/>
            <a:ext cx="425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5" y="467449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8" y="5304599"/>
            <a:ext cx="2698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44011" y="1225034"/>
            <a:ext cx="82962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Arial" charset="0"/>
              </a:rPr>
              <a:t>High Energy Accelerator Research Organization (KEK)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 smtClean="0">
                <a:latin typeface="Arial" charset="0"/>
              </a:rPr>
              <a:t>M. Adachi, S</a:t>
            </a:r>
            <a:r>
              <a:rPr lang="fr-FR" altLang="ja-JP" sz="1400" dirty="0">
                <a:latin typeface="Arial" charset="0"/>
              </a:rPr>
              <a:t>. Adachi, </a:t>
            </a:r>
            <a:r>
              <a:rPr lang="fr-FR" altLang="ja-JP" sz="1400" dirty="0" smtClean="0">
                <a:latin typeface="Arial" charset="0"/>
              </a:rPr>
              <a:t>T. Akagi, M</a:t>
            </a:r>
            <a:r>
              <a:rPr lang="fr-FR" altLang="ja-JP" sz="1400" dirty="0">
                <a:latin typeface="Arial" charset="0"/>
              </a:rPr>
              <a:t>. Akemoto, D. Arakawa, </a:t>
            </a:r>
            <a:r>
              <a:rPr lang="fr-FR" altLang="ja-JP" sz="1400" dirty="0" smtClean="0">
                <a:latin typeface="Arial" charset="0"/>
              </a:rPr>
              <a:t>S. Araki, S</a:t>
            </a:r>
            <a:r>
              <a:rPr lang="fr-FR" altLang="ja-JP" sz="1400" dirty="0">
                <a:latin typeface="Arial" charset="0"/>
              </a:rPr>
              <a:t>. Asaoka, K. Enami,K. </a:t>
            </a:r>
            <a:r>
              <a:rPr lang="fr-FR" altLang="ja-JP" sz="1400" dirty="0" smtClean="0">
                <a:latin typeface="Arial" charset="0"/>
              </a:rPr>
              <a:t>Endo,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S</a:t>
            </a:r>
            <a:r>
              <a:rPr lang="fr-FR" altLang="ja-JP" sz="1400" dirty="0">
                <a:latin typeface="Arial" charset="0"/>
              </a:rPr>
              <a:t>. Fukuda, </a:t>
            </a:r>
            <a:r>
              <a:rPr lang="fr-FR" altLang="ja-JP" sz="1400" dirty="0" smtClean="0">
                <a:latin typeface="Arial" charset="0"/>
              </a:rPr>
              <a:t>T</a:t>
            </a:r>
            <a:r>
              <a:rPr lang="fr-FR" altLang="ja-JP" sz="1400" dirty="0">
                <a:latin typeface="Arial" charset="0"/>
              </a:rPr>
              <a:t>. Furuya, </a:t>
            </a:r>
            <a:r>
              <a:rPr lang="fr-FR" altLang="ja-JP" sz="1400" dirty="0" smtClean="0">
                <a:latin typeface="Arial" charset="0"/>
              </a:rPr>
              <a:t>K</a:t>
            </a:r>
            <a:r>
              <a:rPr lang="fr-FR" altLang="ja-JP" sz="1400" dirty="0">
                <a:latin typeface="Arial" charset="0"/>
              </a:rPr>
              <a:t>. Haga, K. Hara, K. Harada, T. Honda, Y. Honda, H. Honma, T. </a:t>
            </a:r>
            <a:r>
              <a:rPr lang="fr-FR" altLang="ja-JP" sz="1400" dirty="0" smtClean="0">
                <a:latin typeface="Arial" charset="0"/>
              </a:rPr>
              <a:t>Honma,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K</a:t>
            </a:r>
            <a:r>
              <a:rPr lang="fr-FR" altLang="ja-JP" sz="1400" dirty="0">
                <a:latin typeface="Arial" charset="0"/>
              </a:rPr>
              <a:t>. Hosoyama, </a:t>
            </a:r>
            <a:r>
              <a:rPr lang="fr-FR" altLang="ja-JP" sz="1400" dirty="0" smtClean="0">
                <a:latin typeface="Arial" charset="0"/>
              </a:rPr>
              <a:t>K</a:t>
            </a:r>
            <a:r>
              <a:rPr lang="fr-FR" altLang="ja-JP" sz="1400" dirty="0">
                <a:latin typeface="Arial" charset="0"/>
              </a:rPr>
              <a:t>. Hozumi, </a:t>
            </a:r>
            <a:r>
              <a:rPr lang="fr-FR" altLang="ja-JP" sz="1400" dirty="0" smtClean="0">
                <a:latin typeface="Arial" charset="0"/>
              </a:rPr>
              <a:t>A</a:t>
            </a:r>
            <a:r>
              <a:rPr lang="fr-FR" altLang="ja-JP" sz="1400" dirty="0">
                <a:latin typeface="Arial" charset="0"/>
              </a:rPr>
              <a:t>. Ishii, X. Jin, E. Kako, Y. Kamiya, H. Katagiri, </a:t>
            </a:r>
            <a:r>
              <a:rPr lang="fr-FR" altLang="ja-JP" sz="1400" dirty="0" smtClean="0">
                <a:latin typeface="Arial" charset="0"/>
              </a:rPr>
              <a:t>R. Kato, H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Kawata,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Y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Kobayashi, Y</a:t>
            </a:r>
            <a:r>
              <a:rPr lang="fr-FR" altLang="ja-JP" sz="1400" dirty="0">
                <a:latin typeface="Arial" charset="0"/>
              </a:rPr>
              <a:t>. Kojima, </a:t>
            </a:r>
            <a:r>
              <a:rPr lang="fr-FR" altLang="ja-JP" sz="1400" dirty="0" smtClean="0">
                <a:latin typeface="Arial" charset="0"/>
              </a:rPr>
              <a:t>Y</a:t>
            </a:r>
            <a:r>
              <a:rPr lang="fr-FR" altLang="ja-JP" sz="1400" dirty="0">
                <a:latin typeface="Arial" charset="0"/>
              </a:rPr>
              <a:t>. Kondou, </a:t>
            </a:r>
            <a:r>
              <a:rPr lang="fr-FR" altLang="ja-JP" sz="1400" dirty="0" smtClean="0">
                <a:latin typeface="Arial" charset="0"/>
              </a:rPr>
              <a:t>T. Konomi, A. Kosuge, T. Kubo, T</a:t>
            </a:r>
            <a:r>
              <a:rPr lang="fr-FR" altLang="ja-JP" sz="1400" dirty="0">
                <a:latin typeface="Arial" charset="0"/>
              </a:rPr>
              <a:t>. Kume, T. </a:t>
            </a:r>
            <a:r>
              <a:rPr lang="fr-FR" altLang="ja-JP" sz="1400" dirty="0" smtClean="0">
                <a:latin typeface="Arial" charset="0"/>
              </a:rPr>
              <a:t>Matsumoto,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H</a:t>
            </a:r>
            <a:r>
              <a:rPr lang="fr-FR" altLang="ja-JP" sz="1400" dirty="0">
                <a:latin typeface="Arial" charset="0"/>
              </a:rPr>
              <a:t>. Matsumura, H. Matsushita, </a:t>
            </a:r>
            <a:r>
              <a:rPr lang="fr-FR" altLang="ja-JP" sz="1400" dirty="0" smtClean="0">
                <a:latin typeface="Arial" charset="0"/>
              </a:rPr>
              <a:t>S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Michizono, T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Miura,T</a:t>
            </a:r>
            <a:r>
              <a:rPr lang="fr-FR" altLang="ja-JP" sz="1400" dirty="0">
                <a:latin typeface="Arial" charset="0"/>
              </a:rPr>
              <a:t>. Miyajima, H. Miyauchi, S. Nagahashi, H. Nakai, H. Nakajima, N. </a:t>
            </a:r>
            <a:r>
              <a:rPr lang="fr-FR" altLang="ja-JP" sz="1400" dirty="0" smtClean="0">
                <a:latin typeface="Arial" charset="0"/>
              </a:rPr>
              <a:t>Nakamura, K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Nakanishi,K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Nakao, K</a:t>
            </a:r>
            <a:r>
              <a:rPr lang="fr-FR" altLang="ja-JP" sz="1400" dirty="0">
                <a:latin typeface="Arial" charset="0"/>
              </a:rPr>
              <a:t>. Nigorikawa, T. Nogami, S. </a:t>
            </a:r>
            <a:r>
              <a:rPr lang="fr-FR" altLang="ja-JP" sz="1400" dirty="0" smtClean="0">
                <a:latin typeface="Arial" charset="0"/>
              </a:rPr>
              <a:t>Noguchi</a:t>
            </a:r>
            <a:r>
              <a:rPr lang="ja-JP" altLang="en-US" sz="1400" dirty="0">
                <a:latin typeface="Arial" charset="0"/>
              </a:rPr>
              <a:t> </a:t>
            </a:r>
            <a:r>
              <a:rPr lang="en-US" altLang="ja-JP" sz="1400" dirty="0" smtClean="0">
                <a:latin typeface="Arial" charset="0"/>
              </a:rPr>
              <a:t>[on leave]</a:t>
            </a:r>
            <a:r>
              <a:rPr lang="fr-FR" altLang="ja-JP" sz="1400" dirty="0" smtClean="0">
                <a:latin typeface="Arial" charset="0"/>
              </a:rPr>
              <a:t>, 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S</a:t>
            </a:r>
            <a:r>
              <a:rPr lang="fr-FR" altLang="ja-JP" sz="1400" dirty="0">
                <a:latin typeface="Arial" charset="0"/>
              </a:rPr>
              <a:t>. Nozawa, T. Obina, T. </a:t>
            </a:r>
            <a:r>
              <a:rPr lang="fr-FR" altLang="ja-JP" sz="1400" dirty="0" smtClean="0">
                <a:latin typeface="Arial" charset="0"/>
              </a:rPr>
              <a:t>Ozaki</a:t>
            </a:r>
            <a:r>
              <a:rPr lang="fr-FR" altLang="ja-JP" sz="1400" dirty="0">
                <a:latin typeface="Arial" charset="0"/>
              </a:rPr>
              <a:t>, F. </a:t>
            </a:r>
            <a:r>
              <a:rPr lang="fr-FR" altLang="ja-JP" sz="1400" dirty="0" smtClean="0">
                <a:latin typeface="Arial" charset="0"/>
              </a:rPr>
              <a:t>Qiu,H. Sagehashi, H</a:t>
            </a:r>
            <a:r>
              <a:rPr lang="fr-FR" altLang="ja-JP" sz="1400" dirty="0">
                <a:latin typeface="Arial" charset="0"/>
              </a:rPr>
              <a:t>. Sakai, S. </a:t>
            </a:r>
            <a:r>
              <a:rPr lang="fr-FR" altLang="ja-JP" sz="1400" dirty="0" smtClean="0">
                <a:latin typeface="Arial" charset="0"/>
              </a:rPr>
              <a:t>Sakanaka,S</a:t>
            </a:r>
            <a:r>
              <a:rPr lang="fr-FR" altLang="ja-JP" sz="1400" dirty="0">
                <a:latin typeface="Arial" charset="0"/>
              </a:rPr>
              <a:t>. Sasaki, </a:t>
            </a:r>
            <a:r>
              <a:rPr lang="fr-FR" altLang="ja-JP" sz="1400" dirty="0" smtClean="0">
                <a:latin typeface="Arial" charset="0"/>
              </a:rPr>
              <a:t>K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Satoh,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M</a:t>
            </a:r>
            <a:r>
              <a:rPr lang="fr-FR" altLang="ja-JP" sz="1400" dirty="0">
                <a:latin typeface="Arial" charset="0"/>
              </a:rPr>
              <a:t>. Satoh, </a:t>
            </a:r>
            <a:r>
              <a:rPr lang="fr-FR" altLang="ja-JP" sz="1400" dirty="0" smtClean="0">
                <a:latin typeface="Arial" charset="0"/>
              </a:rPr>
              <a:t>Y. Seimiya, T</a:t>
            </a:r>
            <a:r>
              <a:rPr lang="fr-FR" altLang="ja-JP" sz="1400" dirty="0">
                <a:latin typeface="Arial" charset="0"/>
              </a:rPr>
              <a:t>. Shidara, M. Shimada, </a:t>
            </a:r>
            <a:r>
              <a:rPr lang="fr-FR" altLang="ja-JP" sz="1400" dirty="0" smtClean="0">
                <a:latin typeface="Arial" charset="0"/>
              </a:rPr>
              <a:t>K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Shinoe, T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Shioya,T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Shishido,M</a:t>
            </a:r>
            <a:r>
              <a:rPr lang="fr-FR" altLang="ja-JP" sz="1400" dirty="0">
                <a:latin typeface="Arial" charset="0"/>
              </a:rPr>
              <a:t>. Tadano, </a:t>
            </a:r>
            <a:r>
              <a:rPr lang="fr-FR" altLang="ja-JP" sz="1400" dirty="0" smtClean="0">
                <a:latin typeface="Arial" charset="0"/>
              </a:rPr>
              <a:t>T. Tahara,</a:t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T</a:t>
            </a:r>
            <a:r>
              <a:rPr lang="fr-FR" altLang="ja-JP" sz="1400" dirty="0">
                <a:latin typeface="Arial" charset="0"/>
              </a:rPr>
              <a:t>. Takahashi</a:t>
            </a:r>
            <a:r>
              <a:rPr lang="fr-FR" altLang="ja-JP" sz="1400" dirty="0" smtClean="0">
                <a:latin typeface="Arial" charset="0"/>
              </a:rPr>
              <a:t>, R</a:t>
            </a:r>
            <a:r>
              <a:rPr lang="fr-FR" altLang="ja-JP" sz="1400" dirty="0">
                <a:latin typeface="Arial" charset="0"/>
              </a:rPr>
              <a:t>. Takai, H. Takaki, </a:t>
            </a:r>
            <a:r>
              <a:rPr lang="fr-FR" altLang="ja-JP" sz="1400" dirty="0" smtClean="0">
                <a:latin typeface="Arial" charset="0"/>
              </a:rPr>
              <a:t>O. Tanaka, T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Takenaka,Y</a:t>
            </a:r>
            <a:r>
              <a:rPr lang="fr-FR" altLang="ja-JP" sz="1400" dirty="0">
                <a:latin typeface="Arial" charset="0"/>
              </a:rPr>
              <a:t>. Tanimoto, </a:t>
            </a:r>
            <a:r>
              <a:rPr lang="fr-FR" altLang="ja-JP" sz="1400" dirty="0" smtClean="0">
                <a:latin typeface="Arial" charset="0"/>
              </a:rPr>
              <a:t>N. Terunuma, M</a:t>
            </a:r>
            <a:r>
              <a:rPr lang="fr-FR" altLang="ja-JP" sz="1400" dirty="0">
                <a:latin typeface="Arial" charset="0"/>
              </a:rPr>
              <a:t>. Tobiyama, </a:t>
            </a:r>
            <a:r>
              <a:rPr lang="fr-FR" altLang="ja-JP" sz="1400" dirty="0" smtClean="0">
                <a:latin typeface="Arial" charset="0"/>
              </a:rPr>
              <a:t/>
            </a:r>
            <a:br>
              <a:rPr lang="fr-FR" altLang="ja-JP" sz="1400" dirty="0" smtClean="0">
                <a:latin typeface="Arial" charset="0"/>
              </a:rPr>
            </a:br>
            <a:r>
              <a:rPr lang="fr-FR" altLang="ja-JP" sz="1400" dirty="0" smtClean="0">
                <a:latin typeface="Arial" charset="0"/>
              </a:rPr>
              <a:t>K</a:t>
            </a:r>
            <a:r>
              <a:rPr lang="fr-FR" altLang="ja-JP" sz="1400" dirty="0">
                <a:latin typeface="Arial" charset="0"/>
              </a:rPr>
              <a:t>. </a:t>
            </a:r>
            <a:r>
              <a:rPr lang="fr-FR" altLang="ja-JP" sz="1400" dirty="0" smtClean="0">
                <a:latin typeface="Arial" charset="0"/>
              </a:rPr>
              <a:t>Tsuchiya,T</a:t>
            </a:r>
            <a:r>
              <a:rPr lang="fr-FR" altLang="ja-JP" sz="1400" dirty="0">
                <a:latin typeface="Arial" charset="0"/>
              </a:rPr>
              <a:t>. Uchiyama, A. Ueda, K. Umemori, </a:t>
            </a:r>
            <a:r>
              <a:rPr lang="fr-FR" altLang="ja-JP" sz="1400" dirty="0" smtClean="0">
                <a:latin typeface="Arial" charset="0"/>
              </a:rPr>
              <a:t>J. Urakawa,K</a:t>
            </a:r>
            <a:r>
              <a:rPr lang="fr-FR" altLang="ja-JP" sz="1400" dirty="0">
                <a:latin typeface="Arial" charset="0"/>
              </a:rPr>
              <a:t>. Watanabe, M. Yamamoto, </a:t>
            </a:r>
            <a:r>
              <a:rPr lang="fr-FR" altLang="ja-JP" sz="1400" dirty="0" smtClean="0">
                <a:latin typeface="Arial" charset="0"/>
              </a:rPr>
              <a:t>N. Yamamoto, Y</a:t>
            </a:r>
            <a:r>
              <a:rPr lang="fr-FR" altLang="ja-JP" sz="1400" dirty="0">
                <a:latin typeface="Arial" charset="0"/>
              </a:rPr>
              <a:t>. Yamamoto, Y. Yano, M. </a:t>
            </a:r>
            <a:r>
              <a:rPr lang="fr-FR" altLang="ja-JP" sz="1400" dirty="0" smtClean="0">
                <a:latin typeface="Arial" charset="0"/>
              </a:rPr>
              <a:t>Yoshida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ja-JP" sz="14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Arial" charset="0"/>
              </a:rPr>
              <a:t>Japan Atomic Energy Agency (JAEA)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Arial" charset="0"/>
              </a:rPr>
              <a:t>R. Hajima, S. </a:t>
            </a:r>
            <a:r>
              <a:rPr lang="fr-FR" altLang="ja-JP" sz="1400" dirty="0" smtClean="0">
                <a:latin typeface="Arial" charset="0"/>
              </a:rPr>
              <a:t>Matsuba</a:t>
            </a:r>
            <a:r>
              <a:rPr lang="ja-JP" altLang="en-US" sz="1400" dirty="0">
                <a:latin typeface="Arial" charset="0"/>
              </a:rPr>
              <a:t> </a:t>
            </a:r>
            <a:r>
              <a:rPr lang="en-US" altLang="ja-JP" sz="1400" dirty="0" smtClean="0">
                <a:latin typeface="Arial" charset="0"/>
              </a:rPr>
              <a:t>[on leave]</a:t>
            </a:r>
            <a:r>
              <a:rPr lang="fr-FR" altLang="ja-JP" sz="1400" dirty="0" smtClean="0">
                <a:latin typeface="Arial" charset="0"/>
              </a:rPr>
              <a:t>, M. Mori, R</a:t>
            </a:r>
            <a:r>
              <a:rPr lang="fr-FR" altLang="ja-JP" sz="1400" dirty="0">
                <a:latin typeface="Arial" charset="0"/>
              </a:rPr>
              <a:t>. Nagai, N. Nishimori, M. Sawamura, T. Shizuma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latin typeface="Arial" charset="0"/>
              </a:rPr>
              <a:t>Hiroshima </a:t>
            </a:r>
            <a:r>
              <a:rPr lang="en-US" altLang="ja-JP" sz="1400" b="1" dirty="0">
                <a:latin typeface="Arial" charset="0"/>
              </a:rPr>
              <a:t>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charset="0"/>
              </a:rPr>
              <a:t>M. </a:t>
            </a:r>
            <a:r>
              <a:rPr lang="en-US" altLang="ja-JP" sz="1400" dirty="0" smtClean="0">
                <a:latin typeface="Arial" charset="0"/>
              </a:rPr>
              <a:t>Kuriki</a:t>
            </a:r>
            <a:r>
              <a:rPr lang="en-US" altLang="ja-JP" sz="1400" dirty="0">
                <a:latin typeface="Arial" charset="0"/>
              </a:rPr>
              <a:t/>
            </a:r>
            <a:br>
              <a:rPr lang="en-US" altLang="ja-JP" sz="1400" dirty="0">
                <a:latin typeface="Arial" charset="0"/>
              </a:rPr>
            </a:br>
            <a:endParaRPr lang="en-US" altLang="ja-JP" sz="1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b="1" dirty="0" smtClean="0">
                <a:latin typeface="Arial" charset="0"/>
              </a:rPr>
              <a:t>The </a:t>
            </a:r>
            <a:r>
              <a:rPr lang="fr-FR" altLang="ja-JP" sz="1400" b="1" dirty="0">
                <a:latin typeface="Arial" charset="0"/>
              </a:rPr>
              <a:t>Graduate University for Advanced Studies (Sokendai)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Arial" charset="0"/>
              </a:rPr>
              <a:t>E. Cenni</a:t>
            </a:r>
            <a:r>
              <a:rPr lang="ja-JP" altLang="en-US" sz="1200" dirty="0">
                <a:latin typeface="Arial" charset="0"/>
              </a:rPr>
              <a:t> </a:t>
            </a:r>
            <a:r>
              <a:rPr lang="en-US" altLang="ja-JP" sz="1200" dirty="0" smtClean="0">
                <a:latin typeface="Arial" charset="0"/>
              </a:rPr>
              <a:t>[on leave]</a:t>
            </a:r>
            <a:r>
              <a:rPr lang="en-US" altLang="ja-JP" sz="1400" dirty="0">
                <a:latin typeface="Arial" charset="0"/>
              </a:rPr>
              <a:t/>
            </a:r>
            <a:br>
              <a:rPr lang="en-US" altLang="ja-JP" sz="1400" dirty="0">
                <a:latin typeface="Arial" charset="0"/>
              </a:rPr>
            </a:br>
            <a:endParaRPr lang="en-US" altLang="ja-JP" sz="1400" dirty="0">
              <a:latin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91680" y="5829726"/>
            <a:ext cx="529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cERL</a:t>
            </a:r>
            <a:r>
              <a:rPr lang="en-US" altLang="ja-JP" sz="2400" dirty="0" smtClean="0"/>
              <a:t> is developed with the collaboration </a:t>
            </a:r>
          </a:p>
          <a:p>
            <a:r>
              <a:rPr lang="en-US" altLang="ja-JP" sz="2400" dirty="0" smtClean="0"/>
              <a:t>among KEK, JAEA and Universities.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09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3"/>
          <p:cNvSpPr txBox="1">
            <a:spLocks noGrp="1"/>
          </p:cNvSpPr>
          <p:nvPr/>
        </p:nvSpPr>
        <p:spPr bwMode="auto">
          <a:xfrm>
            <a:off x="6553199" y="61814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CC007-7F15-48BF-97DC-0A596EFA41D1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1626" y="987029"/>
            <a:ext cx="8231187" cy="3571875"/>
            <a:chOff x="442964" y="1055457"/>
            <a:chExt cx="8231187" cy="3571875"/>
          </a:xfrm>
        </p:grpSpPr>
        <p:pic>
          <p:nvPicPr>
            <p:cNvPr id="41" name="図 19" descr="ERLポンチ絵nnA4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64" y="1055457"/>
              <a:ext cx="8231187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5159426" y="3265257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rgbClr val="0000FF"/>
                  </a:solidFill>
                </a:rPr>
                <a:t>6 (7) GeV</a:t>
              </a:r>
              <a:endParaRPr lang="en-US" altLang="ja-JP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1154164" y="3304944"/>
              <a:ext cx="2032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45" name="Rectangle 20"/>
            <p:cNvSpPr>
              <a:spLocks noChangeAspect="1" noChangeArrowheads="1"/>
            </p:cNvSpPr>
            <p:nvPr/>
          </p:nvSpPr>
          <p:spPr bwMode="auto">
            <a:xfrm>
              <a:off x="1277989" y="3143019"/>
              <a:ext cx="174625" cy="1603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dirty="0"/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522339" y="3812944"/>
              <a:ext cx="13548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dirty="0">
                  <a:solidFill>
                    <a:srgbClr val="FF33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200" b="1" baseline="-25000" dirty="0">
                  <a:solidFill>
                    <a:srgbClr val="FF3300"/>
                  </a:solidFill>
                </a:rPr>
                <a:t>rf</a:t>
              </a:r>
              <a:r>
                <a:rPr lang="en-US" altLang="ja-JP" sz="1200" b="1" dirty="0">
                  <a:solidFill>
                    <a:srgbClr val="FF3300"/>
                  </a:solidFill>
                </a:rPr>
                <a:t>/2 path-length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dirty="0">
                  <a:solidFill>
                    <a:srgbClr val="FF3300"/>
                  </a:solidFill>
                </a:rPr>
                <a:t>changer</a:t>
              </a: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V="1">
              <a:off x="5164189" y="3254144"/>
              <a:ext cx="87312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6543869" y="1611920"/>
              <a:ext cx="1997802" cy="57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 dirty="0" smtClean="0">
                  <a:solidFill>
                    <a:srgbClr val="009900"/>
                  </a:solidFill>
                </a:rPr>
                <a:t>(Ref.) </a:t>
              </a:r>
              <a:r>
                <a:rPr lang="en-US" altLang="ja-JP" sz="1050" dirty="0">
                  <a:solidFill>
                    <a:srgbClr val="009900"/>
                  </a:solidFill>
                </a:rPr>
                <a:t>“Energy Recovery </a:t>
              </a:r>
              <a:r>
                <a:rPr lang="en-US" altLang="ja-JP" sz="1050" dirty="0" smtClean="0">
                  <a:solidFill>
                    <a:srgbClr val="009900"/>
                  </a:solidFill>
                </a:rPr>
                <a:t>Linac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 dirty="0">
                  <a:solidFill>
                    <a:srgbClr val="009900"/>
                  </a:solidFill>
                </a:rPr>
                <a:t> </a:t>
              </a:r>
              <a:r>
                <a:rPr lang="en-US" altLang="ja-JP" sz="1050" dirty="0" smtClean="0">
                  <a:solidFill>
                    <a:srgbClr val="009900"/>
                  </a:solidFill>
                </a:rPr>
                <a:t> Conceptual </a:t>
              </a:r>
              <a:r>
                <a:rPr lang="en-US" altLang="ja-JP" sz="1050" dirty="0">
                  <a:solidFill>
                    <a:srgbClr val="009900"/>
                  </a:solidFill>
                </a:rPr>
                <a:t>Design Report”, </a:t>
              </a:r>
              <a:endParaRPr lang="en-US" altLang="ja-JP" sz="1050" dirty="0" smtClean="0">
                <a:solidFill>
                  <a:srgbClr val="0099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 dirty="0" smtClean="0">
                  <a:solidFill>
                    <a:srgbClr val="009900"/>
                  </a:solidFill>
                </a:rPr>
                <a:t>  KEK </a:t>
              </a:r>
              <a:r>
                <a:rPr lang="en-US" altLang="ja-JP" sz="1050" dirty="0">
                  <a:solidFill>
                    <a:srgbClr val="009900"/>
                  </a:solidFill>
                </a:rPr>
                <a:t>Report </a:t>
              </a:r>
              <a:r>
                <a:rPr lang="en-US" altLang="ja-JP" sz="1050" dirty="0" smtClean="0">
                  <a:solidFill>
                    <a:srgbClr val="009900"/>
                  </a:solidFill>
                </a:rPr>
                <a:t>2012-4.</a:t>
              </a:r>
              <a:endParaRPr lang="en-US" altLang="ja-JP" sz="1050" dirty="0">
                <a:solidFill>
                  <a:srgbClr val="009900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355661" y="1291854"/>
              <a:ext cx="16625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Recirculation Loop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900" dirty="0">
              <a:latin typeface="Calibri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055689" y="156500"/>
            <a:ext cx="653097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chemeClr val="tx2"/>
                </a:solidFill>
              </a:rPr>
              <a:t>Future Plan: ERL </a:t>
            </a:r>
            <a:r>
              <a:rPr lang="en-US" altLang="ja-JP" sz="2400" dirty="0">
                <a:solidFill>
                  <a:schemeClr val="tx2"/>
                </a:solidFill>
              </a:rPr>
              <a:t>Light Source Project </a:t>
            </a:r>
            <a:r>
              <a:rPr lang="en-US" altLang="ja-JP" sz="2400" dirty="0" smtClean="0">
                <a:solidFill>
                  <a:schemeClr val="tx2"/>
                </a:solidFill>
              </a:rPr>
              <a:t>at KEK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pic>
        <p:nvPicPr>
          <p:cNvPr id="58" name="Picture 18" descr="logo_h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83" y="-68946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619495" y="5169075"/>
            <a:ext cx="8067319" cy="155843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690494" y="5263381"/>
            <a:ext cx="1692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FFF"/>
              </a:buClr>
              <a:defRPr/>
            </a:pPr>
            <a:r>
              <a:rPr lang="en-US" altLang="ja-JP" sz="1800" dirty="0" smtClean="0">
                <a:solidFill>
                  <a:srgbClr val="3333FF"/>
                </a:solidFill>
                <a:latin typeface="+mn-lt"/>
                <a:ea typeface="+mj-ea"/>
              </a:rPr>
              <a:t>3 GeV ERL</a:t>
            </a:r>
          </a:p>
        </p:txBody>
      </p:sp>
      <p:sp>
        <p:nvSpPr>
          <p:cNvPr id="24" name="右矢印 23"/>
          <p:cNvSpPr/>
          <p:nvPr/>
        </p:nvSpPr>
        <p:spPr>
          <a:xfrm flipH="1">
            <a:off x="4373359" y="5943653"/>
            <a:ext cx="538352" cy="341312"/>
          </a:xfrm>
          <a:prstGeom prst="rightArrow">
            <a:avLst/>
          </a:prstGeom>
          <a:solidFill>
            <a:srgbClr val="036EB8"/>
          </a:solidFill>
          <a:ln>
            <a:solidFill>
              <a:srgbClr val="036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8594" y="5676401"/>
            <a:ext cx="3274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Diffraction-limited X-ray source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ja-JP" dirty="0" smtClean="0"/>
              <a:t>Ultra-short-pulse light source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ja-JP" dirty="0" smtClean="0"/>
              <a:t>Driver for XFEL-O (2nd stage)</a:t>
            </a:r>
            <a:endParaRPr kumimoji="1" lang="ja-JP" altLang="en-US" dirty="0"/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5380666" y="5236169"/>
            <a:ext cx="2289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FFF"/>
              </a:buClr>
              <a:defRPr/>
            </a:pPr>
            <a:r>
              <a:rPr lang="en-US" altLang="ja-JP" sz="1800" dirty="0" smtClean="0">
                <a:solidFill>
                  <a:srgbClr val="3333FF"/>
                </a:solidFill>
                <a:latin typeface="+mn-lt"/>
                <a:ea typeface="+mj-ea"/>
              </a:rPr>
              <a:t>The Compact ERL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93138" y="5584977"/>
            <a:ext cx="297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Injector (low </a:t>
            </a:r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, high </a:t>
            </a:r>
            <a:r>
              <a:rPr kumimoji="1" lang="en-US" altLang="ja-JP" i="1" dirty="0" smtClean="0"/>
              <a:t>I</a:t>
            </a:r>
            <a:r>
              <a:rPr kumimoji="1" lang="en-US" altLang="ja-JP" i="1" baseline="-25000" dirty="0" smtClean="0"/>
              <a:t>0</a:t>
            </a:r>
            <a:r>
              <a:rPr kumimoji="1" lang="en-US" altLang="ja-JP" dirty="0" smtClean="0"/>
              <a:t>)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ja-JP" dirty="0" smtClean="0"/>
              <a:t>Main linac (CW, ~15 MV/m)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en-US" altLang="ja-JP" dirty="0" smtClean="0"/>
              <a:t>Beam dynamics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Beam losses</a:t>
            </a:r>
            <a:endParaRPr kumimoji="1" lang="ja-JP" altLang="en-US" dirty="0"/>
          </a:p>
        </p:txBody>
      </p:sp>
      <p:graphicFrame>
        <p:nvGraphicFramePr>
          <p:cNvPr id="30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32449"/>
              </p:ext>
            </p:extLst>
          </p:nvPr>
        </p:nvGraphicFramePr>
        <p:xfrm>
          <a:off x="5781884" y="4027926"/>
          <a:ext cx="2996489" cy="1040184"/>
        </p:xfrm>
        <a:graphic>
          <a:graphicData uri="http://schemas.openxmlformats.org/drawingml/2006/table">
            <a:tbl>
              <a:tblPr/>
              <a:tblGrid>
                <a:gridCol w="1484930"/>
                <a:gridCol w="1511559"/>
              </a:tblGrid>
              <a:tr h="260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Normalized emittance</a:t>
                      </a:r>
                      <a:endParaRPr kumimoji="1" lang="en-US" altLang="ja-JP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8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0.1 - 1 mm-mrad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Beam current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10 - 100 mA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Bunch charge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7.7 - 77 pC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RF frequency</a:t>
                      </a:r>
                    </a:p>
                  </a:txBody>
                  <a:tcPr marL="91431" marR="91431" marT="45760" marB="457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1.3 GHz</a:t>
                      </a:r>
                    </a:p>
                  </a:txBody>
                  <a:tcPr marL="91431" marR="91431" marT="45760" marB="45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123894" y="560550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33FF"/>
                </a:solidFill>
              </a:rPr>
              <a:t>demonstrate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76256" y="594412"/>
            <a:ext cx="11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2005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: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8.7|10.2|13.2"/>
</p:tagLst>
</file>

<file path=ppt/theme/theme1.xml><?xml version="1.0" encoding="utf-8"?>
<a:theme xmlns:a="http://schemas.openxmlformats.org/drawingml/2006/main" name="放射光特別委員会_村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放射光特別委員会_村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放射光特別委員会_村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放射光特別委員会_村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放射光特別委員会_村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既定の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1801</Words>
  <Application>Microsoft Office PowerPoint</Application>
  <PresentationFormat>画面に合わせる (4:3)</PresentationFormat>
  <Paragraphs>460</Paragraphs>
  <Slides>27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27</vt:i4>
      </vt:variant>
    </vt:vector>
  </HeadingPairs>
  <TitlesOfParts>
    <vt:vector size="42" baseType="lpstr">
      <vt:lpstr>Arial Unicode MS</vt:lpstr>
      <vt:lpstr>ＭＳ Ｐゴシック</vt:lpstr>
      <vt:lpstr>ＭＳ Ｐ明朝</vt:lpstr>
      <vt:lpstr>ヒラギノ角ゴ Pro W3</vt:lpstr>
      <vt:lpstr>Arial</vt:lpstr>
      <vt:lpstr>Calibri</vt:lpstr>
      <vt:lpstr>Symbol</vt:lpstr>
      <vt:lpstr>Times New Roman</vt:lpstr>
      <vt:lpstr>Wingdings</vt:lpstr>
      <vt:lpstr>放射光特別委員会_村上</vt:lpstr>
      <vt:lpstr>1_放射光特別委員会_村上</vt:lpstr>
      <vt:lpstr>2_放射光特別委員会_村上</vt:lpstr>
      <vt:lpstr>3_放射光特別委員会_村上</vt:lpstr>
      <vt:lpstr>4_放射光特別委員会_村上</vt:lpstr>
      <vt:lpstr>1_既定のテーマ</vt:lpstr>
      <vt:lpstr>Status of PF-ring, PF-AR and cERL</vt:lpstr>
      <vt:lpstr>Future Light Source</vt:lpstr>
      <vt:lpstr>PowerPoint プレゼンテーション</vt:lpstr>
      <vt:lpstr>PowerPoint プレゼンテーション</vt:lpstr>
      <vt:lpstr>Brief summary of PF-ring and PF-AR</vt:lpstr>
      <vt:lpstr>Plan of 3 GeV Ring-type new light source</vt:lpstr>
      <vt:lpstr>Status of Compact ERL (cERL)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 for your attention!</vt:lpstr>
      <vt:lpstr>Backup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adachi</dc:creator>
  <cp:lastModifiedBy>sakai</cp:lastModifiedBy>
  <cp:revision>209</cp:revision>
  <dcterms:created xsi:type="dcterms:W3CDTF">2012-06-23T06:45:18Z</dcterms:created>
  <dcterms:modified xsi:type="dcterms:W3CDTF">2016-03-07T08:23:04Z</dcterms:modified>
</cp:coreProperties>
</file>