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546" r:id="rId2"/>
    <p:sldId id="501" r:id="rId3"/>
    <p:sldId id="547" r:id="rId4"/>
    <p:sldId id="530" r:id="rId5"/>
    <p:sldId id="548" r:id="rId6"/>
    <p:sldId id="549" r:id="rId7"/>
    <p:sldId id="552" r:id="rId8"/>
    <p:sldId id="551" r:id="rId9"/>
    <p:sldId id="556" r:id="rId10"/>
    <p:sldId id="557" r:id="rId11"/>
    <p:sldId id="535" r:id="rId12"/>
    <p:sldId id="536" r:id="rId13"/>
    <p:sldId id="558" r:id="rId14"/>
    <p:sldId id="502" r:id="rId15"/>
    <p:sldId id="272" r:id="rId16"/>
    <p:sldId id="550" r:id="rId17"/>
    <p:sldId id="553" r:id="rId18"/>
    <p:sldId id="555" r:id="rId19"/>
    <p:sldId id="539" r:id="rId20"/>
    <p:sldId id="544" r:id="rId21"/>
    <p:sldId id="545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800000"/>
    <a:srgbClr val="A50021"/>
    <a:srgbClr val="CC0000"/>
    <a:srgbClr val="4C004C"/>
    <a:srgbClr val="420042"/>
    <a:srgbClr val="580058"/>
    <a:srgbClr val="660066"/>
    <a:srgbClr val="66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6093" autoAdjust="0"/>
  </p:normalViewPr>
  <p:slideViewPr>
    <p:cSldViewPr>
      <p:cViewPr varScale="1">
        <p:scale>
          <a:sx n="69" d="100"/>
          <a:sy n="69" d="100"/>
        </p:scale>
        <p:origin x="-13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A589-A843-42BC-AF55-72CDF2722784}" type="datetimeFigureOut">
              <a:rPr lang="fr-FR" smtClean="0"/>
              <a:pPr/>
              <a:t>10/07/2016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91FEE-D672-4141-98A7-0B945BAB3C4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946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10/07/2016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20.pn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6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10" Type="http://schemas.openxmlformats.org/officeDocument/2006/relationships/image" Target="../media/image28.pn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492896"/>
            <a:ext cx="9144000" cy="16557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55" name="Titre 1"/>
          <p:cNvSpPr txBox="1">
            <a:spLocks/>
          </p:cNvSpPr>
          <p:nvPr/>
        </p:nvSpPr>
        <p:spPr bwMode="auto">
          <a:xfrm>
            <a:off x="107504" y="2581796"/>
            <a:ext cx="895191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</a:t>
            </a:r>
            <a:r>
              <a:rPr lang="fr-FR" sz="36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nucleon</a:t>
            </a:r>
            <a:r>
              <a:rPr lang="fr-FR" sz="3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spin :</a:t>
            </a:r>
          </a:p>
          <a:p>
            <a:pPr algn="ctr"/>
            <a:r>
              <a:rPr lang="fr-FR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ecomposition</a:t>
            </a:r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</a:t>
            </a:r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to the contributions</a:t>
            </a:r>
            <a:endParaRPr lang="fr-FR" sz="32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56" name="Titre 1"/>
          <p:cNvSpPr txBox="1">
            <a:spLocks/>
          </p:cNvSpPr>
          <p:nvPr/>
        </p:nvSpPr>
        <p:spPr bwMode="auto">
          <a:xfrm>
            <a:off x="1619672" y="6353175"/>
            <a:ext cx="5976664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July 11, Palacio San </a:t>
            </a: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Joseren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Getxo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, Spain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3276600" y="4551710"/>
            <a:ext cx="2663825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Cédric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Lorcé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Sous-titre 2"/>
          <p:cNvSpPr>
            <a:spLocks noGrp="1"/>
          </p:cNvSpPr>
          <p:nvPr>
            <p:ph type="subTitle" idx="1"/>
          </p:nvPr>
        </p:nvSpPr>
        <p:spPr>
          <a:xfrm>
            <a:off x="3131840" y="5400000"/>
            <a:ext cx="1223714" cy="28823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CPHT</a:t>
            </a:r>
            <a:endParaRPr lang="fr-FR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Picture 22" descr="http://www.studyramagrandesecoles.com/fckEditor/upload/Logo%20Ecole%20polytechnique%20horizontal%20jpeg%20H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37" y="5157192"/>
            <a:ext cx="159267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 DESY, Zeut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19" y="252517"/>
            <a:ext cx="3024336" cy="20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98711" y="169875"/>
            <a:ext cx="3165177" cy="749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4th Workshop on the QCD Structure of the </a:t>
            </a:r>
            <a:r>
              <a:rPr kumimoji="0" lang="fr-FR" sz="1400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Nucleon</a:t>
            </a:r>
            <a:r>
              <a:rPr kumimoji="0" lang="fr-FR" sz="1400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(QCD’N 16)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1287240" y="2017691"/>
            <a:ext cx="1570053" cy="259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July 11-15, </a:t>
            </a:r>
            <a:r>
              <a:rPr lang="fr-FR" sz="1000" dirty="0" err="1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Getxo</a:t>
            </a:r>
            <a:r>
              <a:rPr lang="fr-FR" sz="10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, Spain</a:t>
            </a:r>
            <a:endParaRPr kumimoji="0" 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7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quasi-distributions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3563888" y="1052736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Large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momentum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effective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theory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05" y="3573016"/>
            <a:ext cx="4197186" cy="26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289"/>
          <a:stretch/>
        </p:blipFill>
        <p:spPr bwMode="auto">
          <a:xfrm flipH="1">
            <a:off x="7222239" y="3084868"/>
            <a:ext cx="1414800" cy="128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 Box 67"/>
          <p:cNvSpPr txBox="1">
            <a:spLocks noChangeArrowheads="1"/>
          </p:cNvSpPr>
          <p:nvPr/>
        </p:nvSpPr>
        <p:spPr bwMode="auto">
          <a:xfrm>
            <a:off x="1814946" y="3368025"/>
            <a:ext cx="28784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i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M. </a:t>
            </a:r>
            <a:r>
              <a:rPr lang="fr-BE" sz="1200" b="1" i="1" dirty="0" err="1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Engelhardt</a:t>
            </a:r>
            <a:r>
              <a:rPr lang="fr-BE" sz="1200" b="1" i="1" dirty="0" smtClean="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, POETIC6 (2015)</a:t>
            </a:r>
          </a:p>
        </p:txBody>
      </p:sp>
      <p:sp>
        <p:nvSpPr>
          <p:cNvPr id="79" name="Text Box 67"/>
          <p:cNvSpPr txBox="1">
            <a:spLocks noChangeArrowheads="1"/>
          </p:cNvSpPr>
          <p:nvPr/>
        </p:nvSpPr>
        <p:spPr bwMode="auto">
          <a:xfrm>
            <a:off x="6012160" y="1997804"/>
            <a:ext cx="22683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(2013)]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[Ji, Zhang, Zhao (2015)]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[Zhao, Liu, Yang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(2016)]</a:t>
            </a:r>
          </a:p>
        </p:txBody>
      </p:sp>
      <p:grpSp>
        <p:nvGrpSpPr>
          <p:cNvPr id="88" name="Groupe 87"/>
          <p:cNvGrpSpPr/>
          <p:nvPr/>
        </p:nvGrpSpPr>
        <p:grpSpPr>
          <a:xfrm>
            <a:off x="518830" y="989007"/>
            <a:ext cx="2545080" cy="1602105"/>
            <a:chOff x="5278118" y="4869159"/>
            <a:chExt cx="2545080" cy="1602105"/>
          </a:xfrm>
        </p:grpSpPr>
        <p:pic>
          <p:nvPicPr>
            <p:cNvPr id="92" name="Picture 1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655217" y="974411"/>
            <a:ext cx="2545080" cy="1602105"/>
            <a:chOff x="-468560" y="980728"/>
            <a:chExt cx="2545080" cy="1602105"/>
          </a:xfrm>
        </p:grpSpPr>
        <p:pic>
          <p:nvPicPr>
            <p:cNvPr id="90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980728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Text Box 53"/>
            <p:cNvSpPr txBox="1">
              <a:spLocks noChangeArrowheads="1"/>
            </p:cNvSpPr>
            <p:nvPr/>
          </p:nvSpPr>
          <p:spPr bwMode="auto">
            <a:xfrm>
              <a:off x="936000" y="1224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709096" y="1217683"/>
            <a:ext cx="2545080" cy="1602105"/>
            <a:chOff x="-468560" y="2360568"/>
            <a:chExt cx="2545080" cy="1602105"/>
          </a:xfrm>
        </p:grpSpPr>
        <p:pic>
          <p:nvPicPr>
            <p:cNvPr id="103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2360568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Text Box 53"/>
            <p:cNvSpPr txBox="1">
              <a:spLocks noChangeArrowheads="1"/>
            </p:cNvSpPr>
            <p:nvPr/>
          </p:nvSpPr>
          <p:spPr bwMode="auto">
            <a:xfrm>
              <a:off x="1152000" y="3006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460195" y="1196752"/>
            <a:ext cx="2545080" cy="1602105"/>
            <a:chOff x="2578150" y="4967014"/>
            <a:chExt cx="2545080" cy="1602105"/>
          </a:xfrm>
        </p:grpSpPr>
        <p:pic>
          <p:nvPicPr>
            <p:cNvPr id="101" name="Picture 1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50" y="4967014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Text Box 53"/>
            <p:cNvSpPr txBox="1">
              <a:spLocks noChangeArrowheads="1"/>
            </p:cNvSpPr>
            <p:nvPr/>
          </p:nvSpPr>
          <p:spPr bwMode="auto">
            <a:xfrm>
              <a:off x="2932018" y="5400000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98" name="Groupe 97"/>
          <p:cNvGrpSpPr/>
          <p:nvPr/>
        </p:nvGrpSpPr>
        <p:grpSpPr>
          <a:xfrm>
            <a:off x="588621" y="1403490"/>
            <a:ext cx="2545080" cy="1602105"/>
            <a:chOff x="771737" y="5067255"/>
            <a:chExt cx="2545080" cy="1602105"/>
          </a:xfrm>
        </p:grpSpPr>
        <p:pic>
          <p:nvPicPr>
            <p:cNvPr id="99" name="Picture 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3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9200"/>
            <a:ext cx="20764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154"/>
          <a:stretch/>
        </p:blipFill>
        <p:spPr bwMode="auto">
          <a:xfrm>
            <a:off x="5292080" y="3032612"/>
            <a:ext cx="1413159" cy="14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79"/>
          <a:stretch/>
        </p:blipFill>
        <p:spPr bwMode="auto">
          <a:xfrm>
            <a:off x="7568594" y="4467398"/>
            <a:ext cx="72209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7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2954"/>
          <a:stretch/>
        </p:blipFill>
        <p:spPr bwMode="auto">
          <a:xfrm>
            <a:off x="5693433" y="4467398"/>
            <a:ext cx="61045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28" r="91604" b="17178"/>
          <a:stretch/>
        </p:blipFill>
        <p:spPr bwMode="auto">
          <a:xfrm>
            <a:off x="737679" y="6247344"/>
            <a:ext cx="281502" cy="2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628" r="91604" b="17178"/>
          <a:stretch/>
        </p:blipFill>
        <p:spPr bwMode="auto">
          <a:xfrm>
            <a:off x="4541007" y="6247344"/>
            <a:ext cx="281502" cy="29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84" r="91999" b="16896"/>
          <a:stretch/>
        </p:blipFill>
        <p:spPr bwMode="auto">
          <a:xfrm>
            <a:off x="2642400" y="6237312"/>
            <a:ext cx="278533" cy="30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Espace réservé du contenu 2"/>
          <p:cNvSpPr txBox="1">
            <a:spLocks/>
          </p:cNvSpPr>
          <p:nvPr/>
        </p:nvSpPr>
        <p:spPr bwMode="auto">
          <a:xfrm>
            <a:off x="4724091" y="5819245"/>
            <a:ext cx="128806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Staple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length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025363" y="5733256"/>
            <a:ext cx="5040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>
            <a:off x="3925735" y="5885656"/>
            <a:ext cx="6036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4529419" y="5733256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1019181" y="5878760"/>
            <a:ext cx="5040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/>
          <p:nvPr/>
        </p:nvCxnSpPr>
        <p:spPr>
          <a:xfrm>
            <a:off x="1019181" y="5727856"/>
            <a:ext cx="60368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121"/>
          <p:cNvCxnSpPr/>
          <p:nvPr/>
        </p:nvCxnSpPr>
        <p:spPr>
          <a:xfrm flipV="1">
            <a:off x="1022400" y="5727856"/>
            <a:ext cx="0" cy="152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3851920" y="6390013"/>
            <a:ext cx="60368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avec flèche 124"/>
          <p:cNvCxnSpPr/>
          <p:nvPr/>
        </p:nvCxnSpPr>
        <p:spPr>
          <a:xfrm rot="10800000">
            <a:off x="1087996" y="6390013"/>
            <a:ext cx="603684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7836"/>
          <a:stretch/>
        </p:blipFill>
        <p:spPr bwMode="auto">
          <a:xfrm>
            <a:off x="6705239" y="3599668"/>
            <a:ext cx="193258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37" r="59931"/>
          <a:stretch/>
        </p:blipFill>
        <p:spPr bwMode="auto">
          <a:xfrm>
            <a:off x="5931409" y="2868782"/>
            <a:ext cx="242002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4" r="28267"/>
          <a:stretch/>
        </p:blipFill>
        <p:spPr bwMode="auto">
          <a:xfrm>
            <a:off x="8498188" y="3002953"/>
            <a:ext cx="277701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52"/>
          <a:stretch/>
        </p:blipFill>
        <p:spPr bwMode="auto">
          <a:xfrm>
            <a:off x="7135439" y="3002953"/>
            <a:ext cx="243844" cy="16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8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Density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level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Espace réservé du contenu 2"/>
          <p:cNvSpPr txBox="1">
            <a:spLocks/>
          </p:cNvSpPr>
          <p:nvPr/>
        </p:nvSpPr>
        <p:spPr bwMode="auto">
          <a:xfrm>
            <a:off x="539552" y="908720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At the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level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8111"/>
          <a:stretch/>
        </p:blipFill>
        <p:spPr bwMode="auto">
          <a:xfrm>
            <a:off x="1979712" y="1412776"/>
            <a:ext cx="4248150" cy="10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554"/>
          <a:stretch/>
        </p:blipFill>
        <p:spPr bwMode="auto">
          <a:xfrm>
            <a:off x="1979712" y="3257369"/>
            <a:ext cx="4248150" cy="147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971600" y="2780928"/>
            <a:ext cx="159787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b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ut …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19317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67"/>
          <p:cNvSpPr txBox="1">
            <a:spLocks noChangeArrowheads="1"/>
          </p:cNvSpPr>
          <p:nvPr/>
        </p:nvSpPr>
        <p:spPr bwMode="auto">
          <a:xfrm>
            <a:off x="5183956" y="2359913"/>
            <a:ext cx="3204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Yuan (2012)]</a:t>
            </a:r>
          </a:p>
        </p:txBody>
      </p:sp>
      <p:sp>
        <p:nvSpPr>
          <p:cNvPr id="39" name="Text Box 67"/>
          <p:cNvSpPr txBox="1">
            <a:spLocks noChangeArrowheads="1"/>
          </p:cNvSpPr>
          <p:nvPr/>
        </p:nvSpPr>
        <p:spPr bwMode="auto">
          <a:xfrm>
            <a:off x="5183956" y="4705781"/>
            <a:ext cx="32044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[Hatta, Yoshida (2012)]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C.L. (2012)]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Liu (2016)]</a:t>
            </a:r>
          </a:p>
        </p:txBody>
      </p:sp>
      <p:sp>
        <p:nvSpPr>
          <p:cNvPr id="40" name="Espace réservé du contenu 2"/>
          <p:cNvSpPr txBox="1">
            <a:spLocks/>
          </p:cNvSpPr>
          <p:nvPr/>
        </p:nvSpPr>
        <p:spPr bwMode="auto">
          <a:xfrm>
            <a:off x="539552" y="5301208"/>
            <a:ext cx="28083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Lorentz invariance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733256"/>
            <a:ext cx="62150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5183956" y="6176337"/>
            <a:ext cx="32044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Rajan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(2016)]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Density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level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540000" y="908720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OAM phase-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space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density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5004048" y="1412659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2190"/>
            <a:ext cx="7452360" cy="5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8220" y="3501007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6087" y="3501007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8335" y="3501007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932040" y="6453336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(2016)]</a:t>
            </a:r>
          </a:p>
        </p:txBody>
      </p:sp>
      <p:cxnSp>
        <p:nvCxnSpPr>
          <p:cNvPr id="37" name="Connecteur droit avec flèche 36"/>
          <p:cNvCxnSpPr>
            <a:stCxn id="55" idx="1"/>
          </p:cNvCxnSpPr>
          <p:nvPr/>
        </p:nvCxnSpPr>
        <p:spPr>
          <a:xfrm flipH="1">
            <a:off x="2339752" y="2726928"/>
            <a:ext cx="2700300" cy="702072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>
            <a:stCxn id="55" idx="1"/>
          </p:cNvCxnSpPr>
          <p:nvPr/>
        </p:nvCxnSpPr>
        <p:spPr>
          <a:xfrm flipH="1">
            <a:off x="3779912" y="2726928"/>
            <a:ext cx="1260140" cy="630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60" idx="1"/>
          </p:cNvCxnSpPr>
          <p:nvPr/>
        </p:nvCxnSpPr>
        <p:spPr>
          <a:xfrm flipH="1">
            <a:off x="6372200" y="2780928"/>
            <a:ext cx="900100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60" idx="1"/>
          </p:cNvCxnSpPr>
          <p:nvPr/>
        </p:nvCxnSpPr>
        <p:spPr>
          <a:xfrm>
            <a:off x="7272300" y="2780928"/>
            <a:ext cx="468052" cy="57606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ccolade ouvrante 54"/>
          <p:cNvSpPr/>
          <p:nvPr/>
        </p:nvSpPr>
        <p:spPr>
          <a:xfrm rot="-5400000">
            <a:off x="5013052" y="1871836"/>
            <a:ext cx="54000" cy="165618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Accolade ouvrante 59"/>
          <p:cNvSpPr/>
          <p:nvPr/>
        </p:nvSpPr>
        <p:spPr>
          <a:xfrm rot="-5400000">
            <a:off x="7218300" y="1538796"/>
            <a:ext cx="108000" cy="23762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1169992" y="3340752"/>
            <a:ext cx="0" cy="1152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1169992" y="4489152"/>
            <a:ext cx="11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l="82712"/>
          <a:stretch>
            <a:fillRect/>
          </a:stretch>
        </p:blipFill>
        <p:spPr bwMode="auto">
          <a:xfrm>
            <a:off x="1529992" y="3383952"/>
            <a:ext cx="30101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7" cstate="print"/>
          <a:srcRect l="53281" t="-4001" r="26041" b="911"/>
          <a:stretch>
            <a:fillRect/>
          </a:stretch>
        </p:blipFill>
        <p:spPr bwMode="auto">
          <a:xfrm>
            <a:off x="2015992" y="3887952"/>
            <a:ext cx="3600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7" cstate="print"/>
          <a:srcRect l="21812" t="-8002" r="55471" b="4912"/>
          <a:stretch>
            <a:fillRect/>
          </a:stretch>
        </p:blipFill>
        <p:spPr bwMode="auto">
          <a:xfrm>
            <a:off x="971600" y="3140968"/>
            <a:ext cx="39553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7" cstate="print"/>
          <a:srcRect r="89719" b="8913"/>
          <a:stretch>
            <a:fillRect/>
          </a:stretch>
        </p:blipFill>
        <p:spPr bwMode="auto">
          <a:xfrm>
            <a:off x="2232000" y="4581128"/>
            <a:ext cx="179010" cy="1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Connecteur droit avec flèche 80"/>
          <p:cNvCxnSpPr/>
          <p:nvPr/>
        </p:nvCxnSpPr>
        <p:spPr>
          <a:xfrm flipV="1">
            <a:off x="1702792" y="3563952"/>
            <a:ext cx="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1691680" y="3959952"/>
            <a:ext cx="396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space réservé du contenu 2"/>
          <p:cNvSpPr txBox="1">
            <a:spLocks/>
          </p:cNvSpPr>
          <p:nvPr/>
        </p:nvSpPr>
        <p:spPr bwMode="auto">
          <a:xfrm>
            <a:off x="3779912" y="3356992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 bwMode="auto">
          <a:xfrm>
            <a:off x="8244408" y="3495433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Espace réservé du contenu 2"/>
          <p:cNvSpPr txBox="1">
            <a:spLocks/>
          </p:cNvSpPr>
          <p:nvPr/>
        </p:nvSpPr>
        <p:spPr bwMode="auto">
          <a:xfrm>
            <a:off x="467544" y="6021288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Espace réservé du contenu 2"/>
          <p:cNvSpPr txBox="1">
            <a:spLocks/>
          </p:cNvSpPr>
          <p:nvPr/>
        </p:nvSpPr>
        <p:spPr bwMode="auto">
          <a:xfrm>
            <a:off x="2771800" y="6021288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Inflation 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Espace réservé du contenu 2"/>
          <p:cNvSpPr txBox="1">
            <a:spLocks/>
          </p:cNvSpPr>
          <p:nvPr/>
        </p:nvSpPr>
        <p:spPr bwMode="auto">
          <a:xfrm>
            <a:off x="5004048" y="6021288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Orbital 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Espace réservé du contenu 2"/>
          <p:cNvSpPr txBox="1">
            <a:spLocks/>
          </p:cNvSpPr>
          <p:nvPr/>
        </p:nvSpPr>
        <p:spPr bwMode="auto">
          <a:xfrm>
            <a:off x="7236296" y="6021288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smtClean="0">
                <a:latin typeface="Tahoma" pitchFamily="34" charset="0"/>
                <a:cs typeface="Tahoma" pitchFamily="34" charset="0"/>
              </a:rPr>
              <a:t>Spiral 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1576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9" cstate="print"/>
          <a:srcRect l="64465" b="-3560"/>
          <a:stretch>
            <a:fillRect/>
          </a:stretch>
        </p:blipFill>
        <p:spPr bwMode="auto">
          <a:xfrm>
            <a:off x="6946355" y="5589242"/>
            <a:ext cx="2018133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9" cstate="print"/>
          <a:srcRect l="35804" r="41374" b="-1148"/>
          <a:stretch>
            <a:fillRect/>
          </a:stretch>
        </p:blipFill>
        <p:spPr bwMode="auto">
          <a:xfrm>
            <a:off x="5004066" y="5589242"/>
            <a:ext cx="1296126" cy="3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9" cstate="print"/>
          <a:srcRect l="11708" r="67752" b="1263"/>
          <a:stretch>
            <a:fillRect/>
          </a:stretch>
        </p:blipFill>
        <p:spPr bwMode="auto">
          <a:xfrm>
            <a:off x="2829412" y="5589241"/>
            <a:ext cx="1166524" cy="3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8"/>
          <p:cNvPicPr>
            <a:picLocks noChangeAspect="1" noChangeArrowheads="1"/>
          </p:cNvPicPr>
          <p:nvPr/>
        </p:nvPicPr>
        <p:blipFill>
          <a:blip r:embed="rId9" cstate="print"/>
          <a:srcRect r="91848" b="3674"/>
          <a:stretch>
            <a:fillRect/>
          </a:stretch>
        </p:blipFill>
        <p:spPr bwMode="auto">
          <a:xfrm>
            <a:off x="899592" y="5589241"/>
            <a:ext cx="462975" cy="3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Density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level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540000" y="908720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OAM phase-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space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density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5004048" y="1412659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220" y="3501007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087" y="3501007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8335" y="3501007"/>
            <a:ext cx="1986153" cy="1986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 l="64465" b="-3560"/>
          <a:stretch>
            <a:fillRect/>
          </a:stretch>
        </p:blipFill>
        <p:spPr bwMode="auto">
          <a:xfrm>
            <a:off x="6946355" y="5589242"/>
            <a:ext cx="2018133" cy="3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6" cstate="print"/>
          <a:srcRect l="35804" r="41374" b="-1148"/>
          <a:stretch>
            <a:fillRect/>
          </a:stretch>
        </p:blipFill>
        <p:spPr bwMode="auto">
          <a:xfrm>
            <a:off x="5004066" y="5589242"/>
            <a:ext cx="1296126" cy="3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6" cstate="print"/>
          <a:srcRect l="11708" r="67752" b="1263"/>
          <a:stretch>
            <a:fillRect/>
          </a:stretch>
        </p:blipFill>
        <p:spPr bwMode="auto">
          <a:xfrm>
            <a:off x="2829412" y="5589241"/>
            <a:ext cx="1166524" cy="308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 cstate="print"/>
          <a:srcRect r="91848" b="3674"/>
          <a:stretch>
            <a:fillRect/>
          </a:stretch>
        </p:blipFill>
        <p:spPr bwMode="auto">
          <a:xfrm>
            <a:off x="899592" y="5589241"/>
            <a:ext cx="462975" cy="30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4932040" y="6453336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(2016)]</a:t>
            </a:r>
          </a:p>
        </p:txBody>
      </p:sp>
      <p:cxnSp>
        <p:nvCxnSpPr>
          <p:cNvPr id="71" name="Connecteur droit avec flèche 70"/>
          <p:cNvCxnSpPr/>
          <p:nvPr/>
        </p:nvCxnSpPr>
        <p:spPr>
          <a:xfrm flipV="1">
            <a:off x="1169992" y="3340752"/>
            <a:ext cx="0" cy="1152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74"/>
          <p:cNvCxnSpPr/>
          <p:nvPr/>
        </p:nvCxnSpPr>
        <p:spPr>
          <a:xfrm>
            <a:off x="1169992" y="4489152"/>
            <a:ext cx="1152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l="82712"/>
          <a:stretch>
            <a:fillRect/>
          </a:stretch>
        </p:blipFill>
        <p:spPr bwMode="auto">
          <a:xfrm>
            <a:off x="1529992" y="3383952"/>
            <a:ext cx="30101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7" cstate="print"/>
          <a:srcRect l="53281" t="-4001" r="26041" b="911"/>
          <a:stretch>
            <a:fillRect/>
          </a:stretch>
        </p:blipFill>
        <p:spPr bwMode="auto">
          <a:xfrm>
            <a:off x="2015992" y="3887952"/>
            <a:ext cx="3600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7" cstate="print"/>
          <a:srcRect l="21812" t="-8002" r="55471" b="4912"/>
          <a:stretch>
            <a:fillRect/>
          </a:stretch>
        </p:blipFill>
        <p:spPr bwMode="auto">
          <a:xfrm>
            <a:off x="971600" y="3140968"/>
            <a:ext cx="39553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7" cstate="print"/>
          <a:srcRect r="89719" b="8913"/>
          <a:stretch>
            <a:fillRect/>
          </a:stretch>
        </p:blipFill>
        <p:spPr bwMode="auto">
          <a:xfrm>
            <a:off x="2232000" y="4581128"/>
            <a:ext cx="179010" cy="1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1" name="Connecteur droit avec flèche 80"/>
          <p:cNvCxnSpPr/>
          <p:nvPr/>
        </p:nvCxnSpPr>
        <p:spPr>
          <a:xfrm flipV="1">
            <a:off x="1702792" y="3563952"/>
            <a:ext cx="0" cy="39600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1691680" y="3959952"/>
            <a:ext cx="396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space réservé du contenu 2"/>
          <p:cNvSpPr txBox="1">
            <a:spLocks/>
          </p:cNvSpPr>
          <p:nvPr/>
        </p:nvSpPr>
        <p:spPr bwMode="auto">
          <a:xfrm>
            <a:off x="3779912" y="3356992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 bwMode="auto">
          <a:xfrm>
            <a:off x="8244408" y="3495433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5" name="Espace réservé du contenu 2"/>
          <p:cNvSpPr txBox="1">
            <a:spLocks/>
          </p:cNvSpPr>
          <p:nvPr/>
        </p:nvSpPr>
        <p:spPr bwMode="auto">
          <a:xfrm>
            <a:off x="467544" y="6021288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Espace réservé du contenu 2"/>
          <p:cNvSpPr txBox="1">
            <a:spLocks/>
          </p:cNvSpPr>
          <p:nvPr/>
        </p:nvSpPr>
        <p:spPr bwMode="auto">
          <a:xfrm>
            <a:off x="2771800" y="6021288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Inflation 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Espace réservé du contenu 2"/>
          <p:cNvSpPr txBox="1">
            <a:spLocks/>
          </p:cNvSpPr>
          <p:nvPr/>
        </p:nvSpPr>
        <p:spPr bwMode="auto">
          <a:xfrm>
            <a:off x="5004048" y="6021288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Orbital 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Espace réservé du contenu 2"/>
          <p:cNvSpPr txBox="1">
            <a:spLocks/>
          </p:cNvSpPr>
          <p:nvPr/>
        </p:nvSpPr>
        <p:spPr bwMode="auto">
          <a:xfrm>
            <a:off x="7236296" y="6021288"/>
            <a:ext cx="15121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smtClean="0">
                <a:latin typeface="Tahoma" pitchFamily="34" charset="0"/>
                <a:cs typeface="Tahoma" pitchFamily="34" charset="0"/>
              </a:rPr>
              <a:t>Spiral 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mode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41576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https://upload.wikimedia.org/wikipedia/commons/thumb/7/7d/Red_Cross.svg/1000px-Red_Cross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2000" y="3492000"/>
            <a:ext cx="2016224" cy="2016225"/>
          </a:xfrm>
          <a:prstGeom prst="rect">
            <a:avLst/>
          </a:prstGeom>
          <a:noFill/>
        </p:spPr>
      </p:pic>
      <p:pic>
        <p:nvPicPr>
          <p:cNvPr id="40" name="Picture 4" descr="https://upload.wikimedia.org/wikipedia/commons/thumb/7/7d/Red_Cross.svg/1000px-Red_Cross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685" y="3492000"/>
            <a:ext cx="2016224" cy="2016225"/>
          </a:xfrm>
          <a:prstGeom prst="rect">
            <a:avLst/>
          </a:prstGeom>
          <a:noFill/>
        </p:spPr>
      </p:pic>
      <p:pic>
        <p:nvPicPr>
          <p:cNvPr id="41" name="Picture 4" descr="https://upload.wikimedia.org/wikipedia/commons/thumb/7/7d/Red_Cross.svg/1000px-Red_Cross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3492000"/>
            <a:ext cx="2016224" cy="201622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8800" y="2058739"/>
            <a:ext cx="33528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75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387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Conclusions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9" name="Espace réservé du contenu 2"/>
          <p:cNvSpPr txBox="1">
            <a:spLocks/>
          </p:cNvSpPr>
          <p:nvPr/>
        </p:nvSpPr>
        <p:spPr bwMode="auto">
          <a:xfrm>
            <a:off x="611560" y="1053083"/>
            <a:ext cx="8064896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Complete spin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decomposition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has 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5 contributions                       </a:t>
            </a:r>
            <a:r>
              <a:rPr lang="fr-FR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and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depends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on how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nucleon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probed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dirty="0" smtClean="0">
                <a:latin typeface="Tahoma" pitchFamily="34" charset="0"/>
                <a:cs typeface="Tahoma" pitchFamily="34" charset="0"/>
              </a:rPr>
              <a:t>(in </a:t>
            </a:r>
            <a:r>
              <a:rPr lang="fr-FR" sz="1400" dirty="0" err="1" smtClean="0">
                <a:latin typeface="Tahoma" pitchFamily="34" charset="0"/>
                <a:cs typeface="Tahoma" pitchFamily="34" charset="0"/>
              </a:rPr>
              <a:t>our</a:t>
            </a:r>
            <a:r>
              <a:rPr lang="fr-FR" sz="1400" dirty="0" smtClean="0">
                <a:latin typeface="Tahoma" pitchFamily="34" charset="0"/>
                <a:cs typeface="Tahoma" pitchFamily="34" charset="0"/>
              </a:rPr>
              <a:t> case on the light front)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</a:pPr>
            <a:endParaRPr lang="fr-FR" sz="2000" dirty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Contributions accessible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directly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via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PDFs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GPDs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EMFFs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GTMDs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fr-FR" sz="2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                           and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indirectly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via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TMDs</a:t>
            </a:r>
            <a:endParaRPr lang="fr-FR" sz="2000" b="1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fr-FR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Canonical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quantities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unambiguously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defined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at the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level</a:t>
            </a:r>
            <a:r>
              <a:rPr lang="fr-FR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where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strict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locality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sacrificed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to </a:t>
            </a:r>
            <a:r>
              <a:rPr lang="fr-FR" sz="2000" dirty="0" err="1" smtClean="0">
                <a:latin typeface="Tahoma" pitchFamily="34" charset="0"/>
                <a:cs typeface="Tahoma" pitchFamily="34" charset="0"/>
              </a:rPr>
              <a:t>preserve</a:t>
            </a:r>
            <a:r>
              <a:rPr lang="fr-FR" sz="2000" dirty="0" smtClean="0">
                <a:latin typeface="Tahoma" pitchFamily="34" charset="0"/>
                <a:cs typeface="Tahoma" pitchFamily="34" charset="0"/>
              </a:rPr>
              <a:t> gauge invariance</a:t>
            </a:r>
            <a:endParaRPr lang="fr-FR" sz="2000" b="1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E:\Physique\Images\nucleon.angmom.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3711" y="4200195"/>
            <a:ext cx="1916578" cy="242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24336"/>
            <a:ext cx="9144000" cy="8367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068960"/>
            <a:ext cx="9144000" cy="72494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Backup </a:t>
            </a:r>
            <a:r>
              <a:rPr lang="fr-FR" sz="32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slides</a:t>
            </a:r>
            <a:endParaRPr lang="fr-FR" sz="3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44"/>
          <p:cNvGrpSpPr>
            <a:grpSpLocks/>
          </p:cNvGrpSpPr>
          <p:nvPr/>
        </p:nvGrpSpPr>
        <p:grpSpPr bwMode="auto">
          <a:xfrm>
            <a:off x="5849938" y="3617913"/>
            <a:ext cx="431800" cy="228600"/>
            <a:chOff x="6390000" y="3711575"/>
            <a:chExt cx="432000" cy="228600"/>
          </a:xfrm>
        </p:grpSpPr>
        <p:sp>
          <p:nvSpPr>
            <p:cNvPr id="21580" name="Rectangle à coins arrondis 54"/>
            <p:cNvSpPr>
              <a:spLocks noChangeArrowheads="1"/>
            </p:cNvSpPr>
            <p:nvPr/>
          </p:nvSpPr>
          <p:spPr bwMode="auto">
            <a:xfrm>
              <a:off x="6390000" y="3711575"/>
              <a:ext cx="432000" cy="2286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pic>
          <p:nvPicPr>
            <p:cNvPr id="21581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33756" y="3733800"/>
              <a:ext cx="348044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78213" y="2087563"/>
            <a:ext cx="22479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09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Parton distribution zoo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3" name="Groupe 53"/>
          <p:cNvGrpSpPr>
            <a:grpSpLocks noChangeAspect="1"/>
          </p:cNvGrpSpPr>
          <p:nvPr/>
        </p:nvGrpSpPr>
        <p:grpSpPr bwMode="auto">
          <a:xfrm>
            <a:off x="1365250" y="4822825"/>
            <a:ext cx="1479550" cy="1501775"/>
            <a:chOff x="609600" y="4725988"/>
            <a:chExt cx="1844675" cy="1871662"/>
          </a:xfrm>
        </p:grpSpPr>
        <p:pic>
          <p:nvPicPr>
            <p:cNvPr id="21578" name="Picture 30" descr="E:\Physique\Talks\QCD_EVOLUTION2012\PDF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9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e 42"/>
          <p:cNvGrpSpPr>
            <a:grpSpLocks noChangeAspect="1"/>
          </p:cNvGrpSpPr>
          <p:nvPr/>
        </p:nvGrpSpPr>
        <p:grpSpPr bwMode="auto">
          <a:xfrm>
            <a:off x="577850" y="2841625"/>
            <a:ext cx="1479550" cy="1501775"/>
            <a:chOff x="2667000" y="2362200"/>
            <a:chExt cx="1844675" cy="1871662"/>
          </a:xfrm>
        </p:grpSpPr>
        <p:pic>
          <p:nvPicPr>
            <p:cNvPr id="21575" name="Picture 6" descr="E:\Physique\Talks\QCD_EVOLUTION2012\TMD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67000" y="2362200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6" name="Picture 6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66" r="47266" b="6572"/>
            <a:stretch>
              <a:fillRect/>
            </a:stretch>
          </p:blipFill>
          <p:spPr bwMode="auto">
            <a:xfrm>
              <a:off x="3429000" y="2657475"/>
              <a:ext cx="179388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7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5575" y="2817812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e 47"/>
          <p:cNvGrpSpPr>
            <a:grpSpLocks noChangeAspect="1"/>
          </p:cNvGrpSpPr>
          <p:nvPr/>
        </p:nvGrpSpPr>
        <p:grpSpPr bwMode="auto">
          <a:xfrm>
            <a:off x="7391400" y="2819400"/>
            <a:ext cx="1479550" cy="1501775"/>
            <a:chOff x="609600" y="4725988"/>
            <a:chExt cx="1844675" cy="1871662"/>
          </a:xfrm>
        </p:grpSpPr>
        <p:pic>
          <p:nvPicPr>
            <p:cNvPr id="21572" name="Picture 42" descr="E:\Physique\Talks\QCD_EVOLUTION2012\GPD.pn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3" name="Picture 5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4" name="Picture 68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8175" y="5181600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e 50"/>
          <p:cNvGrpSpPr>
            <a:grpSpLocks noChangeAspect="1"/>
          </p:cNvGrpSpPr>
          <p:nvPr/>
        </p:nvGrpSpPr>
        <p:grpSpPr bwMode="auto">
          <a:xfrm>
            <a:off x="6934200" y="4114800"/>
            <a:ext cx="1425575" cy="1501775"/>
            <a:chOff x="609600" y="4725988"/>
            <a:chExt cx="1776413" cy="1871662"/>
          </a:xfrm>
        </p:grpSpPr>
        <p:pic>
          <p:nvPicPr>
            <p:cNvPr id="21570" name="Picture 118" descr="E:\Physique\Talks\QCD_EVOLUTION2012\FF.pn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4725988"/>
              <a:ext cx="1776413" cy="187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71" name="Picture 5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0882" b="6572"/>
            <a:stretch>
              <a:fillRect/>
            </a:stretch>
          </p:blipFill>
          <p:spPr bwMode="auto">
            <a:xfrm>
              <a:off x="1447800" y="5400675"/>
              <a:ext cx="1428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0" name="Connecteur droit avec flèche 119"/>
          <p:cNvCxnSpPr/>
          <p:nvPr/>
        </p:nvCxnSpPr>
        <p:spPr>
          <a:xfrm>
            <a:off x="6629400" y="3352800"/>
            <a:ext cx="9144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>
            <a:off x="6400800" y="45720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H="1">
            <a:off x="2133600" y="3352800"/>
            <a:ext cx="4572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86600" y="3124200"/>
            <a:ext cx="327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 Box 41"/>
          <p:cNvSpPr txBox="1">
            <a:spLocks noChangeArrowheads="1"/>
          </p:cNvSpPr>
          <p:nvPr/>
        </p:nvSpPr>
        <p:spPr bwMode="auto">
          <a:xfrm>
            <a:off x="8001000" y="3792538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2+1D</a:t>
            </a:r>
          </a:p>
        </p:txBody>
      </p:sp>
      <p:sp>
        <p:nvSpPr>
          <p:cNvPr id="21519" name="Text Box 41"/>
          <p:cNvSpPr txBox="1">
            <a:spLocks noChangeArrowheads="1"/>
          </p:cNvSpPr>
          <p:nvPr/>
        </p:nvSpPr>
        <p:spPr bwMode="auto">
          <a:xfrm>
            <a:off x="7543800" y="5087938"/>
            <a:ext cx="12954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2+0D</a:t>
            </a:r>
          </a:p>
        </p:txBody>
      </p:sp>
      <p:sp>
        <p:nvSpPr>
          <p:cNvPr id="21520" name="Text Box 41"/>
          <p:cNvSpPr txBox="1">
            <a:spLocks noChangeArrowheads="1"/>
          </p:cNvSpPr>
          <p:nvPr/>
        </p:nvSpPr>
        <p:spPr bwMode="auto">
          <a:xfrm>
            <a:off x="1168400" y="38100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0+3D</a:t>
            </a:r>
          </a:p>
        </p:txBody>
      </p:sp>
      <p:sp>
        <p:nvSpPr>
          <p:cNvPr id="21521" name="Text Box 41"/>
          <p:cNvSpPr txBox="1">
            <a:spLocks noChangeArrowheads="1"/>
          </p:cNvSpPr>
          <p:nvPr/>
        </p:nvSpPr>
        <p:spPr bwMode="auto">
          <a:xfrm>
            <a:off x="1949450" y="579120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0+1D</a:t>
            </a:r>
          </a:p>
        </p:txBody>
      </p:sp>
      <p:grpSp>
        <p:nvGrpSpPr>
          <p:cNvPr id="7" name="Groupe 43"/>
          <p:cNvGrpSpPr>
            <a:grpSpLocks noChangeAspect="1"/>
          </p:cNvGrpSpPr>
          <p:nvPr/>
        </p:nvGrpSpPr>
        <p:grpSpPr bwMode="auto">
          <a:xfrm>
            <a:off x="6629400" y="1370013"/>
            <a:ext cx="1479550" cy="1501775"/>
            <a:chOff x="228600" y="3429000"/>
            <a:chExt cx="1844675" cy="1871663"/>
          </a:xfrm>
        </p:grpSpPr>
        <p:pic>
          <p:nvPicPr>
            <p:cNvPr id="21566" name="Picture 5" descr="E:\Physique\Talks\QCD_EVOLUTION2012\Wigner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600" y="3429000"/>
              <a:ext cx="1776413" cy="1871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7" name="Picture 6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766" r="47266" b="6572"/>
            <a:stretch>
              <a:fillRect/>
            </a:stretch>
          </p:blipFill>
          <p:spPr bwMode="auto">
            <a:xfrm>
              <a:off x="990600" y="3725863"/>
              <a:ext cx="179388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8" name="Picture 57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0882" b="6572"/>
            <a:stretch>
              <a:fillRect/>
            </a:stretch>
          </p:blipFill>
          <p:spPr bwMode="auto">
            <a:xfrm>
              <a:off x="1066800" y="4105275"/>
              <a:ext cx="142875" cy="16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69" name="Picture 6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7175" y="3886200"/>
              <a:ext cx="546100" cy="14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39" name="Connecteur droit avec flèche 138"/>
          <p:cNvCxnSpPr/>
          <p:nvPr/>
        </p:nvCxnSpPr>
        <p:spPr>
          <a:xfrm>
            <a:off x="5530850" y="1903413"/>
            <a:ext cx="1295400" cy="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9050" y="1674813"/>
            <a:ext cx="3270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5" name="Text Box 41"/>
          <p:cNvSpPr txBox="1">
            <a:spLocks noChangeArrowheads="1"/>
          </p:cNvSpPr>
          <p:nvPr/>
        </p:nvSpPr>
        <p:spPr bwMode="auto">
          <a:xfrm>
            <a:off x="7239000" y="2343150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0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2+3D</a:t>
            </a:r>
          </a:p>
        </p:txBody>
      </p:sp>
      <p:sp>
        <p:nvSpPr>
          <p:cNvPr id="21526" name="Text Box 21"/>
          <p:cNvSpPr txBox="1">
            <a:spLocks noChangeArrowheads="1"/>
          </p:cNvSpPr>
          <p:nvPr/>
        </p:nvSpPr>
        <p:spPr bwMode="auto">
          <a:xfrm>
            <a:off x="4543200" y="65268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</a:t>
            </a:r>
            <a:r>
              <a:rPr lang="fr-BE" sz="1200" b="1" dirty="0" err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Vanderhaeghen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(2011)]</a:t>
            </a:r>
          </a:p>
        </p:txBody>
      </p:sp>
      <p:sp>
        <p:nvSpPr>
          <p:cNvPr id="21527" name="Rectangle à coins arrondis 54"/>
          <p:cNvSpPr>
            <a:spLocks noChangeArrowheads="1"/>
          </p:cNvSpPr>
          <p:nvPr/>
        </p:nvSpPr>
        <p:spPr bwMode="auto">
          <a:xfrm>
            <a:off x="5054600" y="2157413"/>
            <a:ext cx="755650" cy="2381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1528" name="Picture 19"/>
          <p:cNvPicPr>
            <a:picLocks noChangeAspect="1" noChangeArrowheads="1"/>
          </p:cNvPicPr>
          <p:nvPr/>
        </p:nvPicPr>
        <p:blipFill>
          <a:blip r:embed="rId13" cstate="print"/>
          <a:srcRect b="-864"/>
          <a:stretch>
            <a:fillRect/>
          </a:stretch>
        </p:blipFill>
        <p:spPr bwMode="auto">
          <a:xfrm>
            <a:off x="5484813" y="5148263"/>
            <a:ext cx="130810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413254" y="1746253"/>
            <a:ext cx="863600" cy="338138"/>
            <a:chOff x="4042" y="769"/>
            <a:chExt cx="544" cy="213"/>
          </a:xfrm>
        </p:grpSpPr>
        <p:sp>
          <p:nvSpPr>
            <p:cNvPr id="21564" name="Rectangle 20"/>
            <p:cNvSpPr>
              <a:spLocks noChangeArrowheads="1"/>
            </p:cNvSpPr>
            <p:nvPr/>
          </p:nvSpPr>
          <p:spPr bwMode="auto">
            <a:xfrm>
              <a:off x="4042" y="783"/>
              <a:ext cx="544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65" name="Text Box 21"/>
            <p:cNvSpPr txBox="1">
              <a:spLocks noChangeArrowheads="1"/>
            </p:cNvSpPr>
            <p:nvPr/>
          </p:nvSpPr>
          <p:spPr bwMode="auto">
            <a:xfrm>
              <a:off x="4051" y="769"/>
              <a:ext cx="53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GTMDs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530" name="Rectangle à coins arrondis 54"/>
          <p:cNvSpPr>
            <a:spLocks noChangeArrowheads="1"/>
          </p:cNvSpPr>
          <p:nvPr/>
        </p:nvSpPr>
        <p:spPr bwMode="auto">
          <a:xfrm>
            <a:off x="2909888" y="3608388"/>
            <a:ext cx="522287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2808288" y="3201988"/>
            <a:ext cx="706437" cy="338137"/>
            <a:chOff x="3016" y="2238"/>
            <a:chExt cx="445" cy="213"/>
          </a:xfrm>
        </p:grpSpPr>
        <p:sp>
          <p:nvSpPr>
            <p:cNvPr id="21562" name="Rectangle 60"/>
            <p:cNvSpPr>
              <a:spLocks noChangeArrowheads="1"/>
            </p:cNvSpPr>
            <p:nvPr/>
          </p:nvSpPr>
          <p:spPr bwMode="auto">
            <a:xfrm>
              <a:off x="3016" y="2256"/>
              <a:ext cx="440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63" name="Text Box 61"/>
            <p:cNvSpPr txBox="1">
              <a:spLocks noChangeArrowheads="1"/>
            </p:cNvSpPr>
            <p:nvPr/>
          </p:nvSpPr>
          <p:spPr bwMode="auto">
            <a:xfrm>
              <a:off x="3024" y="2238"/>
              <a:ext cx="43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TMDs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741988" y="4402138"/>
            <a:ext cx="508000" cy="338137"/>
            <a:chOff x="3716" y="2778"/>
            <a:chExt cx="320" cy="213"/>
          </a:xfrm>
        </p:grpSpPr>
        <p:sp>
          <p:nvSpPr>
            <p:cNvPr id="21560" name="Rectangle 8"/>
            <p:cNvSpPr>
              <a:spLocks noChangeArrowheads="1"/>
            </p:cNvSpPr>
            <p:nvPr/>
          </p:nvSpPr>
          <p:spPr bwMode="auto">
            <a:xfrm>
              <a:off x="3716" y="2799"/>
              <a:ext cx="317" cy="192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61" name="Text Box 9"/>
            <p:cNvSpPr txBox="1">
              <a:spLocks noChangeArrowheads="1"/>
            </p:cNvSpPr>
            <p:nvPr/>
          </p:nvSpPr>
          <p:spPr bwMode="auto">
            <a:xfrm>
              <a:off x="3727" y="2778"/>
              <a:ext cx="30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FFs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1533" name="Rectangle à coins arrondis 54"/>
          <p:cNvSpPr>
            <a:spLocks noChangeArrowheads="1"/>
          </p:cNvSpPr>
          <p:nvPr/>
        </p:nvSpPr>
        <p:spPr bwMode="auto">
          <a:xfrm>
            <a:off x="5868988" y="4799013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534" name="Rectangle à coins arrondis 54"/>
          <p:cNvSpPr>
            <a:spLocks noChangeArrowheads="1"/>
          </p:cNvSpPr>
          <p:nvPr/>
        </p:nvSpPr>
        <p:spPr bwMode="auto">
          <a:xfrm>
            <a:off x="4767263" y="4799013"/>
            <a:ext cx="228600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557713" y="4402138"/>
            <a:ext cx="636587" cy="339725"/>
            <a:chOff x="1417" y="2689"/>
            <a:chExt cx="401" cy="259"/>
          </a:xfrm>
        </p:grpSpPr>
        <p:sp>
          <p:nvSpPr>
            <p:cNvPr id="21558" name="Rectangle 11"/>
            <p:cNvSpPr>
              <a:spLocks noChangeArrowheads="1"/>
            </p:cNvSpPr>
            <p:nvPr/>
          </p:nvSpPr>
          <p:spPr bwMode="auto">
            <a:xfrm>
              <a:off x="1417" y="2705"/>
              <a:ext cx="386" cy="23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59" name="Text Box 12"/>
            <p:cNvSpPr txBox="1">
              <a:spLocks noChangeArrowheads="1"/>
            </p:cNvSpPr>
            <p:nvPr/>
          </p:nvSpPr>
          <p:spPr bwMode="auto">
            <a:xfrm>
              <a:off x="1417" y="2689"/>
              <a:ext cx="401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PDFs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1536" name="Picture 2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661" r="36586" b="16280"/>
          <a:stretch>
            <a:fillRect/>
          </a:stretch>
        </p:blipFill>
        <p:spPr bwMode="auto">
          <a:xfrm>
            <a:off x="4813300" y="4756150"/>
            <a:ext cx="1428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3940175" y="5838820"/>
            <a:ext cx="914400" cy="338183"/>
            <a:chOff x="2448" y="3755"/>
            <a:chExt cx="576" cy="211"/>
          </a:xfrm>
        </p:grpSpPr>
        <p:sp>
          <p:nvSpPr>
            <p:cNvPr id="21556" name="Rectangle 5"/>
            <p:cNvSpPr>
              <a:spLocks noChangeArrowheads="1"/>
            </p:cNvSpPr>
            <p:nvPr/>
          </p:nvSpPr>
          <p:spPr bwMode="auto">
            <a:xfrm>
              <a:off x="2448" y="3770"/>
              <a:ext cx="576" cy="193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57" name="Text Box 6"/>
            <p:cNvSpPr txBox="1">
              <a:spLocks noChangeArrowheads="1"/>
            </p:cNvSpPr>
            <p:nvPr/>
          </p:nvSpPr>
          <p:spPr bwMode="auto">
            <a:xfrm>
              <a:off x="2448" y="3755"/>
              <a:ext cx="576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>
                  <a:latin typeface="Tahoma" pitchFamily="34" charset="0"/>
                  <a:cs typeface="Tahoma" pitchFamily="34" charset="0"/>
                </a:rPr>
                <a:t>Charges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738813" y="3195638"/>
            <a:ext cx="669925" cy="341312"/>
            <a:chOff x="286" y="3388"/>
            <a:chExt cx="380" cy="194"/>
          </a:xfrm>
        </p:grpSpPr>
        <p:sp>
          <p:nvSpPr>
            <p:cNvPr id="21554" name="Rectangle 14"/>
            <p:cNvSpPr>
              <a:spLocks noChangeArrowheads="1"/>
            </p:cNvSpPr>
            <p:nvPr/>
          </p:nvSpPr>
          <p:spPr bwMode="auto">
            <a:xfrm>
              <a:off x="286" y="3408"/>
              <a:ext cx="367" cy="174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555" name="Text Box 15"/>
            <p:cNvSpPr txBox="1">
              <a:spLocks noChangeArrowheads="1"/>
            </p:cNvSpPr>
            <p:nvPr/>
          </p:nvSpPr>
          <p:spPr bwMode="auto">
            <a:xfrm>
              <a:off x="289" y="3388"/>
              <a:ext cx="37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BE" sz="1600" dirty="0" err="1">
                  <a:latin typeface="Tahoma" pitchFamily="34" charset="0"/>
                  <a:cs typeface="Tahoma" pitchFamily="34" charset="0"/>
                </a:rPr>
                <a:t>GPDs</a:t>
              </a:r>
              <a:endParaRPr lang="fr-BE" sz="1600" dirty="0">
                <a:latin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23" name="Connecteur droit avec flèche 122"/>
          <p:cNvCxnSpPr/>
          <p:nvPr/>
        </p:nvCxnSpPr>
        <p:spPr>
          <a:xfrm flipH="1">
            <a:off x="2863850" y="4724400"/>
            <a:ext cx="1371600" cy="6858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91"/>
          <p:cNvCxnSpPr/>
          <p:nvPr/>
        </p:nvCxnSpPr>
        <p:spPr>
          <a:xfrm>
            <a:off x="0" y="2879725"/>
            <a:ext cx="9144000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41" name="Espace réservé du contenu 2"/>
          <p:cNvSpPr txBox="1">
            <a:spLocks/>
          </p:cNvSpPr>
          <p:nvPr/>
        </p:nvSpPr>
        <p:spPr bwMode="auto">
          <a:xfrm rot="-5400000">
            <a:off x="-990600" y="4724400"/>
            <a:ext cx="2438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Physical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» </a:t>
            </a:r>
            <a:r>
              <a:rPr lang="fr-FR" sz="1400" b="1" dirty="0" err="1">
                <a:latin typeface="Tahoma" pitchFamily="34" charset="0"/>
                <a:cs typeface="Tahoma" pitchFamily="34" charset="0"/>
              </a:rPr>
              <a:t>objects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42" name="Espace réservé du contenu 2"/>
          <p:cNvSpPr txBox="1">
            <a:spLocks/>
          </p:cNvSpPr>
          <p:nvPr/>
        </p:nvSpPr>
        <p:spPr bwMode="auto">
          <a:xfrm rot="-5400000">
            <a:off x="-685800" y="1524000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>
                <a:latin typeface="Tahoma" pitchFamily="34" charset="0"/>
                <a:cs typeface="Tahoma" pitchFamily="34" charset="0"/>
              </a:rPr>
              <a:t>Theoretical tools</a:t>
            </a:r>
          </a:p>
          <a:p>
            <a:pPr algn="ctr">
              <a:spcBef>
                <a:spcPct val="20000"/>
              </a:spcBef>
            </a:pPr>
            <a:endParaRPr lang="fr-FR" sz="1400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43" name="Espace réservé du contenu 2"/>
          <p:cNvSpPr txBox="1">
            <a:spLocks/>
          </p:cNvSpPr>
          <p:nvPr/>
        </p:nvSpPr>
        <p:spPr bwMode="auto">
          <a:xfrm>
            <a:off x="6096000" y="10668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Phase-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space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(Wigner) distribution</a:t>
            </a:r>
          </a:p>
        </p:txBody>
      </p:sp>
      <p:pic>
        <p:nvPicPr>
          <p:cNvPr id="21544" name="Picture 4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72200" y="5257800"/>
            <a:ext cx="5032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4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14" b="4486"/>
          <a:stretch>
            <a:fillRect/>
          </a:stretch>
        </p:blipFill>
        <p:spPr bwMode="auto">
          <a:xfrm>
            <a:off x="5903913" y="4824413"/>
            <a:ext cx="182562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Picture 3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00450"/>
            <a:ext cx="4206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4288" y="2141538"/>
            <a:ext cx="6604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609600" y="1600200"/>
            <a:ext cx="1143000" cy="1066800"/>
            <a:chOff x="3600" y="1056"/>
            <a:chExt cx="1680" cy="1824"/>
          </a:xfrm>
        </p:grpSpPr>
        <p:pic>
          <p:nvPicPr>
            <p:cNvPr id="21550" name="Picture 63"/>
            <p:cNvPicPr>
              <a:picLocks noChangeAspect="1" noChangeArrowheads="1"/>
            </p:cNvPicPr>
            <p:nvPr/>
          </p:nvPicPr>
          <p:blipFill>
            <a:blip r:embed="rId18" cstate="print"/>
            <a:srcRect r="4382"/>
            <a:stretch>
              <a:fillRect/>
            </a:stretch>
          </p:blipFill>
          <p:spPr bwMode="auto">
            <a:xfrm>
              <a:off x="3600" y="1056"/>
              <a:ext cx="1200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1" name="Picture 64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96" y="2736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2" name="Picture 65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2736"/>
              <a:ext cx="1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53" name="Picture 66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96" y="1248"/>
              <a:ext cx="3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" name="Picture 77" descr="http://www.psdgraphics.com/file/down-arrow-icon.jpg"/>
          <p:cNvPicPr>
            <a:picLocks noChangeAspect="1" noChangeArrowheads="1"/>
          </p:cNvPicPr>
          <p:nvPr/>
        </p:nvPicPr>
        <p:blipFill>
          <a:blip r:embed="rId22" cstate="print"/>
          <a:srcRect l="11307" t="7066" r="15195" b="8127"/>
          <a:stretch>
            <a:fillRect/>
          </a:stretch>
        </p:blipFill>
        <p:spPr bwMode="auto">
          <a:xfrm>
            <a:off x="4572000" y="1260475"/>
            <a:ext cx="457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23" cstate="print"/>
          <a:srcRect l="61905" r="11905"/>
          <a:stretch>
            <a:fillRect/>
          </a:stretch>
        </p:blipFill>
        <p:spPr bwMode="auto">
          <a:xfrm>
            <a:off x="3535363" y="1066800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23" cstate="print"/>
          <a:srcRect l="30952" r="42857"/>
          <a:stretch>
            <a:fillRect/>
          </a:stretch>
        </p:blipFill>
        <p:spPr bwMode="auto">
          <a:xfrm>
            <a:off x="2697163" y="1066800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23" cstate="print"/>
          <a:srcRect r="73810"/>
          <a:stretch>
            <a:fillRect/>
          </a:stretch>
        </p:blipFill>
        <p:spPr bwMode="auto">
          <a:xfrm>
            <a:off x="1858963" y="1066800"/>
            <a:ext cx="8080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Espace réservé du contenu 2"/>
          <p:cNvSpPr txBox="1">
            <a:spLocks/>
          </p:cNvSpPr>
          <p:nvPr/>
        </p:nvSpPr>
        <p:spPr bwMode="auto">
          <a:xfrm>
            <a:off x="2483768" y="692696"/>
            <a:ext cx="14401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LFWF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4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16"/>
          <p:cNvPicPr>
            <a:picLocks noChangeAspect="1" noChangeArrowheads="1"/>
          </p:cNvPicPr>
          <p:nvPr/>
        </p:nvPicPr>
        <p:blipFill>
          <a:blip r:embed="rId2" cstate="print"/>
          <a:srcRect t="37013" b="36909"/>
          <a:stretch>
            <a:fillRect/>
          </a:stretch>
        </p:blipFill>
        <p:spPr bwMode="auto">
          <a:xfrm>
            <a:off x="3586634" y="1155248"/>
            <a:ext cx="3001590" cy="155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dependence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4644008" y="4122115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[Liu, C.L. (2015)]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(2016)]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 b="52751"/>
          <a:stretch>
            <a:fillRect/>
          </a:stretch>
        </p:blipFill>
        <p:spPr bwMode="auto">
          <a:xfrm>
            <a:off x="1541710" y="3030962"/>
            <a:ext cx="3462338" cy="3600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 cstate="print"/>
          <a:srcRect t="47249"/>
          <a:stretch>
            <a:fillRect/>
          </a:stretch>
        </p:blipFill>
        <p:spPr bwMode="auto">
          <a:xfrm>
            <a:off x="1528011" y="4039074"/>
            <a:ext cx="3462338" cy="4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138194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8237" y="5204918"/>
            <a:ext cx="2524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Espace réservé du contenu 2"/>
          <p:cNvSpPr txBox="1">
            <a:spLocks/>
          </p:cNvSpPr>
          <p:nvPr/>
        </p:nvSpPr>
        <p:spPr bwMode="auto">
          <a:xfrm>
            <a:off x="899592" y="5217933"/>
            <a:ext cx="504056" cy="2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But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Rectangle 32"/>
          <p:cNvSpPr>
            <a:spLocks noChangeArrowheads="1"/>
          </p:cNvSpPr>
          <p:nvPr/>
        </p:nvSpPr>
        <p:spPr bwMode="auto">
          <a:xfrm>
            <a:off x="4644008" y="5217933"/>
            <a:ext cx="4105275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[Hatta, Yoshida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(2013)]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(2015)]</a:t>
            </a:r>
          </a:p>
        </p:txBody>
      </p:sp>
      <p:sp>
        <p:nvSpPr>
          <p:cNvPr id="46" name="Espace réservé du contenu 2"/>
          <p:cNvSpPr txBox="1">
            <a:spLocks/>
          </p:cNvSpPr>
          <p:nvPr/>
        </p:nvSpPr>
        <p:spPr bwMode="auto">
          <a:xfrm>
            <a:off x="5062357" y="4112733"/>
            <a:ext cx="10801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ISI/FSI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0" name="Rectangle 32"/>
          <p:cNvSpPr>
            <a:spLocks noChangeArrowheads="1"/>
          </p:cNvSpPr>
          <p:nvPr/>
        </p:nvSpPr>
        <p:spPr bwMode="auto">
          <a:xfrm>
            <a:off x="4644008" y="3060000"/>
            <a:ext cx="4105275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683568" y="908720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>
                <a:latin typeface="Tahoma" pitchFamily="34" charset="0"/>
                <a:cs typeface="Tahoma" pitchFamily="34" charset="0"/>
              </a:rPr>
              <a:t>Canonical</a:t>
            </a:r>
          </a:p>
        </p:txBody>
      </p:sp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5220072" y="1587296"/>
            <a:ext cx="7985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FSI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3851920" y="1587296"/>
            <a:ext cx="7985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200" b="1" dirty="0">
                <a:solidFill>
                  <a:srgbClr val="0033CC"/>
                </a:solidFill>
                <a:latin typeface="Tahoma" pitchFamily="34" charset="0"/>
                <a:cs typeface="Tahoma" pitchFamily="34" charset="0"/>
              </a:rPr>
              <a:t>ISI</a:t>
            </a:r>
          </a:p>
        </p:txBody>
      </p:sp>
      <p:sp>
        <p:nvSpPr>
          <p:cNvPr id="96" name="Text Box 53"/>
          <p:cNvSpPr txBox="1">
            <a:spLocks noChangeArrowheads="1"/>
          </p:cNvSpPr>
          <p:nvPr/>
        </p:nvSpPr>
        <p:spPr bwMode="auto">
          <a:xfrm>
            <a:off x="2483768" y="1428472"/>
            <a:ext cx="1143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latin typeface="Tahoma" pitchFamily="34" charset="0"/>
                <a:cs typeface="Tahoma" pitchFamily="34" charset="0"/>
              </a:rPr>
              <a:t>Drell-Yan</a:t>
            </a:r>
          </a:p>
        </p:txBody>
      </p:sp>
      <p:pic>
        <p:nvPicPr>
          <p:cNvPr id="97" name="Picture 24"/>
          <p:cNvPicPr>
            <a:picLocks noChangeAspect="1" noChangeArrowheads="1"/>
          </p:cNvPicPr>
          <p:nvPr/>
        </p:nvPicPr>
        <p:blipFill>
          <a:blip r:embed="rId6" cstate="print"/>
          <a:srcRect t="59956"/>
          <a:stretch>
            <a:fillRect/>
          </a:stretch>
        </p:blipFill>
        <p:spPr bwMode="auto">
          <a:xfrm>
            <a:off x="2411760" y="1659304"/>
            <a:ext cx="1167075" cy="74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5"/>
          <p:cNvPicPr>
            <a:picLocks noChangeAspect="1" noChangeArrowheads="1"/>
          </p:cNvPicPr>
          <p:nvPr/>
        </p:nvPicPr>
        <p:blipFill>
          <a:blip r:embed="rId7" cstate="print"/>
          <a:srcRect b="57391"/>
          <a:stretch>
            <a:fillRect/>
          </a:stretch>
        </p:blipFill>
        <p:spPr bwMode="auto">
          <a:xfrm>
            <a:off x="6516216" y="1614520"/>
            <a:ext cx="1166048" cy="79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Text Box 53"/>
          <p:cNvSpPr txBox="1">
            <a:spLocks noChangeArrowheads="1"/>
          </p:cNvSpPr>
          <p:nvPr/>
        </p:nvSpPr>
        <p:spPr bwMode="auto">
          <a:xfrm>
            <a:off x="6597352" y="1428472"/>
            <a:ext cx="1143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900" b="1">
                <a:latin typeface="Tahoma" pitchFamily="34" charset="0"/>
                <a:cs typeface="Tahoma" pitchFamily="34" charset="0"/>
              </a:rPr>
              <a:t>SIDIS</a:t>
            </a:r>
          </a:p>
        </p:txBody>
      </p:sp>
    </p:spTree>
    <p:extLst>
      <p:ext uri="{BB962C8B-B14F-4D97-AF65-F5344CB8AC3E}">
        <p14:creationId xmlns:p14="http://schemas.microsoft.com/office/powerpoint/2010/main" xmlns="" val="3525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Gauge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link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dependence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683568" y="908720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021288"/>
            <a:ext cx="604266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000" y="3031200"/>
            <a:ext cx="3548063" cy="371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4644008" y="4122115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4644008" y="5217933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[Liu, C.L. (2015)]</a:t>
            </a: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4644008" y="3060000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(2013)]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9553" y="3068960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 r="32424" b="52751"/>
          <a:stretch>
            <a:fillRect/>
          </a:stretch>
        </p:blipFill>
        <p:spPr bwMode="auto">
          <a:xfrm>
            <a:off x="1907704" y="4077072"/>
            <a:ext cx="2851423" cy="36004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899592" y="4126304"/>
            <a:ext cx="504056" cy="2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But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/>
          <a:srcRect t="56699"/>
          <a:stretch>
            <a:fillRect/>
          </a:stretch>
        </p:blipFill>
        <p:spPr bwMode="auto">
          <a:xfrm>
            <a:off x="1943960" y="5220000"/>
            <a:ext cx="4219575" cy="3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229200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1331640" y="6084000"/>
            <a:ext cx="57606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u="sng" dirty="0" smtClean="0">
                <a:latin typeface="Tahoma" pitchFamily="34" charset="0"/>
                <a:cs typeface="Tahoma" pitchFamily="34" charset="0"/>
              </a:rPr>
              <a:t>NB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 :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3589200" y="1156075"/>
            <a:ext cx="3011234" cy="1552845"/>
            <a:chOff x="3586118" y="1156075"/>
            <a:chExt cx="3011234" cy="1552845"/>
          </a:xfrm>
        </p:grpSpPr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t="74026"/>
            <a:stretch>
              <a:fillRect/>
            </a:stretch>
          </p:blipFill>
          <p:spPr bwMode="auto">
            <a:xfrm>
              <a:off x="3586118" y="1156075"/>
              <a:ext cx="3011234" cy="1552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32828" t="37710" r="45581" b="57456"/>
            <a:stretch>
              <a:fillRect/>
            </a:stretch>
          </p:blipFill>
          <p:spPr bwMode="auto">
            <a:xfrm>
              <a:off x="4575600" y="1196752"/>
              <a:ext cx="64807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6"/>
            <p:cNvPicPr>
              <a:picLocks noChangeAspect="1" noChangeArrowheads="1"/>
            </p:cNvPicPr>
            <p:nvPr/>
          </p:nvPicPr>
          <p:blipFill>
            <a:blip r:embed="rId6" cstate="print"/>
            <a:srcRect l="85606" t="48587" r="4798" b="46578"/>
            <a:stretch>
              <a:fillRect/>
            </a:stretch>
          </p:blipFill>
          <p:spPr bwMode="auto">
            <a:xfrm>
              <a:off x="6159480" y="1843192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71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000" y="4103976"/>
            <a:ext cx="4310063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12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Myths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and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facts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5004048" y="3383976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Polyakov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(2003)]</a:t>
            </a:r>
          </a:p>
        </p:txBody>
      </p:sp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611560" y="1124744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Transverse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densities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32"/>
          <p:cNvSpPr>
            <a:spLocks noChangeArrowheads="1"/>
          </p:cNvSpPr>
          <p:nvPr/>
        </p:nvSpPr>
        <p:spPr bwMode="auto">
          <a:xfrm>
            <a:off x="5004048" y="1836000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Burkardt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(2000-2003)]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633" y="1692000"/>
            <a:ext cx="498157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8000" y="3265165"/>
            <a:ext cx="4310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611560" y="2708920"/>
            <a:ext cx="8136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Generalized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Ji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Flèche vers le bas 19"/>
          <p:cNvSpPr/>
          <p:nvPr/>
        </p:nvSpPr>
        <p:spPr>
          <a:xfrm rot="5400000" flipV="1">
            <a:off x="1007604" y="4113076"/>
            <a:ext cx="144016" cy="504056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33" name="Picture 9" descr="http://creationwiki.org/pool/images/thumb/8/80/False_X_mark.png/105px-False_X_mar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5212" y="4149080"/>
            <a:ext cx="378041" cy="432048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6000" y="5022502"/>
            <a:ext cx="5505450" cy="5667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5004048" y="5166518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[Leader, C.L.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(2014)]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0000" y="6052715"/>
            <a:ext cx="3090863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9315" y="6112136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Espace réservé du contenu 2"/>
          <p:cNvSpPr txBox="1">
            <a:spLocks/>
          </p:cNvSpPr>
          <p:nvPr/>
        </p:nvSpPr>
        <p:spPr bwMode="auto">
          <a:xfrm>
            <a:off x="5435588" y="6052715"/>
            <a:ext cx="237677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Divergence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term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!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5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Outline</a:t>
            </a:r>
          </a:p>
        </p:txBody>
      </p:sp>
      <p:sp>
        <p:nvSpPr>
          <p:cNvPr id="3076" name="Espace réservé du contenu 2"/>
          <p:cNvSpPr txBox="1">
            <a:spLocks/>
          </p:cNvSpPr>
          <p:nvPr/>
        </p:nvSpPr>
        <p:spPr bwMode="auto">
          <a:xfrm>
            <a:off x="3971636" y="1268760"/>
            <a:ext cx="44167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Modern spin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decomposition</a:t>
            </a:r>
            <a:endParaRPr lang="fr-FR" sz="2000" b="1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 the contributions</a:t>
            </a:r>
            <a:endParaRPr lang="fr-FR" sz="2000" b="1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Density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err="1" smtClean="0">
                <a:latin typeface="Tahoma" pitchFamily="34" charset="0"/>
                <a:cs typeface="Tahoma" pitchFamily="34" charset="0"/>
              </a:rPr>
              <a:t>level</a:t>
            </a:r>
            <a:endParaRPr lang="fr-FR" sz="2000" b="1" dirty="0">
              <a:latin typeface="Tahoma" pitchFamily="34" charset="0"/>
              <a:cs typeface="Tahoma" pitchFamily="34" charset="0"/>
            </a:endParaRPr>
          </a:p>
          <a:p>
            <a:pPr marL="342900" indent="-342900" algn="l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2000" b="1" dirty="0" smtClean="0">
                <a:latin typeface="Tahoma" pitchFamily="34" charset="0"/>
                <a:cs typeface="Tahoma" pitchFamily="34" charset="0"/>
              </a:rPr>
              <a:t>Conclusions</a:t>
            </a:r>
          </a:p>
        </p:txBody>
      </p:sp>
      <p:pic>
        <p:nvPicPr>
          <p:cNvPr id="2050" name="Picture 2" descr="http://cdn.phys.org/newman/gfx/news/hires/2016/2-physicistsz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22" y="1196752"/>
            <a:ext cx="2811350" cy="17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3400" y="10668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Canonical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1054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1996" y="2348880"/>
            <a:ext cx="39243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1691680" y="234888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Gauge transformation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10287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ccolade ouvrante 23"/>
          <p:cNvSpPr/>
          <p:nvPr/>
        </p:nvSpPr>
        <p:spPr>
          <a:xfrm rot="-5400000">
            <a:off x="5904148" y="1520788"/>
            <a:ext cx="144016" cy="25202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6516216" y="2996952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Superpotential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541784" y="3573016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Freedom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of the EM distribution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149080"/>
            <a:ext cx="2590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6070" y="4867622"/>
            <a:ext cx="26860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1763688" y="486916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satisfies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2411760" y="6237312"/>
            <a:ext cx="48943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Total EM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is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gauge invariant and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conserved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Flèche vers le bas 34"/>
          <p:cNvSpPr/>
          <p:nvPr/>
        </p:nvSpPr>
        <p:spPr>
          <a:xfrm rot="-5400000">
            <a:off x="1979712" y="6120000"/>
            <a:ext cx="144016" cy="576064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Text Box 86"/>
          <p:cNvSpPr txBox="1">
            <a:spLocks noChangeArrowheads="1"/>
          </p:cNvSpPr>
          <p:nvPr/>
        </p:nvSpPr>
        <p:spPr bwMode="auto">
          <a:xfrm>
            <a:off x="6620544" y="1135777"/>
            <a:ext cx="2487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Manohar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(1990)]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000" y="2240800"/>
            <a:ext cx="4953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Energy-momentum tensor</a:t>
            </a:r>
          </a:p>
        </p:txBody>
      </p:sp>
      <p:sp>
        <p:nvSpPr>
          <p:cNvPr id="7174" name="Espace réservé du contenu 2"/>
          <p:cNvSpPr txBox="1">
            <a:spLocks/>
          </p:cNvSpPr>
          <p:nvPr/>
        </p:nvSpPr>
        <p:spPr bwMode="auto">
          <a:xfrm>
            <a:off x="533400" y="1633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Ji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541784" y="420432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Belinfante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Rosenfeld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EMT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5071" y="1646800"/>
            <a:ext cx="1807369" cy="2428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5726360" y="1628800"/>
            <a:ext cx="2950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QCD EOM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auto">
          <a:xfrm>
            <a:off x="7164288" y="2771664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Gauge invariant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7800697" y="3135188"/>
            <a:ext cx="1307807" cy="28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9200" y="4797152"/>
            <a:ext cx="5181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4860032" y="4248112"/>
            <a:ext cx="295009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QCD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identity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187651"/>
            <a:ext cx="2714625" cy="321469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" name="Espace réservé du contenu 2"/>
          <p:cNvSpPr txBox="1">
            <a:spLocks/>
          </p:cNvSpPr>
          <p:nvPr/>
        </p:nvSpPr>
        <p:spPr bwMode="auto">
          <a:xfrm>
            <a:off x="7164288" y="5364000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Gauge invariant </a:t>
            </a:r>
          </a:p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symmetric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3232450" y="1484490"/>
            <a:ext cx="2965133" cy="1992821"/>
            <a:chOff x="3232450" y="1484490"/>
            <a:chExt cx="2965133" cy="1992821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450" y="1484490"/>
              <a:ext cx="2965133" cy="199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Text Box 53"/>
            <p:cNvSpPr txBox="1">
              <a:spLocks noChangeArrowheads="1"/>
            </p:cNvSpPr>
            <p:nvPr/>
          </p:nvSpPr>
          <p:spPr bwMode="auto">
            <a:xfrm>
              <a:off x="5287566" y="2372737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  <p:sp>
          <p:nvSpPr>
            <p:cNvPr id="83" name="Text Box 53"/>
            <p:cNvSpPr txBox="1">
              <a:spLocks noChangeArrowheads="1"/>
            </p:cNvSpPr>
            <p:nvPr/>
          </p:nvSpPr>
          <p:spPr bwMode="auto">
            <a:xfrm>
              <a:off x="5004048" y="1772816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4" name="Text Box 53"/>
            <p:cNvSpPr txBox="1">
              <a:spLocks noChangeArrowheads="1"/>
            </p:cNvSpPr>
            <p:nvPr/>
          </p:nvSpPr>
          <p:spPr bwMode="auto">
            <a:xfrm>
              <a:off x="4320000" y="2616969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  <p:sp>
          <p:nvSpPr>
            <p:cNvPr id="85" name="Text Box 53"/>
            <p:cNvSpPr txBox="1">
              <a:spLocks noChangeArrowheads="1"/>
            </p:cNvSpPr>
            <p:nvPr/>
          </p:nvSpPr>
          <p:spPr bwMode="auto">
            <a:xfrm>
              <a:off x="4139952" y="1700808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 Box 53"/>
            <p:cNvSpPr txBox="1">
              <a:spLocks noChangeArrowheads="1"/>
            </p:cNvSpPr>
            <p:nvPr/>
          </p:nvSpPr>
          <p:spPr bwMode="auto">
            <a:xfrm>
              <a:off x="3564000" y="2077792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5194800" y="5065200"/>
            <a:ext cx="2545080" cy="1602105"/>
            <a:chOff x="2578150" y="4967014"/>
            <a:chExt cx="2545080" cy="1602105"/>
          </a:xfrm>
        </p:grpSpPr>
        <p:pic>
          <p:nvPicPr>
            <p:cNvPr id="65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50" y="4967014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53"/>
            <p:cNvSpPr txBox="1">
              <a:spLocks noChangeArrowheads="1"/>
            </p:cNvSpPr>
            <p:nvPr/>
          </p:nvSpPr>
          <p:spPr bwMode="auto">
            <a:xfrm>
              <a:off x="2932018" y="5400000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5194800" y="5067255"/>
            <a:ext cx="2545080" cy="1602105"/>
            <a:chOff x="771737" y="5067255"/>
            <a:chExt cx="2545080" cy="1602105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3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278118" y="4869160"/>
            <a:ext cx="2545080" cy="1602105"/>
            <a:chOff x="5278118" y="4869159"/>
            <a:chExt cx="2545080" cy="1602105"/>
          </a:xfrm>
        </p:grpSpPr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783047" y="5067255"/>
            <a:ext cx="2545080" cy="1602105"/>
            <a:chOff x="783047" y="5067255"/>
            <a:chExt cx="2545080" cy="1602105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4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689511" y="4869159"/>
            <a:ext cx="2545080" cy="1602105"/>
            <a:chOff x="5278118" y="4869159"/>
            <a:chExt cx="2545080" cy="1602105"/>
          </a:xfrm>
        </p:grpSpPr>
        <p:pic>
          <p:nvPicPr>
            <p:cNvPr id="59" name="Picture 1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716016" y="4606974"/>
            <a:ext cx="4187302" cy="20623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56" name="Rectangle 5155"/>
          <p:cNvSpPr/>
          <p:nvPr/>
        </p:nvSpPr>
        <p:spPr>
          <a:xfrm>
            <a:off x="240682" y="4606974"/>
            <a:ext cx="4187302" cy="20623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ext Box 67"/>
          <p:cNvSpPr txBox="1">
            <a:spLocks noChangeArrowheads="1"/>
          </p:cNvSpPr>
          <p:nvPr/>
        </p:nvSpPr>
        <p:spPr bwMode="auto">
          <a:xfrm>
            <a:off x="6948264" y="620688"/>
            <a:ext cx="20882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[Leader, C.L. (2014)] 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r="39918" b="81561"/>
          <a:stretch/>
        </p:blipFill>
        <p:spPr bwMode="auto">
          <a:xfrm>
            <a:off x="6241709" y="1150112"/>
            <a:ext cx="1872217" cy="46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24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Modern spin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decomposition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254" y="3754616"/>
            <a:ext cx="1607344" cy="31289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19145" r="25699" b="61507"/>
          <a:stretch/>
        </p:blipFill>
        <p:spPr bwMode="auto">
          <a:xfrm>
            <a:off x="1118103" y="1053716"/>
            <a:ext cx="2315296" cy="48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39603" r="29045" b="39367"/>
          <a:stretch/>
        </p:blipFill>
        <p:spPr bwMode="auto">
          <a:xfrm>
            <a:off x="6660232" y="2804541"/>
            <a:ext cx="2211031" cy="5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59896" b="20733"/>
          <a:stretch/>
        </p:blipFill>
        <p:spPr bwMode="auto">
          <a:xfrm>
            <a:off x="539552" y="3422023"/>
            <a:ext cx="3116104" cy="4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 rotWithShape="1">
          <a:blip r:embed="rId6" cstate="print"/>
          <a:srcRect t="78922" r="18773"/>
          <a:stretch/>
        </p:blipFill>
        <p:spPr bwMode="auto">
          <a:xfrm>
            <a:off x="254209" y="1888917"/>
            <a:ext cx="2531118" cy="53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5"/>
          <p:cNvCxnSpPr/>
          <p:nvPr/>
        </p:nvCxnSpPr>
        <p:spPr>
          <a:xfrm flipV="1">
            <a:off x="5508104" y="1357007"/>
            <a:ext cx="373567" cy="4604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5881671" y="1357007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6241709" y="3047791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5796136" y="2690683"/>
            <a:ext cx="445573" cy="3571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 flipV="1">
            <a:off x="3937456" y="1297946"/>
            <a:ext cx="219581" cy="402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V="1">
            <a:off x="4157037" y="3047791"/>
            <a:ext cx="217454" cy="6208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3139486" y="2125422"/>
            <a:ext cx="424402" cy="1062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>
            <a:off x="3498290" y="1297946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>
            <a:off x="2700321" y="2125422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3717872" y="3668637"/>
            <a:ext cx="43916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97"/>
          <p:cNvSpPr txBox="1">
            <a:spLocks noChangeArrowheads="1"/>
          </p:cNvSpPr>
          <p:nvPr/>
        </p:nvSpPr>
        <p:spPr bwMode="auto">
          <a:xfrm>
            <a:off x="1508979" y="4437112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>
                <a:latin typeface="Tahoma" pitchFamily="34" charset="0"/>
                <a:cs typeface="Tahoma" pitchFamily="34" charset="0"/>
              </a:rPr>
              <a:t>Canonical</a:t>
            </a:r>
          </a:p>
        </p:txBody>
      </p: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5955955" y="4437112"/>
            <a:ext cx="1600200" cy="339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BE" sz="1600" b="1" dirty="0" err="1" smtClean="0">
                <a:latin typeface="Tahoma" pitchFamily="34" charset="0"/>
                <a:cs typeface="Tahoma" pitchFamily="34" charset="0"/>
              </a:rPr>
              <a:t>Kinetic</a:t>
            </a:r>
            <a:endParaRPr lang="fr-BE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" name="Text Box 67"/>
          <p:cNvSpPr txBox="1">
            <a:spLocks noChangeArrowheads="1"/>
          </p:cNvSpPr>
          <p:nvPr/>
        </p:nvSpPr>
        <p:spPr bwMode="auto">
          <a:xfrm>
            <a:off x="2317091" y="4797152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[Jaffe,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Manohar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(1990)]</a:t>
            </a:r>
          </a:p>
          <a:p>
            <a:pPr algn="r"/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[Chen </a:t>
            </a:r>
            <a:r>
              <a:rPr lang="fr-BE" sz="1200" b="1" i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(2008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)]</a:t>
            </a:r>
          </a:p>
        </p:txBody>
      </p:sp>
      <p:sp>
        <p:nvSpPr>
          <p:cNvPr id="99" name="Text Box 67"/>
          <p:cNvSpPr txBox="1">
            <a:spLocks noChangeArrowheads="1"/>
          </p:cNvSpPr>
          <p:nvPr/>
        </p:nvSpPr>
        <p:spPr bwMode="auto">
          <a:xfrm>
            <a:off x="6773910" y="4797152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 (1997)]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[Wakamatsu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2010)]</a:t>
            </a:r>
            <a:endParaRPr lang="fr-BE" sz="12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0" name="Picture 14"/>
          <p:cNvPicPr>
            <a:picLocks noChangeAspect="1" noChangeArrowheads="1"/>
          </p:cNvPicPr>
          <p:nvPr/>
        </p:nvPicPr>
        <p:blipFill rotWithShape="1">
          <a:blip r:embed="rId8" cstate="print"/>
          <a:srcRect t="24484" r="85985" b="51031"/>
          <a:stretch/>
        </p:blipFill>
        <p:spPr bwMode="auto">
          <a:xfrm>
            <a:off x="384698" y="5157192"/>
            <a:ext cx="332193" cy="4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ccolade ouvrante 27"/>
          <p:cNvSpPr/>
          <p:nvPr/>
        </p:nvSpPr>
        <p:spPr>
          <a:xfrm>
            <a:off x="783047" y="4967014"/>
            <a:ext cx="123579" cy="838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 rotWithShape="1">
          <a:blip r:embed="rId9" cstate="print"/>
          <a:srcRect t="79668" r="87598" b="5331"/>
          <a:stretch/>
        </p:blipFill>
        <p:spPr bwMode="auto">
          <a:xfrm>
            <a:off x="4918078" y="5832294"/>
            <a:ext cx="323201" cy="30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Accolade ouvrante 109"/>
          <p:cNvSpPr/>
          <p:nvPr/>
        </p:nvSpPr>
        <p:spPr>
          <a:xfrm>
            <a:off x="5291999" y="5517232"/>
            <a:ext cx="122400" cy="9327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683568" y="4869160"/>
            <a:ext cx="2545080" cy="1602105"/>
            <a:chOff x="2578150" y="4967014"/>
            <a:chExt cx="2545080" cy="1602105"/>
          </a:xfrm>
        </p:grpSpPr>
        <p:pic>
          <p:nvPicPr>
            <p:cNvPr id="91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150" y="4967014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 Box 53"/>
            <p:cNvSpPr txBox="1">
              <a:spLocks noChangeArrowheads="1"/>
            </p:cNvSpPr>
            <p:nvPr/>
          </p:nvSpPr>
          <p:spPr bwMode="auto">
            <a:xfrm>
              <a:off x="2932018" y="5400000"/>
              <a:ext cx="50138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BE" sz="1400" b="1" dirty="0" err="1" smtClean="0"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 smtClean="0">
                  <a:latin typeface="Tahoma" pitchFamily="34" charset="0"/>
                  <a:cs typeface="Tahoma" pitchFamily="34" charset="0"/>
                </a:rPr>
                <a:t>pot</a:t>
              </a:r>
              <a:endParaRPr lang="fr-BE" sz="1400" b="1" baseline="-25000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928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Ambiguity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in Chen </a:t>
            </a:r>
            <a:r>
              <a:rPr lang="fr-FR" sz="28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approach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611560" y="2132856"/>
            <a:ext cx="64807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Longitudinal direction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provided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by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Box 41"/>
          <p:cNvSpPr txBox="1">
            <a:spLocks noChangeArrowheads="1"/>
          </p:cNvSpPr>
          <p:nvPr/>
        </p:nvSpPr>
        <p:spPr bwMode="auto">
          <a:xfrm>
            <a:off x="3923928" y="1556792"/>
            <a:ext cx="10801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1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Longitudinal</a:t>
            </a:r>
            <a:endParaRPr lang="fr-BE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 Box 41"/>
          <p:cNvSpPr txBox="1">
            <a:spLocks noChangeArrowheads="1"/>
          </p:cNvSpPr>
          <p:nvPr/>
        </p:nvSpPr>
        <p:spPr bwMode="auto">
          <a:xfrm>
            <a:off x="5002088" y="1556792"/>
            <a:ext cx="10100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BE" sz="11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Transverse</a:t>
            </a:r>
            <a:endParaRPr lang="fr-BE" sz="11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052736"/>
            <a:ext cx="2274570" cy="41719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6228184" y="1538258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w.r.t. </a:t>
            </a:r>
            <a:r>
              <a:rPr lang="fr-FR" sz="1200" b="1" dirty="0" err="1" smtClean="0">
                <a:latin typeface="Tahoma" pitchFamily="34" charset="0"/>
                <a:cs typeface="Tahoma" pitchFamily="34" charset="0"/>
              </a:rPr>
              <a:t>what</a:t>
            </a:r>
            <a:r>
              <a:rPr lang="fr-FR" sz="1200" b="1" dirty="0" smtClean="0">
                <a:latin typeface="Tahoma" pitchFamily="34" charset="0"/>
                <a:cs typeface="Tahoma" pitchFamily="34" charset="0"/>
              </a:rPr>
              <a:t>?</a:t>
            </a:r>
            <a:endParaRPr lang="fr-FR" sz="1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1187624" y="2636912"/>
            <a:ext cx="46805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g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luon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wave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number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1187624" y="3645024"/>
            <a:ext cx="46805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sz="1400" b="1" dirty="0">
                <a:latin typeface="Tahoma" pitchFamily="34" charset="0"/>
                <a:cs typeface="Tahoma" pitchFamily="34" charset="0"/>
              </a:rPr>
              <a:t>h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ard probe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 Box 67"/>
          <p:cNvSpPr txBox="1">
            <a:spLocks noChangeArrowheads="1"/>
          </p:cNvSpPr>
          <p:nvPr/>
        </p:nvSpPr>
        <p:spPr bwMode="auto">
          <a:xfrm>
            <a:off x="6907088" y="2924944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Chen </a:t>
            </a:r>
            <a:r>
              <a:rPr lang="fr-BE" sz="1200" b="1" i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(2008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[Wakamatsu (2010)]</a:t>
            </a:r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6907088" y="3962673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2011)]</a:t>
            </a:r>
          </a:p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(2012)]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r="38791"/>
          <a:stretch>
            <a:fillRect/>
          </a:stretch>
        </p:blipFill>
        <p:spPr bwMode="auto">
          <a:xfrm>
            <a:off x="1691680" y="4797150"/>
            <a:ext cx="2030919" cy="160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 r="39529"/>
          <a:stretch>
            <a:fillRect/>
          </a:stretch>
        </p:blipFill>
        <p:spPr bwMode="auto">
          <a:xfrm>
            <a:off x="5148064" y="4797152"/>
            <a:ext cx="2034934" cy="160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/>
          <a:srcRect l="75931" t="28293" r="18911" b="43413"/>
          <a:stretch>
            <a:fillRect/>
          </a:stretch>
        </p:blipFill>
        <p:spPr bwMode="auto">
          <a:xfrm>
            <a:off x="4270149" y="5543464"/>
            <a:ext cx="305434" cy="26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space réservé du contenu 2"/>
          <p:cNvSpPr txBox="1">
            <a:spLocks/>
          </p:cNvSpPr>
          <p:nvPr/>
        </p:nvSpPr>
        <p:spPr bwMode="auto">
          <a:xfrm>
            <a:off x="1835696" y="6381328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Local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 bwMode="auto">
          <a:xfrm>
            <a:off x="5290942" y="6381328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Non-local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Espace réservé du contenu 2"/>
          <p:cNvSpPr txBox="1">
            <a:spLocks/>
          </p:cNvSpPr>
          <p:nvPr/>
        </p:nvSpPr>
        <p:spPr bwMode="auto">
          <a:xfrm>
            <a:off x="7164288" y="5517232"/>
            <a:ext cx="158417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Wilson line</a:t>
            </a:r>
          </a:p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~ </a:t>
            </a:r>
            <a:r>
              <a:rPr lang="fr-FR" sz="11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background </a:t>
            </a:r>
            <a:r>
              <a:rPr lang="fr-FR" sz="1100" b="1" dirty="0" err="1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field</a:t>
            </a:r>
            <a:endParaRPr lang="fr-FR" sz="1100" b="1" dirty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029" y="4064298"/>
            <a:ext cx="2430780" cy="30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0722" y="3026569"/>
            <a:ext cx="4201478" cy="30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3270738" y="5289960"/>
            <a:ext cx="23042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Factorization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94615"/>
            <a:ext cx="15335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PDFs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5652120" y="5672281"/>
            <a:ext cx="309634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[de Florian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2014)]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3851920" y="631013"/>
            <a:ext cx="2545080" cy="1602105"/>
            <a:chOff x="-468560" y="2360568"/>
            <a:chExt cx="2545080" cy="160210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2360568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1152000" y="3006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-252536" y="1034807"/>
            <a:ext cx="2545080" cy="1602105"/>
            <a:chOff x="-468560" y="980728"/>
            <a:chExt cx="2545080" cy="16021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68560" y="980728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 Box 53"/>
            <p:cNvSpPr txBox="1">
              <a:spLocks noChangeArrowheads="1"/>
            </p:cNvSpPr>
            <p:nvPr/>
          </p:nvSpPr>
          <p:spPr bwMode="auto">
            <a:xfrm>
              <a:off x="936000" y="1224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3075"/>
            <a:ext cx="4237278" cy="24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67"/>
          <p:cNvSpPr txBox="1">
            <a:spLocks noChangeArrowheads="1"/>
          </p:cNvSpPr>
          <p:nvPr/>
        </p:nvSpPr>
        <p:spPr bwMode="auto">
          <a:xfrm>
            <a:off x="3474964" y="6392361"/>
            <a:ext cx="131305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[JAM (2016)]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6745" y="2736008"/>
            <a:ext cx="2877162" cy="281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03" b="-1863"/>
          <a:stretch/>
        </p:blipFill>
        <p:spPr bwMode="auto">
          <a:xfrm>
            <a:off x="626739" y="5733256"/>
            <a:ext cx="4017268" cy="58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Espace réservé du contenu 2"/>
          <p:cNvSpPr txBox="1">
            <a:spLocks/>
          </p:cNvSpPr>
          <p:nvPr/>
        </p:nvSpPr>
        <p:spPr bwMode="auto">
          <a:xfrm>
            <a:off x="652481" y="2445043"/>
            <a:ext cx="24073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I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nclusive DIS data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008"/>
          <a:stretch/>
        </p:blipFill>
        <p:spPr bwMode="auto">
          <a:xfrm>
            <a:off x="626739" y="5373216"/>
            <a:ext cx="4017268" cy="38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5549025" y="2444408"/>
            <a:ext cx="3055423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RHIC data on double-spin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asymmetries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2000" y="1294614"/>
            <a:ext cx="15144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2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744" y="1947141"/>
            <a:ext cx="35956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GPDs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Text Box 67"/>
          <p:cNvSpPr txBox="1">
            <a:spLocks noChangeArrowheads="1"/>
          </p:cNvSpPr>
          <p:nvPr/>
        </p:nvSpPr>
        <p:spPr bwMode="auto">
          <a:xfrm>
            <a:off x="7164288" y="2451197"/>
            <a:ext cx="1548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(1997)]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58768" y="1368172"/>
            <a:ext cx="2545080" cy="1602106"/>
            <a:chOff x="-468560" y="952473"/>
            <a:chExt cx="2545080" cy="1602106"/>
          </a:xfrm>
        </p:grpSpPr>
        <p:grpSp>
          <p:nvGrpSpPr>
            <p:cNvPr id="28" name="Groupe 27"/>
            <p:cNvGrpSpPr/>
            <p:nvPr/>
          </p:nvGrpSpPr>
          <p:grpSpPr>
            <a:xfrm>
              <a:off x="-468560" y="952473"/>
              <a:ext cx="2545080" cy="1602105"/>
              <a:chOff x="5278118" y="4869159"/>
              <a:chExt cx="2545080" cy="1602105"/>
            </a:xfrm>
          </p:grpSpPr>
          <p:pic>
            <p:nvPicPr>
              <p:cNvPr id="29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e 22"/>
            <p:cNvGrpSpPr/>
            <p:nvPr/>
          </p:nvGrpSpPr>
          <p:grpSpPr>
            <a:xfrm>
              <a:off x="-468560" y="952474"/>
              <a:ext cx="2545080" cy="1602105"/>
              <a:chOff x="-468560" y="980728"/>
              <a:chExt cx="2545080" cy="1602105"/>
            </a:xfrm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98072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53"/>
              <p:cNvSpPr txBox="1">
                <a:spLocks noChangeArrowheads="1"/>
              </p:cNvSpPr>
              <p:nvPr/>
            </p:nvSpPr>
            <p:spPr bwMode="auto">
              <a:xfrm>
                <a:off x="936000" y="1224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7" name="Groupe 6"/>
          <p:cNvGrpSpPr/>
          <p:nvPr/>
        </p:nvGrpSpPr>
        <p:grpSpPr>
          <a:xfrm>
            <a:off x="648000" y="1731117"/>
            <a:ext cx="2555848" cy="1610987"/>
            <a:chOff x="648000" y="2113573"/>
            <a:chExt cx="2555848" cy="1610987"/>
          </a:xfrm>
        </p:grpSpPr>
        <p:grpSp>
          <p:nvGrpSpPr>
            <p:cNvPr id="2" name="Groupe 1"/>
            <p:cNvGrpSpPr/>
            <p:nvPr/>
          </p:nvGrpSpPr>
          <p:grpSpPr>
            <a:xfrm>
              <a:off x="658768" y="2113573"/>
              <a:ext cx="2545080" cy="1602105"/>
              <a:chOff x="-468560" y="2360568"/>
              <a:chExt cx="2545080" cy="160210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236056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 Box 53"/>
              <p:cNvSpPr txBox="1">
                <a:spLocks noChangeArrowheads="1"/>
              </p:cNvSpPr>
              <p:nvPr/>
            </p:nvSpPr>
            <p:spPr bwMode="auto">
              <a:xfrm>
                <a:off x="1152000" y="3006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G</a:t>
                </a:r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648000" y="2120400"/>
              <a:ext cx="2545080" cy="1604160"/>
              <a:chOff x="4184491" y="3218338"/>
              <a:chExt cx="2545080" cy="1604160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4184491" y="3218338"/>
                <a:ext cx="2545080" cy="1602105"/>
                <a:chOff x="2578150" y="4967014"/>
                <a:chExt cx="2545080" cy="1602105"/>
              </a:xfrm>
            </p:grpSpPr>
            <p:pic>
              <p:nvPicPr>
                <p:cNvPr id="42" name="Picture 1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8150" y="4967014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32018" y="5400000"/>
                  <a:ext cx="50138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sz="1400" b="1" dirty="0" err="1" smtClean="0">
                      <a:latin typeface="Tahoma" pitchFamily="34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 err="1" smtClean="0">
                      <a:latin typeface="Tahoma" pitchFamily="34" charset="0"/>
                      <a:cs typeface="Tahoma" pitchFamily="34" charset="0"/>
                    </a:rPr>
                    <a:t>pot</a:t>
                  </a:r>
                  <a:endParaRPr lang="fr-BE" sz="1400" b="1" baseline="-250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4184491" y="3220393"/>
                <a:ext cx="2545080" cy="1602105"/>
                <a:chOff x="771737" y="5067255"/>
                <a:chExt cx="2545080" cy="1602105"/>
              </a:xfrm>
            </p:grpSpPr>
            <p:pic>
              <p:nvPicPr>
                <p:cNvPr id="47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737" y="5067255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92000" y="5850000"/>
                  <a:ext cx="436563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1" dirty="0" smtClean="0">
                      <a:solidFill>
                        <a:schemeClr val="bg1"/>
                      </a:solidFill>
                      <a:latin typeface="Lucida Calligraphy" pitchFamily="66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G</a:t>
                  </a:r>
                </a:p>
              </p:txBody>
            </p:sp>
          </p:grpSp>
        </p:grpSp>
      </p:grpSp>
      <p:sp>
        <p:nvSpPr>
          <p:cNvPr id="55" name="Accolade ouvrante 54"/>
          <p:cNvSpPr/>
          <p:nvPr/>
        </p:nvSpPr>
        <p:spPr>
          <a:xfrm rot="10800000">
            <a:off x="3059832" y="1368172"/>
            <a:ext cx="133248" cy="802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100" y="1624938"/>
            <a:ext cx="204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050" y="2590584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e 58"/>
          <p:cNvGrpSpPr/>
          <p:nvPr/>
        </p:nvGrpSpPr>
        <p:grpSpPr>
          <a:xfrm>
            <a:off x="1018808" y="4509120"/>
            <a:ext cx="2545080" cy="1602105"/>
            <a:chOff x="5278118" y="4869159"/>
            <a:chExt cx="2545080" cy="1602105"/>
          </a:xfrm>
        </p:grpSpPr>
        <p:pic>
          <p:nvPicPr>
            <p:cNvPr id="63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6" name="Espace réservé du contenu 2"/>
          <p:cNvSpPr txBox="1">
            <a:spLocks/>
          </p:cNvSpPr>
          <p:nvPr/>
        </p:nvSpPr>
        <p:spPr bwMode="auto">
          <a:xfrm>
            <a:off x="4499992" y="1557905"/>
            <a:ext cx="161840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Ji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Espace réservé du contenu 2"/>
          <p:cNvSpPr txBox="1">
            <a:spLocks/>
          </p:cNvSpPr>
          <p:nvPr/>
        </p:nvSpPr>
        <p:spPr bwMode="auto">
          <a:xfrm>
            <a:off x="3203848" y="4179389"/>
            <a:ext cx="167004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PPSS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Rectangle 32"/>
          <p:cNvSpPr>
            <a:spLocks noChangeArrowheads="1"/>
          </p:cNvSpPr>
          <p:nvPr/>
        </p:nvSpPr>
        <p:spPr bwMode="auto">
          <a:xfrm>
            <a:off x="4824000" y="5688000"/>
            <a:ext cx="3889251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Penttinen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(2000)]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Kiptily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Polyakov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[Hatta, Yoshida (2012)]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1257" y="4613434"/>
            <a:ext cx="42862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Accolade ouvrante 81"/>
          <p:cNvSpPr/>
          <p:nvPr/>
        </p:nvSpPr>
        <p:spPr>
          <a:xfrm rot="10800000">
            <a:off x="3059832" y="2275352"/>
            <a:ext cx="133248" cy="873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2348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445224"/>
            <a:ext cx="3238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83568" y="5061797"/>
            <a:ext cx="2545080" cy="1602105"/>
            <a:chOff x="5278118" y="4869159"/>
            <a:chExt cx="2545080" cy="1602105"/>
          </a:xfrm>
        </p:grpSpPr>
        <p:pic>
          <p:nvPicPr>
            <p:cNvPr id="6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1657"/>
            <a:ext cx="28098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683568" y="1191060"/>
            <a:ext cx="2545080" cy="1602106"/>
            <a:chOff x="395536" y="1474298"/>
            <a:chExt cx="2545080" cy="1602106"/>
          </a:xfrm>
        </p:grpSpPr>
        <p:grpSp>
          <p:nvGrpSpPr>
            <p:cNvPr id="59" name="Groupe 58"/>
            <p:cNvGrpSpPr/>
            <p:nvPr/>
          </p:nvGrpSpPr>
          <p:grpSpPr>
            <a:xfrm>
              <a:off x="395536" y="1474298"/>
              <a:ext cx="2545080" cy="1602105"/>
              <a:chOff x="5278118" y="4869159"/>
              <a:chExt cx="2545080" cy="1602105"/>
            </a:xfrm>
          </p:grpSpPr>
          <p:pic>
            <p:nvPicPr>
              <p:cNvPr id="6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95536" y="1474299"/>
              <a:ext cx="2545080" cy="1602105"/>
              <a:chOff x="2578150" y="4967014"/>
              <a:chExt cx="2545080" cy="1602105"/>
            </a:xfrm>
          </p:grpSpPr>
          <p:pic>
            <p:nvPicPr>
              <p:cNvPr id="37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50" y="4967014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53"/>
              <p:cNvSpPr txBox="1">
                <a:spLocks noChangeArrowheads="1"/>
              </p:cNvSpPr>
              <p:nvPr/>
            </p:nvSpPr>
            <p:spPr bwMode="auto">
              <a:xfrm>
                <a:off x="2932018" y="5400000"/>
                <a:ext cx="5013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400" b="1" dirty="0" err="1" smtClean="0"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 smtClean="0">
                    <a:latin typeface="Tahoma" pitchFamily="34" charset="0"/>
                    <a:cs typeface="Tahoma" pitchFamily="34" charset="0"/>
                  </a:rPr>
                  <a:t>pot</a:t>
                </a:r>
                <a:endParaRPr lang="fr-BE" sz="1400" b="1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6" cstate="print"/>
          <a:srcRect t="24484" r="85985" b="51031"/>
          <a:stretch/>
        </p:blipFill>
        <p:spPr bwMode="auto">
          <a:xfrm>
            <a:off x="2445357" y="1482386"/>
            <a:ext cx="332193" cy="4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TMDs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Accolade ouvrante 54"/>
          <p:cNvSpPr/>
          <p:nvPr/>
        </p:nvSpPr>
        <p:spPr>
          <a:xfrm rot="10800000">
            <a:off x="2209792" y="1278425"/>
            <a:ext cx="133248" cy="902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32"/>
          <p:cNvSpPr>
            <a:spLocks noChangeArrowheads="1"/>
          </p:cNvSpPr>
          <p:nvPr/>
        </p:nvSpPr>
        <p:spPr bwMode="auto">
          <a:xfrm>
            <a:off x="4283149" y="2127164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[Ma, Schmidt (1998)]</a:t>
            </a:r>
          </a:p>
        </p:txBody>
      </p:sp>
      <p:sp>
        <p:nvSpPr>
          <p:cNvPr id="43" name="Rectangle 32"/>
          <p:cNvSpPr>
            <a:spLocks noChangeArrowheads="1"/>
          </p:cNvSpPr>
          <p:nvPr/>
        </p:nvSpPr>
        <p:spPr bwMode="auto">
          <a:xfrm>
            <a:off x="4283968" y="3711340"/>
            <a:ext cx="4105275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She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Zhu, Ma (2009)]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Avakian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Efremov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(2010)]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(2012)]</a:t>
            </a: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6588224" y="1137940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Model-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dependent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!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5899" y="1131614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5473"/>
            <a:ext cx="3352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3203848" y="1092316"/>
            <a:ext cx="24949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Transversity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Espace réservé du contenu 2"/>
          <p:cNvSpPr txBox="1">
            <a:spLocks/>
          </p:cNvSpPr>
          <p:nvPr/>
        </p:nvSpPr>
        <p:spPr bwMode="auto">
          <a:xfrm>
            <a:off x="3203848" y="2730316"/>
            <a:ext cx="24949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Pretzelosity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Espace réservé du contenu 2"/>
          <p:cNvSpPr txBox="1">
            <a:spLocks/>
          </p:cNvSpPr>
          <p:nvPr/>
        </p:nvSpPr>
        <p:spPr bwMode="auto">
          <a:xfrm>
            <a:off x="6588224" y="2781562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Model-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dependent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!</a:t>
            </a:r>
          </a:p>
        </p:txBody>
      </p: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5899" y="2775236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Espace réservé du contenu 2"/>
          <p:cNvSpPr txBox="1">
            <a:spLocks/>
          </p:cNvSpPr>
          <p:nvPr/>
        </p:nvSpPr>
        <p:spPr bwMode="auto">
          <a:xfrm>
            <a:off x="3203848" y="5013176"/>
            <a:ext cx="2494931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Lensing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</a:t>
            </a:r>
            <a:endParaRPr lang="fr-FR" sz="1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 bwMode="auto">
          <a:xfrm>
            <a:off x="6588224" y="5064422"/>
            <a:ext cx="165618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Model-</a:t>
            </a:r>
            <a:r>
              <a:rPr lang="fr-FR" sz="1100" b="1" dirty="0" err="1">
                <a:latin typeface="Tahoma" pitchFamily="34" charset="0"/>
                <a:cs typeface="Tahoma" pitchFamily="34" charset="0"/>
              </a:rPr>
              <a:t>dependent</a:t>
            </a:r>
            <a:r>
              <a:rPr lang="fr-FR" sz="1100" b="1" dirty="0">
                <a:latin typeface="Tahoma" pitchFamily="34" charset="0"/>
                <a:cs typeface="Tahoma" pitchFamily="34" charset="0"/>
              </a:rPr>
              <a:t> !</a:t>
            </a: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5899" y="5058096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ectangle 32"/>
          <p:cNvSpPr>
            <a:spLocks noChangeArrowheads="1"/>
          </p:cNvSpPr>
          <p:nvPr/>
        </p:nvSpPr>
        <p:spPr bwMode="auto">
          <a:xfrm>
            <a:off x="4283968" y="5949280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Burkardt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(2004)]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Bacchetta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Radici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(2011)]</a:t>
            </a:r>
          </a:p>
        </p:txBody>
      </p:sp>
    </p:spTree>
    <p:extLst>
      <p:ext uri="{BB962C8B-B14F-4D97-AF65-F5344CB8AC3E}">
        <p14:creationId xmlns:p14="http://schemas.microsoft.com/office/powerpoint/2010/main" xmlns="" val="21564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4283149" y="2165284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[C.L., Pasquini (2011)]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[Hatta (2011)]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75374"/>
            <a:ext cx="38385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" name="Groupe 65"/>
          <p:cNvGrpSpPr/>
          <p:nvPr/>
        </p:nvGrpSpPr>
        <p:grpSpPr>
          <a:xfrm>
            <a:off x="683568" y="3915127"/>
            <a:ext cx="2545080" cy="1602105"/>
            <a:chOff x="5278118" y="4869159"/>
            <a:chExt cx="2545080" cy="1602105"/>
          </a:xfrm>
        </p:grpSpPr>
        <p:pic>
          <p:nvPicPr>
            <p:cNvPr id="67" name="Picture 1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118" y="4869159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6048000" y="5040000"/>
              <a:ext cx="436562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</a:t>
              </a:r>
              <a:r>
                <a:rPr lang="fr-BE" sz="1400" b="1" baseline="-25000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q</a:t>
              </a:r>
              <a:endParaRPr lang="fr-BE" sz="1400" b="1" baseline="-25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683568" y="1079472"/>
            <a:ext cx="2545080" cy="1602106"/>
            <a:chOff x="395536" y="1474298"/>
            <a:chExt cx="2545080" cy="1602106"/>
          </a:xfrm>
        </p:grpSpPr>
        <p:grpSp>
          <p:nvGrpSpPr>
            <p:cNvPr id="59" name="Groupe 58"/>
            <p:cNvGrpSpPr/>
            <p:nvPr/>
          </p:nvGrpSpPr>
          <p:grpSpPr>
            <a:xfrm>
              <a:off x="395536" y="1474298"/>
              <a:ext cx="2545080" cy="1602105"/>
              <a:chOff x="5278118" y="4869159"/>
              <a:chExt cx="2545080" cy="1602105"/>
            </a:xfrm>
          </p:grpSpPr>
          <p:pic>
            <p:nvPicPr>
              <p:cNvPr id="6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95536" y="1474299"/>
              <a:ext cx="2545080" cy="1602105"/>
              <a:chOff x="2578150" y="4967014"/>
              <a:chExt cx="2545080" cy="1602105"/>
            </a:xfrm>
          </p:grpSpPr>
          <p:pic>
            <p:nvPicPr>
              <p:cNvPr id="37" name="Picture 16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50" y="4967014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Text Box 53"/>
              <p:cNvSpPr txBox="1">
                <a:spLocks noChangeArrowheads="1"/>
              </p:cNvSpPr>
              <p:nvPr/>
            </p:nvSpPr>
            <p:spPr bwMode="auto">
              <a:xfrm>
                <a:off x="2932018" y="5400000"/>
                <a:ext cx="50138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BE" sz="1400" b="1" dirty="0" err="1" smtClean="0"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 smtClean="0">
                    <a:latin typeface="Tahoma" pitchFamily="34" charset="0"/>
                    <a:cs typeface="Tahoma" pitchFamily="34" charset="0"/>
                  </a:rPr>
                  <a:t>pot</a:t>
                </a:r>
                <a:endParaRPr lang="fr-BE" sz="1400" b="1" baseline="-250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pic>
        <p:nvPicPr>
          <p:cNvPr id="40" name="Picture 14"/>
          <p:cNvPicPr>
            <a:picLocks noChangeAspect="1" noChangeArrowheads="1"/>
          </p:cNvPicPr>
          <p:nvPr/>
        </p:nvPicPr>
        <p:blipFill rotWithShape="1">
          <a:blip r:embed="rId5" cstate="print"/>
          <a:srcRect t="24484" r="85985" b="51031"/>
          <a:stretch/>
        </p:blipFill>
        <p:spPr bwMode="auto">
          <a:xfrm>
            <a:off x="2431302" y="1370798"/>
            <a:ext cx="332193" cy="49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GTMDs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Accolade ouvrante 54"/>
          <p:cNvSpPr/>
          <p:nvPr/>
        </p:nvSpPr>
        <p:spPr>
          <a:xfrm rot="10800000">
            <a:off x="2195737" y="1166837"/>
            <a:ext cx="133248" cy="9022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3203848" y="1124744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Orbiticity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 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staple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gauge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link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0" name="Groupe 69"/>
          <p:cNvGrpSpPr/>
          <p:nvPr/>
        </p:nvGrpSpPr>
        <p:grpSpPr>
          <a:xfrm>
            <a:off x="802784" y="1466855"/>
            <a:ext cx="2545080" cy="1602105"/>
            <a:chOff x="783047" y="5067255"/>
            <a:chExt cx="2545080" cy="1602105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47" y="5067255"/>
              <a:ext cx="2545080" cy="1602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Text Box 53"/>
            <p:cNvSpPr txBox="1">
              <a:spLocks noChangeArrowheads="1"/>
            </p:cNvSpPr>
            <p:nvPr/>
          </p:nvSpPr>
          <p:spPr bwMode="auto">
            <a:xfrm>
              <a:off x="1692000" y="5850000"/>
              <a:ext cx="43656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chemeClr val="bg1"/>
                  </a:solidFill>
                  <a:latin typeface="Lucida Calligraphy" pitchFamily="66" charset="0"/>
                  <a:cs typeface="Tahoma" pitchFamily="34" charset="0"/>
                </a:rPr>
                <a:t>L</a:t>
              </a:r>
              <a:r>
                <a: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G</a:t>
              </a:r>
            </a:p>
          </p:txBody>
        </p:sp>
      </p:grpSp>
      <p:sp>
        <p:nvSpPr>
          <p:cNvPr id="75" name="Espace réservé du contenu 2"/>
          <p:cNvSpPr txBox="1">
            <a:spLocks/>
          </p:cNvSpPr>
          <p:nvPr/>
        </p:nvSpPr>
        <p:spPr bwMode="auto">
          <a:xfrm>
            <a:off x="3203848" y="3861048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Orbiticity</a:t>
            </a: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 relation 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(straight gauge 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link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)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8000" y="4293096"/>
            <a:ext cx="34813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560942"/>
            <a:ext cx="274333" cy="2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000" y="5485894"/>
            <a:ext cx="35385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32"/>
          <p:cNvSpPr>
            <a:spLocks noChangeArrowheads="1"/>
          </p:cNvSpPr>
          <p:nvPr/>
        </p:nvSpPr>
        <p:spPr bwMode="auto">
          <a:xfrm>
            <a:off x="4283968" y="4824024"/>
            <a:ext cx="4105275" cy="49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[Ji, 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Xiong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, Yuan (2012)]</a:t>
            </a:r>
          </a:p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[C.L. (2012)]</a:t>
            </a:r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auto">
          <a:xfrm>
            <a:off x="4283968" y="6032321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[Liu, C.L. (2015)]</a:t>
            </a:r>
          </a:p>
        </p:txBody>
      </p:sp>
    </p:spTree>
    <p:extLst>
      <p:ext uri="{BB962C8B-B14F-4D97-AF65-F5344CB8AC3E}">
        <p14:creationId xmlns:p14="http://schemas.microsoft.com/office/powerpoint/2010/main" xmlns="" val="4270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836" y="2776819"/>
            <a:ext cx="3022620" cy="134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73" name="Titre 1"/>
          <p:cNvSpPr txBox="1">
            <a:spLocks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Accessing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the contributions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with</a:t>
            </a:r>
            <a:r>
              <a:rPr lang="fr-FR" sz="28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FR" sz="2800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EMFFs</a:t>
            </a:r>
            <a:endParaRPr lang="fr-FR" sz="2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Espace réservé du contenu 2"/>
          <p:cNvSpPr txBox="1">
            <a:spLocks/>
          </p:cNvSpPr>
          <p:nvPr/>
        </p:nvSpPr>
        <p:spPr bwMode="auto">
          <a:xfrm>
            <a:off x="4572000" y="1052736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smtClean="0">
                <a:latin typeface="Tahoma" pitchFamily="34" charset="0"/>
                <a:cs typeface="Tahoma" pitchFamily="34" charset="0"/>
              </a:rPr>
              <a:t>Ji relation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1628062" y="4437809"/>
            <a:ext cx="6068507" cy="2087535"/>
            <a:chOff x="3347864" y="3140968"/>
            <a:chExt cx="4935571" cy="169781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62" t="2124" r="1464" b="2456"/>
            <a:stretch/>
          </p:blipFill>
          <p:spPr bwMode="auto">
            <a:xfrm>
              <a:off x="3347864" y="3140968"/>
              <a:ext cx="4935571" cy="1697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60000" y="3140968"/>
              <a:ext cx="91648" cy="16978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58768" y="1095028"/>
            <a:ext cx="2545080" cy="1602106"/>
            <a:chOff x="-468560" y="952473"/>
            <a:chExt cx="2545080" cy="1602106"/>
          </a:xfrm>
        </p:grpSpPr>
        <p:grpSp>
          <p:nvGrpSpPr>
            <p:cNvPr id="33" name="Groupe 32"/>
            <p:cNvGrpSpPr/>
            <p:nvPr/>
          </p:nvGrpSpPr>
          <p:grpSpPr>
            <a:xfrm>
              <a:off x="-468560" y="952473"/>
              <a:ext cx="2545080" cy="1602105"/>
              <a:chOff x="5278118" y="4869159"/>
              <a:chExt cx="2545080" cy="1602105"/>
            </a:xfrm>
          </p:grpSpPr>
          <p:pic>
            <p:nvPicPr>
              <p:cNvPr id="42" name="Picture 1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8118" y="4869159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Text Box 53"/>
              <p:cNvSpPr txBox="1">
                <a:spLocks noChangeArrowheads="1"/>
              </p:cNvSpPr>
              <p:nvPr/>
            </p:nvSpPr>
            <p:spPr bwMode="auto">
              <a:xfrm>
                <a:off x="6048000" y="5040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L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-468560" y="952474"/>
              <a:ext cx="2545080" cy="1602105"/>
              <a:chOff x="-468560" y="980728"/>
              <a:chExt cx="2545080" cy="1602105"/>
            </a:xfrm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98072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Text Box 53"/>
              <p:cNvSpPr txBox="1">
                <a:spLocks noChangeArrowheads="1"/>
              </p:cNvSpPr>
              <p:nvPr/>
            </p:nvSpPr>
            <p:spPr bwMode="auto">
              <a:xfrm>
                <a:off x="936000" y="1224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err="1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q</a:t>
                </a:r>
                <a:endParaRPr lang="fr-BE" sz="1400" b="1" baseline="-25000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4" name="Groupe 43"/>
          <p:cNvGrpSpPr/>
          <p:nvPr/>
        </p:nvGrpSpPr>
        <p:grpSpPr>
          <a:xfrm>
            <a:off x="648000" y="1457973"/>
            <a:ext cx="2555848" cy="1610987"/>
            <a:chOff x="648000" y="2113573"/>
            <a:chExt cx="2555848" cy="1610987"/>
          </a:xfrm>
        </p:grpSpPr>
        <p:grpSp>
          <p:nvGrpSpPr>
            <p:cNvPr id="45" name="Groupe 44"/>
            <p:cNvGrpSpPr/>
            <p:nvPr/>
          </p:nvGrpSpPr>
          <p:grpSpPr>
            <a:xfrm>
              <a:off x="658768" y="2113573"/>
              <a:ext cx="2545080" cy="1602105"/>
              <a:chOff x="-468560" y="2360568"/>
              <a:chExt cx="2545080" cy="1602105"/>
            </a:xfrm>
          </p:grpSpPr>
          <p:pic>
            <p:nvPicPr>
              <p:cNvPr id="54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8560" y="2360568"/>
                <a:ext cx="2545080" cy="1602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Text Box 53"/>
              <p:cNvSpPr txBox="1">
                <a:spLocks noChangeArrowheads="1"/>
              </p:cNvSpPr>
              <p:nvPr/>
            </p:nvSpPr>
            <p:spPr bwMode="auto">
              <a:xfrm>
                <a:off x="1152000" y="3006000"/>
                <a:ext cx="436562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BE" sz="1400" b="1" dirty="0" smtClean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S</a:t>
                </a:r>
                <a:r>
                  <a:rPr lang="fr-BE" sz="1400" b="1" baseline="-25000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G</a:t>
                </a: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648000" y="2120400"/>
              <a:ext cx="2545080" cy="1604160"/>
              <a:chOff x="4184491" y="3218338"/>
              <a:chExt cx="2545080" cy="1604160"/>
            </a:xfrm>
          </p:grpSpPr>
          <p:grpSp>
            <p:nvGrpSpPr>
              <p:cNvPr id="47" name="Groupe 46"/>
              <p:cNvGrpSpPr/>
              <p:nvPr/>
            </p:nvGrpSpPr>
            <p:grpSpPr>
              <a:xfrm>
                <a:off x="4184491" y="3218338"/>
                <a:ext cx="2545080" cy="1602105"/>
                <a:chOff x="2578150" y="4967014"/>
                <a:chExt cx="2545080" cy="1602105"/>
              </a:xfrm>
            </p:grpSpPr>
            <p:pic>
              <p:nvPicPr>
                <p:cNvPr id="51" name="Picture 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8150" y="4967014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32018" y="5400000"/>
                  <a:ext cx="501381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BE" sz="1400" b="1" dirty="0" err="1" smtClean="0">
                      <a:latin typeface="Tahoma" pitchFamily="34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 err="1" smtClean="0">
                      <a:latin typeface="Tahoma" pitchFamily="34" charset="0"/>
                      <a:cs typeface="Tahoma" pitchFamily="34" charset="0"/>
                    </a:rPr>
                    <a:t>pot</a:t>
                  </a:r>
                  <a:endParaRPr lang="fr-BE" sz="1400" b="1" baseline="-250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>
                <a:off x="4184491" y="3220393"/>
                <a:ext cx="2545080" cy="1602105"/>
                <a:chOff x="771737" y="5067255"/>
                <a:chExt cx="2545080" cy="1602105"/>
              </a:xfrm>
            </p:grpSpPr>
            <p:pic>
              <p:nvPicPr>
                <p:cNvPr id="49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1737" y="5067255"/>
                  <a:ext cx="2545080" cy="1602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692000" y="5850000"/>
                  <a:ext cx="436563" cy="3079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BE" sz="1400" b="1" dirty="0" smtClean="0">
                      <a:solidFill>
                        <a:schemeClr val="bg1"/>
                      </a:solidFill>
                      <a:latin typeface="Lucida Calligraphy" pitchFamily="66" charset="0"/>
                      <a:cs typeface="Tahoma" pitchFamily="34" charset="0"/>
                    </a:rPr>
                    <a:t>L</a:t>
                  </a:r>
                  <a:r>
                    <a:rPr lang="fr-BE" sz="1400" b="1" baseline="-25000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G</a:t>
                  </a:r>
                </a:p>
              </p:txBody>
            </p:sp>
          </p:grpSp>
        </p:grpSp>
      </p:grpSp>
      <p:sp>
        <p:nvSpPr>
          <p:cNvPr id="57" name="Accolade ouvrante 56"/>
          <p:cNvSpPr/>
          <p:nvPr/>
        </p:nvSpPr>
        <p:spPr>
          <a:xfrm rot="10800000">
            <a:off x="3059832" y="1095028"/>
            <a:ext cx="133248" cy="8027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100" y="1351794"/>
            <a:ext cx="2047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050" y="2317440"/>
            <a:ext cx="242888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Accolade ouvrante 60"/>
          <p:cNvSpPr/>
          <p:nvPr/>
        </p:nvSpPr>
        <p:spPr>
          <a:xfrm rot="10800000">
            <a:off x="3059832" y="2002208"/>
            <a:ext cx="133248" cy="873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 bwMode="auto">
          <a:xfrm>
            <a:off x="4572000" y="2636912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400" b="1" dirty="0" err="1" smtClean="0">
                <a:latin typeface="Tahoma" pitchFamily="34" charset="0"/>
                <a:cs typeface="Tahoma" pitchFamily="34" charset="0"/>
              </a:rPr>
              <a:t>Lattice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24" y="1585050"/>
            <a:ext cx="23764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 Box 67"/>
          <p:cNvSpPr txBox="1">
            <a:spLocks noChangeArrowheads="1"/>
          </p:cNvSpPr>
          <p:nvPr/>
        </p:nvSpPr>
        <p:spPr bwMode="auto">
          <a:xfrm>
            <a:off x="6588224" y="1999873"/>
            <a:ext cx="1548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[Ji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(1997)]</a:t>
            </a:r>
          </a:p>
        </p:txBody>
      </p:sp>
      <p:sp>
        <p:nvSpPr>
          <p:cNvPr id="73" name="Espace réservé du contenu 2"/>
          <p:cNvSpPr txBox="1">
            <a:spLocks/>
          </p:cNvSpPr>
          <p:nvPr/>
        </p:nvSpPr>
        <p:spPr bwMode="auto">
          <a:xfrm>
            <a:off x="1259632" y="4293096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fr-FR" sz="1100" b="1" dirty="0" err="1" smtClean="0">
                <a:latin typeface="Symbol" panose="05050102010706020507" pitchFamily="18" charset="2"/>
                <a:cs typeface="Tahoma" pitchFamily="34" charset="0"/>
              </a:rPr>
              <a:t>c</a:t>
            </a:r>
            <a:r>
              <a:rPr lang="fr-FR" sz="1100" b="1" dirty="0" err="1" smtClean="0">
                <a:latin typeface="Tahoma" pitchFamily="34" charset="0"/>
                <a:cs typeface="Tahoma" pitchFamily="34" charset="0"/>
              </a:rPr>
              <a:t>QCD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 collaboration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4" name="Rectangle 32"/>
          <p:cNvSpPr>
            <a:spLocks noChangeArrowheads="1"/>
          </p:cNvSpPr>
          <p:nvPr/>
        </p:nvSpPr>
        <p:spPr bwMode="auto">
          <a:xfrm>
            <a:off x="3779093" y="6392361"/>
            <a:ext cx="4105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[</a:t>
            </a:r>
            <a:r>
              <a:rPr lang="fr-BE" sz="1200" b="1" dirty="0" err="1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Deka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fr-BE" sz="1200" b="1" i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et al. </a:t>
            </a:r>
            <a:r>
              <a:rPr lang="fr-BE" sz="12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(2015)]</a:t>
            </a:r>
          </a:p>
        </p:txBody>
      </p:sp>
      <p:sp>
        <p:nvSpPr>
          <p:cNvPr id="76" name="Espace réservé du contenu 2"/>
          <p:cNvSpPr txBox="1">
            <a:spLocks/>
          </p:cNvSpPr>
          <p:nvPr/>
        </p:nvSpPr>
        <p:spPr bwMode="auto">
          <a:xfrm>
            <a:off x="5606596" y="2813686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CI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Espace réservé du contenu 2"/>
          <p:cNvSpPr txBox="1">
            <a:spLocks/>
          </p:cNvSpPr>
          <p:nvPr/>
        </p:nvSpPr>
        <p:spPr bwMode="auto">
          <a:xfrm>
            <a:off x="7236296" y="2813686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r-FR" sz="1100" b="1" dirty="0">
                <a:latin typeface="Tahoma" pitchFamily="34" charset="0"/>
                <a:cs typeface="Tahoma" pitchFamily="34" charset="0"/>
              </a:rPr>
              <a:t>D</a:t>
            </a:r>
            <a:r>
              <a:rPr lang="fr-FR" sz="1100" b="1" dirty="0" smtClean="0">
                <a:latin typeface="Tahoma" pitchFamily="34" charset="0"/>
                <a:cs typeface="Tahoma" pitchFamily="34" charset="0"/>
              </a:rPr>
              <a:t>I</a:t>
            </a:r>
            <a:endParaRPr lang="fr-FR" sz="11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9188</TotalTime>
  <Words>858</Words>
  <Application>Microsoft Office PowerPoint</Application>
  <PresentationFormat>Affichage à l'écran (4:3)</PresentationFormat>
  <Paragraphs>226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Backup slides</vt:lpstr>
      <vt:lpstr>Diapositive 16</vt:lpstr>
      <vt:lpstr>Diapositive 17</vt:lpstr>
      <vt:lpstr>Diapositive 18</vt:lpstr>
      <vt:lpstr>Diapositive 19</vt:lpstr>
      <vt:lpstr>Diapositive 20</vt:lpstr>
      <vt:lpstr>Diapositive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Cédric</dc:creator>
  <cp:lastModifiedBy>Cédric</cp:lastModifiedBy>
  <cp:revision>821</cp:revision>
  <dcterms:created xsi:type="dcterms:W3CDTF">2013-03-12T09:22:03Z</dcterms:created>
  <dcterms:modified xsi:type="dcterms:W3CDTF">2016-07-10T16:00:48Z</dcterms:modified>
</cp:coreProperties>
</file>