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73" r:id="rId2"/>
    <p:sldId id="299" r:id="rId3"/>
    <p:sldId id="312" r:id="rId4"/>
    <p:sldId id="313" r:id="rId5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CC"/>
    <a:srgbClr val="FFCC99"/>
    <a:srgbClr val="CCECFF"/>
    <a:srgbClr val="33CC33"/>
    <a:srgbClr val="FFCCFF"/>
    <a:srgbClr val="CC3300"/>
    <a:srgbClr val="008000"/>
    <a:srgbClr val="00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-166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11/02/2016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11/02/2016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11/02/2016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11/02/2016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11/02/2016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11/02/2016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desy.de/getFile.py/access?contribId=1&amp;sessionId=0&amp;resId=1&amp;materialId=slides&amp;confId=1368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Towards the Strip CMOS Demonstrator Module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dirty="0" smtClean="0"/>
              <a:t>11</a:t>
            </a:r>
            <a:r>
              <a:rPr lang="en-GB" sz="3200" dirty="0" smtClean="0"/>
              <a:t> </a:t>
            </a:r>
            <a:r>
              <a:rPr lang="en-GB" sz="3200" dirty="0"/>
              <a:t>February 2016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J. J. John, Oxford</a:t>
            </a:r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Reminder of Schedule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18" b="17018"/>
          <a:stretch/>
        </p:blipFill>
        <p:spPr bwMode="auto">
          <a:xfrm>
            <a:off x="1107908" y="1820484"/>
            <a:ext cx="6894513" cy="3272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49705" y="5741838"/>
            <a:ext cx="3551293" cy="92333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First review</a:t>
            </a:r>
          </a:p>
          <a:p>
            <a:r>
              <a:rPr lang="en-GB" dirty="0"/>
              <a:t> </a:t>
            </a:r>
            <a:r>
              <a:rPr lang="en-GB" dirty="0" smtClean="0"/>
              <a:t> candidate technology, good results</a:t>
            </a:r>
          </a:p>
          <a:p>
            <a:r>
              <a:rPr lang="en-GB" dirty="0"/>
              <a:t> </a:t>
            </a:r>
            <a:r>
              <a:rPr lang="en-GB" dirty="0" smtClean="0"/>
              <a:t> If S/N ok, likely to pass this review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764504" y="6028362"/>
            <a:ext cx="3258841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Second Review</a:t>
            </a:r>
          </a:p>
          <a:p>
            <a:r>
              <a:rPr lang="en-GB" dirty="0"/>
              <a:t> </a:t>
            </a:r>
            <a:r>
              <a:rPr lang="en-GB" dirty="0" smtClean="0"/>
              <a:t> large scale chip, </a:t>
            </a:r>
            <a:r>
              <a:rPr lang="en-GB" dirty="0" err="1" smtClean="0"/>
              <a:t>ABCn</a:t>
            </a:r>
            <a:r>
              <a:rPr lang="en-GB" dirty="0" smtClean="0"/>
              <a:t>’ read-out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2927684" y="3954085"/>
            <a:ext cx="1836820" cy="207427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ight Arrow 13"/>
          <p:cNvSpPr/>
          <p:nvPr/>
        </p:nvSpPr>
        <p:spPr>
          <a:xfrm>
            <a:off x="4219074" y="6182667"/>
            <a:ext cx="489284" cy="1443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7419474" y="5261426"/>
            <a:ext cx="1601400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Pre-production</a:t>
            </a:r>
          </a:p>
          <a:p>
            <a:r>
              <a:rPr lang="en-GB" dirty="0" smtClean="0"/>
              <a:t>Mid 2018</a:t>
            </a:r>
            <a:endParaRPr lang="en-GB" dirty="0"/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8791074" y="1804443"/>
            <a:ext cx="8021" cy="345698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4563979" y="1804442"/>
            <a:ext cx="42351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117522" y="881067"/>
            <a:ext cx="2346194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Demonstrator module by time of Strips TDR</a:t>
            </a:r>
            <a:endParaRPr lang="en-GB" b="1" dirty="0"/>
          </a:p>
        </p:txBody>
      </p:sp>
      <p:cxnSp>
        <p:nvCxnSpPr>
          <p:cNvPr id="47" name="Straight Arrow Connector 46"/>
          <p:cNvCxnSpPr>
            <a:stCxn id="8" idx="0"/>
          </p:cNvCxnSpPr>
          <p:nvPr/>
        </p:nvCxnSpPr>
        <p:spPr>
          <a:xfrm flipH="1" flipV="1">
            <a:off x="2425351" y="3954086"/>
            <a:ext cx="1" cy="17877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158776" y="1527398"/>
            <a:ext cx="0" cy="232659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169441" y="881067"/>
            <a:ext cx="1707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i="1" dirty="0" smtClean="0"/>
              <a:t>-- </a:t>
            </a:r>
            <a:r>
              <a:rPr lang="en-GB" i="1" dirty="0" smtClean="0"/>
              <a:t>R. Nickerson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28627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Rectangle 210"/>
          <p:cNvSpPr/>
          <p:nvPr/>
        </p:nvSpPr>
        <p:spPr>
          <a:xfrm>
            <a:off x="2658196" y="2820133"/>
            <a:ext cx="3228975" cy="3198017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Demonstrator module first thoughts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156839" y="796642"/>
            <a:ext cx="8795842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Production concept for the module exists, based on a future CHESS-3 </a:t>
            </a:r>
            <a:r>
              <a:rPr lang="en-GB" sz="2000" dirty="0" smtClean="0"/>
              <a:t>- </a:t>
            </a:r>
            <a:r>
              <a:rPr lang="en-GB" sz="2000" dirty="0"/>
              <a:t>see </a:t>
            </a:r>
            <a:r>
              <a:rPr lang="en-GB" sz="2000" dirty="0" smtClean="0">
                <a:hlinkClick r:id="rId2"/>
              </a:rPr>
              <a:t>this talk </a:t>
            </a:r>
            <a:r>
              <a:rPr lang="en-GB" sz="2000" dirty="0" smtClean="0"/>
              <a:t>for details.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By the Strips TDR though (Q4 2016), we need to demonstrate readout of CHESS-2 sensors arranged in a larger object, with an FPGA version of the ABCn’</a:t>
            </a:r>
          </a:p>
          <a:p>
            <a:pPr>
              <a:spcAft>
                <a:spcPts val="600"/>
              </a:spcAft>
            </a:pPr>
            <a:endParaRPr lang="en-GB" sz="400" dirty="0" smtClean="0"/>
          </a:p>
          <a:p>
            <a:pPr>
              <a:spcAft>
                <a:spcPts val="600"/>
              </a:spcAft>
            </a:pPr>
            <a:r>
              <a:rPr lang="en-GB" sz="2000" dirty="0" smtClean="0"/>
              <a:t>Very rough concept:		</a:t>
            </a:r>
          </a:p>
        </p:txBody>
      </p:sp>
      <p:sp>
        <p:nvSpPr>
          <p:cNvPr id="2" name="Rectangle 1"/>
          <p:cNvSpPr/>
          <p:nvPr/>
        </p:nvSpPr>
        <p:spPr>
          <a:xfrm>
            <a:off x="2801071" y="2972533"/>
            <a:ext cx="165735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CHESS-2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2801071" y="3544033"/>
            <a:ext cx="165735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CHESS-2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2801071" y="4553683"/>
            <a:ext cx="165735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CHESS-2</a:t>
            </a:r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207" name="Group 27"/>
          <p:cNvGrpSpPr>
            <a:grpSpLocks/>
          </p:cNvGrpSpPr>
          <p:nvPr/>
        </p:nvGrpSpPr>
        <p:grpSpPr bwMode="auto">
          <a:xfrm>
            <a:off x="3602759" y="4201258"/>
            <a:ext cx="46037" cy="285750"/>
            <a:chOff x="2545611" y="6161916"/>
            <a:chExt cx="46231" cy="286033"/>
          </a:xfrm>
        </p:grpSpPr>
        <p:sp>
          <p:nvSpPr>
            <p:cNvPr id="208" name="Oval 207"/>
            <p:cNvSpPr/>
            <p:nvPr/>
          </p:nvSpPr>
          <p:spPr>
            <a:xfrm>
              <a:off x="2545611" y="6161916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9" name="Oval 208"/>
            <p:cNvSpPr/>
            <p:nvPr/>
          </p:nvSpPr>
          <p:spPr>
            <a:xfrm>
              <a:off x="2545611" y="6282685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0" name="Oval 209"/>
            <p:cNvSpPr/>
            <p:nvPr/>
          </p:nvSpPr>
          <p:spPr>
            <a:xfrm>
              <a:off x="2545611" y="6401865"/>
              <a:ext cx="46231" cy="460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212" name="Rectangle 211"/>
          <p:cNvSpPr/>
          <p:nvPr/>
        </p:nvSpPr>
        <p:spPr>
          <a:xfrm>
            <a:off x="4744171" y="2972533"/>
            <a:ext cx="990600" cy="571500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ACDC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4744171" y="3534508"/>
            <a:ext cx="990600" cy="571500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ACDC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4744171" y="4553683"/>
            <a:ext cx="990600" cy="571500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ACDC</a:t>
            </a:r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220" name="Group 27"/>
          <p:cNvGrpSpPr>
            <a:grpSpLocks/>
          </p:cNvGrpSpPr>
          <p:nvPr/>
        </p:nvGrpSpPr>
        <p:grpSpPr bwMode="auto">
          <a:xfrm>
            <a:off x="5193434" y="4201258"/>
            <a:ext cx="46037" cy="285750"/>
            <a:chOff x="2545611" y="6161916"/>
            <a:chExt cx="46231" cy="286033"/>
          </a:xfrm>
        </p:grpSpPr>
        <p:sp>
          <p:nvSpPr>
            <p:cNvPr id="221" name="Oval 220"/>
            <p:cNvSpPr/>
            <p:nvPr/>
          </p:nvSpPr>
          <p:spPr>
            <a:xfrm>
              <a:off x="2545611" y="6161916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2" name="Oval 221"/>
            <p:cNvSpPr/>
            <p:nvPr/>
          </p:nvSpPr>
          <p:spPr>
            <a:xfrm>
              <a:off x="2545611" y="6282685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3" name="Oval 222"/>
            <p:cNvSpPr/>
            <p:nvPr/>
          </p:nvSpPr>
          <p:spPr>
            <a:xfrm>
              <a:off x="2545611" y="6401865"/>
              <a:ext cx="46231" cy="460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225" name="Rectangle 224"/>
          <p:cNvSpPr/>
          <p:nvPr/>
        </p:nvSpPr>
        <p:spPr>
          <a:xfrm>
            <a:off x="4744171" y="5315683"/>
            <a:ext cx="990600" cy="57150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HCC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26" name="Rectangle 225"/>
          <p:cNvSpPr/>
          <p:nvPr/>
        </p:nvSpPr>
        <p:spPr>
          <a:xfrm>
            <a:off x="4601296" y="6153883"/>
            <a:ext cx="1285875" cy="57150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h/w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2658196" y="6153883"/>
            <a:ext cx="1209675" cy="57150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s/w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40186" y="3105775"/>
            <a:ext cx="2743327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/>
              <a:t>ABCn’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dirty="0" smtClean="0">
                <a:sym typeface="Wingdings" panose="05000000000000000000" pitchFamily="2" charset="2"/>
              </a:rPr>
              <a:t>ACDC</a:t>
            </a:r>
          </a:p>
          <a:p>
            <a:pPr>
              <a:spcAft>
                <a:spcPts val="600"/>
              </a:spcAft>
            </a:pPr>
            <a:r>
              <a:rPr lang="en-GB" dirty="0">
                <a:sym typeface="Wingdings" panose="05000000000000000000" pitchFamily="2" charset="2"/>
              </a:rPr>
              <a:t>(</a:t>
            </a:r>
            <a:r>
              <a:rPr lang="en-GB" dirty="0" smtClean="0">
                <a:sym typeface="Wingdings" panose="05000000000000000000" pitchFamily="2" charset="2"/>
              </a:rPr>
              <a:t>ATLAS </a:t>
            </a:r>
            <a:r>
              <a:rPr lang="en-GB" dirty="0">
                <a:sym typeface="Wingdings" panose="05000000000000000000" pitchFamily="2" charset="2"/>
              </a:rPr>
              <a:t>CMOS Digital </a:t>
            </a:r>
            <a:r>
              <a:rPr lang="en-GB" dirty="0" smtClean="0">
                <a:sym typeface="Wingdings" panose="05000000000000000000" pitchFamily="2" charset="2"/>
              </a:rPr>
              <a:t>Chip)</a:t>
            </a:r>
            <a:endParaRPr lang="en-GB" dirty="0"/>
          </a:p>
        </p:txBody>
      </p:sp>
      <p:cxnSp>
        <p:nvCxnSpPr>
          <p:cNvPr id="250" name="Straight Arrow Connector 249"/>
          <p:cNvCxnSpPr/>
          <p:nvPr/>
        </p:nvCxnSpPr>
        <p:spPr>
          <a:xfrm>
            <a:off x="4476870" y="3201133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Arrow Connector 256"/>
          <p:cNvCxnSpPr/>
          <p:nvPr/>
        </p:nvCxnSpPr>
        <p:spPr>
          <a:xfrm>
            <a:off x="3867871" y="6372958"/>
            <a:ext cx="733425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Arrow Connector 257"/>
          <p:cNvCxnSpPr/>
          <p:nvPr/>
        </p:nvCxnSpPr>
        <p:spPr>
          <a:xfrm>
            <a:off x="3867871" y="6544408"/>
            <a:ext cx="733425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Arrow Connector 266"/>
          <p:cNvCxnSpPr/>
          <p:nvPr/>
        </p:nvCxnSpPr>
        <p:spPr>
          <a:xfrm>
            <a:off x="5125171" y="5134708"/>
            <a:ext cx="0" cy="180975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/>
          <p:cNvCxnSpPr/>
          <p:nvPr/>
        </p:nvCxnSpPr>
        <p:spPr>
          <a:xfrm>
            <a:off x="5334721" y="5134708"/>
            <a:ext cx="0" cy="180975"/>
          </a:xfrm>
          <a:prstGeom prst="straightConnector1">
            <a:avLst/>
          </a:prstGeom>
          <a:ln w="158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Arrow Connector 274"/>
          <p:cNvCxnSpPr/>
          <p:nvPr/>
        </p:nvCxnSpPr>
        <p:spPr>
          <a:xfrm>
            <a:off x="4476870" y="3363058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Arrow Connector 275"/>
          <p:cNvCxnSpPr/>
          <p:nvPr/>
        </p:nvCxnSpPr>
        <p:spPr>
          <a:xfrm>
            <a:off x="4476870" y="3772633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/>
          <p:cNvCxnSpPr/>
          <p:nvPr/>
        </p:nvCxnSpPr>
        <p:spPr>
          <a:xfrm>
            <a:off x="4476870" y="3934558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Arrow Connector 277"/>
          <p:cNvCxnSpPr/>
          <p:nvPr/>
        </p:nvCxnSpPr>
        <p:spPr>
          <a:xfrm>
            <a:off x="4476870" y="4772758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Arrow Connector 278"/>
          <p:cNvCxnSpPr/>
          <p:nvPr/>
        </p:nvCxnSpPr>
        <p:spPr>
          <a:xfrm>
            <a:off x="4476870" y="4934683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Arrow Connector 279"/>
          <p:cNvCxnSpPr/>
          <p:nvPr/>
        </p:nvCxnSpPr>
        <p:spPr>
          <a:xfrm>
            <a:off x="5125171" y="5882418"/>
            <a:ext cx="0" cy="271465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Arrow Connector 280"/>
          <p:cNvCxnSpPr/>
          <p:nvPr/>
        </p:nvCxnSpPr>
        <p:spPr>
          <a:xfrm>
            <a:off x="5334721" y="5882418"/>
            <a:ext cx="0" cy="271465"/>
          </a:xfrm>
          <a:prstGeom prst="straightConnector1">
            <a:avLst/>
          </a:prstGeom>
          <a:ln w="158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Rectangle 283"/>
          <p:cNvSpPr/>
          <p:nvPr/>
        </p:nvSpPr>
        <p:spPr>
          <a:xfrm>
            <a:off x="2651607" y="5659100"/>
            <a:ext cx="1380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hybrid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88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Possible alternatives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156839" y="796642"/>
            <a:ext cx="879584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The ACDC for this first demonstrator could be based on the ABC130 or ABC130*</a:t>
            </a:r>
            <a:r>
              <a:rPr lang="en-GB" sz="2000" dirty="0" smtClean="0"/>
              <a:t>	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Green = already exists. Yellow = in progress or to be adapted. Orange = to start.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00771" y="2361372"/>
            <a:ext cx="3228975" cy="3198017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43646" y="2513772"/>
            <a:ext cx="165735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CHESS-2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43646" y="3085272"/>
            <a:ext cx="165735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CHESS-2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43646" y="4094922"/>
            <a:ext cx="165735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CHESS-2</a:t>
            </a:r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40" name="Group 27"/>
          <p:cNvGrpSpPr>
            <a:grpSpLocks/>
          </p:cNvGrpSpPr>
          <p:nvPr/>
        </p:nvGrpSpPr>
        <p:grpSpPr bwMode="auto">
          <a:xfrm>
            <a:off x="1345334" y="3742497"/>
            <a:ext cx="46037" cy="285750"/>
            <a:chOff x="2545611" y="6161916"/>
            <a:chExt cx="46231" cy="286033"/>
          </a:xfrm>
        </p:grpSpPr>
        <p:sp>
          <p:nvSpPr>
            <p:cNvPr id="41" name="Oval 40"/>
            <p:cNvSpPr/>
            <p:nvPr/>
          </p:nvSpPr>
          <p:spPr>
            <a:xfrm>
              <a:off x="2545611" y="6161916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" name="Oval 41"/>
            <p:cNvSpPr/>
            <p:nvPr/>
          </p:nvSpPr>
          <p:spPr>
            <a:xfrm>
              <a:off x="2545611" y="6282685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" name="Oval 42"/>
            <p:cNvSpPr/>
            <p:nvPr/>
          </p:nvSpPr>
          <p:spPr>
            <a:xfrm>
              <a:off x="2545611" y="6401865"/>
              <a:ext cx="46231" cy="460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44" name="Rectangle 43"/>
          <p:cNvSpPr/>
          <p:nvPr/>
        </p:nvSpPr>
        <p:spPr>
          <a:xfrm>
            <a:off x="2486746" y="2513772"/>
            <a:ext cx="99060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ACDC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486746" y="3075747"/>
            <a:ext cx="99060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ACDC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486746" y="4094922"/>
            <a:ext cx="99060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ACDC</a:t>
            </a:r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47" name="Group 27"/>
          <p:cNvGrpSpPr>
            <a:grpSpLocks/>
          </p:cNvGrpSpPr>
          <p:nvPr/>
        </p:nvGrpSpPr>
        <p:grpSpPr bwMode="auto">
          <a:xfrm>
            <a:off x="2936009" y="3742497"/>
            <a:ext cx="46037" cy="285750"/>
            <a:chOff x="2545611" y="6161916"/>
            <a:chExt cx="46231" cy="286033"/>
          </a:xfrm>
        </p:grpSpPr>
        <p:sp>
          <p:nvSpPr>
            <p:cNvPr id="48" name="Oval 47"/>
            <p:cNvSpPr/>
            <p:nvPr/>
          </p:nvSpPr>
          <p:spPr>
            <a:xfrm>
              <a:off x="2545611" y="6161916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9" name="Oval 48"/>
            <p:cNvSpPr/>
            <p:nvPr/>
          </p:nvSpPr>
          <p:spPr>
            <a:xfrm>
              <a:off x="2545611" y="6282685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50" name="Oval 49"/>
            <p:cNvSpPr/>
            <p:nvPr/>
          </p:nvSpPr>
          <p:spPr>
            <a:xfrm>
              <a:off x="2545611" y="6401865"/>
              <a:ext cx="46231" cy="460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51" name="Rectangle 50"/>
          <p:cNvSpPr/>
          <p:nvPr/>
        </p:nvSpPr>
        <p:spPr>
          <a:xfrm>
            <a:off x="2486746" y="4856922"/>
            <a:ext cx="990600" cy="571500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HCC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343871" y="5695122"/>
            <a:ext cx="1285875" cy="571500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h/w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00771" y="5695122"/>
            <a:ext cx="1209675" cy="571500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s/w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2219445" y="2742372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1610446" y="5914197"/>
            <a:ext cx="733425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1610446" y="6085647"/>
            <a:ext cx="733425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2867746" y="4675947"/>
            <a:ext cx="0" cy="180975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077296" y="4675947"/>
            <a:ext cx="0" cy="180975"/>
          </a:xfrm>
          <a:prstGeom prst="straightConnector1">
            <a:avLst/>
          </a:prstGeom>
          <a:ln w="158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2219445" y="2904297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2219445" y="3313872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2219445" y="3475797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2219445" y="4313997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2219445" y="4475922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2867746" y="5423657"/>
            <a:ext cx="0" cy="271465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077296" y="5423657"/>
            <a:ext cx="0" cy="271465"/>
          </a:xfrm>
          <a:prstGeom prst="straightConnector1">
            <a:avLst/>
          </a:prstGeom>
          <a:ln w="158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394182" y="5200339"/>
            <a:ext cx="1380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hybrid</a:t>
            </a:r>
            <a:endParaRPr lang="en-GB" dirty="0"/>
          </a:p>
        </p:txBody>
      </p:sp>
      <p:sp>
        <p:nvSpPr>
          <p:cNvPr id="67" name="Rectangle 66"/>
          <p:cNvSpPr/>
          <p:nvPr/>
        </p:nvSpPr>
        <p:spPr>
          <a:xfrm>
            <a:off x="385315" y="1887209"/>
            <a:ext cx="27433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1. Base ACDC on ABC130:</a:t>
            </a:r>
            <a:endParaRPr lang="en-GB" dirty="0"/>
          </a:p>
        </p:txBody>
      </p:sp>
      <p:sp>
        <p:nvSpPr>
          <p:cNvPr id="68" name="Rectangle 67"/>
          <p:cNvSpPr/>
          <p:nvPr/>
        </p:nvSpPr>
        <p:spPr>
          <a:xfrm>
            <a:off x="2343871" y="6266622"/>
            <a:ext cx="1296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e.g. Atlys</a:t>
            </a:r>
            <a:endParaRPr lang="en-GB" dirty="0"/>
          </a:p>
        </p:txBody>
      </p:sp>
      <p:sp>
        <p:nvSpPr>
          <p:cNvPr id="69" name="Rectangle 68"/>
          <p:cNvSpPr/>
          <p:nvPr/>
        </p:nvSpPr>
        <p:spPr>
          <a:xfrm>
            <a:off x="374395" y="6266622"/>
            <a:ext cx="1252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SCTDAQ</a:t>
            </a:r>
            <a:endParaRPr lang="en-GB" dirty="0"/>
          </a:p>
        </p:txBody>
      </p:sp>
      <p:sp>
        <p:nvSpPr>
          <p:cNvPr id="70" name="Rectangle 69"/>
          <p:cNvSpPr/>
          <p:nvPr/>
        </p:nvSpPr>
        <p:spPr>
          <a:xfrm>
            <a:off x="4724400" y="2361372"/>
            <a:ext cx="3228975" cy="3198017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867275" y="2513772"/>
            <a:ext cx="165735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CHESS-2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867275" y="3085272"/>
            <a:ext cx="165735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CHESS-2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867275" y="4094922"/>
            <a:ext cx="165735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CHESS-2</a:t>
            </a:r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74" name="Group 27"/>
          <p:cNvGrpSpPr>
            <a:grpSpLocks/>
          </p:cNvGrpSpPr>
          <p:nvPr/>
        </p:nvGrpSpPr>
        <p:grpSpPr bwMode="auto">
          <a:xfrm>
            <a:off x="5668963" y="3742497"/>
            <a:ext cx="46037" cy="285750"/>
            <a:chOff x="2545611" y="6161916"/>
            <a:chExt cx="46231" cy="286033"/>
          </a:xfrm>
        </p:grpSpPr>
        <p:sp>
          <p:nvSpPr>
            <p:cNvPr id="75" name="Oval 74"/>
            <p:cNvSpPr/>
            <p:nvPr/>
          </p:nvSpPr>
          <p:spPr>
            <a:xfrm>
              <a:off x="2545611" y="6161916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6" name="Oval 75"/>
            <p:cNvSpPr/>
            <p:nvPr/>
          </p:nvSpPr>
          <p:spPr>
            <a:xfrm>
              <a:off x="2545611" y="6282685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7" name="Oval 76"/>
            <p:cNvSpPr/>
            <p:nvPr/>
          </p:nvSpPr>
          <p:spPr>
            <a:xfrm>
              <a:off x="2545611" y="6401865"/>
              <a:ext cx="46231" cy="460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78" name="Rectangle 77"/>
          <p:cNvSpPr/>
          <p:nvPr/>
        </p:nvSpPr>
        <p:spPr>
          <a:xfrm>
            <a:off x="6810375" y="2513772"/>
            <a:ext cx="99060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ACDC*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810375" y="3075747"/>
            <a:ext cx="99060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ACDC*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810375" y="4094922"/>
            <a:ext cx="99060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ACDC*</a:t>
            </a:r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81" name="Group 27"/>
          <p:cNvGrpSpPr>
            <a:grpSpLocks/>
          </p:cNvGrpSpPr>
          <p:nvPr/>
        </p:nvGrpSpPr>
        <p:grpSpPr bwMode="auto">
          <a:xfrm>
            <a:off x="7259638" y="3742497"/>
            <a:ext cx="46037" cy="285750"/>
            <a:chOff x="2545611" y="6161916"/>
            <a:chExt cx="46231" cy="286033"/>
          </a:xfrm>
        </p:grpSpPr>
        <p:sp>
          <p:nvSpPr>
            <p:cNvPr id="82" name="Oval 81"/>
            <p:cNvSpPr/>
            <p:nvPr/>
          </p:nvSpPr>
          <p:spPr>
            <a:xfrm>
              <a:off x="2545611" y="6161916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3" name="Oval 82"/>
            <p:cNvSpPr/>
            <p:nvPr/>
          </p:nvSpPr>
          <p:spPr>
            <a:xfrm>
              <a:off x="2545611" y="6282685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4" name="Oval 83"/>
            <p:cNvSpPr/>
            <p:nvPr/>
          </p:nvSpPr>
          <p:spPr>
            <a:xfrm>
              <a:off x="2545611" y="6401865"/>
              <a:ext cx="46231" cy="460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85" name="Rectangle 84"/>
          <p:cNvSpPr/>
          <p:nvPr/>
        </p:nvSpPr>
        <p:spPr>
          <a:xfrm>
            <a:off x="6810375" y="4856922"/>
            <a:ext cx="99060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HCC*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667500" y="5695122"/>
            <a:ext cx="1285875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h/w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724400" y="5695122"/>
            <a:ext cx="1209675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s/w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6543074" y="2742372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5934075" y="5914197"/>
            <a:ext cx="733425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5934075" y="6085647"/>
            <a:ext cx="733425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7191375" y="4675947"/>
            <a:ext cx="0" cy="180975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7400925" y="4675947"/>
            <a:ext cx="0" cy="180975"/>
          </a:xfrm>
          <a:prstGeom prst="straightConnector1">
            <a:avLst/>
          </a:prstGeom>
          <a:ln w="158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6543074" y="2904297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6543074" y="3313872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6543074" y="3475797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6543074" y="4313997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6543074" y="4475922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7191375" y="5423657"/>
            <a:ext cx="0" cy="271465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7400925" y="5423657"/>
            <a:ext cx="0" cy="271465"/>
          </a:xfrm>
          <a:prstGeom prst="straightConnector1">
            <a:avLst/>
          </a:prstGeom>
          <a:ln w="158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4717811" y="5200339"/>
            <a:ext cx="1380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hybrid</a:t>
            </a:r>
            <a:endParaRPr lang="en-GB" dirty="0"/>
          </a:p>
        </p:txBody>
      </p:sp>
      <p:sp>
        <p:nvSpPr>
          <p:cNvPr id="101" name="Rectangle 100"/>
          <p:cNvSpPr/>
          <p:nvPr/>
        </p:nvSpPr>
        <p:spPr>
          <a:xfrm>
            <a:off x="4708944" y="1887209"/>
            <a:ext cx="27433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1. Base ACDC on ABC130*:</a:t>
            </a:r>
            <a:endParaRPr lang="en-GB" dirty="0"/>
          </a:p>
        </p:txBody>
      </p:sp>
      <p:sp>
        <p:nvSpPr>
          <p:cNvPr id="102" name="Rectangle 101"/>
          <p:cNvSpPr/>
          <p:nvPr/>
        </p:nvSpPr>
        <p:spPr>
          <a:xfrm>
            <a:off x="6332056" y="6266622"/>
            <a:ext cx="19678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e.g. Atlys – new firmware</a:t>
            </a:r>
            <a:endParaRPr lang="en-GB" dirty="0"/>
          </a:p>
        </p:txBody>
      </p:sp>
      <p:sp>
        <p:nvSpPr>
          <p:cNvPr id="103" name="Rectangle 102"/>
          <p:cNvSpPr/>
          <p:nvPr/>
        </p:nvSpPr>
        <p:spPr>
          <a:xfrm>
            <a:off x="4624748" y="6266622"/>
            <a:ext cx="1501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SCTDAQ with * added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78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3804</TotalTime>
  <Words>214</Words>
  <Application>Microsoft Office PowerPoint</Application>
  <PresentationFormat>On-screen Show (4:3)</PresentationFormat>
  <Paragraphs>63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Towards the Strip CMOS Demonstrator Module  11 February 2016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254</cp:revision>
  <cp:lastPrinted>2015-07-21T15:43:16Z</cp:lastPrinted>
  <dcterms:created xsi:type="dcterms:W3CDTF">2014-09-18T13:48:06Z</dcterms:created>
  <dcterms:modified xsi:type="dcterms:W3CDTF">2016-02-11T14:59:43Z</dcterms:modified>
</cp:coreProperties>
</file>