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BDD45-E029-45CF-8185-F426AE580340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A3E8A-8A95-42E5-9632-DD987EA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52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74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16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06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66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23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700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75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783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21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22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764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470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986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41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47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71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04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62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45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46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3E8A-8A95-42E5-9632-DD987EA71A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3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2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2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7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2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45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2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2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1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4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5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359E4-0D36-4793-8AD5-47F2D3D7A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8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Atlas/ItkAsicDocumentation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cern.ch/event/448873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vn.cern.ch/reps/abcnasic/abc130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vn.cern.ch/reps/itkstrasic" TargetMode="External"/><Relationship Id="rId4" Type="http://schemas.openxmlformats.org/officeDocument/2006/relationships/hyperlink" Target="https://svn.cern.ch/reps/abcnasic/hc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ABC/HCC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T. Keener</a:t>
            </a:r>
          </a:p>
          <a:p>
            <a:r>
              <a:rPr lang="en-US" dirty="0" smtClean="0"/>
              <a:t>ACDC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11 February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5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small set of ABC130 registers</a:t>
            </a:r>
          </a:p>
          <a:p>
            <a:r>
              <a:rPr lang="en-US" dirty="0" smtClean="0"/>
              <a:t>Register read/write to Chess 2</a:t>
            </a:r>
          </a:p>
          <a:p>
            <a:pPr lvl="1"/>
            <a:r>
              <a:rPr lang="en-US" dirty="0" smtClean="0"/>
              <a:t>Protocol change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2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 MHz system clock from HCC</a:t>
            </a:r>
          </a:p>
          <a:p>
            <a:pPr lvl="1"/>
            <a:r>
              <a:rPr lang="en-US" dirty="0" smtClean="0"/>
              <a:t>Required for synchronization</a:t>
            </a:r>
          </a:p>
          <a:p>
            <a:pPr lvl="1"/>
            <a:r>
              <a:rPr lang="en-US" dirty="0" smtClean="0"/>
              <a:t>Useful for communication</a:t>
            </a:r>
          </a:p>
          <a:p>
            <a:pPr lvl="2"/>
            <a:r>
              <a:rPr lang="en-US" dirty="0" smtClean="0"/>
              <a:t>Expected phase relationship </a:t>
            </a:r>
            <a:r>
              <a:rPr lang="en-US" dirty="0" err="1" smtClean="0"/>
              <a:t>wrt</a:t>
            </a:r>
            <a:r>
              <a:rPr lang="en-US" dirty="0" smtClean="0"/>
              <a:t> control lines</a:t>
            </a:r>
          </a:p>
          <a:p>
            <a:r>
              <a:rPr lang="en-US" dirty="0" smtClean="0"/>
              <a:t>80 or 160 MHz readout clock</a:t>
            </a:r>
          </a:p>
          <a:p>
            <a:pPr lvl="1"/>
            <a:r>
              <a:rPr lang="en-US" dirty="0" smtClean="0"/>
              <a:t>160 MHz preferred</a:t>
            </a:r>
          </a:p>
          <a:p>
            <a:pPr lvl="1"/>
            <a:r>
              <a:rPr lang="en-US" dirty="0" smtClean="0"/>
              <a:t>Must send data synchronized to this clock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Interface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932744"/>
              </p:ext>
            </p:extLst>
          </p:nvPr>
        </p:nvGraphicFramePr>
        <p:xfrm>
          <a:off x="2338754" y="1690692"/>
          <a:ext cx="7514493" cy="4463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689"/>
                <a:gridCol w="1005922"/>
                <a:gridCol w="1507458"/>
                <a:gridCol w="808347"/>
                <a:gridCol w="1170252"/>
                <a:gridCol w="1765825"/>
              </a:tblGrid>
              <a:tr h="8116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Type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Header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2 (Type)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Field 2 Parity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Next Fields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Description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</a:tr>
              <a:tr h="4058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Default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TBD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</a:tr>
              <a:tr h="4058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SYS Reset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</a:tr>
              <a:tr h="4058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BC Reset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</a:tr>
              <a:tr h="4058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L0ID Preset 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</a:tr>
              <a:tr h="4058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Soft Reset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</a:tr>
              <a:tr h="8116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SEU registers Reset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</a:tr>
              <a:tr h="4058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HCC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 bits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HCC commands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</a:tr>
              <a:tr h="4058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ABC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 bits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ABC commands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0800" marR="5080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81846" y="4840067"/>
            <a:ext cx="18170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These 50 bits are opaque to HCC but should be compatible with ABC if possible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7432431" y="5578731"/>
            <a:ext cx="2649415" cy="22419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9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Decoder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Serial read/write with latch</a:t>
            </a:r>
          </a:p>
          <a:p>
            <a:r>
              <a:rPr lang="en-US" dirty="0" smtClean="0"/>
              <a:t>ACDC </a:t>
            </a:r>
            <a:r>
              <a:rPr lang="en-US" dirty="0" smtClean="0"/>
              <a:t>can use shadow registers for writes to Chess 2</a:t>
            </a:r>
          </a:p>
          <a:p>
            <a:r>
              <a:rPr lang="en-US" dirty="0" smtClean="0"/>
              <a:t>Reads more difficult but output is asynchronous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6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Serializer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FIFO interface</a:t>
            </a:r>
          </a:p>
          <a:p>
            <a:r>
              <a:rPr lang="en-US" dirty="0" smtClean="0"/>
              <a:t>Full 54-bit packet</a:t>
            </a:r>
          </a:p>
          <a:p>
            <a:r>
              <a:rPr lang="en-US" dirty="0" smtClean="0"/>
              <a:t>Need to merge event data &amp; register data in FIFO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2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 Proposal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1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Probably dominated by memory size</a:t>
            </a:r>
          </a:p>
          <a:p>
            <a:r>
              <a:rPr lang="en-US" dirty="0" smtClean="0"/>
              <a:t>Design memory organization based on Chess 2 data format</a:t>
            </a:r>
          </a:p>
          <a:p>
            <a:r>
              <a:rPr lang="en-US" dirty="0" smtClean="0"/>
              <a:t>Calculate memory requirement</a:t>
            </a:r>
          </a:p>
          <a:p>
            <a:pPr lvl="1"/>
            <a:r>
              <a:rPr lang="en-US" dirty="0" smtClean="0"/>
              <a:t>6-10 us L0 Latency FIFO</a:t>
            </a:r>
          </a:p>
          <a:p>
            <a:pPr lvl="1"/>
            <a:r>
              <a:rPr lang="en-US" smtClean="0"/>
              <a:t>30-60 </a:t>
            </a:r>
            <a:r>
              <a:rPr lang="en-US" dirty="0" err="1"/>
              <a:t>u</a:t>
            </a:r>
            <a:r>
              <a:rPr lang="en-US" smtClean="0"/>
              <a:t>s </a:t>
            </a:r>
            <a:r>
              <a:rPr lang="en-US" dirty="0" smtClean="0"/>
              <a:t>Event Buffer</a:t>
            </a:r>
          </a:p>
          <a:p>
            <a:r>
              <a:rPr lang="en-US" dirty="0" smtClean="0"/>
              <a:t>Select smallest FPGA that supports this requirement</a:t>
            </a:r>
          </a:p>
          <a:p>
            <a:pPr lvl="1"/>
            <a:r>
              <a:rPr lang="en-US" dirty="0" smtClean="0"/>
              <a:t>With contingency</a:t>
            </a:r>
          </a:p>
          <a:p>
            <a:r>
              <a:rPr lang="en-US" dirty="0" smtClean="0"/>
              <a:t>Develop on development board</a:t>
            </a:r>
          </a:p>
          <a:p>
            <a:r>
              <a:rPr lang="en-US" dirty="0" smtClean="0"/>
              <a:t>Design hybrid for packaged part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main development efforts:</a:t>
            </a:r>
          </a:p>
          <a:p>
            <a:endParaRPr lang="en-US" dirty="0"/>
          </a:p>
          <a:p>
            <a:r>
              <a:rPr lang="en-US" dirty="0" smtClean="0"/>
              <a:t>Data path</a:t>
            </a:r>
          </a:p>
          <a:p>
            <a:r>
              <a:rPr lang="en-US" dirty="0" smtClean="0"/>
              <a:t>Command protocol convertor</a:t>
            </a:r>
          </a:p>
          <a:p>
            <a:r>
              <a:rPr lang="en-US" dirty="0" smtClean="0"/>
              <a:t>Hybrid board support for FPGA</a:t>
            </a:r>
          </a:p>
          <a:p>
            <a:pPr lvl="1"/>
            <a:r>
              <a:rPr lang="en-US" dirty="0" smtClean="0"/>
              <a:t>Do not underestimate this one!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Organize Chess 2 data into pipeline memory</a:t>
            </a:r>
          </a:p>
          <a:p>
            <a:r>
              <a:rPr lang="en-US" dirty="0" smtClean="0"/>
              <a:t>L0 selection into Event Buffer</a:t>
            </a:r>
          </a:p>
          <a:p>
            <a:r>
              <a:rPr lang="en-US" dirty="0" smtClean="0"/>
              <a:t>R3/L1 (PR/LP) selection into </a:t>
            </a:r>
            <a:r>
              <a:rPr lang="en-US" dirty="0" err="1" smtClean="0"/>
              <a:t>packetizer</a:t>
            </a:r>
            <a:endParaRPr lang="en-US" dirty="0" smtClean="0"/>
          </a:p>
          <a:p>
            <a:r>
              <a:rPr lang="en-US" dirty="0" smtClean="0"/>
              <a:t>Build 54-bit packets with 33-bit payloads</a:t>
            </a:r>
          </a:p>
          <a:p>
            <a:pPr lvl="1"/>
            <a:r>
              <a:rPr lang="en-US" dirty="0" smtClean="0"/>
              <a:t>Design this structure early!</a:t>
            </a:r>
          </a:p>
          <a:p>
            <a:r>
              <a:rPr lang="en-US" dirty="0" smtClean="0"/>
              <a:t>Port ABC130 </a:t>
            </a:r>
            <a:r>
              <a:rPr lang="en-US" dirty="0" err="1" smtClean="0"/>
              <a:t>serializer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6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Protocol Convertor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 ABC130 Command Decoder &amp; Registers</a:t>
            </a:r>
          </a:p>
          <a:p>
            <a:pPr lvl="1"/>
            <a:r>
              <a:rPr lang="en-US" dirty="0" smtClean="0"/>
              <a:t>Registers can be simplified (don’t need triplication)</a:t>
            </a:r>
          </a:p>
          <a:p>
            <a:r>
              <a:rPr lang="en-US" dirty="0" smtClean="0"/>
              <a:t>Interface to outgoing command structure</a:t>
            </a:r>
          </a:p>
          <a:p>
            <a:r>
              <a:rPr lang="en-US" dirty="0" smtClean="0"/>
              <a:t>Design </a:t>
            </a:r>
            <a:r>
              <a:rPr lang="en-US" dirty="0" err="1" smtClean="0"/>
              <a:t>readback</a:t>
            </a:r>
            <a:r>
              <a:rPr lang="en-US" dirty="0" smtClean="0"/>
              <a:t> mechanism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ABC130 vs </a:t>
            </a:r>
            <a:r>
              <a:rPr lang="en-US" dirty="0" err="1" smtClean="0"/>
              <a:t>ABCStar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2873682"/>
            <a:ext cx="5181600" cy="2255223"/>
          </a:xfrm>
          <a:prstGeom prst="rect">
            <a:avLst/>
          </a:prstGeom>
        </p:spPr>
      </p:pic>
      <p:pic>
        <p:nvPicPr>
          <p:cNvPr id="13" name="Content Placeholder 12"/>
          <p:cNvPicPr>
            <a:picLocks noGrp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909725"/>
            <a:ext cx="5181600" cy="218313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2849354" y="5673969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ABC130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8169216" y="5673968"/>
            <a:ext cx="1187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ABCStar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ABC130 &amp; HCC130 Specifications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twiki.cern.ch/twiki/bin/view/Atlas/ItkAsicDocumentation</a:t>
            </a:r>
            <a:endParaRPr lang="en-US" dirty="0" smtClean="0"/>
          </a:p>
          <a:p>
            <a:r>
              <a:rPr lang="en-US" dirty="0" smtClean="0"/>
              <a:t>Star Specifications will appear there as well</a:t>
            </a:r>
          </a:p>
          <a:p>
            <a:pPr lvl="1"/>
            <a:r>
              <a:rPr lang="en-US" dirty="0" err="1" smtClean="0"/>
              <a:t>ABCStar</a:t>
            </a:r>
            <a:r>
              <a:rPr lang="en-US" dirty="0" smtClean="0"/>
              <a:t> </a:t>
            </a:r>
            <a:r>
              <a:rPr lang="en-US" dirty="0"/>
              <a:t>Spec review: </a:t>
            </a:r>
            <a:r>
              <a:rPr lang="en-US" dirty="0">
                <a:hlinkClick r:id="rId4"/>
              </a:rPr>
              <a:t>https://indico.cern.ch/event/448873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3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130 versions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svn.cern.ch/reps/abcnasic/abc130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svn.cern.ch/reps/abcnasic/hcc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Star versions</a:t>
            </a:r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svn.cern.ch/reps/itkstrasic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usable?</a:t>
            </a:r>
          </a:p>
        </p:txBody>
      </p:sp>
      <p:pic>
        <p:nvPicPr>
          <p:cNvPr id="13" name="Content Placeholder 12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80000" y="2140722"/>
            <a:ext cx="8832000" cy="372114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4091354" y="4325816"/>
            <a:ext cx="2836984" cy="185224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864908" y="1824525"/>
            <a:ext cx="1764323" cy="364280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313400" y="5136246"/>
            <a:ext cx="2100231" cy="88371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6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Chess 2 data look very different from ABC data</a:t>
            </a:r>
          </a:p>
          <a:p>
            <a:r>
              <a:rPr lang="en-US" dirty="0" smtClean="0"/>
              <a:t>ACDC </a:t>
            </a:r>
            <a:r>
              <a:rPr lang="en-US" dirty="0" smtClean="0"/>
              <a:t>is not constrained to use GF130 memory blocks</a:t>
            </a:r>
          </a:p>
          <a:p>
            <a:pPr lvl="1"/>
            <a:r>
              <a:rPr lang="en-US" dirty="0" smtClean="0"/>
              <a:t>ACDC </a:t>
            </a:r>
            <a:r>
              <a:rPr lang="en-US" dirty="0" smtClean="0"/>
              <a:t>can use more suitable memory structure</a:t>
            </a:r>
          </a:p>
          <a:p>
            <a:r>
              <a:rPr lang="en-US" dirty="0" smtClean="0"/>
              <a:t>It is the interfaces to the HCC that matter</a:t>
            </a:r>
          </a:p>
          <a:p>
            <a:pPr lvl="1"/>
            <a:r>
              <a:rPr lang="en-US" dirty="0" smtClean="0"/>
              <a:t>Command decode blocks</a:t>
            </a:r>
          </a:p>
          <a:p>
            <a:pPr lvl="1"/>
            <a:r>
              <a:rPr lang="en-US" dirty="0" smtClean="0"/>
              <a:t>Readout block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ABC130 &amp; </a:t>
            </a:r>
            <a:r>
              <a:rPr lang="en-US" dirty="0" err="1" smtClean="0"/>
              <a:t>ABCStar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Trigger command structure</a:t>
            </a:r>
          </a:p>
          <a:p>
            <a:pPr lvl="1"/>
            <a:r>
              <a:rPr lang="en-US" dirty="0" smtClean="0"/>
              <a:t>Yet undefined for </a:t>
            </a:r>
            <a:r>
              <a:rPr lang="en-US" dirty="0" err="1" smtClean="0"/>
              <a:t>ABCStar</a:t>
            </a:r>
            <a:endParaRPr lang="en-US" dirty="0" smtClean="0"/>
          </a:p>
          <a:p>
            <a:r>
              <a:rPr lang="en-US" dirty="0" smtClean="0"/>
              <a:t>Output data packet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9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ACDC </a:t>
            </a:r>
            <a:r>
              <a:rPr lang="en-US" dirty="0" smtClean="0"/>
              <a:t>does not depend on </a:t>
            </a:r>
            <a:r>
              <a:rPr lang="en-US" dirty="0" err="1" smtClean="0"/>
              <a:t>ABCStar</a:t>
            </a:r>
            <a:r>
              <a:rPr lang="en-US" dirty="0" smtClean="0"/>
              <a:t> submission, just </a:t>
            </a:r>
            <a:r>
              <a:rPr lang="en-US" dirty="0" err="1" smtClean="0"/>
              <a:t>HCCStar</a:t>
            </a:r>
            <a:endParaRPr lang="en-US" dirty="0" smtClean="0"/>
          </a:p>
          <a:p>
            <a:r>
              <a:rPr lang="en-US" dirty="0" err="1" smtClean="0"/>
              <a:t>HCCStar</a:t>
            </a:r>
            <a:r>
              <a:rPr lang="en-US" dirty="0" smtClean="0"/>
              <a:t> will not get submitted before Aug 2016</a:t>
            </a:r>
          </a:p>
          <a:p>
            <a:pPr lvl="1"/>
            <a:r>
              <a:rPr lang="en-US" dirty="0" smtClean="0"/>
              <a:t>Success oriented schedule</a:t>
            </a:r>
          </a:p>
          <a:p>
            <a:pPr lvl="1"/>
            <a:r>
              <a:rPr lang="en-US" dirty="0" smtClean="0"/>
              <a:t>More likely November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ABCStar</a:t>
            </a:r>
            <a:r>
              <a:rPr lang="en-US" dirty="0" smtClean="0"/>
              <a:t> gets pushed back due to front-end issues, chipset may be submitted at the same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designing to HCC130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Bandwidth to HCC130 will be limiting factor</a:t>
            </a:r>
          </a:p>
          <a:p>
            <a:r>
              <a:rPr lang="en-US" dirty="0" smtClean="0"/>
              <a:t>Need to support daisy chaining in </a:t>
            </a:r>
            <a:r>
              <a:rPr lang="en-US" dirty="0" smtClean="0"/>
              <a:t>ACDC </a:t>
            </a:r>
            <a:r>
              <a:rPr lang="en-US" dirty="0" smtClean="0"/>
              <a:t>OR max 4 </a:t>
            </a:r>
            <a:r>
              <a:rPr lang="en-US" dirty="0" smtClean="0"/>
              <a:t>ACDC </a:t>
            </a:r>
            <a:r>
              <a:rPr lang="en-US" dirty="0" smtClean="0"/>
              <a:t>per HCC</a:t>
            </a:r>
          </a:p>
          <a:p>
            <a:pPr lvl="1"/>
            <a:r>
              <a:rPr lang="en-US" dirty="0" smtClean="0"/>
              <a:t>Not all readout modes have been validated</a:t>
            </a:r>
          </a:p>
          <a:p>
            <a:pPr lvl="2"/>
            <a:r>
              <a:rPr lang="en-US" dirty="0" smtClean="0"/>
              <a:t>Need to fully validate 4 simultaneous inputs on HCC130</a:t>
            </a:r>
          </a:p>
          <a:p>
            <a:pPr lvl="1"/>
            <a:r>
              <a:rPr lang="en-US" dirty="0" smtClean="0"/>
              <a:t>Should be able to port ABC130 readout block</a:t>
            </a:r>
          </a:p>
          <a:p>
            <a:pPr lvl="1"/>
            <a:r>
              <a:rPr lang="en-US" dirty="0" smtClean="0"/>
              <a:t>Must support flow control</a:t>
            </a:r>
          </a:p>
          <a:p>
            <a:pPr lvl="1"/>
            <a:r>
              <a:rPr lang="en-US" dirty="0" smtClean="0"/>
              <a:t>Maximum bandwidth of HCC130 is 320 Mbps</a:t>
            </a:r>
          </a:p>
          <a:p>
            <a:pPr lvl="1"/>
            <a:endParaRPr lang="en-US" dirty="0"/>
          </a:p>
          <a:p>
            <a:r>
              <a:rPr lang="en-US" dirty="0" smtClean="0"/>
              <a:t>Incoming data packets to HCC130 are not looked at or touched</a:t>
            </a:r>
          </a:p>
          <a:p>
            <a:pPr lvl="1"/>
            <a:r>
              <a:rPr lang="en-US" dirty="0" smtClean="0"/>
              <a:t>Additional header added and then are sent out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ABC130 Description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Organize hit data by BC</a:t>
            </a:r>
          </a:p>
          <a:p>
            <a:r>
              <a:rPr lang="en-US" dirty="0" smtClean="0"/>
              <a:t>Implement L0 latency pipeline (6-10 us)</a:t>
            </a:r>
          </a:p>
          <a:p>
            <a:r>
              <a:rPr lang="en-US" dirty="0" smtClean="0"/>
              <a:t>Readout modes?</a:t>
            </a:r>
          </a:p>
          <a:p>
            <a:pPr lvl="1"/>
            <a:r>
              <a:rPr lang="en-US" dirty="0" smtClean="0"/>
              <a:t>(a) L0 readout</a:t>
            </a:r>
          </a:p>
          <a:p>
            <a:pPr lvl="1"/>
            <a:r>
              <a:rPr lang="en-US" dirty="0" smtClean="0"/>
              <a:t>(b) L0/R3/L1</a:t>
            </a:r>
          </a:p>
          <a:p>
            <a:r>
              <a:rPr lang="en-US" dirty="0" smtClean="0"/>
              <a:t>For (b)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tore data index by L0ID  (30-60 </a:t>
            </a:r>
            <a:r>
              <a:rPr lang="en-US" dirty="0"/>
              <a:t>u</a:t>
            </a:r>
            <a:r>
              <a:rPr lang="en-US" dirty="0" smtClean="0"/>
              <a:t>s)</a:t>
            </a:r>
          </a:p>
          <a:p>
            <a:pPr lvl="1"/>
            <a:r>
              <a:rPr lang="en-US" dirty="0" smtClean="0"/>
              <a:t>Select data based on L0ID in R3/L1</a:t>
            </a:r>
          </a:p>
          <a:p>
            <a:r>
              <a:rPr lang="en-US" dirty="0" smtClean="0"/>
              <a:t>For (a) &amp; (b), organize data in 33 bit chunks</a:t>
            </a:r>
          </a:p>
          <a:p>
            <a:r>
              <a:rPr lang="en-US" dirty="0" smtClean="0"/>
              <a:t>Add header, serialize, send to HCC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23540" y="3106615"/>
            <a:ext cx="35286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NB: In the </a:t>
            </a:r>
            <a:r>
              <a:rPr lang="en-US" sz="2000" dirty="0" err="1" smtClean="0">
                <a:solidFill>
                  <a:srgbClr val="FF0000"/>
                </a:solidFill>
              </a:rPr>
              <a:t>ABCStar</a:t>
            </a:r>
            <a:r>
              <a:rPr lang="en-US" sz="2000" dirty="0" smtClean="0">
                <a:solidFill>
                  <a:srgbClr val="FF0000"/>
                </a:solidFill>
              </a:rPr>
              <a:t> we renamed R3 and L1 to PR and LP </a:t>
            </a:r>
            <a:r>
              <a:rPr lang="en-US" sz="2000" i="1" dirty="0" smtClean="0">
                <a:solidFill>
                  <a:srgbClr val="FF0000"/>
                </a:solidFill>
              </a:rPr>
              <a:t>requests.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February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59E4-0D36-4793-8AD5-47F2D3D7A1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741</Words>
  <Application>Microsoft Office PowerPoint</Application>
  <PresentationFormat>Widescreen</PresentationFormat>
  <Paragraphs>232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MS Mincho</vt:lpstr>
      <vt:lpstr>Arial</vt:lpstr>
      <vt:lpstr>Calibri</vt:lpstr>
      <vt:lpstr>Calibri Light</vt:lpstr>
      <vt:lpstr>Times New Roman</vt:lpstr>
      <vt:lpstr>Office Theme</vt:lpstr>
      <vt:lpstr>ABC/HCC Overview</vt:lpstr>
      <vt:lpstr>ABC130 vs ABCStar</vt:lpstr>
      <vt:lpstr>What is usable?</vt:lpstr>
      <vt:lpstr>Why?</vt:lpstr>
      <vt:lpstr>Differences between ABC130 &amp; ABCStar</vt:lpstr>
      <vt:lpstr>Schedule</vt:lpstr>
      <vt:lpstr>Consequences of designing to HCC130</vt:lpstr>
      <vt:lpstr>ABC130 Description</vt:lpstr>
      <vt:lpstr>Functionality</vt:lpstr>
      <vt:lpstr>Functionality 2</vt:lpstr>
      <vt:lpstr>Clocks</vt:lpstr>
      <vt:lpstr>Command Interface</vt:lpstr>
      <vt:lpstr>Command Decoder</vt:lpstr>
      <vt:lpstr>Data Serializer</vt:lpstr>
      <vt:lpstr>Work Plan Proposal</vt:lpstr>
      <vt:lpstr>FPGA Selection</vt:lpstr>
      <vt:lpstr>Parallel Paths</vt:lpstr>
      <vt:lpstr>Data Path</vt:lpstr>
      <vt:lpstr>Command Protocol Convertor</vt:lpstr>
      <vt:lpstr>Information References</vt:lpstr>
      <vt:lpstr>Documentation</vt:lpstr>
      <vt:lpstr>Designs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ABC/HCC Overview</dc:title>
  <dc:creator>keener</dc:creator>
  <cp:lastModifiedBy>keener</cp:lastModifiedBy>
  <cp:revision>15</cp:revision>
  <dcterms:created xsi:type="dcterms:W3CDTF">2016-02-11T01:15:14Z</dcterms:created>
  <dcterms:modified xsi:type="dcterms:W3CDTF">2016-02-17T16:16:15Z</dcterms:modified>
</cp:coreProperties>
</file>