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7" r:id="rId1"/>
  </p:sldMasterIdLst>
  <p:notesMasterIdLst>
    <p:notesMasterId r:id="rId15"/>
  </p:notesMasterIdLst>
  <p:handoutMasterIdLst>
    <p:handoutMasterId r:id="rId16"/>
  </p:handoutMasterIdLst>
  <p:sldIdLst>
    <p:sldId id="603" r:id="rId2"/>
    <p:sldId id="617" r:id="rId3"/>
    <p:sldId id="607" r:id="rId4"/>
    <p:sldId id="608" r:id="rId5"/>
    <p:sldId id="618" r:id="rId6"/>
    <p:sldId id="605" r:id="rId7"/>
    <p:sldId id="619" r:id="rId8"/>
    <p:sldId id="611" r:id="rId9"/>
    <p:sldId id="614" r:id="rId10"/>
    <p:sldId id="612" r:id="rId11"/>
    <p:sldId id="613" r:id="rId12"/>
    <p:sldId id="620" r:id="rId13"/>
    <p:sldId id="616" r:id="rId14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Arial Unicode MS" pitchFamily="34" charset="-128"/>
      <p:regular r:id="rId22"/>
    </p:embeddedFont>
    <p:embeddedFont>
      <p:font typeface="Mathematica5" pitchFamily="2" charset="2"/>
      <p:regular r:id="rId23"/>
      <p:bold r:id="rId24"/>
    </p:embeddedFont>
  </p:embeddedFontLst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50000"/>
      </a:spcBef>
      <a:spcAft>
        <a:spcPct val="0"/>
      </a:spcAft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50000"/>
      </a:spcBef>
      <a:spcAft>
        <a:spcPct val="0"/>
      </a:spcAft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50000"/>
      </a:spcBef>
      <a:spcAft>
        <a:spcPct val="0"/>
      </a:spcAft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50000"/>
      </a:spcBef>
      <a:spcAft>
        <a:spcPct val="0"/>
      </a:spcAft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C95FC28A-2599-47EA-A7B5-CB5A57B6D151}">
          <p14:sldIdLst>
            <p14:sldId id="603"/>
            <p14:sldId id="617"/>
            <p14:sldId id="607"/>
            <p14:sldId id="608"/>
            <p14:sldId id="618"/>
            <p14:sldId id="605"/>
            <p14:sldId id="619"/>
            <p14:sldId id="611"/>
            <p14:sldId id="614"/>
            <p14:sldId id="612"/>
            <p14:sldId id="613"/>
            <p14:sldId id="620"/>
            <p14:sldId id="61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6600"/>
    <a:srgbClr val="00CCFF"/>
    <a:srgbClr val="333399"/>
    <a:srgbClr val="0099FF"/>
    <a:srgbClr val="CC00CC"/>
    <a:srgbClr val="CC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7192" autoAdjust="0"/>
  </p:normalViewPr>
  <p:slideViewPr>
    <p:cSldViewPr>
      <p:cViewPr varScale="1">
        <p:scale>
          <a:sx n="68" d="100"/>
          <a:sy n="68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0E5009-FB61-4D01-8008-9D77D352E2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58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34752C2-702E-4D65-922A-AE80514621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747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37th ICFA Advanced Beam Dynamics Workshop on Future Light Sources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A566-C3C3-4AA7-B27F-6F10DC35F85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1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37th ICFA Advanced Beam Dynamics Workshop on Future Light Sources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A566-C3C3-4AA7-B27F-6F10DC35F85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78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37th ICFA Advanced Beam Dynamics Workshop on Future Light Sources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A566-C3C3-4AA7-B27F-6F10DC35F85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9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37th ICFA Advanced Beam Dynamics Workshop on Future Light Sources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4DC6F-5079-41B5-B3B9-A487289D77E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52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37th ICFA Advanced Beam Dynamics Workshop on Future Light Sources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A566-C3C3-4AA7-B27F-6F10DC35F85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6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37th ICFA Advanced Beam Dynamics Workshop on Future Light Sources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A566-C3C3-4AA7-B27F-6F10DC35F85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07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37th ICFA Advanced Beam Dynamics Workshop on Future Light Sources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A566-C3C3-4AA7-B27F-6F10DC35F85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7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37th ICFA Advanced Beam Dynamics Workshop on Future Light Sources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A566-C3C3-4AA7-B27F-6F10DC35F85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3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37th ICFA Advanced Beam Dynamics Workshop on Future Light Sources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A566-C3C3-4AA7-B27F-6F10DC35F85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16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37th ICFA Advanced Beam Dynamics Workshop on Future Light Sources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A566-C3C3-4AA7-B27F-6F10DC35F85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02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37th ICFA Advanced Beam Dynamics Workshop on Future Light Sources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A566-C3C3-4AA7-B27F-6F10DC35F85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72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37th ICFA Advanced Beam Dynamics Workshop on Future Light Sources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CAA566-C3C3-4AA7-B27F-6F10DC35F85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78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Dimensional</a:t>
            </a:r>
            <a:br>
              <a:rPr lang="en-US" dirty="0" smtClean="0"/>
            </a:br>
            <a:r>
              <a:rPr lang="en-US" dirty="0" smtClean="0"/>
              <a:t>SR-Interferometer at PETRA III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/>
              <a:t>Artem</a:t>
            </a:r>
            <a:r>
              <a:rPr lang="en-US" sz="2600" dirty="0" smtClean="0"/>
              <a:t> </a:t>
            </a:r>
            <a:r>
              <a:rPr lang="en-US" sz="2600" dirty="0" err="1" smtClean="0"/>
              <a:t>Novokshonov</a:t>
            </a:r>
            <a:endParaRPr lang="de-DE" sz="2600" dirty="0" smtClean="0"/>
          </a:p>
          <a:p>
            <a:r>
              <a:rPr lang="en-US" sz="2600" dirty="0" smtClean="0"/>
              <a:t>DESY, Tomsk Polytechnic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6093296"/>
            <a:ext cx="2433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DEELS 2016 Workshop DESY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1751" name="Picture 7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novoks\Desktop\logoenglish_maliy_448x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0" y="201377"/>
            <a:ext cx="1188362" cy="3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322988" y="71438"/>
            <a:ext cx="5185116" cy="64770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Lab Modelling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37034" y="891305"/>
            <a:ext cx="583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Slits rotating. Horizontal size determination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280395" y="990584"/>
            <a:ext cx="1749180" cy="1721781"/>
            <a:chOff x="1043608" y="1484784"/>
            <a:chExt cx="2391627" cy="3270098"/>
          </a:xfrm>
        </p:grpSpPr>
        <p:grpSp>
          <p:nvGrpSpPr>
            <p:cNvPr id="36" name="Group 35"/>
            <p:cNvGrpSpPr/>
            <p:nvPr/>
          </p:nvGrpSpPr>
          <p:grpSpPr>
            <a:xfrm>
              <a:off x="1043608" y="1543294"/>
              <a:ext cx="2391627" cy="3211588"/>
              <a:chOff x="1043608" y="1543294"/>
              <a:chExt cx="2391627" cy="321158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043608" y="1700808"/>
                <a:ext cx="2340260" cy="2160240"/>
                <a:chOff x="1043608" y="1700808"/>
                <a:chExt cx="2340260" cy="2160240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043608" y="1700808"/>
                  <a:ext cx="2340260" cy="216024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1493658" y="2060848"/>
                  <a:ext cx="270030" cy="36004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665351" y="2060848"/>
                  <a:ext cx="270030" cy="36004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493658" y="3140968"/>
                  <a:ext cx="270030" cy="36004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660588" y="3137160"/>
                  <a:ext cx="270030" cy="36004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 rot="20617254">
                <a:off x="1094975" y="1543294"/>
                <a:ext cx="2340260" cy="2968812"/>
                <a:chOff x="3948150" y="1622695"/>
                <a:chExt cx="2340260" cy="2968812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3948150" y="1772816"/>
                  <a:ext cx="2340260" cy="2160240"/>
                  <a:chOff x="1043608" y="1700808"/>
                  <a:chExt cx="2340260" cy="2160240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1043608" y="1700808"/>
                    <a:ext cx="2340260" cy="2160240"/>
                  </a:xfrm>
                  <a:prstGeom prst="rect">
                    <a:avLst/>
                  </a:prstGeom>
                  <a:solidFill>
                    <a:schemeClr val="lt1">
                      <a:alpha val="0"/>
                    </a:schemeClr>
                  </a:solidFill>
                  <a:ln>
                    <a:prstDash val="sys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1493658" y="2060848"/>
                    <a:ext cx="270030" cy="360040"/>
                  </a:xfrm>
                  <a:prstGeom prst="rect">
                    <a:avLst/>
                  </a:prstGeom>
                  <a:solidFill>
                    <a:schemeClr val="lt1">
                      <a:alpha val="0"/>
                    </a:schemeClr>
                  </a:solidFill>
                  <a:ln>
                    <a:prstDash val="sys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2665351" y="2060848"/>
                    <a:ext cx="270030" cy="360040"/>
                  </a:xfrm>
                  <a:prstGeom prst="rect">
                    <a:avLst/>
                  </a:prstGeom>
                  <a:solidFill>
                    <a:schemeClr val="lt1">
                      <a:alpha val="0"/>
                    </a:schemeClr>
                  </a:solidFill>
                  <a:ln>
                    <a:prstDash val="sys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1493658" y="3140968"/>
                    <a:ext cx="270030" cy="360040"/>
                  </a:xfrm>
                  <a:prstGeom prst="rect">
                    <a:avLst/>
                  </a:prstGeom>
                  <a:solidFill>
                    <a:schemeClr val="lt1">
                      <a:alpha val="0"/>
                    </a:schemeClr>
                  </a:solidFill>
                  <a:ln>
                    <a:prstDash val="sys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2660588" y="3137160"/>
                    <a:ext cx="270030" cy="360040"/>
                  </a:xfrm>
                  <a:prstGeom prst="rect">
                    <a:avLst/>
                  </a:prstGeom>
                  <a:solidFill>
                    <a:schemeClr val="lt1">
                      <a:alpha val="0"/>
                    </a:schemeClr>
                  </a:solidFill>
                  <a:ln>
                    <a:prstDash val="sysDash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3" name="Straight Connector 32"/>
                <p:cNvCxnSpPr/>
                <p:nvPr/>
              </p:nvCxnSpPr>
              <p:spPr>
                <a:xfrm rot="982746">
                  <a:off x="4681536" y="1622695"/>
                  <a:ext cx="894672" cy="296881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Arc 33"/>
              <p:cNvSpPr/>
              <p:nvPr/>
            </p:nvSpPr>
            <p:spPr>
              <a:xfrm rot="7084334">
                <a:off x="1567217" y="2784440"/>
                <a:ext cx="1416100" cy="1568826"/>
              </a:xfrm>
              <a:prstGeom prst="arc">
                <a:avLst>
                  <a:gd name="adj1" fmla="val 17980124"/>
                  <a:gd name="adj2" fmla="val 20248011"/>
                </a:avLst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64002" y="4209397"/>
                <a:ext cx="396586" cy="545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/>
                  <a:t>α</a:t>
                </a:r>
                <a:endParaRPr lang="en-US" sz="20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2213738" y="1484784"/>
              <a:ext cx="0" cy="3024336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384185" y="1344637"/>
            <a:ext cx="4627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Let us consider that our slits are rotated at some angle to the “not tilted” position. In this case there must be some mistake of beam size determination.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724429"/>
            <a:ext cx="9135681" cy="3430231"/>
            <a:chOff x="0" y="2724429"/>
            <a:chExt cx="9135681" cy="3430231"/>
          </a:xfrm>
        </p:grpSpPr>
        <p:sp>
          <p:nvSpPr>
            <p:cNvPr id="53" name="TextBox 52"/>
            <p:cNvSpPr txBox="1"/>
            <p:nvPr/>
          </p:nvSpPr>
          <p:spPr>
            <a:xfrm>
              <a:off x="841928" y="2724429"/>
              <a:ext cx="3615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Non rotated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interferogram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49734"/>
              <a:ext cx="4617407" cy="2804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929" y="3406353"/>
              <a:ext cx="4460752" cy="2748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5040718" y="2724429"/>
              <a:ext cx="3615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 degree rotated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interferogram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287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1751" name="Picture 7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novoks\Desktop\logoenglish_maliy_448x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0" y="201377"/>
            <a:ext cx="1188362" cy="3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322988" y="71438"/>
            <a:ext cx="5185116" cy="64770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Lab Modelling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53802" y="824225"/>
            <a:ext cx="583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Slits rotating. Vertical size determination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3850" y="1285890"/>
            <a:ext cx="8627709" cy="2978696"/>
            <a:chOff x="323850" y="1285890"/>
            <a:chExt cx="8627709" cy="2978696"/>
          </a:xfrm>
        </p:grpSpPr>
        <p:sp>
          <p:nvSpPr>
            <p:cNvPr id="39" name="TextBox 38"/>
            <p:cNvSpPr txBox="1"/>
            <p:nvPr/>
          </p:nvSpPr>
          <p:spPr>
            <a:xfrm>
              <a:off x="323850" y="1944241"/>
              <a:ext cx="388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Not rotated vertical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interferogram</a:t>
              </a:r>
              <a:r>
                <a:rPr lang="en-US" sz="2400" dirty="0" smtClean="0">
                  <a:solidFill>
                    <a:schemeClr val="tx1"/>
                  </a:solidFill>
                </a:rPr>
                <a:t> →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285890"/>
              <a:ext cx="4883615" cy="2978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406995" y="3429000"/>
            <a:ext cx="8535808" cy="2919279"/>
            <a:chOff x="427905" y="3429000"/>
            <a:chExt cx="8535808" cy="2919279"/>
          </a:xfrm>
        </p:grpSpPr>
        <p:sp>
          <p:nvSpPr>
            <p:cNvPr id="44" name="TextBox 43"/>
            <p:cNvSpPr txBox="1"/>
            <p:nvPr/>
          </p:nvSpPr>
          <p:spPr>
            <a:xfrm>
              <a:off x="5237565" y="4844503"/>
              <a:ext cx="37261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 degree rotated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←  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interferogram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05" y="3429000"/>
              <a:ext cx="4874995" cy="2919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6603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1751" name="Picture 7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novoks\Desktop\logoenglish_maliy_448x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0" y="201377"/>
            <a:ext cx="1188362" cy="3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932852" y="981075"/>
            <a:ext cx="7378504" cy="5112568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this month the Interferometer will start to operate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Virtual Lab we can calculate some mistakes and then to check it experimentally on the interferometer</a:t>
            </a:r>
            <a:endParaRPr lang="en-GB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9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1751" name="Picture 7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novoks\Desktop\logoenglish_maliy_448x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0" y="201377"/>
            <a:ext cx="1188362" cy="3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1542030" y="3068960"/>
            <a:ext cx="6481911" cy="72008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de-DE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74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322988" y="71438"/>
            <a:ext cx="6769100" cy="64770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SR-Interferometer at PETRA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7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novoks\Desktop\logoenglish_maliy_448x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97" y="211226"/>
            <a:ext cx="1188362" cy="3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Group 119"/>
          <p:cNvGrpSpPr/>
          <p:nvPr/>
        </p:nvGrpSpPr>
        <p:grpSpPr>
          <a:xfrm>
            <a:off x="695465" y="1325266"/>
            <a:ext cx="7753070" cy="2585396"/>
            <a:chOff x="509287" y="1435052"/>
            <a:chExt cx="7753070" cy="2585396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2085582" y="1983965"/>
              <a:ext cx="1" cy="1116124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17"/>
            <p:cNvGrpSpPr/>
            <p:nvPr/>
          </p:nvGrpSpPr>
          <p:grpSpPr>
            <a:xfrm>
              <a:off x="509287" y="1435052"/>
              <a:ext cx="7753070" cy="2585396"/>
              <a:chOff x="467544" y="1779708"/>
              <a:chExt cx="7753070" cy="2585396"/>
            </a:xfrm>
          </p:grpSpPr>
          <p:sp>
            <p:nvSpPr>
              <p:cNvPr id="55" name="Rectangle 8"/>
              <p:cNvSpPr>
                <a:spLocks noChangeArrowheads="1"/>
              </p:cNvSpPr>
              <p:nvPr/>
            </p:nvSpPr>
            <p:spPr bwMode="auto">
              <a:xfrm>
                <a:off x="2067518" y="3461520"/>
                <a:ext cx="684200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Mirror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467544" y="1779708"/>
                <a:ext cx="7753070" cy="2585396"/>
                <a:chOff x="467544" y="1779708"/>
                <a:chExt cx="7753070" cy="2585396"/>
              </a:xfrm>
            </p:grpSpPr>
            <p:sp>
              <p:nvSpPr>
                <p:cNvPr id="57" name="Rectangle 8"/>
                <p:cNvSpPr>
                  <a:spLocks noChangeArrowheads="1"/>
                </p:cNvSpPr>
                <p:nvPr/>
              </p:nvSpPr>
              <p:spPr bwMode="auto">
                <a:xfrm>
                  <a:off x="467544" y="3001092"/>
                  <a:ext cx="936104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ts val="1200"/>
                    </a:spcAft>
                  </a:pPr>
                  <a:r>
                    <a:rPr lang="en-US" sz="1100" dirty="0" smtClean="0">
                      <a:solidFill>
                        <a:schemeClr val="tx1"/>
                      </a:solidFill>
                    </a:rPr>
                    <a:t>Source point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tangle 8"/>
                <p:cNvSpPr>
                  <a:spLocks noChangeArrowheads="1"/>
                </p:cNvSpPr>
                <p:nvPr/>
              </p:nvSpPr>
              <p:spPr bwMode="auto">
                <a:xfrm>
                  <a:off x="1155775" y="3502781"/>
                  <a:ext cx="495746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ts val="1200"/>
                    </a:spcAft>
                  </a:pPr>
                  <a:r>
                    <a:rPr lang="de-DE" sz="1100" dirty="0" smtClean="0">
                      <a:solidFill>
                        <a:schemeClr val="tx1"/>
                      </a:solidFill>
                    </a:rPr>
                    <a:t>SR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ectangle 8"/>
                <p:cNvSpPr>
                  <a:spLocks noChangeArrowheads="1"/>
                </p:cNvSpPr>
                <p:nvPr/>
              </p:nvSpPr>
              <p:spPr bwMode="auto">
                <a:xfrm>
                  <a:off x="2490218" y="2541276"/>
                  <a:ext cx="549089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ts val="1200"/>
                    </a:spcAft>
                  </a:pPr>
                  <a:r>
                    <a:rPr lang="en-US" sz="1100" dirty="0" smtClean="0">
                      <a:solidFill>
                        <a:schemeClr val="tx1"/>
                      </a:solidFill>
                    </a:rPr>
                    <a:t>Slits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8"/>
                <p:cNvSpPr>
                  <a:spLocks noChangeArrowheads="1"/>
                </p:cNvSpPr>
                <p:nvPr/>
              </p:nvSpPr>
              <p:spPr bwMode="auto">
                <a:xfrm>
                  <a:off x="3346572" y="3001092"/>
                  <a:ext cx="564443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de-DE" sz="1100" dirty="0" smtClean="0">
                      <a:solidFill>
                        <a:schemeClr val="tx1"/>
                      </a:solidFill>
                    </a:rPr>
                    <a:t>Lens</a:t>
                  </a:r>
                </a:p>
              </p:txBody>
            </p:sp>
            <p:sp>
              <p:nvSpPr>
                <p:cNvPr id="74" name="Rectangle 8"/>
                <p:cNvSpPr>
                  <a:spLocks noChangeArrowheads="1"/>
                </p:cNvSpPr>
                <p:nvPr/>
              </p:nvSpPr>
              <p:spPr bwMode="auto">
                <a:xfrm>
                  <a:off x="4095651" y="2962620"/>
                  <a:ext cx="786278" cy="600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de-DE" sz="1100" dirty="0" smtClean="0">
                      <a:solidFill>
                        <a:schemeClr val="tx1"/>
                      </a:solidFill>
                    </a:rPr>
                    <a:t>500 nm Bandpass Filter</a:t>
                  </a:r>
                </a:p>
              </p:txBody>
            </p:sp>
            <p:sp>
              <p:nvSpPr>
                <p:cNvPr id="77" name="Rectangle 8"/>
                <p:cNvSpPr>
                  <a:spLocks noChangeArrowheads="1"/>
                </p:cNvSpPr>
                <p:nvPr/>
              </p:nvSpPr>
              <p:spPr bwMode="auto">
                <a:xfrm>
                  <a:off x="4877029" y="3047258"/>
                  <a:ext cx="988213" cy="4308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de-DE" sz="1100" dirty="0" smtClean="0">
                      <a:solidFill>
                        <a:schemeClr val="tx1"/>
                      </a:solidFill>
                    </a:rPr>
                    <a:t>Magnificating Lens</a:t>
                  </a:r>
                </a:p>
              </p:txBody>
            </p:sp>
            <p:sp>
              <p:nvSpPr>
                <p:cNvPr id="80" name="Rectangle 8"/>
                <p:cNvSpPr>
                  <a:spLocks noChangeArrowheads="1"/>
                </p:cNvSpPr>
                <p:nvPr/>
              </p:nvSpPr>
              <p:spPr bwMode="auto">
                <a:xfrm>
                  <a:off x="5865242" y="3053152"/>
                  <a:ext cx="988213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de-DE" sz="1100" dirty="0" err="1" smtClean="0">
                      <a:solidFill>
                        <a:schemeClr val="tx1"/>
                      </a:solidFill>
                    </a:rPr>
                    <a:t>Polarizer</a:t>
                  </a:r>
                  <a:endParaRPr lang="de-DE" sz="11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Rectangle 8"/>
                <p:cNvSpPr>
                  <a:spLocks noChangeArrowheads="1"/>
                </p:cNvSpPr>
                <p:nvPr/>
              </p:nvSpPr>
              <p:spPr bwMode="auto">
                <a:xfrm>
                  <a:off x="7232401" y="2745752"/>
                  <a:ext cx="988213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de-DE" sz="1100" dirty="0" smtClean="0">
                      <a:solidFill>
                        <a:schemeClr val="tx1"/>
                      </a:solidFill>
                    </a:rPr>
                    <a:t>CCD </a:t>
                  </a:r>
                  <a:r>
                    <a:rPr lang="de-DE" sz="1100" dirty="0" err="1" smtClean="0">
                      <a:solidFill>
                        <a:schemeClr val="tx1"/>
                      </a:solidFill>
                    </a:rPr>
                    <a:t>Camera</a:t>
                  </a:r>
                  <a:endParaRPr lang="de-DE" sz="11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Rectangle 8"/>
                <p:cNvSpPr>
                  <a:spLocks noChangeArrowheads="1"/>
                </p:cNvSpPr>
                <p:nvPr/>
              </p:nvSpPr>
              <p:spPr bwMode="auto">
                <a:xfrm>
                  <a:off x="1550585" y="3871519"/>
                  <a:ext cx="684200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ts val="1200"/>
                    </a:spcAft>
                  </a:pPr>
                  <a:r>
                    <a:rPr lang="en-US" sz="1100" dirty="0" smtClean="0">
                      <a:solidFill>
                        <a:schemeClr val="tx1"/>
                      </a:solidFill>
                    </a:rPr>
                    <a:t>14.2 m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>
                  <a:off x="758918" y="1779708"/>
                  <a:ext cx="7316363" cy="2585396"/>
                  <a:chOff x="758918" y="1779708"/>
                  <a:chExt cx="7316363" cy="2585396"/>
                </a:xfrm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758918" y="3353508"/>
                    <a:ext cx="288032" cy="216024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" name="Straight Arrow Connector 4"/>
                  <p:cNvCxnSpPr/>
                  <p:nvPr/>
                </p:nvCxnSpPr>
                <p:spPr>
                  <a:xfrm>
                    <a:off x="1055334" y="3461520"/>
                    <a:ext cx="1030249" cy="0"/>
                  </a:xfrm>
                  <a:prstGeom prst="straightConnector1">
                    <a:avLst/>
                  </a:prstGeom>
                  <a:ln>
                    <a:headEnd type="none"/>
                    <a:tailEnd type="stealth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 flipV="1">
                    <a:off x="1752970" y="3131897"/>
                    <a:ext cx="648072" cy="702078"/>
                  </a:xfrm>
                  <a:prstGeom prst="line">
                    <a:avLst/>
                  </a:prstGeom>
                  <a:ln w="34925" cap="flat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>
                    <a:off x="2085583" y="2345396"/>
                    <a:ext cx="828092" cy="0"/>
                  </a:xfrm>
                  <a:prstGeom prst="straightConnector1">
                    <a:avLst/>
                  </a:prstGeom>
                  <a:ln>
                    <a:headEnd type="none"/>
                    <a:tailEnd type="stealth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V="1">
                    <a:off x="1761546" y="1978505"/>
                    <a:ext cx="648072" cy="702078"/>
                  </a:xfrm>
                  <a:prstGeom prst="line">
                    <a:avLst/>
                  </a:prstGeom>
                  <a:ln w="34925" cap="flat">
                    <a:solidFill>
                      <a:schemeClr val="tx2">
                        <a:lumMod val="50000"/>
                      </a:schemeClr>
                    </a:solidFill>
                    <a:round/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Arrow Connector 49"/>
                  <p:cNvCxnSpPr/>
                  <p:nvPr/>
                </p:nvCxnSpPr>
                <p:spPr>
                  <a:xfrm>
                    <a:off x="2913675" y="2340820"/>
                    <a:ext cx="648072" cy="0"/>
                  </a:xfrm>
                  <a:prstGeom prst="straightConnector1">
                    <a:avLst/>
                  </a:prstGeom>
                  <a:ln>
                    <a:headEnd type="none"/>
                    <a:tailEnd type="stealth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534262" y="2038513"/>
                    <a:ext cx="68420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spcAft>
                        <a:spcPts val="1200"/>
                      </a:spcAft>
                    </a:pPr>
                    <a:r>
                      <a:rPr lang="en-US" sz="1100" dirty="0" smtClean="0">
                        <a:solidFill>
                          <a:schemeClr val="tx1"/>
                        </a:solidFill>
                      </a:rPr>
                      <a:t>Mirror</a:t>
                    </a:r>
                    <a:endParaRPr lang="en-US" sz="11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8" name="Straight Arrow Connector 67"/>
                  <p:cNvCxnSpPr/>
                  <p:nvPr/>
                </p:nvCxnSpPr>
                <p:spPr>
                  <a:xfrm>
                    <a:off x="3714147" y="2335195"/>
                    <a:ext cx="783704" cy="0"/>
                  </a:xfrm>
                  <a:prstGeom prst="straightConnector1">
                    <a:avLst/>
                  </a:prstGeom>
                  <a:ln>
                    <a:headEnd type="none"/>
                    <a:tailEnd type="stealth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Arrow Connector 74"/>
                  <p:cNvCxnSpPr>
                    <a:endCxn id="76" idx="2"/>
                  </p:cNvCxnSpPr>
                  <p:nvPr/>
                </p:nvCxnSpPr>
                <p:spPr>
                  <a:xfrm>
                    <a:off x="4497851" y="2335195"/>
                    <a:ext cx="806177" cy="0"/>
                  </a:xfrm>
                  <a:prstGeom prst="straightConnector1">
                    <a:avLst/>
                  </a:prstGeom>
                  <a:ln>
                    <a:headEnd type="none"/>
                    <a:tailEnd type="stealth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4497851" y="1779708"/>
                    <a:ext cx="0" cy="1061771"/>
                  </a:xfrm>
                  <a:prstGeom prst="line">
                    <a:avLst/>
                  </a:prstGeom>
                  <a:ln w="50800" cap="flat">
                    <a:solidFill>
                      <a:srgbClr val="009900"/>
                    </a:solidFill>
                    <a:round/>
                  </a:ln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sx="1000" sy="1000" algn="ctr" rotWithShape="0">
                      <a:srgbClr val="000000"/>
                    </a:outerShdw>
                    <a:softEdge rad="12700"/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Arrow Connector 77"/>
                  <p:cNvCxnSpPr>
                    <a:stCxn id="76" idx="6"/>
                  </p:cNvCxnSpPr>
                  <p:nvPr/>
                </p:nvCxnSpPr>
                <p:spPr>
                  <a:xfrm>
                    <a:off x="5448044" y="2335195"/>
                    <a:ext cx="922015" cy="0"/>
                  </a:xfrm>
                  <a:prstGeom prst="straightConnector1">
                    <a:avLst/>
                  </a:prstGeom>
                  <a:ln>
                    <a:headEnd type="none"/>
                    <a:tailEnd type="stealth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6370590" y="1795127"/>
                    <a:ext cx="0" cy="1061771"/>
                  </a:xfrm>
                  <a:prstGeom prst="line">
                    <a:avLst/>
                  </a:prstGeom>
                  <a:ln w="50800" cap="flat">
                    <a:solidFill>
                      <a:schemeClr val="bg2">
                        <a:lumMod val="50000"/>
                      </a:schemeClr>
                    </a:solidFill>
                    <a:round/>
                  </a:ln>
                  <a:effectLst>
                    <a:outerShdw sx="1000" sy="1000" algn="ctr" rotWithShape="0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Arrow Connector 81"/>
                  <p:cNvCxnSpPr/>
                  <p:nvPr/>
                </p:nvCxnSpPr>
                <p:spPr>
                  <a:xfrm flipV="1">
                    <a:off x="6398247" y="2335195"/>
                    <a:ext cx="885958" cy="1"/>
                  </a:xfrm>
                  <a:prstGeom prst="straightConnector1">
                    <a:avLst/>
                  </a:prstGeom>
                  <a:ln>
                    <a:headEnd type="none"/>
                    <a:tailEnd type="stealth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Oval 75"/>
                  <p:cNvSpPr/>
                  <p:nvPr/>
                </p:nvSpPr>
                <p:spPr>
                  <a:xfrm>
                    <a:off x="5304028" y="1948461"/>
                    <a:ext cx="144016" cy="77346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556786" y="1813137"/>
                    <a:ext cx="144016" cy="1044116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913675" y="1804310"/>
                    <a:ext cx="0" cy="1061771"/>
                  </a:xfrm>
                  <a:prstGeom prst="line">
                    <a:avLst/>
                  </a:prstGeom>
                  <a:ln w="50800" cap="flat">
                    <a:round/>
                  </a:ln>
                  <a:effectLst>
                    <a:glow>
                      <a:schemeClr val="accent1"/>
                    </a:glow>
                    <a:outerShdw sx="1000" sy="1000" algn="ctr" rotWithShape="0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7276871" y="2117812"/>
                    <a:ext cx="798410" cy="423464"/>
                    <a:chOff x="7279012" y="1268476"/>
                    <a:chExt cx="798410" cy="423464"/>
                  </a:xfrm>
                </p:grpSpPr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7516496" y="1268476"/>
                      <a:ext cx="560926" cy="42346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7279012" y="1379094"/>
                      <a:ext cx="237484" cy="20281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93" name="Straight Connector 92"/>
                  <p:cNvCxnSpPr>
                    <a:stCxn id="3" idx="4"/>
                  </p:cNvCxnSpPr>
                  <p:nvPr/>
                </p:nvCxnSpPr>
                <p:spPr>
                  <a:xfrm>
                    <a:off x="902934" y="3569532"/>
                    <a:ext cx="0" cy="795572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2913675" y="2841479"/>
                    <a:ext cx="0" cy="152362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Arrow Connector 103"/>
                  <p:cNvCxnSpPr/>
                  <p:nvPr/>
                </p:nvCxnSpPr>
                <p:spPr>
                  <a:xfrm>
                    <a:off x="883061" y="4161293"/>
                    <a:ext cx="2010741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>
                    <a:off x="7276871" y="2407689"/>
                    <a:ext cx="7334" cy="195741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Arrow Connector 114"/>
                  <p:cNvCxnSpPr/>
                  <p:nvPr/>
                </p:nvCxnSpPr>
                <p:spPr>
                  <a:xfrm>
                    <a:off x="2913675" y="4161293"/>
                    <a:ext cx="4370530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7" name="Rectangle 8"/>
                <p:cNvSpPr>
                  <a:spLocks noChangeArrowheads="1"/>
                </p:cNvSpPr>
                <p:nvPr/>
              </p:nvSpPr>
              <p:spPr bwMode="auto">
                <a:xfrm>
                  <a:off x="4746903" y="3871519"/>
                  <a:ext cx="684200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ts val="1200"/>
                    </a:spcAft>
                  </a:pPr>
                  <a:r>
                    <a:rPr lang="en-US" sz="1100" dirty="0" smtClean="0">
                      <a:solidFill>
                        <a:schemeClr val="tx1"/>
                      </a:solidFill>
                    </a:rPr>
                    <a:t>≈ 0.88 m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21" name="Rectangle 8"/>
          <p:cNvSpPr>
            <a:spLocks noChangeArrowheads="1"/>
          </p:cNvSpPr>
          <p:nvPr/>
        </p:nvSpPr>
        <p:spPr bwMode="auto">
          <a:xfrm>
            <a:off x="420068" y="908720"/>
            <a:ext cx="6480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Schematic of the Interferometer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9" y="4072031"/>
            <a:ext cx="5489085" cy="82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72" y="5119483"/>
            <a:ext cx="2329059" cy="10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529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200">
                <a:solidFill>
                  <a:schemeClr val="bg2"/>
                </a:solidFill>
              </a:rPr>
              <a:t>Gero Kube, DESY / MDI</a:t>
            </a:r>
            <a:endParaRPr lang="en-GB" sz="1200">
              <a:solidFill>
                <a:schemeClr val="bg2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285168" y="83668"/>
            <a:ext cx="6769100" cy="64770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SR-Interferometer at PETRA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23850" y="796925"/>
            <a:ext cx="60483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endParaRPr lang="de-DE" sz="2400"/>
          </a:p>
        </p:txBody>
      </p:sp>
      <p:pic>
        <p:nvPicPr>
          <p:cNvPr id="31751" name="Picture 7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984558" y="1252604"/>
            <a:ext cx="3835914" cy="4489052"/>
            <a:chOff x="4168775" y="701675"/>
            <a:chExt cx="4848225" cy="5673725"/>
          </a:xfrm>
        </p:grpSpPr>
        <p:pic>
          <p:nvPicPr>
            <p:cNvPr id="16" name="Picture 2" descr="Strahlf[hrungAnKamm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6" b="7434"/>
            <a:stretch>
              <a:fillRect/>
            </a:stretch>
          </p:blipFill>
          <p:spPr bwMode="auto">
            <a:xfrm>
              <a:off x="4168775" y="701675"/>
              <a:ext cx="4848225" cy="567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Line 3"/>
            <p:cNvSpPr>
              <a:spLocks noChangeShapeType="1"/>
            </p:cNvSpPr>
            <p:nvPr/>
          </p:nvSpPr>
          <p:spPr bwMode="auto">
            <a:xfrm>
              <a:off x="5286375" y="3213100"/>
              <a:ext cx="850900" cy="8890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7115175" y="3416300"/>
              <a:ext cx="317500" cy="2540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V="1">
              <a:off x="6705600" y="1962150"/>
              <a:ext cx="9525" cy="1490663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 flipV="1">
              <a:off x="5110163" y="1890713"/>
              <a:ext cx="1271587" cy="52387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 flipV="1">
              <a:off x="4171950" y="1857375"/>
              <a:ext cx="471488" cy="1428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H="1" flipV="1">
              <a:off x="6557963" y="1947863"/>
              <a:ext cx="152400" cy="476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4168775" y="3370263"/>
              <a:ext cx="15430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bg1"/>
                  </a:solidFill>
                  <a:latin typeface="Arial" charset="0"/>
                </a:rPr>
                <a:t>synchrotron light from</a:t>
              </a:r>
            </a:p>
            <a:p>
              <a:r>
                <a:rPr lang="de-DE" sz="1000" b="1">
                  <a:solidFill>
                    <a:schemeClr val="bg1"/>
                  </a:solidFill>
                  <a:latin typeface="Arial" charset="0"/>
                </a:rPr>
                <a:t>bending magnet NL 50</a:t>
              </a:r>
              <a:endParaRPr lang="en-GB" sz="10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V="1">
              <a:off x="4960938" y="3259138"/>
              <a:ext cx="287337" cy="14446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6705600" y="3452813"/>
              <a:ext cx="219075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V="1">
              <a:off x="7100888" y="3443288"/>
              <a:ext cx="352425" cy="476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7432675" y="2143125"/>
              <a:ext cx="95726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 b="1" u="sng">
                  <a:solidFill>
                    <a:schemeClr val="bg1"/>
                  </a:solidFill>
                  <a:latin typeface="Arial" charset="0"/>
                </a:rPr>
                <a:t>mirror boxes</a:t>
              </a:r>
              <a:endParaRPr lang="en-GB" sz="1000" b="1" u="sng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4356100" y="1992313"/>
              <a:ext cx="17795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chemeClr val="bg1"/>
                  </a:solidFill>
                  <a:latin typeface="Arial" charset="0"/>
                </a:rPr>
                <a:t>visible light beampipe</a:t>
              </a:r>
              <a:endParaRPr lang="en-GB" sz="12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flipH="1" flipV="1">
              <a:off x="6934200" y="2000250"/>
              <a:ext cx="590550" cy="33337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H="1">
              <a:off x="6934200" y="2333625"/>
              <a:ext cx="590550" cy="8763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4788024" y="858198"/>
            <a:ext cx="40321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ea typeface="Arial Unicode MS" pitchFamily="34" charset="-128"/>
              </a:rPr>
              <a:t>O</a:t>
            </a:r>
            <a:r>
              <a:rPr lang="de-DE" sz="1600" dirty="0" smtClean="0">
                <a:solidFill>
                  <a:schemeClr val="tx1"/>
                </a:solidFill>
                <a:ea typeface="Arial Unicode MS" pitchFamily="34" charset="-128"/>
              </a:rPr>
              <a:t>ptical </a:t>
            </a:r>
            <a:r>
              <a:rPr lang="de-DE" sz="1600" dirty="0" err="1" smtClean="0">
                <a:solidFill>
                  <a:schemeClr val="tx1"/>
                </a:solidFill>
                <a:ea typeface="Arial Unicode MS" pitchFamily="34" charset="-128"/>
              </a:rPr>
              <a:t>beamline</a:t>
            </a:r>
            <a:r>
              <a:rPr lang="de-DE" sz="1600" dirty="0" smtClean="0">
                <a:solidFill>
                  <a:schemeClr val="tx1"/>
                </a:solidFill>
                <a:ea typeface="Arial Unicode MS" pitchFamily="34" charset="-128"/>
              </a:rPr>
              <a:t> (</a:t>
            </a:r>
            <a:r>
              <a:rPr lang="de-DE" sz="1600" dirty="0" err="1" smtClean="0">
                <a:solidFill>
                  <a:schemeClr val="tx1"/>
                </a:solidFill>
                <a:ea typeface="Arial Unicode MS" pitchFamily="34" charset="-128"/>
              </a:rPr>
              <a:t>bunch</a:t>
            </a:r>
            <a:r>
              <a:rPr lang="de-DE" sz="1600" dirty="0" smtClean="0">
                <a:solidFill>
                  <a:schemeClr val="tx1"/>
                </a:solidFill>
                <a:ea typeface="Arial Unicode MS" pitchFamily="34" charset="-128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ea typeface="Arial Unicode MS" pitchFamily="34" charset="-128"/>
              </a:rPr>
              <a:t>length</a:t>
            </a:r>
            <a:r>
              <a:rPr lang="de-DE" sz="1600" dirty="0" smtClean="0">
                <a:solidFill>
                  <a:schemeClr val="tx1"/>
                </a:solidFill>
                <a:ea typeface="Arial Unicode MS" pitchFamily="34" charset="-128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ea typeface="Arial Unicode MS" pitchFamily="34" charset="-128"/>
              </a:rPr>
              <a:t>diagnostics</a:t>
            </a:r>
            <a:r>
              <a:rPr lang="de-DE" sz="1600" dirty="0" smtClean="0">
                <a:solidFill>
                  <a:schemeClr val="tx1"/>
                </a:solidFill>
                <a:ea typeface="Arial Unicode MS" pitchFamily="34" charset="-128"/>
              </a:rPr>
              <a:t>)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58" name="Text Box 47"/>
          <p:cNvSpPr txBox="1">
            <a:spLocks noChangeArrowheads="1"/>
          </p:cNvSpPr>
          <p:nvPr/>
        </p:nvSpPr>
        <p:spPr bwMode="auto">
          <a:xfrm>
            <a:off x="4863477" y="5946158"/>
            <a:ext cx="40296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buFont typeface="Courier New" panose="02070309020205020404" pitchFamily="49" charset="0"/>
              <a:buChar char="o"/>
            </a:pPr>
            <a:r>
              <a:rPr lang="de-DE" sz="1400" dirty="0"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30 m beam </a:t>
            </a:r>
            <a:r>
              <a:rPr lang="de-DE" sz="1400" dirty="0" err="1" smtClean="0">
                <a:ea typeface="Arial Unicode MS" pitchFamily="34" charset="-128"/>
                <a:cs typeface="Arial Unicode MS" pitchFamily="34" charset="-128"/>
              </a:rPr>
              <a:t>transport</a:t>
            </a:r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 via </a:t>
            </a:r>
            <a:r>
              <a:rPr lang="de-DE" sz="1400" dirty="0" err="1" smtClean="0">
                <a:ea typeface="Arial Unicode MS" pitchFamily="34" charset="-128"/>
                <a:cs typeface="Arial Unicode MS" pitchFamily="34" charset="-128"/>
              </a:rPr>
              <a:t>relay</a:t>
            </a:r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 smtClean="0">
                <a:ea typeface="Arial Unicode MS" pitchFamily="34" charset="-128"/>
                <a:cs typeface="Arial Unicode MS" pitchFamily="34" charset="-128"/>
              </a:rPr>
              <a:t>optical</a:t>
            </a:r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 smtClean="0">
                <a:ea typeface="Arial Unicode MS" pitchFamily="34" charset="-128"/>
                <a:cs typeface="Arial Unicode MS" pitchFamily="34" charset="-128"/>
              </a:rPr>
              <a:t>system</a:t>
            </a:r>
            <a:endParaRPr lang="de-DE" sz="14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323529" y="858198"/>
            <a:ext cx="39604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ea typeface="Arial Unicode MS" pitchFamily="34" charset="-128"/>
              </a:rPr>
              <a:t>S</a:t>
            </a:r>
            <a:r>
              <a:rPr lang="de-DE" sz="1600" dirty="0" smtClean="0">
                <a:solidFill>
                  <a:schemeClr val="tx1"/>
                </a:solidFill>
                <a:ea typeface="Arial Unicode MS" pitchFamily="34" charset="-128"/>
              </a:rPr>
              <a:t>etup </a:t>
            </a:r>
            <a:r>
              <a:rPr lang="de-DE" sz="1600" dirty="0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in </a:t>
            </a:r>
            <a:r>
              <a:rPr lang="de-DE" sz="1600" dirty="0" err="1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optical</a:t>
            </a:r>
            <a:r>
              <a:rPr lang="de-DE" sz="1600" dirty="0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hutch</a:t>
            </a:r>
            <a:r>
              <a:rPr lang="de-DE" sz="1600" dirty="0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  </a:t>
            </a:r>
            <a:endParaRPr lang="de-DE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335474" y="1284966"/>
            <a:ext cx="3969737" cy="3002564"/>
            <a:chOff x="179512" y="1324720"/>
            <a:chExt cx="4400550" cy="3328416"/>
          </a:xfrm>
        </p:grpSpPr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 rot="10800000">
              <a:off x="611188" y="1617003"/>
              <a:ext cx="83502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609600">
                <a:spcBef>
                  <a:spcPct val="20000"/>
                </a:spcBef>
              </a:pPr>
              <a:r>
                <a:rPr lang="de-DE" sz="2400">
                  <a:solidFill>
                    <a:schemeClr val="accent2"/>
                  </a:solidFill>
                  <a:latin typeface="Mathematica5" pitchFamily="2" charset="2"/>
                </a:rPr>
                <a:t>Ü</a:t>
              </a:r>
              <a:endParaRPr lang="en-GB" sz="2400">
                <a:solidFill>
                  <a:schemeClr val="accent2"/>
                </a:solidFill>
                <a:latin typeface="Mathematica5" pitchFamily="2" charset="2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324720"/>
              <a:ext cx="4400550" cy="3328416"/>
            </a:xfrm>
            <a:prstGeom prst="rect">
              <a:avLst/>
            </a:prstGeom>
          </p:spPr>
        </p:pic>
        <p:sp>
          <p:nvSpPr>
            <p:cNvPr id="33" name="Text Box 189"/>
            <p:cNvSpPr txBox="1">
              <a:spLocks noChangeArrowheads="1"/>
            </p:cNvSpPr>
            <p:nvPr/>
          </p:nvSpPr>
          <p:spPr bwMode="auto">
            <a:xfrm>
              <a:off x="1331640" y="4375221"/>
              <a:ext cx="1332148" cy="27302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sz="1050" b="1" dirty="0" err="1" smtClean="0">
                  <a:solidFill>
                    <a:schemeClr val="accent2"/>
                  </a:solidFill>
                </a:rPr>
                <a:t>alignment</a:t>
              </a:r>
              <a:r>
                <a:rPr lang="de-DE" sz="1050" b="1" dirty="0" smtClean="0">
                  <a:solidFill>
                    <a:schemeClr val="accent2"/>
                  </a:solidFill>
                </a:rPr>
                <a:t> </a:t>
              </a:r>
              <a:r>
                <a:rPr lang="de-DE" sz="1050" b="1" dirty="0" err="1" smtClean="0">
                  <a:solidFill>
                    <a:schemeClr val="accent2"/>
                  </a:solidFill>
                </a:rPr>
                <a:t>mirror</a:t>
              </a:r>
              <a:endParaRPr lang="en-GB" sz="105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 Box 189"/>
            <p:cNvSpPr txBox="1">
              <a:spLocks noChangeArrowheads="1"/>
            </p:cNvSpPr>
            <p:nvPr/>
          </p:nvSpPr>
          <p:spPr bwMode="auto">
            <a:xfrm>
              <a:off x="803731" y="2358997"/>
              <a:ext cx="544091" cy="27302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sz="1050" b="1" dirty="0" err="1" smtClean="0">
                  <a:solidFill>
                    <a:schemeClr val="accent2"/>
                  </a:solidFill>
                </a:rPr>
                <a:t>lens</a:t>
              </a:r>
              <a:endParaRPr lang="en-GB" sz="1050" b="1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 Box 189"/>
            <p:cNvSpPr txBox="1">
              <a:spLocks noChangeArrowheads="1"/>
            </p:cNvSpPr>
            <p:nvPr/>
          </p:nvSpPr>
          <p:spPr bwMode="auto">
            <a:xfrm>
              <a:off x="195414" y="2820986"/>
              <a:ext cx="704178" cy="44677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sz="1050" b="1" dirty="0" smtClean="0">
                  <a:solidFill>
                    <a:schemeClr val="accent2"/>
                  </a:solidFill>
                </a:rPr>
                <a:t>double </a:t>
              </a:r>
              <a:r>
                <a:rPr lang="de-DE" sz="1050" b="1" dirty="0" err="1" smtClean="0">
                  <a:solidFill>
                    <a:schemeClr val="accent2"/>
                  </a:solidFill>
                </a:rPr>
                <a:t>slit</a:t>
              </a:r>
              <a:endParaRPr lang="en-GB" sz="1050" b="1" dirty="0">
                <a:solidFill>
                  <a:schemeClr val="accent2"/>
                </a:solidFill>
              </a:endParaRPr>
            </a:p>
          </p:txBody>
        </p:sp>
        <p:sp>
          <p:nvSpPr>
            <p:cNvPr id="36" name="Text Box 189"/>
            <p:cNvSpPr txBox="1">
              <a:spLocks noChangeArrowheads="1"/>
            </p:cNvSpPr>
            <p:nvPr/>
          </p:nvSpPr>
          <p:spPr bwMode="auto">
            <a:xfrm>
              <a:off x="1723652" y="1732915"/>
              <a:ext cx="1192164" cy="44677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sz="1050" b="1" dirty="0" err="1" smtClean="0">
                  <a:solidFill>
                    <a:schemeClr val="accent2"/>
                  </a:solidFill>
                </a:rPr>
                <a:t>magnification</a:t>
              </a:r>
              <a:r>
                <a:rPr lang="de-DE" sz="1050" b="1" dirty="0" smtClean="0">
                  <a:solidFill>
                    <a:schemeClr val="accent2"/>
                  </a:solidFill>
                </a:rPr>
                <a:t> </a:t>
              </a:r>
              <a:r>
                <a:rPr lang="de-DE" sz="1050" b="1" dirty="0" err="1" smtClean="0">
                  <a:solidFill>
                    <a:schemeClr val="accent2"/>
                  </a:solidFill>
                </a:rPr>
                <a:t>lens</a:t>
              </a:r>
              <a:endParaRPr lang="en-GB" sz="105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Text Box 189"/>
            <p:cNvSpPr txBox="1">
              <a:spLocks noChangeArrowheads="1"/>
            </p:cNvSpPr>
            <p:nvPr/>
          </p:nvSpPr>
          <p:spPr bwMode="auto">
            <a:xfrm>
              <a:off x="3011437" y="1341615"/>
              <a:ext cx="922294" cy="63970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sz="1050" b="1" dirty="0" smtClean="0">
                  <a:solidFill>
                    <a:schemeClr val="accent2"/>
                  </a:solidFill>
                </a:rPr>
                <a:t>Glan-Thomson </a:t>
              </a:r>
              <a:r>
                <a:rPr lang="de-DE" sz="1050" b="1" dirty="0" err="1" smtClean="0">
                  <a:solidFill>
                    <a:schemeClr val="accent2"/>
                  </a:solidFill>
                </a:rPr>
                <a:t>polariser</a:t>
              </a:r>
              <a:endParaRPr lang="en-GB" sz="1050" b="1" dirty="0">
                <a:solidFill>
                  <a:schemeClr val="accent2"/>
                </a:solidFill>
              </a:endParaRPr>
            </a:p>
          </p:txBody>
        </p:sp>
        <p:sp>
          <p:nvSpPr>
            <p:cNvPr id="38" name="Text Box 189"/>
            <p:cNvSpPr txBox="1">
              <a:spLocks noChangeArrowheads="1"/>
            </p:cNvSpPr>
            <p:nvPr/>
          </p:nvSpPr>
          <p:spPr bwMode="auto">
            <a:xfrm>
              <a:off x="3450681" y="2837536"/>
              <a:ext cx="1105417" cy="46059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sz="1050" b="1" dirty="0" err="1">
                  <a:solidFill>
                    <a:schemeClr val="accent2"/>
                  </a:solidFill>
                </a:rPr>
                <a:t>b</a:t>
              </a:r>
              <a:r>
                <a:rPr lang="de-DE" sz="1050" b="1" dirty="0" err="1" smtClean="0">
                  <a:solidFill>
                    <a:schemeClr val="accent2"/>
                  </a:solidFill>
                </a:rPr>
                <a:t>andpass</a:t>
              </a:r>
              <a:r>
                <a:rPr lang="de-DE" sz="1050" b="1" dirty="0" smtClean="0">
                  <a:solidFill>
                    <a:schemeClr val="accent2"/>
                  </a:solidFill>
                </a:rPr>
                <a:t> </a:t>
              </a:r>
              <a:r>
                <a:rPr lang="de-DE" sz="1050" b="1" dirty="0" err="1" smtClean="0">
                  <a:solidFill>
                    <a:schemeClr val="accent2"/>
                  </a:solidFill>
                </a:rPr>
                <a:t>filter</a:t>
              </a:r>
              <a:r>
                <a:rPr lang="de-DE" sz="1050" b="1" dirty="0" smtClean="0">
                  <a:solidFill>
                    <a:schemeClr val="accent2"/>
                  </a:solidFill>
                </a:rPr>
                <a:t> &amp; CCD</a:t>
              </a:r>
              <a:endParaRPr lang="en-GB" sz="105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899592" y="4375221"/>
              <a:ext cx="432049" cy="12695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stCxn id="35" idx="2"/>
            </p:cNvCxnSpPr>
            <p:nvPr/>
          </p:nvCxnSpPr>
          <p:spPr bwMode="auto">
            <a:xfrm>
              <a:off x="547503" y="3267758"/>
              <a:ext cx="481197" cy="1292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3450681" y="1789021"/>
              <a:ext cx="57269" cy="3441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2267744" y="2133159"/>
              <a:ext cx="792088" cy="25247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4067945" y="2092955"/>
              <a:ext cx="216023" cy="76707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1091763" y="2580806"/>
              <a:ext cx="239877" cy="46447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5148263" y="6524625"/>
            <a:ext cx="3744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de-DE" sz="1200" dirty="0" smtClean="0">
                <a:solidFill>
                  <a:srgbClr val="808080"/>
                </a:solidFill>
              </a:rPr>
              <a:t>DEELS 2014 Workshop @ ESRF, 12.05.2014</a:t>
            </a:r>
            <a:endParaRPr lang="en-GB" sz="1200" dirty="0">
              <a:solidFill>
                <a:srgbClr val="80808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438" y="2385791"/>
            <a:ext cx="6004560" cy="3742176"/>
            <a:chOff x="583664" y="2639152"/>
            <a:chExt cx="6004560" cy="3742176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64" y="2639152"/>
              <a:ext cx="6004560" cy="3310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3" name="Group 52"/>
            <p:cNvGrpSpPr/>
            <p:nvPr/>
          </p:nvGrpSpPr>
          <p:grpSpPr>
            <a:xfrm>
              <a:off x="1183860" y="6073551"/>
              <a:ext cx="3604164" cy="307777"/>
              <a:chOff x="1547664" y="6298830"/>
              <a:chExt cx="3604164" cy="307777"/>
            </a:xfrm>
          </p:grpSpPr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2267744" y="6298830"/>
                <a:ext cx="288408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1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1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1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1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dirty="0" smtClean="0">
                    <a:solidFill>
                      <a:srgbClr val="009900"/>
                    </a:solidFill>
                  </a:rPr>
                  <a:t>vertical design emittance </a:t>
                </a:r>
                <a:r>
                  <a:rPr lang="de-DE" dirty="0" err="1" smtClean="0">
                    <a:solidFill>
                      <a:srgbClr val="009900"/>
                    </a:solidFill>
                  </a:rPr>
                  <a:t>confirmed</a:t>
                </a:r>
                <a:endParaRPr lang="de-DE" dirty="0" smtClean="0">
                  <a:solidFill>
                    <a:srgbClr val="009900"/>
                  </a:solidFill>
                </a:endParaRPr>
              </a:p>
            </p:txBody>
          </p:sp>
          <p:sp>
            <p:nvSpPr>
              <p:cNvPr id="55" name="AutoShape 23"/>
              <p:cNvSpPr>
                <a:spLocks noChangeArrowheads="1"/>
              </p:cNvSpPr>
              <p:nvPr/>
            </p:nvSpPr>
            <p:spPr bwMode="auto">
              <a:xfrm flipH="1">
                <a:off x="1547664" y="6347863"/>
                <a:ext cx="412800" cy="216039"/>
              </a:xfrm>
              <a:prstGeom prst="leftArrow">
                <a:avLst>
                  <a:gd name="adj1" fmla="val 50000"/>
                  <a:gd name="adj2" fmla="val 47796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pic>
        <p:nvPicPr>
          <p:cNvPr id="59" name="Picture 2" descr="C:\Users\novoks\Desktop\logoenglish_maliy_448x1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97" y="211226"/>
            <a:ext cx="1188362" cy="3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88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322988" y="71438"/>
            <a:ext cx="6769100" cy="6477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SR-Interferometer at PETRA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7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95288" y="963960"/>
            <a:ext cx="208835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USR studies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467544" y="1249015"/>
            <a:ext cx="35283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285750" indent="-285750" algn="ctr" eaLnBrk="1" hangingPunct="1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confirmation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of 3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GeV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hor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. emittance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1560" y="1631687"/>
            <a:ext cx="3384376" cy="2968605"/>
            <a:chOff x="752968" y="1771041"/>
            <a:chExt cx="3461352" cy="33387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968" y="1771041"/>
              <a:ext cx="3461352" cy="3338706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 bwMode="auto">
            <a:xfrm>
              <a:off x="2567896" y="3495157"/>
              <a:ext cx="360040" cy="204623"/>
            </a:xfrm>
            <a:prstGeom prst="roundRect">
              <a:avLst/>
            </a:prstGeom>
            <a:noFill/>
            <a:ln w="158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1219127" y="4749596"/>
              <a:ext cx="669825" cy="102312"/>
            </a:xfrm>
            <a:prstGeom prst="roundRect">
              <a:avLst/>
            </a:prstGeom>
            <a:noFill/>
            <a:ln w="158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87755" y="963960"/>
            <a:ext cx="4177159" cy="2947226"/>
            <a:chOff x="4716016" y="963476"/>
            <a:chExt cx="4177159" cy="2947226"/>
          </a:xfrm>
        </p:grpSpPr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716016" y="963476"/>
              <a:ext cx="2088356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12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  D</a:t>
              </a:r>
              <a:r>
                <a:rPr lang="en-US" dirty="0" smtClean="0">
                  <a:solidFill>
                    <a:schemeClr val="tx1"/>
                  </a:solidFill>
                </a:rPr>
                <a:t>rawbacks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 Box 47"/>
            <p:cNvSpPr txBox="1">
              <a:spLocks noChangeArrowheads="1"/>
            </p:cNvSpPr>
            <p:nvPr/>
          </p:nvSpPr>
          <p:spPr bwMode="auto">
            <a:xfrm>
              <a:off x="4788668" y="1340768"/>
              <a:ext cx="4104507" cy="2569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85750" indent="-285750" algn="ctr" eaLnBrk="1" hangingPunct="1">
                <a:buFont typeface="Courier New" panose="02070309020205020404" pitchFamily="49" charset="0"/>
                <a:buChar char="o"/>
              </a:pPr>
              <a:r>
                <a:rPr lang="de-DE" sz="1400" dirty="0"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beamline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with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relay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optics</a:t>
              </a:r>
              <a:endParaRPr lang="de-DE" sz="1400" dirty="0">
                <a:ea typeface="Arial Unicode MS" pitchFamily="34" charset="-128"/>
                <a:cs typeface="Arial Unicode MS" pitchFamily="34" charset="-128"/>
              </a:endParaRPr>
            </a:p>
            <a:p>
              <a:pPr algn="ctr" eaLnBrk="1" hangingPunct="1"/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        →      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additional </a:t>
              </a:r>
              <a:r>
                <a:rPr lang="de-DE" sz="1400" dirty="0" err="1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uncertainties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de-DE" sz="1400" dirty="0" err="1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lenses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</a:p>
            <a:p>
              <a:pPr marL="285750" indent="-285750" algn="ctr" eaLnBrk="1" hangingPunct="1">
                <a:buFont typeface="Courier New" panose="02070309020205020404" pitchFamily="49" charset="0"/>
                <a:buChar char="o"/>
              </a:pPr>
              <a:r>
                <a:rPr lang="de-DE" sz="1400" dirty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setup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blocks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Streak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camera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system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</a:p>
            <a:p>
              <a:pPr algn="ctr" eaLnBrk="1" hangingPunct="1"/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       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→      </a:t>
              </a:r>
              <a:r>
                <a:rPr lang="de-DE" sz="1400" dirty="0" err="1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dismount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interferometer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for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bunch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  <a:p>
              <a:pPr algn="ctr" eaLnBrk="1" hangingPunct="1"/>
              <a:r>
                <a:rPr lang="de-DE" sz="1400" dirty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                  </a:t>
              </a:r>
              <a:r>
                <a:rPr lang="de-DE" sz="1400" dirty="0" err="1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length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measurement</a:t>
              </a:r>
              <a:endParaRPr lang="de-DE" sz="1400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marL="285750" indent="-285750" algn="ctr" eaLnBrk="1" hangingPunct="1">
                <a:buFont typeface="Courier New" panose="02070309020205020404" pitchFamily="49" charset="0"/>
                <a:buChar char="o"/>
              </a:pPr>
              <a:r>
                <a:rPr lang="de-DE" sz="1400" dirty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space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for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only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one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interferometer</a:t>
              </a:r>
              <a:endParaRPr lang="de-DE" sz="1400" dirty="0" smtClean="0">
                <a:ea typeface="Arial Unicode MS" pitchFamily="34" charset="-128"/>
                <a:cs typeface="Arial Unicode MS" pitchFamily="34" charset="-128"/>
              </a:endParaRPr>
            </a:p>
            <a:p>
              <a:pPr algn="ctr" eaLnBrk="1" hangingPunct="1"/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       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→      </a:t>
              </a:r>
              <a:r>
                <a:rPr lang="de-DE" sz="1400" dirty="0" err="1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modify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setup </a:t>
              </a:r>
              <a:r>
                <a:rPr lang="de-DE" sz="1400" dirty="0" err="1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for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measurement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in </a:t>
              </a:r>
            </a:p>
            <a:p>
              <a:pPr algn="ctr" eaLnBrk="1" hangingPunct="1"/>
              <a:r>
                <a:rPr lang="de-DE" sz="1400" dirty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                 </a:t>
              </a:r>
              <a:r>
                <a:rPr lang="de-DE" sz="1400" dirty="0" err="1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other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transverse</a:t>
              </a:r>
              <a:r>
                <a:rPr lang="de-DE" sz="1400" dirty="0" smtClean="0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 plane</a:t>
              </a:r>
              <a:endParaRPr lang="de-DE" sz="1400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1" name="Group 1"/>
          <p:cNvGrpSpPr>
            <a:grpSpLocks/>
          </p:cNvGrpSpPr>
          <p:nvPr/>
        </p:nvGrpSpPr>
        <p:grpSpPr bwMode="auto">
          <a:xfrm>
            <a:off x="5076056" y="4077072"/>
            <a:ext cx="3600400" cy="523220"/>
            <a:chOff x="2805811" y="5943055"/>
            <a:chExt cx="3601241" cy="522883"/>
          </a:xfrm>
        </p:grpSpPr>
        <p:sp>
          <p:nvSpPr>
            <p:cNvPr id="43" name="AutoShape 123"/>
            <p:cNvSpPr>
              <a:spLocks noChangeArrowheads="1"/>
            </p:cNvSpPr>
            <p:nvPr/>
          </p:nvSpPr>
          <p:spPr bwMode="auto">
            <a:xfrm flipH="1">
              <a:off x="2805811" y="6106691"/>
              <a:ext cx="364348" cy="215900"/>
            </a:xfrm>
            <a:prstGeom prst="leftArrow">
              <a:avLst>
                <a:gd name="adj1" fmla="val 50000"/>
                <a:gd name="adj2" fmla="val 477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4" name="Text Box 124"/>
            <p:cNvSpPr txBox="1">
              <a:spLocks noChangeArrowheads="1"/>
            </p:cNvSpPr>
            <p:nvPr/>
          </p:nvSpPr>
          <p:spPr bwMode="auto">
            <a:xfrm>
              <a:off x="3393174" y="5943055"/>
              <a:ext cx="3013878" cy="522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dirty="0" err="1" smtClean="0">
                  <a:ea typeface="Arial Unicode MS" pitchFamily="34" charset="-128"/>
                  <a:cs typeface="Arial Unicode MS" pitchFamily="34" charset="-128"/>
                </a:rPr>
                <a:t>beamline</a:t>
              </a:r>
              <a:r>
                <a:rPr lang="en-US" dirty="0" smtClean="0">
                  <a:ea typeface="Arial Unicode MS" pitchFamily="34" charset="-128"/>
                  <a:cs typeface="Arial Unicode MS" pitchFamily="34" charset="-128"/>
                </a:rPr>
                <a:t> originally not designed for </a:t>
              </a:r>
              <a:r>
                <a:rPr lang="en-US" dirty="0" err="1" smtClean="0">
                  <a:ea typeface="Arial Unicode MS" pitchFamily="34" charset="-128"/>
                  <a:cs typeface="Arial Unicode MS" pitchFamily="34" charset="-128"/>
                </a:rPr>
                <a:t>interferometric</a:t>
              </a:r>
              <a:r>
                <a:rPr lang="en-US" dirty="0" smtClean="0">
                  <a:ea typeface="Arial Unicode MS" pitchFamily="34" charset="-128"/>
                  <a:cs typeface="Arial Unicode MS" pitchFamily="34" charset="-128"/>
                </a:rPr>
                <a:t> measurements </a:t>
              </a:r>
              <a:endParaRPr lang="en-US" dirty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28" name="Picture 2" descr="C:\Users\novoks\Desktop\logoenglish_maliy_448x1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97" y="211226"/>
            <a:ext cx="1188362" cy="3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11560" y="4726398"/>
            <a:ext cx="7907238" cy="1711915"/>
            <a:chOff x="611560" y="4726398"/>
            <a:chExt cx="7907238" cy="1711915"/>
          </a:xfrm>
        </p:grpSpPr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4130335" y="5259190"/>
              <a:ext cx="151988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de-DE" sz="1800" dirty="0" err="1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status</a:t>
              </a:r>
              <a:r>
                <a:rPr lang="de-DE" sz="1800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22.06.2016</a:t>
              </a:r>
            </a:p>
          </p:txBody>
        </p:sp>
        <p:pic>
          <p:nvPicPr>
            <p:cNvPr id="29" name="Picture 3" descr="C:\Users\novoks\Desktop\IMG_711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812" y="4754975"/>
              <a:ext cx="1251986" cy="165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novoks\Desktop\IMG_717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777" y="4737331"/>
              <a:ext cx="1267537" cy="1690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142" y="4726398"/>
              <a:ext cx="1256451" cy="171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611560" y="5301208"/>
              <a:ext cx="151988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de-DE" sz="1800" dirty="0" err="1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status</a:t>
              </a:r>
              <a:r>
                <a:rPr lang="de-DE" sz="1800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06.05.2014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4349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322988" y="71438"/>
            <a:ext cx="6769100" cy="64770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SR-Interferometer at PETRA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7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novoks\Desktop\logoenglish_maliy_448x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97" y="211226"/>
            <a:ext cx="1188362" cy="3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807346" y="1198802"/>
            <a:ext cx="5012804" cy="2422998"/>
            <a:chOff x="84608" y="1001157"/>
            <a:chExt cx="5012804" cy="2422998"/>
          </a:xfrm>
        </p:grpSpPr>
        <p:pic>
          <p:nvPicPr>
            <p:cNvPr id="3074" name="Picture 2" descr="C:\Users\novoks\Desktop\ho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8" y="1462895"/>
              <a:ext cx="5012804" cy="1961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025724" y="1001157"/>
              <a:ext cx="340226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spcAft>
                  <a:spcPts val="1200"/>
                </a:spcAft>
              </a:pPr>
              <a:r>
                <a:rPr lang="en-US" sz="2200" dirty="0" smtClean="0">
                  <a:solidFill>
                    <a:schemeClr val="tx1"/>
                  </a:solidFill>
                </a:rPr>
                <a:t>Horizontal </a:t>
              </a:r>
              <a:r>
                <a:rPr lang="en-US" sz="2200" dirty="0" err="1" smtClean="0">
                  <a:solidFill>
                    <a:schemeClr val="tx1"/>
                  </a:solidFill>
                </a:rPr>
                <a:t>interferogram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803526" y="3918955"/>
            <a:ext cx="5135284" cy="2433428"/>
            <a:chOff x="80788" y="3721310"/>
            <a:chExt cx="5135284" cy="2433428"/>
          </a:xfrm>
        </p:grpSpPr>
        <p:pic>
          <p:nvPicPr>
            <p:cNvPr id="3075" name="Picture 3" descr="C:\Users\novoks\Desktop\2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8" y="4145558"/>
              <a:ext cx="5135284" cy="2009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025724" y="3721310"/>
              <a:ext cx="37623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spcAft>
                  <a:spcPts val="1200"/>
                </a:spcAft>
              </a:pPr>
              <a:r>
                <a:rPr lang="en-US" sz="2200" dirty="0" smtClean="0">
                  <a:solidFill>
                    <a:schemeClr val="tx1"/>
                  </a:solidFill>
                </a:rPr>
                <a:t>Two dimensional </a:t>
              </a:r>
              <a:r>
                <a:rPr lang="en-US" sz="2200" dirty="0" err="1" smtClean="0">
                  <a:solidFill>
                    <a:schemeClr val="tx1"/>
                  </a:solidFill>
                </a:rPr>
                <a:t>interferogram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3152049"/>
            <a:ext cx="3899868" cy="3372576"/>
            <a:chOff x="5010327" y="1015220"/>
            <a:chExt cx="3899868" cy="3372576"/>
          </a:xfrm>
        </p:grpSpPr>
        <p:pic>
          <p:nvPicPr>
            <p:cNvPr id="3076" name="Picture 4" descr="C:\Users\novoks\Desktop\vrt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327" y="1462895"/>
              <a:ext cx="3899868" cy="2924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259131" y="1015220"/>
              <a:ext cx="340226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spcAft>
                  <a:spcPts val="1200"/>
                </a:spcAft>
              </a:pPr>
              <a:r>
                <a:rPr lang="en-US" sz="2200" dirty="0" smtClean="0">
                  <a:solidFill>
                    <a:schemeClr val="tx1"/>
                  </a:solidFill>
                </a:rPr>
                <a:t>Vertical </a:t>
              </a:r>
              <a:r>
                <a:rPr lang="en-US" sz="2200" dirty="0" err="1" smtClean="0">
                  <a:solidFill>
                    <a:schemeClr val="tx1"/>
                  </a:solidFill>
                </a:rPr>
                <a:t>interferogram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81943" y="1664558"/>
            <a:ext cx="34950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First </a:t>
            </a:r>
            <a:r>
              <a:rPr lang="en-US" sz="2400" dirty="0" err="1" smtClean="0">
                <a:solidFill>
                  <a:schemeClr val="tx1"/>
                </a:solidFill>
              </a:rPr>
              <a:t>interferograms</a:t>
            </a:r>
            <a:r>
              <a:rPr lang="en-US" sz="2400" dirty="0" smtClean="0">
                <a:solidFill>
                  <a:schemeClr val="tx1"/>
                </a:solidFill>
              </a:rPr>
              <a:t> from the new one interferometer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77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1751" name="Picture 7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novoks\Desktop\logoenglish_maliy_448x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0" y="201377"/>
            <a:ext cx="1188362" cy="3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322988" y="71438"/>
            <a:ext cx="5185116" cy="64770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Lab Modelling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8521" y="977412"/>
            <a:ext cx="851162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Virtual Lab Fusion (VL) – is an optical design software made by Light Trans company. Using VL one can simulate his own optical system with optical elements from the simplest (ideal lens, ideal mirrors, slits </a:t>
            </a:r>
            <a:r>
              <a:rPr lang="en-US" sz="1800" dirty="0" err="1" smtClean="0">
                <a:solidFill>
                  <a:schemeClr val="tx1"/>
                </a:solidFill>
              </a:rPr>
              <a:t>etc</a:t>
            </a:r>
            <a:r>
              <a:rPr lang="en-US" sz="1800" dirty="0" smtClean="0">
                <a:solidFill>
                  <a:schemeClr val="tx1"/>
                </a:solidFill>
              </a:rPr>
              <a:t>) up to structures made himself.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38" y="2492896"/>
            <a:ext cx="4439983" cy="355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1520" y="1920678"/>
            <a:ext cx="396044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Advantages of VL for SR – interferometer modelling: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User can define any slits constructions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Parameter run can be performed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Disadvantages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VL is not performed for synchrotron field calculations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Points to observe using VL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Different kinds of slits (pinhole and rectangular)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Beam size determination mistake caused by shifting or rotating of slits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17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1751" name="Picture 7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novoks\Desktop\logoenglish_maliy_448x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0" y="201377"/>
            <a:ext cx="1188362" cy="3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322988" y="71438"/>
            <a:ext cx="5185116" cy="64770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Lab Modelling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20068" y="1507463"/>
            <a:ext cx="84000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At a first stage, VL results of interferometer modelling had to be compared with results of already existing code. For this case a Synchrotron Radiation Workshop (SRW) software was chosen.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20068" y="971550"/>
            <a:ext cx="648072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100" b="1" dirty="0" smtClean="0">
                <a:solidFill>
                  <a:schemeClr val="tx1"/>
                </a:solidFill>
              </a:rPr>
              <a:t>Vertical comparison of VL results with results of SRW</a:t>
            </a:r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20068" y="2636912"/>
            <a:ext cx="6888236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Stages of the comparison: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Synchrotron radiation field was calculated by SRW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This field was propagated via double slit optical system in VL and SRW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Beam sizes were determined from both programs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042257"/>
                  </p:ext>
                </p:extLst>
              </p:nvPr>
            </p:nvGraphicFramePr>
            <p:xfrm>
              <a:off x="1331640" y="4941168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VL results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SRW results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Real size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h𝑜𝑟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170 </a:t>
                          </a:r>
                          <a:r>
                            <a:rPr lang="el-GR" baseline="0" dirty="0" smtClean="0"/>
                            <a:t>μ</a:t>
                          </a:r>
                          <a:r>
                            <a:rPr lang="en-US" baseline="0" dirty="0" smtClean="0"/>
                            <a:t>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169 </a:t>
                          </a:r>
                          <a:r>
                            <a:rPr lang="el-GR" baseline="0" dirty="0" smtClean="0"/>
                            <a:t>μ</a:t>
                          </a:r>
                          <a:r>
                            <a:rPr lang="en-US" baseline="0" dirty="0" smtClean="0"/>
                            <a:t>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169 </a:t>
                          </a:r>
                          <a:r>
                            <a:rPr lang="el-GR" baseline="0" dirty="0" smtClean="0"/>
                            <a:t>μ</a:t>
                          </a:r>
                          <a:r>
                            <a:rPr lang="en-US" baseline="0" dirty="0" smtClean="0"/>
                            <a:t>m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𝑣𝑟𝑡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10 </a:t>
                          </a:r>
                          <a:r>
                            <a:rPr lang="el-GR" baseline="0" dirty="0" smtClean="0"/>
                            <a:t>μ</a:t>
                          </a:r>
                          <a:r>
                            <a:rPr lang="en-US" baseline="0" dirty="0" smtClean="0"/>
                            <a:t>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9.4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l-GR" baseline="0" dirty="0" smtClean="0"/>
                            <a:t>μ</a:t>
                          </a:r>
                          <a:r>
                            <a:rPr lang="en-US" baseline="0" dirty="0" smtClean="0"/>
                            <a:t>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9.75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l-GR" baseline="0" dirty="0" smtClean="0"/>
                            <a:t>μ</a:t>
                          </a:r>
                          <a:r>
                            <a:rPr lang="en-US" baseline="0" dirty="0" smtClean="0"/>
                            <a:t>m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042257"/>
                  </p:ext>
                </p:extLst>
              </p:nvPr>
            </p:nvGraphicFramePr>
            <p:xfrm>
              <a:off x="1331640" y="4941168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VL results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SRW results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Real size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10000" r="-3004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170 </a:t>
                          </a:r>
                          <a:r>
                            <a:rPr lang="el-GR" baseline="0" dirty="0" smtClean="0"/>
                            <a:t>μ</a:t>
                          </a:r>
                          <a:r>
                            <a:rPr lang="en-US" baseline="0" dirty="0" smtClean="0"/>
                            <a:t>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169 </a:t>
                          </a:r>
                          <a:r>
                            <a:rPr lang="el-GR" baseline="0" dirty="0" smtClean="0"/>
                            <a:t>μ</a:t>
                          </a:r>
                          <a:r>
                            <a:rPr lang="en-US" baseline="0" dirty="0" smtClean="0"/>
                            <a:t>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169 </a:t>
                          </a:r>
                          <a:r>
                            <a:rPr lang="el-GR" baseline="0" dirty="0" smtClean="0"/>
                            <a:t>μ</a:t>
                          </a:r>
                          <a:r>
                            <a:rPr lang="en-US" baseline="0" dirty="0" smtClean="0"/>
                            <a:t>m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06557" r="-3004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10 </a:t>
                          </a:r>
                          <a:r>
                            <a:rPr lang="el-GR" baseline="0" dirty="0" smtClean="0"/>
                            <a:t>μ</a:t>
                          </a:r>
                          <a:r>
                            <a:rPr lang="en-US" baseline="0" dirty="0" smtClean="0"/>
                            <a:t>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9.4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l-GR" baseline="0" dirty="0" smtClean="0"/>
                            <a:t>μ</a:t>
                          </a:r>
                          <a:r>
                            <a:rPr lang="en-US" baseline="0" dirty="0" smtClean="0"/>
                            <a:t>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9.75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l-GR" baseline="0" dirty="0" smtClean="0"/>
                            <a:t>μ</a:t>
                          </a:r>
                          <a:r>
                            <a:rPr lang="en-US" baseline="0" dirty="0" smtClean="0"/>
                            <a:t>m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33107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1751" name="Picture 7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novoks\Desktop\logoenglish_maliy_448x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0" y="201377"/>
            <a:ext cx="1188362" cy="3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322988" y="71438"/>
            <a:ext cx="5185116" cy="64770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Lab Modelling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23850" y="908720"/>
            <a:ext cx="58323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Two dimensional </a:t>
            </a:r>
            <a:r>
              <a:rPr lang="en-US" sz="2000" dirty="0">
                <a:solidFill>
                  <a:schemeClr val="tx1"/>
                </a:solidFill>
              </a:rPr>
              <a:t>VL </a:t>
            </a:r>
            <a:r>
              <a:rPr lang="en-US" sz="2000" dirty="0" err="1" smtClean="0">
                <a:solidFill>
                  <a:schemeClr val="tx1"/>
                </a:solidFill>
              </a:rPr>
              <a:t>interferogram</a:t>
            </a:r>
            <a:r>
              <a:rPr lang="en-US" sz="2000" dirty="0" smtClean="0">
                <a:solidFill>
                  <a:schemeClr val="tx1"/>
                </a:solidFill>
              </a:rPr>
              <a:t> (rectangular slits)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06751"/>
            <a:ext cx="2448272" cy="22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44016" y="4345880"/>
            <a:ext cx="377991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Parameters of the slits: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Horizontal distance between slits – 6 mm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Vertical </a:t>
            </a:r>
            <a:r>
              <a:rPr lang="en-US" dirty="0">
                <a:solidFill>
                  <a:schemeClr val="tx1"/>
                </a:solidFill>
              </a:rPr>
              <a:t>distance </a:t>
            </a:r>
            <a:r>
              <a:rPr lang="en-US" dirty="0" smtClean="0">
                <a:solidFill>
                  <a:schemeClr val="tx1"/>
                </a:solidFill>
              </a:rPr>
              <a:t>between </a:t>
            </a:r>
            <a:r>
              <a:rPr lang="en-US" dirty="0">
                <a:solidFill>
                  <a:schemeClr val="tx1"/>
                </a:solidFill>
              </a:rPr>
              <a:t>slits – </a:t>
            </a:r>
            <a:r>
              <a:rPr lang="en-US" dirty="0" smtClean="0">
                <a:solidFill>
                  <a:schemeClr val="tx1"/>
                </a:solidFill>
              </a:rPr>
              <a:t>11 </a:t>
            </a:r>
            <a:r>
              <a:rPr lang="en-US" dirty="0">
                <a:solidFill>
                  <a:schemeClr val="tx1"/>
                </a:solidFill>
              </a:rPr>
              <a:t>mm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Half of horizontal slits width – 0.5 mm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Half of v</a:t>
            </a:r>
            <a:r>
              <a:rPr lang="en-US" dirty="0" smtClean="0">
                <a:solidFill>
                  <a:schemeClr val="tx1"/>
                </a:solidFill>
              </a:rPr>
              <a:t>ertical </a:t>
            </a:r>
            <a:r>
              <a:rPr lang="en-US" dirty="0">
                <a:solidFill>
                  <a:schemeClr val="tx1"/>
                </a:solidFill>
              </a:rPr>
              <a:t>slits width – 0.5 </a:t>
            </a:r>
            <a:r>
              <a:rPr lang="en-US" dirty="0" smtClean="0">
                <a:solidFill>
                  <a:schemeClr val="tx1"/>
                </a:solidFill>
              </a:rPr>
              <a:t>mm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5536" y="1308830"/>
            <a:ext cx="8064896" cy="2936650"/>
            <a:chOff x="395536" y="1308830"/>
            <a:chExt cx="8064896" cy="2936650"/>
          </a:xfrm>
        </p:grpSpPr>
        <p:grpSp>
          <p:nvGrpSpPr>
            <p:cNvPr id="3" name="Group 2"/>
            <p:cNvGrpSpPr/>
            <p:nvPr/>
          </p:nvGrpSpPr>
          <p:grpSpPr>
            <a:xfrm>
              <a:off x="395536" y="1308830"/>
              <a:ext cx="4968230" cy="2936650"/>
              <a:chOff x="395536" y="1308830"/>
              <a:chExt cx="4968230" cy="2936650"/>
            </a:xfrm>
          </p:grpSpPr>
          <p:pic>
            <p:nvPicPr>
              <p:cNvPr id="22533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308830"/>
                <a:ext cx="4968230" cy="2936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1115616" y="1628800"/>
                    <a:ext cx="1567352" cy="523220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glow>
                      <a:schemeClr val="accent1"/>
                    </a:glow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𝑽𝑳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oMath>
                      </m:oMathPara>
                    </a14:m>
                    <a:endParaRPr lang="en-US" b="1" dirty="0" smtClean="0">
                      <a:solidFill>
                        <a:schemeClr val="tx1"/>
                      </a:solidFill>
                      <a:ea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𝒓𝒆𝒂𝒍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𝟕𝟓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616" y="1628800"/>
                    <a:ext cx="1567352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163"/>
                    </a:stretch>
                  </a:blipFill>
                  <a:effectLst>
                    <a:glow>
                      <a:schemeClr val="accent1"/>
                    </a:glow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Straight Connector 5"/>
            <p:cNvCxnSpPr/>
            <p:nvPr/>
          </p:nvCxnSpPr>
          <p:spPr>
            <a:xfrm flipH="1">
              <a:off x="6372200" y="1988840"/>
              <a:ext cx="208823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372200" y="2132856"/>
              <a:ext cx="208823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923928" y="3450161"/>
            <a:ext cx="5061570" cy="2991822"/>
            <a:chOff x="3923928" y="3450161"/>
            <a:chExt cx="5061570" cy="2991822"/>
          </a:xfrm>
        </p:grpSpPr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450161"/>
              <a:ext cx="5061570" cy="2991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612887" y="3821205"/>
                  <a:ext cx="1500539" cy="52322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glow>
                    <a:schemeClr val="accent1"/>
                  </a:glow>
                  <a:outerShdw sx="1000" sy="1000" algn="ctr" rotWithShape="0">
                    <a:srgbClr val="000000"/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𝑽𝑳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𝟏𝟔𝟗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oMath>
                    </m:oMathPara>
                  </a14:m>
                  <a:endParaRPr lang="en-US" b="1" dirty="0" smtClean="0">
                    <a:solidFill>
                      <a:schemeClr val="tx1"/>
                    </a:solidFill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𝒓𝒆𝒂𝒍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𝟏𝟔𝟗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887" y="3821205"/>
                  <a:ext cx="1500539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163"/>
                  </a:stretch>
                </a:blipFill>
                <a:effectLst>
                  <a:glow>
                    <a:schemeClr val="accent1"/>
                  </a:glow>
                  <a:outerShdw sx="1000" sy="1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5378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1751" name="Picture 7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novoks\Desktop\logoenglish_maliy_448x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0" y="201377"/>
            <a:ext cx="1188362" cy="3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322988" y="71438"/>
            <a:ext cx="5185116" cy="64770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de-D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Lab Modelling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23850" y="908720"/>
            <a:ext cx="51842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Two dimensional </a:t>
            </a:r>
            <a:r>
              <a:rPr lang="en-US" sz="2000" dirty="0">
                <a:solidFill>
                  <a:schemeClr val="tx1"/>
                </a:solidFill>
              </a:rPr>
              <a:t>VL </a:t>
            </a:r>
            <a:r>
              <a:rPr lang="en-US" sz="2000" dirty="0" err="1" smtClean="0">
                <a:solidFill>
                  <a:schemeClr val="tx1"/>
                </a:solidFill>
              </a:rPr>
              <a:t>interferogram</a:t>
            </a:r>
            <a:r>
              <a:rPr lang="en-US" sz="2000" dirty="0" smtClean="0">
                <a:solidFill>
                  <a:schemeClr val="tx1"/>
                </a:solidFill>
              </a:rPr>
              <a:t> (pinholes)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79512" y="4509120"/>
            <a:ext cx="424926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Parameters of the slits: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Horizontal distance between pinholes– 5 mm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Vertical </a:t>
            </a:r>
            <a:r>
              <a:rPr lang="en-US" dirty="0">
                <a:solidFill>
                  <a:schemeClr val="tx1"/>
                </a:solidFill>
              </a:rPr>
              <a:t>distance </a:t>
            </a:r>
            <a:r>
              <a:rPr lang="en-US" dirty="0" smtClean="0">
                <a:solidFill>
                  <a:schemeClr val="tx1"/>
                </a:solidFill>
              </a:rPr>
              <a:t>between pinholes– 11 </a:t>
            </a:r>
            <a:r>
              <a:rPr lang="en-US" dirty="0">
                <a:solidFill>
                  <a:schemeClr val="tx1"/>
                </a:solidFill>
              </a:rPr>
              <a:t>mm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Radius of the pinhole – 1 mm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70" y="1137995"/>
            <a:ext cx="2187005" cy="20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7544" y="1412776"/>
            <a:ext cx="4608512" cy="2770099"/>
            <a:chOff x="467544" y="1412776"/>
            <a:chExt cx="4608512" cy="2770099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12776"/>
              <a:ext cx="4608512" cy="2770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71600" y="1638834"/>
                  <a:ext cx="1567352" cy="52322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glow>
                    <a:schemeClr val="accent1"/>
                  </a:glow>
                  <a:outerShdw sx="1000" sy="1000" algn="ctr" rotWithShape="0">
                    <a:srgbClr val="000000"/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𝑽𝑳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oMath>
                    </m:oMathPara>
                  </a14:m>
                  <a:endParaRPr lang="en-US" b="1" dirty="0" smtClean="0">
                    <a:solidFill>
                      <a:schemeClr val="tx1"/>
                    </a:solidFill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𝒓𝒆𝒂𝒍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𝟕𝟓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1638834"/>
                  <a:ext cx="1567352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163"/>
                  </a:stretch>
                </a:blipFill>
                <a:effectLst>
                  <a:glow>
                    <a:schemeClr val="accent1"/>
                  </a:glow>
                  <a:outerShdw sx="1000" sy="1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022552" y="3429000"/>
            <a:ext cx="4791248" cy="2922515"/>
            <a:chOff x="4022552" y="3429000"/>
            <a:chExt cx="4791248" cy="2922515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552" y="3429000"/>
              <a:ext cx="4791248" cy="2922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557932" y="3670580"/>
                  <a:ext cx="1560940" cy="52322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glow>
                    <a:schemeClr val="accent1"/>
                  </a:glow>
                  <a:outerShdw sx="1000" sy="1000" algn="ctr" rotWithShape="0">
                    <a:srgbClr val="000000"/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𝑽𝑳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𝟏𝟔𝟖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oMath>
                    </m:oMathPara>
                  </a14:m>
                  <a:endParaRPr lang="en-US" b="1" dirty="0" smtClean="0">
                    <a:solidFill>
                      <a:schemeClr val="tx1"/>
                    </a:solidFill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𝒓𝒆𝒂𝒍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𝟏𝟔𝟗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7932" y="3670580"/>
                  <a:ext cx="1560940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163"/>
                  </a:stretch>
                </a:blipFill>
                <a:effectLst>
                  <a:glow>
                    <a:schemeClr val="accent1"/>
                  </a:glow>
                  <a:outerShdw sx="1000" sy="1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4136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642</Words>
  <Application>Microsoft Office PowerPoint</Application>
  <PresentationFormat>Экран (4:3)</PresentationFormat>
  <Paragraphs>119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Courier New</vt:lpstr>
      <vt:lpstr>Calibri</vt:lpstr>
      <vt:lpstr>Cambria Math</vt:lpstr>
      <vt:lpstr>Times New Roman</vt:lpstr>
      <vt:lpstr>Arial Unicode MS</vt:lpstr>
      <vt:lpstr>Mathematica5</vt:lpstr>
      <vt:lpstr>Office Theme</vt:lpstr>
      <vt:lpstr>Two Dimensional SR-Interferometer at PETRA III</vt:lpstr>
      <vt:lpstr>SR-Interferometer at PETRA</vt:lpstr>
      <vt:lpstr>SR-Interferometer at PETRA</vt:lpstr>
      <vt:lpstr>SR-Interferometer at PETRA</vt:lpstr>
      <vt:lpstr>SR-Interferometer at PETRA</vt:lpstr>
      <vt:lpstr>Virtual Lab Modelling</vt:lpstr>
      <vt:lpstr>Virtual Lab Modelling</vt:lpstr>
      <vt:lpstr>Virtual Lab Modelling</vt:lpstr>
      <vt:lpstr>Virtual Lab Modelling</vt:lpstr>
      <vt:lpstr>Virtual Lab Modelling</vt:lpstr>
      <vt:lpstr>Virtual Lab Modelling</vt:lpstr>
      <vt:lpstr>Conclusion  During this month the Interferometer will start to operate  Using Virtual Lab we can calculate some mistakes and then to check it experimentally on the interferometer</vt:lpstr>
      <vt:lpstr>Thank you for your attention!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Transverse Emittance Diagnostics at Synchrotron Light Sources</dc:title>
  <dc:creator>DESY USER</dc:creator>
  <cp:lastModifiedBy>Артём</cp:lastModifiedBy>
  <cp:revision>1248</cp:revision>
  <dcterms:created xsi:type="dcterms:W3CDTF">2006-04-21T14:03:23Z</dcterms:created>
  <dcterms:modified xsi:type="dcterms:W3CDTF">2016-06-27T07:56:38Z</dcterms:modified>
</cp:coreProperties>
</file>