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80" r:id="rId4"/>
    <p:sldId id="263" r:id="rId5"/>
    <p:sldId id="282" r:id="rId6"/>
    <p:sldId id="270" r:id="rId7"/>
    <p:sldId id="266" r:id="rId8"/>
    <p:sldId id="273" r:id="rId9"/>
    <p:sldId id="268" r:id="rId10"/>
    <p:sldId id="269" r:id="rId11"/>
    <p:sldId id="264" r:id="rId12"/>
    <p:sldId id="265" r:id="rId13"/>
    <p:sldId id="283" r:id="rId14"/>
    <p:sldId id="272" r:id="rId15"/>
    <p:sldId id="267" r:id="rId16"/>
    <p:sldId id="274" r:id="rId17"/>
    <p:sldId id="275" r:id="rId18"/>
    <p:sldId id="276" r:id="rId19"/>
    <p:sldId id="277" r:id="rId20"/>
    <p:sldId id="279" r:id="rId21"/>
    <p:sldId id="284" r:id="rId22"/>
    <p:sldId id="260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6" d="100"/>
          <a:sy n="196" d="100"/>
        </p:scale>
        <p:origin x="45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2694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C7A54-2D07-4825-9D7E-402373AE7DB7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520DF-DC95-4D7D-8C8D-156427EDB52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339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520DF-DC95-4D7D-8C8D-156427EDB52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369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logo_cou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  <p:pic>
        <p:nvPicPr>
          <p:cNvPr id="3" name="Image 14" descr="logo_cou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2000" y="1990800"/>
            <a:ext cx="7200000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solidFill>
            <a:schemeClr val="accent1"/>
          </a:solidFill>
        </p:spPr>
        <p:txBody>
          <a:bodyPr lIns="108000" tIns="0" rIns="108000" anchor="ctr" anchorCtr="0"/>
          <a:lstStyle>
            <a:lvl1pPr>
              <a:lnSpc>
                <a:spcPct val="85000"/>
              </a:lnSpc>
              <a:defRPr sz="25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3351600" y="1098000"/>
            <a:ext cx="5612400" cy="3564000"/>
          </a:xfrm>
          <a:solidFill>
            <a:srgbClr val="4E5B99"/>
          </a:solidFill>
        </p:spPr>
        <p:txBody>
          <a:bodyPr lIns="216000" tIns="252000"/>
          <a:lstStyle>
            <a:lvl1pPr marL="0" indent="0">
              <a:spcAft>
                <a:spcPts val="300"/>
              </a:spcAft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spcAft>
                <a:spcPts val="0"/>
              </a:spcAft>
              <a:buFont typeface="Arial" pitchFamily="34" charset="0"/>
              <a:buNone/>
              <a:defRPr sz="2600" b="1">
                <a:solidFill>
                  <a:schemeClr val="bg1"/>
                </a:solidFill>
              </a:defRPr>
            </a:lvl2pPr>
            <a:lvl3pPr marL="0" indent="0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 sz="225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SzPct val="80000"/>
              <a:buNone/>
              <a:defRPr sz="1750">
                <a:solidFill>
                  <a:schemeClr val="bg1"/>
                </a:solidFill>
              </a:defRPr>
            </a:lvl4pPr>
            <a:lvl5pPr marL="0" indent="0">
              <a:lnSpc>
                <a:spcPct val="80000"/>
              </a:lnSpc>
              <a:spcAft>
                <a:spcPts val="0"/>
              </a:spcAft>
              <a:buNone/>
              <a:defRPr sz="1500" b="1" i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727200" y="1098000"/>
            <a:ext cx="2574000" cy="3564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727688" y="764704"/>
            <a:ext cx="8236800" cy="54000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4pPr>
              <a:spcBef>
                <a:spcPts val="0"/>
              </a:spcBef>
              <a:spcAft>
                <a:spcPts val="300"/>
              </a:spcAft>
              <a:buSzPct val="80000"/>
              <a:defRPr/>
            </a:lvl4pPr>
            <a:lvl5pPr>
              <a:spcAft>
                <a:spcPts val="300"/>
              </a:spcAft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importing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="" xmlns:p14="http://schemas.microsoft.com/office/powerpoint/2010/main" val="72959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ur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ESRF COLOUR PALETTE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5" name="Group 4"/>
          <p:cNvGrpSpPr/>
          <p:nvPr/>
        </p:nvGrpSpPr>
        <p:grpSpPr>
          <a:xfrm>
            <a:off x="1751223" y="1016732"/>
            <a:ext cx="6421177" cy="4780955"/>
            <a:chOff x="977503" y="761588"/>
            <a:chExt cx="6421177" cy="4780955"/>
          </a:xfrm>
        </p:grpSpPr>
        <p:sp>
          <p:nvSpPr>
            <p:cNvPr id="6" name="Oval 5"/>
            <p:cNvSpPr/>
            <p:nvPr/>
          </p:nvSpPr>
          <p:spPr>
            <a:xfrm>
              <a:off x="2803893" y="1812730"/>
              <a:ext cx="2628292" cy="262829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4175956" y="1016392"/>
              <a:ext cx="576404" cy="576404"/>
            </a:xfrm>
            <a:prstGeom prst="ellipse">
              <a:avLst/>
            </a:prstGeom>
            <a:solidFill>
              <a:srgbClr val="ED77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003708" y="1393465"/>
              <a:ext cx="576404" cy="576404"/>
            </a:xfrm>
            <a:prstGeom prst="ellipse">
              <a:avLst/>
            </a:prstGeom>
            <a:solidFill>
              <a:srgbClr val="F4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5507764" y="1980062"/>
              <a:ext cx="576404" cy="576404"/>
            </a:xfrm>
            <a:prstGeom prst="ellipse">
              <a:avLst/>
            </a:prstGeom>
            <a:solidFill>
              <a:srgbClr val="FFD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688124" y="2740535"/>
              <a:ext cx="576404" cy="576404"/>
            </a:xfrm>
            <a:prstGeom prst="ellipse">
              <a:avLst/>
            </a:prstGeom>
            <a:solidFill>
              <a:srgbClr val="51A0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580282" y="3501008"/>
              <a:ext cx="576404" cy="576404"/>
            </a:xfrm>
            <a:prstGeom prst="ellipse">
              <a:avLst/>
            </a:prstGeom>
            <a:solidFill>
              <a:srgbClr val="009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5148064" y="4169035"/>
              <a:ext cx="576404" cy="576404"/>
            </a:xfrm>
            <a:prstGeom prst="ellipse">
              <a:avLst/>
            </a:prstGeom>
            <a:solidFill>
              <a:srgbClr val="AF0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367594" y="1709154"/>
              <a:ext cx="576404" cy="576404"/>
            </a:xfrm>
            <a:prstGeom prst="ellipse">
              <a:avLst/>
            </a:prstGeom>
            <a:solidFill>
              <a:srgbClr val="132577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079392" y="2433493"/>
              <a:ext cx="576404" cy="576404"/>
            </a:xfrm>
            <a:prstGeom prst="ellipse">
              <a:avLst/>
            </a:prstGeom>
            <a:solidFill>
              <a:srgbClr val="132577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491370" y="4689140"/>
              <a:ext cx="576404" cy="576404"/>
            </a:xfrm>
            <a:prstGeom prst="ellipse">
              <a:avLst/>
            </a:prstGeom>
            <a:solidFill>
              <a:srgbClr val="B7B9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2706262" y="4329100"/>
              <a:ext cx="576404" cy="576404"/>
            </a:xfrm>
            <a:prstGeom prst="ellipse">
              <a:avLst/>
            </a:prstGeom>
            <a:solidFill>
              <a:srgbClr val="D1D2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113415" y="3746995"/>
              <a:ext cx="576404" cy="576404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45461" y="3053707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bg1"/>
                  </a:solidFill>
                </a:rPr>
                <a:t>R019G037B119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39537" y="761588"/>
              <a:ext cx="1260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R237G119B003</a:t>
              </a:r>
              <a:endParaRPr lang="en-GB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73712" y="116293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R244G163B000</a:t>
              </a:r>
              <a:endParaRPr lang="en-GB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5966" y="1756869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R255G221B000</a:t>
              </a:r>
              <a:endParaRPr lang="en-GB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4168" y="2570541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R081G160B038</a:t>
              </a:r>
              <a:endParaRPr lang="en-GB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4168" y="3409385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R000G152B212</a:t>
              </a:r>
              <a:endParaRPr lang="en-GB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77172" y="4159448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R175G000B124</a:t>
              </a:r>
              <a:endParaRPr lang="en-GB" sz="12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12568" y="1497250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ESRF </a:t>
              </a:r>
              <a:r>
                <a:rPr lang="fr-FR" sz="1200" dirty="0" err="1" smtClean="0"/>
                <a:t>blue</a:t>
              </a:r>
              <a:r>
                <a:rPr lang="fr-FR" sz="1200" dirty="0" smtClean="0"/>
                <a:t> 75%</a:t>
              </a:r>
              <a:endParaRPr lang="en-GB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7503" y="227946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ESRF </a:t>
              </a:r>
              <a:r>
                <a:rPr lang="fr-FR" sz="1200" dirty="0" err="1" smtClean="0"/>
                <a:t>blue</a:t>
              </a:r>
              <a:r>
                <a:rPr lang="fr-FR" sz="1200" dirty="0" smtClean="0"/>
                <a:t> 50%</a:t>
              </a:r>
              <a:endParaRPr lang="en-GB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78263" y="5265544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R183G185B186</a:t>
              </a:r>
              <a:endParaRPr lang="en-GB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68154" y="4899336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R209G210B212</a:t>
              </a:r>
              <a:endParaRPr lang="en-GB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38010" y="4311927"/>
              <a:ext cx="13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R244G244B244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87485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9561BA-3804-4D70-9A9D-55ED3A4CACAF}" type="datetime1">
              <a:rPr lang="en-US" smtClean="0"/>
              <a:pPr/>
              <a:t>6/27/2016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xfrm>
            <a:off x="629050" y="177308"/>
            <a:ext cx="8305400" cy="360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logo_text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727200" y="126000"/>
            <a:ext cx="8236800" cy="496800"/>
          </a:xfrm>
          <a:prstGeom prst="rect">
            <a:avLst/>
          </a:prstGeom>
          <a:solidFill>
            <a:schemeClr val="accent1"/>
          </a:solidFill>
        </p:spPr>
        <p:txBody>
          <a:bodyPr vert="horz" lIns="72000" tIns="0" rIns="72000" bIns="0" rtlCol="0" anchor="ctr" anchorCtr="0">
            <a:noAutofit/>
          </a:bodyPr>
          <a:lstStyle/>
          <a:p>
            <a:r>
              <a:rPr lang="fr-FR" dirty="0" smtClean="0"/>
              <a:t>CLICK TO MODIFY THE STYLE OF THE TITLE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727200" y="764704"/>
            <a:ext cx="8236800" cy="54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modify</a:t>
            </a:r>
            <a:r>
              <a:rPr lang="fr-FR" dirty="0" smtClean="0"/>
              <a:t> </a:t>
            </a:r>
            <a:r>
              <a:rPr lang="fr-FR" dirty="0" err="1" smtClean="0"/>
              <a:t>attributes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719572" y="6483349"/>
            <a:ext cx="6120000" cy="2124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179512" y="6483438"/>
            <a:ext cx="413559" cy="212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b="1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8" descr="logo_text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64000" y="6210000"/>
            <a:ext cx="1975944" cy="64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0000" y="126000"/>
            <a:ext cx="496800" cy="49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16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Font typeface="Arial" pitchFamily="34" charset="0"/>
        <a:buNone/>
        <a:defRPr sz="1800" b="1" kern="1200" baseline="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500"/>
        </a:spcAft>
        <a:buFont typeface="Arial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5000"/>
        </a:lnSpc>
        <a:spcBef>
          <a:spcPts val="0"/>
        </a:spcBef>
        <a:spcAft>
          <a:spcPts val="500"/>
        </a:spcAft>
        <a:buFont typeface="Arial" pitchFamily="34" charset="0"/>
        <a:buNone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7188" indent="-174625" algn="l" defTabSz="914400" rtl="0" eaLnBrk="1" latinLnBrk="0" hangingPunct="1">
        <a:lnSpc>
          <a:spcPct val="110000"/>
        </a:lnSpc>
        <a:spcBef>
          <a:spcPts val="0"/>
        </a:spcBef>
        <a:spcAft>
          <a:spcPts val="400"/>
        </a:spcAft>
        <a:buClr>
          <a:schemeClr val="accent6"/>
        </a:buClr>
        <a:buFont typeface="Wingdings" pitchFamily="2" charset="2"/>
        <a:buChar char="l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62050" indent="-174625" algn="l" defTabSz="9144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ITCOfficinaSans LT Book" pitchFamily="2" charset="0"/>
        <a:buChar char="&gt;"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884">
          <p15:clr>
            <a:srgbClr val="F26B43"/>
          </p15:clr>
        </p15:guide>
        <p15:guide id="2" pos="113">
          <p15:clr>
            <a:srgbClr val="F26B43"/>
          </p15:clr>
        </p15:guide>
        <p15:guide id="3" orient="horz" pos="482">
          <p15:clr>
            <a:srgbClr val="F26B43"/>
          </p15:clr>
        </p15:guide>
        <p15:guide id="4" pos="453">
          <p15:clr>
            <a:srgbClr val="F26B43"/>
          </p15:clr>
        </p15:guide>
        <p15:guide id="5" pos="564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Accurate beam position calculation for large off-center positions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Benoît</a:t>
            </a:r>
            <a:r>
              <a:rPr lang="en-GB" dirty="0" smtClean="0"/>
              <a:t> Roche </a:t>
            </a:r>
            <a:r>
              <a:rPr lang="en-GB" dirty="0" smtClean="0">
                <a:sym typeface="Symbol"/>
              </a:rPr>
              <a:t></a:t>
            </a:r>
            <a:r>
              <a:rPr lang="en-GB" dirty="0" smtClean="0"/>
              <a:t> ESRF, </a:t>
            </a:r>
            <a:r>
              <a:rPr lang="en-GB" dirty="0" err="1" smtClean="0"/>
              <a:t>Diagnotics</a:t>
            </a:r>
            <a:endParaRPr lang="en-GB" dirty="0" smtClean="0"/>
          </a:p>
          <a:p>
            <a:r>
              <a:rPr lang="en-GB" dirty="0" smtClean="0"/>
              <a:t>DEELS 2016</a:t>
            </a:r>
          </a:p>
          <a:p>
            <a:r>
              <a:rPr lang="en-GB" dirty="0" smtClean="0"/>
              <a:t>With the participation of K. </a:t>
            </a:r>
            <a:r>
              <a:rPr lang="en-GB" dirty="0" err="1" smtClean="0"/>
              <a:t>Scheidt</a:t>
            </a:r>
            <a:endParaRPr lang="en-GB" dirty="0" smtClean="0"/>
          </a:p>
          <a:p>
            <a:r>
              <a:rPr lang="en-GB" sz="1600" dirty="0" smtClean="0"/>
              <a:t>Special thanks to Guenther </a:t>
            </a:r>
            <a:r>
              <a:rPr lang="en-GB" sz="1600" dirty="0" err="1" smtClean="0"/>
              <a:t>Rehm</a:t>
            </a:r>
            <a:r>
              <a:rPr lang="en-GB" sz="1600" dirty="0" smtClean="0"/>
              <a:t> for his great help!</a:t>
            </a:r>
            <a:endParaRPr lang="en-GB" sz="1600" baseline="30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method gives a value for incoherency if a perfect solution cannot be found: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sp>
        <p:nvSpPr>
          <p:cNvPr id="22" name="Ellipse 21"/>
          <p:cNvSpPr/>
          <p:nvPr/>
        </p:nvSpPr>
        <p:spPr>
          <a:xfrm>
            <a:off x="5940152" y="285293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ZoneTexte 38"/>
          <p:cNvSpPr txBox="1"/>
          <p:nvPr/>
        </p:nvSpPr>
        <p:spPr>
          <a:xfrm>
            <a:off x="6012160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30" name="Ellipse 29"/>
          <p:cNvSpPr/>
          <p:nvPr/>
        </p:nvSpPr>
        <p:spPr>
          <a:xfrm>
            <a:off x="4310602" y="266527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4382610" y="230523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21" name="Ellipse 20"/>
          <p:cNvSpPr/>
          <p:nvPr/>
        </p:nvSpPr>
        <p:spPr>
          <a:xfrm>
            <a:off x="3087912" y="2970977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ZoneTexte 22"/>
          <p:cNvSpPr txBox="1"/>
          <p:nvPr/>
        </p:nvSpPr>
        <p:spPr>
          <a:xfrm>
            <a:off x="2987824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24" name="Ellipse 23"/>
          <p:cNvSpPr/>
          <p:nvPr/>
        </p:nvSpPr>
        <p:spPr>
          <a:xfrm>
            <a:off x="2606281" y="3215283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ZoneTexte 24"/>
          <p:cNvSpPr txBox="1"/>
          <p:nvPr/>
        </p:nvSpPr>
        <p:spPr>
          <a:xfrm>
            <a:off x="2411760" y="278092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4</a:t>
            </a:r>
            <a:endParaRPr lang="en-GB" baseline="-25000" dirty="0"/>
          </a:p>
        </p:txBody>
      </p:sp>
      <p:sp>
        <p:nvSpPr>
          <p:cNvPr id="26" name="Ellipse 25"/>
          <p:cNvSpPr/>
          <p:nvPr/>
        </p:nvSpPr>
        <p:spPr>
          <a:xfrm>
            <a:off x="2454807" y="3320347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2060254" y="29969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5</a:t>
            </a:r>
            <a:endParaRPr lang="en-GB" baseline="-25000" dirty="0"/>
          </a:p>
        </p:txBody>
      </p:sp>
      <p:grpSp>
        <p:nvGrpSpPr>
          <p:cNvPr id="38" name="Groupe 37"/>
          <p:cNvGrpSpPr/>
          <p:nvPr/>
        </p:nvGrpSpPr>
        <p:grpSpPr>
          <a:xfrm rot="197056">
            <a:off x="2402123" y="3428573"/>
            <a:ext cx="649476" cy="635807"/>
            <a:chOff x="2423320" y="3404924"/>
            <a:chExt cx="649476" cy="635807"/>
          </a:xfrm>
        </p:grpSpPr>
        <p:cxnSp>
          <p:nvCxnSpPr>
            <p:cNvPr id="29" name="Connecteur droit 28"/>
            <p:cNvCxnSpPr/>
            <p:nvPr/>
          </p:nvCxnSpPr>
          <p:spPr>
            <a:xfrm flipH="1" flipV="1">
              <a:off x="2541611" y="3404924"/>
              <a:ext cx="432460" cy="52284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e 20"/>
            <p:cNvGrpSpPr/>
            <p:nvPr/>
          </p:nvGrpSpPr>
          <p:grpSpPr>
            <a:xfrm>
              <a:off x="2856772" y="3824707"/>
              <a:ext cx="216024" cy="216024"/>
              <a:chOff x="1043608" y="3140968"/>
              <a:chExt cx="216024" cy="216024"/>
            </a:xfrm>
          </p:grpSpPr>
          <p:sp>
            <p:nvSpPr>
              <p:cNvPr id="16" name="Ellipse 15"/>
              <p:cNvSpPr/>
              <p:nvPr/>
            </p:nvSpPr>
            <p:spPr>
              <a:xfrm>
                <a:off x="1043608" y="3140968"/>
                <a:ext cx="216024" cy="216024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" name="Connecteur droit 17"/>
              <p:cNvCxnSpPr>
                <a:stCxn id="16" idx="1"/>
                <a:endCxn id="16" idx="5"/>
              </p:cNvCxnSpPr>
              <p:nvPr/>
            </p:nvCxnSpPr>
            <p:spPr>
              <a:xfrm>
                <a:off x="1075244" y="3172604"/>
                <a:ext cx="152752" cy="15275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>
                <a:stCxn id="16" idx="3"/>
                <a:endCxn id="16" idx="7"/>
              </p:cNvCxnSpPr>
              <p:nvPr/>
            </p:nvCxnSpPr>
            <p:spPr>
              <a:xfrm flipV="1">
                <a:off x="1075244" y="3172604"/>
                <a:ext cx="152752" cy="15275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e 36"/>
            <p:cNvGrpSpPr/>
            <p:nvPr/>
          </p:nvGrpSpPr>
          <p:grpSpPr>
            <a:xfrm rot="16200000" flipH="1" flipV="1">
              <a:off x="2462213" y="3421956"/>
              <a:ext cx="98872" cy="176658"/>
              <a:chOff x="2411760" y="3552255"/>
              <a:chExt cx="98872" cy="176658"/>
            </a:xfrm>
          </p:grpSpPr>
          <p:cxnSp>
            <p:nvCxnSpPr>
              <p:cNvPr id="34" name="Connecteur droit 33"/>
              <p:cNvCxnSpPr/>
              <p:nvPr/>
            </p:nvCxnSpPr>
            <p:spPr>
              <a:xfrm>
                <a:off x="2425923" y="3552255"/>
                <a:ext cx="83889" cy="988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/>
              <p:cNvCxnSpPr/>
              <p:nvPr/>
            </p:nvCxnSpPr>
            <p:spPr>
              <a:xfrm rot="5400000">
                <a:off x="2419251" y="3637533"/>
                <a:ext cx="83889" cy="988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Forme libre 40"/>
          <p:cNvSpPr/>
          <p:nvPr/>
        </p:nvSpPr>
        <p:spPr>
          <a:xfrm>
            <a:off x="2619375" y="3379788"/>
            <a:ext cx="847725" cy="268287"/>
          </a:xfrm>
          <a:custGeom>
            <a:avLst/>
            <a:gdLst>
              <a:gd name="connsiteX0" fmla="*/ 0 w 847725"/>
              <a:gd name="connsiteY0" fmla="*/ 30162 h 268287"/>
              <a:gd name="connsiteX1" fmla="*/ 123825 w 847725"/>
              <a:gd name="connsiteY1" fmla="*/ 30162 h 268287"/>
              <a:gd name="connsiteX2" fmla="*/ 409575 w 847725"/>
              <a:gd name="connsiteY2" fmla="*/ 211137 h 268287"/>
              <a:gd name="connsiteX3" fmla="*/ 847725 w 847725"/>
              <a:gd name="connsiteY3" fmla="*/ 268287 h 268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7725" h="268287">
                <a:moveTo>
                  <a:pt x="0" y="30162"/>
                </a:moveTo>
                <a:cubicBezTo>
                  <a:pt x="27781" y="15081"/>
                  <a:pt x="55563" y="0"/>
                  <a:pt x="123825" y="30162"/>
                </a:cubicBezTo>
                <a:cubicBezTo>
                  <a:pt x="192087" y="60324"/>
                  <a:pt x="288925" y="171450"/>
                  <a:pt x="409575" y="211137"/>
                </a:cubicBezTo>
                <a:cubicBezTo>
                  <a:pt x="530225" y="250824"/>
                  <a:pt x="688975" y="259555"/>
                  <a:pt x="847725" y="268287"/>
                </a:cubicBezTo>
              </a:path>
            </a:pathLst>
          </a:cu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orme libre 41"/>
          <p:cNvSpPr/>
          <p:nvPr/>
        </p:nvSpPr>
        <p:spPr>
          <a:xfrm>
            <a:off x="2236788" y="3652838"/>
            <a:ext cx="1544637" cy="876299"/>
          </a:xfrm>
          <a:custGeom>
            <a:avLst/>
            <a:gdLst>
              <a:gd name="connsiteX0" fmla="*/ 411162 w 1544637"/>
              <a:gd name="connsiteY0" fmla="*/ 14287 h 876299"/>
              <a:gd name="connsiteX1" fmla="*/ 192087 w 1544637"/>
              <a:gd name="connsiteY1" fmla="*/ 71437 h 876299"/>
              <a:gd name="connsiteX2" fmla="*/ 96837 w 1544637"/>
              <a:gd name="connsiteY2" fmla="*/ 442912 h 876299"/>
              <a:gd name="connsiteX3" fmla="*/ 773112 w 1544637"/>
              <a:gd name="connsiteY3" fmla="*/ 871537 h 876299"/>
              <a:gd name="connsiteX4" fmla="*/ 1306512 w 1544637"/>
              <a:gd name="connsiteY4" fmla="*/ 414337 h 876299"/>
              <a:gd name="connsiteX5" fmla="*/ 1544637 w 1544637"/>
              <a:gd name="connsiteY5" fmla="*/ 366712 h 87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4637" h="876299">
                <a:moveTo>
                  <a:pt x="411162" y="14287"/>
                </a:moveTo>
                <a:cubicBezTo>
                  <a:pt x="327818" y="7143"/>
                  <a:pt x="244474" y="0"/>
                  <a:pt x="192087" y="71437"/>
                </a:cubicBezTo>
                <a:cubicBezTo>
                  <a:pt x="139700" y="142874"/>
                  <a:pt x="0" y="309562"/>
                  <a:pt x="96837" y="442912"/>
                </a:cubicBezTo>
                <a:cubicBezTo>
                  <a:pt x="193674" y="576262"/>
                  <a:pt x="571500" y="876299"/>
                  <a:pt x="773112" y="871537"/>
                </a:cubicBezTo>
                <a:cubicBezTo>
                  <a:pt x="974724" y="866775"/>
                  <a:pt x="1177925" y="498474"/>
                  <a:pt x="1306512" y="414337"/>
                </a:cubicBezTo>
                <a:cubicBezTo>
                  <a:pt x="1435099" y="330200"/>
                  <a:pt x="1489868" y="348456"/>
                  <a:pt x="1544637" y="366712"/>
                </a:cubicBezTo>
              </a:path>
            </a:pathLst>
          </a:cu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ZoneTexte 42"/>
          <p:cNvSpPr txBox="1"/>
          <p:nvPr/>
        </p:nvSpPr>
        <p:spPr>
          <a:xfrm>
            <a:off x="3520237" y="34290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position</a:t>
            </a:r>
            <a:endParaRPr lang="en-GB" dirty="0"/>
          </a:p>
        </p:txBody>
      </p:sp>
      <p:sp>
        <p:nvSpPr>
          <p:cNvPr id="44" name="ZoneTexte 43"/>
          <p:cNvSpPr txBox="1"/>
          <p:nvPr/>
        </p:nvSpPr>
        <p:spPr>
          <a:xfrm>
            <a:off x="3851920" y="386104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incoherency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2D solver written with </a:t>
            </a:r>
            <a:r>
              <a:rPr lang="en-GB" dirty="0" err="1" smtClean="0"/>
              <a:t>Matlab</a:t>
            </a:r>
            <a:r>
              <a:rPr lang="en-GB" dirty="0" smtClean="0"/>
              <a:t> (G. </a:t>
            </a:r>
            <a:r>
              <a:rPr lang="en-GB" dirty="0" err="1" smtClean="0"/>
              <a:t>Rehm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1400" u="sng" dirty="0" smtClean="0"/>
              <a:t>References:</a:t>
            </a:r>
          </a:p>
          <a:p>
            <a:r>
              <a:rPr lang="en-GB" sz="1400" dirty="0" smtClean="0"/>
              <a:t>Sensitivity calculation of beam position monitor using boundary element method</a:t>
            </a:r>
            <a:br>
              <a:rPr lang="en-GB" sz="1400" dirty="0" smtClean="0"/>
            </a:br>
            <a:r>
              <a:rPr lang="en-GB" sz="1400" dirty="0" err="1" smtClean="0"/>
              <a:t>Tsumoru</a:t>
            </a:r>
            <a:r>
              <a:rPr lang="en-GB" sz="1400" dirty="0" smtClean="0"/>
              <a:t> </a:t>
            </a:r>
            <a:r>
              <a:rPr lang="en-GB" sz="1400" dirty="0" err="1" smtClean="0"/>
              <a:t>Shintake</a:t>
            </a:r>
            <a:r>
              <a:rPr lang="en-GB" sz="1400" dirty="0" smtClean="0"/>
              <a:t>, Masaki </a:t>
            </a:r>
            <a:r>
              <a:rPr lang="en-GB" sz="1400" dirty="0" err="1" smtClean="0"/>
              <a:t>Tejima</a:t>
            </a:r>
            <a:r>
              <a:rPr lang="en-GB" sz="1400" dirty="0" smtClean="0"/>
              <a:t>, Hitoshi Ishii, Jun-</a:t>
            </a:r>
            <a:r>
              <a:rPr lang="en-GB" sz="1400" dirty="0" err="1" smtClean="0"/>
              <a:t>ichi</a:t>
            </a:r>
            <a:r>
              <a:rPr lang="en-GB" sz="1400" dirty="0" smtClean="0"/>
              <a:t> </a:t>
            </a:r>
            <a:r>
              <a:rPr lang="en-GB" sz="1400" dirty="0" err="1" smtClean="0"/>
              <a:t>Kishiro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DOI: 10.1016/0168-9002(87)90496-7</a:t>
            </a:r>
          </a:p>
          <a:p>
            <a:r>
              <a:rPr lang="en-GB" sz="1400" dirty="0" smtClean="0"/>
              <a:t>http://www.lnf.infn.it/acceleratori/dafne/NOTEDAFNE/CD/CD-10.pdf</a:t>
            </a:r>
            <a:br>
              <a:rPr lang="en-GB" sz="1400" dirty="0" smtClean="0"/>
            </a:br>
            <a:r>
              <a:rPr lang="en-GB" sz="1400" dirty="0" smtClean="0"/>
              <a:t>DA</a:t>
            </a:r>
            <a:r>
              <a:rPr lang="en-GB" sz="1400" dirty="0" smtClean="0">
                <a:sym typeface="Symbol"/>
              </a:rPr>
              <a:t></a:t>
            </a:r>
            <a:r>
              <a:rPr lang="en-GB" sz="1400" dirty="0" smtClean="0"/>
              <a:t>NE TECHNICAL NOTE CD-10,</a:t>
            </a:r>
            <a:br>
              <a:rPr lang="en-GB" sz="1400" dirty="0" smtClean="0"/>
            </a:br>
            <a:r>
              <a:rPr lang="en-GB" sz="1400" dirty="0" smtClean="0"/>
              <a:t>ANALYSIS OF THE DA</a:t>
            </a:r>
            <a:r>
              <a:rPr lang="en-GB" sz="1400" dirty="0" smtClean="0">
                <a:sym typeface="Symbol"/>
              </a:rPr>
              <a:t></a:t>
            </a:r>
            <a:r>
              <a:rPr lang="en-GB" sz="1400" dirty="0" smtClean="0"/>
              <a:t>NE BEAM POSITION MONITOR WITH A BOUNDARY ELEMENT METHOD</a:t>
            </a:r>
            <a:br>
              <a:rPr lang="en-GB" sz="1400" dirty="0" smtClean="0"/>
            </a:br>
            <a:r>
              <a:rPr lang="en-GB" sz="1400" dirty="0" smtClean="0"/>
              <a:t>A. Stella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pic>
        <p:nvPicPr>
          <p:cNvPr id="15362" name="Picture 2" descr="S:\2012 - Saclay\Présentations\nouveaux_arrivants\content.g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99592" y="1124744"/>
            <a:ext cx="960739" cy="1001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63" name="Picture 3" descr="S:\2012 - Saclay\Présentations\nouveaux_arrivants\pascont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564904"/>
            <a:ext cx="919682" cy="936104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051720" y="1340768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Easy to implement</a:t>
            </a:r>
          </a:p>
          <a:p>
            <a:endParaRPr lang="en-GB" dirty="0" smtClean="0"/>
          </a:p>
          <a:p>
            <a:r>
              <a:rPr lang="en-GB" dirty="0" smtClean="0"/>
              <a:t>Quite fast</a:t>
            </a:r>
            <a:endParaRPr lang="en-GB" dirty="0"/>
          </a:p>
        </p:txBody>
      </p:sp>
      <p:sp>
        <p:nvSpPr>
          <p:cNvPr id="9" name="ZoneTexte 8"/>
          <p:cNvSpPr txBox="1"/>
          <p:nvPr/>
        </p:nvSpPr>
        <p:spPr>
          <a:xfrm>
            <a:off x="2123728" y="2780928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Cannot simulate complicated geometries (like </a:t>
            </a:r>
            <a:r>
              <a:rPr lang="en-GB" dirty="0" err="1" smtClean="0"/>
              <a:t>stripline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Not fast enough for real time processing of TBT data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commercial solver like CST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pic>
        <p:nvPicPr>
          <p:cNvPr id="15362" name="Picture 2" descr="S:\2012 - Saclay\Présentations\nouveaux_arrivants\content.g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99592" y="1628800"/>
            <a:ext cx="960739" cy="1001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63" name="Picture 3" descr="S:\2012 - Saclay\Présentations\nouveaux_arrivants\pascont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05064"/>
            <a:ext cx="919682" cy="936104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051720" y="184482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simulate complicated geometries</a:t>
            </a:r>
            <a:endParaRPr lang="en-GB" dirty="0"/>
          </a:p>
        </p:txBody>
      </p:sp>
      <p:sp>
        <p:nvSpPr>
          <p:cNvPr id="9" name="ZoneTexte 8"/>
          <p:cNvSpPr txBox="1"/>
          <p:nvPr/>
        </p:nvSpPr>
        <p:spPr>
          <a:xfrm>
            <a:off x="2123728" y="4221088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Expensive</a:t>
            </a:r>
          </a:p>
          <a:p>
            <a:endParaRPr lang="en-GB" dirty="0" smtClean="0"/>
          </a:p>
          <a:p>
            <a:r>
              <a:rPr lang="en-GB" dirty="0" smtClean="0"/>
              <a:t>Long computation time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numerical solver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Numerical solvers available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lookup table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Non-converging situations and solution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Results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Future developments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a lookup table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method is the same, the only difference is that we compute a table which gives the simulated (V</a:t>
            </a:r>
            <a:r>
              <a:rPr lang="en-GB" baseline="-25000" dirty="0" smtClean="0"/>
              <a:t>A</a:t>
            </a:r>
            <a:r>
              <a:rPr lang="en-GB" dirty="0" smtClean="0"/>
              <a:t>, V</a:t>
            </a:r>
            <a:r>
              <a:rPr lang="en-GB" baseline="-25000" dirty="0" smtClean="0"/>
              <a:t>B</a:t>
            </a:r>
            <a:r>
              <a:rPr lang="en-GB" dirty="0" smtClean="0"/>
              <a:t>, V</a:t>
            </a:r>
            <a:r>
              <a:rPr lang="en-GB" baseline="-25000" dirty="0" smtClean="0"/>
              <a:t>C</a:t>
            </a:r>
            <a:r>
              <a:rPr lang="en-GB" dirty="0" smtClean="0"/>
              <a:t>, V</a:t>
            </a:r>
            <a:r>
              <a:rPr lang="en-GB" baseline="-25000" dirty="0" smtClean="0"/>
              <a:t>D</a:t>
            </a:r>
            <a:r>
              <a:rPr lang="en-GB" dirty="0" smtClean="0"/>
              <a:t>) for an array of beam’s position (X, Y). We use this table instead of using the solver during the iterative process.</a:t>
            </a:r>
          </a:p>
          <a:p>
            <a:endParaRPr lang="en-GB" dirty="0" smtClean="0"/>
          </a:p>
          <a:p>
            <a:r>
              <a:rPr lang="en-GB" u="sng" dirty="0" smtClean="0"/>
              <a:t>Advantages: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 You can afford to have long computation time because you just do the computation once,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 It is easy to change the solver (for instance to increase its precision) by just updating the look-up table,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 It is, in principle, the quickest method you can think of.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a lookup table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We compute the simulated V with a look-up table and 1</a:t>
            </a:r>
            <a:r>
              <a:rPr lang="en-GB" baseline="30000" dirty="0" smtClean="0"/>
              <a:t>st</a:t>
            </a:r>
            <a:r>
              <a:rPr lang="en-GB" dirty="0" smtClean="0"/>
              <a:t> order approximation: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sp>
        <p:nvSpPr>
          <p:cNvPr id="22" name="Ellipse 21"/>
          <p:cNvSpPr/>
          <p:nvPr/>
        </p:nvSpPr>
        <p:spPr>
          <a:xfrm>
            <a:off x="5965602" y="2878386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4336052" y="26907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Ellipse 20"/>
          <p:cNvSpPr/>
          <p:nvPr/>
        </p:nvSpPr>
        <p:spPr>
          <a:xfrm>
            <a:off x="2980174" y="30649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Ellipse 22"/>
          <p:cNvSpPr/>
          <p:nvPr/>
        </p:nvSpPr>
        <p:spPr>
          <a:xfrm>
            <a:off x="1890225" y="3817628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Connecteur droit 24"/>
          <p:cNvCxnSpPr/>
          <p:nvPr/>
        </p:nvCxnSpPr>
        <p:spPr>
          <a:xfrm flipV="1">
            <a:off x="1930400" y="3106821"/>
            <a:ext cx="1096211" cy="764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3026611" y="2728404"/>
            <a:ext cx="1353039" cy="383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4381500" y="2727960"/>
            <a:ext cx="1637561" cy="195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1725748" y="3864441"/>
            <a:ext cx="206572" cy="305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H="1" flipV="1">
            <a:off x="6004022" y="2929037"/>
            <a:ext cx="392250" cy="216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Numerical simulations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idx="1"/>
          </p:nvPr>
        </p:nvSpPr>
        <p:spPr>
          <a:xfrm>
            <a:off x="727688" y="764704"/>
            <a:ext cx="8236800" cy="54000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Or with a second order approximation, which give much better results:</a:t>
            </a:r>
            <a:endParaRPr lang="en-GB" dirty="0"/>
          </a:p>
        </p:txBody>
      </p:sp>
      <p:sp>
        <p:nvSpPr>
          <p:cNvPr id="19" name="Ellipse 18"/>
          <p:cNvSpPr/>
          <p:nvPr/>
        </p:nvSpPr>
        <p:spPr>
          <a:xfrm>
            <a:off x="5965602" y="2878386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Ellipse 19"/>
          <p:cNvSpPr/>
          <p:nvPr/>
        </p:nvSpPr>
        <p:spPr>
          <a:xfrm>
            <a:off x="4336052" y="26907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Ellipse 23"/>
          <p:cNvSpPr/>
          <p:nvPr/>
        </p:nvSpPr>
        <p:spPr>
          <a:xfrm>
            <a:off x="2980174" y="30649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Ellipse 24"/>
          <p:cNvSpPr/>
          <p:nvPr/>
        </p:nvSpPr>
        <p:spPr>
          <a:xfrm>
            <a:off x="1890225" y="3817628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Numerical simulations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idx="1"/>
          </p:nvPr>
        </p:nvSpPr>
        <p:spPr>
          <a:xfrm>
            <a:off x="727688" y="764704"/>
            <a:ext cx="8236800" cy="54000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Experimental issue with the look-up table method: it doesn’t always converge!</a:t>
            </a:r>
            <a:endParaRPr lang="en-GB" dirty="0"/>
          </a:p>
        </p:txBody>
      </p:sp>
      <p:sp>
        <p:nvSpPr>
          <p:cNvPr id="16" name="Ellipse 15"/>
          <p:cNvSpPr/>
          <p:nvPr/>
        </p:nvSpPr>
        <p:spPr>
          <a:xfrm>
            <a:off x="5965602" y="2878386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Ellipse 16"/>
          <p:cNvSpPr/>
          <p:nvPr/>
        </p:nvSpPr>
        <p:spPr>
          <a:xfrm>
            <a:off x="4336052" y="26907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Ellipse 18"/>
          <p:cNvSpPr/>
          <p:nvPr/>
        </p:nvSpPr>
        <p:spPr>
          <a:xfrm>
            <a:off x="2980174" y="3064924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Ellipse 19"/>
          <p:cNvSpPr/>
          <p:nvPr/>
        </p:nvSpPr>
        <p:spPr>
          <a:xfrm>
            <a:off x="1890225" y="3817628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Ellipse 23"/>
          <p:cNvSpPr/>
          <p:nvPr/>
        </p:nvSpPr>
        <p:spPr>
          <a:xfrm>
            <a:off x="3198763" y="2921695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ZoneTexte 24"/>
          <p:cNvSpPr txBox="1"/>
          <p:nvPr/>
        </p:nvSpPr>
        <p:spPr>
          <a:xfrm>
            <a:off x="3059832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endParaRPr lang="en-GB" baseline="-25000" dirty="0"/>
          </a:p>
        </p:txBody>
      </p:sp>
      <p:sp>
        <p:nvSpPr>
          <p:cNvPr id="26" name="Ellipse 25"/>
          <p:cNvSpPr/>
          <p:nvPr/>
        </p:nvSpPr>
        <p:spPr>
          <a:xfrm>
            <a:off x="2685654" y="3166393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2483768" y="270892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n+1</a:t>
            </a:r>
            <a:endParaRPr lang="en-GB" baseline="-25000" dirty="0"/>
          </a:p>
        </p:txBody>
      </p:sp>
      <p:sp>
        <p:nvSpPr>
          <p:cNvPr id="28" name="Arc 27"/>
          <p:cNvSpPr/>
          <p:nvPr/>
        </p:nvSpPr>
        <p:spPr>
          <a:xfrm rot="5565876">
            <a:off x="2755219" y="2823267"/>
            <a:ext cx="471416" cy="578622"/>
          </a:xfrm>
          <a:prstGeom prst="arc">
            <a:avLst>
              <a:gd name="adj1" fmla="val 16200000"/>
              <a:gd name="adj2" fmla="val 172231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e 20"/>
          <p:cNvGrpSpPr/>
          <p:nvPr/>
        </p:nvGrpSpPr>
        <p:grpSpPr>
          <a:xfrm rot="197056">
            <a:off x="3137850" y="3435011"/>
            <a:ext cx="216024" cy="216024"/>
            <a:chOff x="1043608" y="3140968"/>
            <a:chExt cx="216024" cy="216024"/>
          </a:xfrm>
        </p:grpSpPr>
        <p:sp>
          <p:nvSpPr>
            <p:cNvPr id="36" name="Ellipse 35"/>
            <p:cNvSpPr/>
            <p:nvPr/>
          </p:nvSpPr>
          <p:spPr>
            <a:xfrm>
              <a:off x="1043608" y="3140968"/>
              <a:ext cx="216024" cy="21602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Connecteur droit 36"/>
            <p:cNvCxnSpPr>
              <a:stCxn id="36" idx="1"/>
              <a:endCxn id="36" idx="5"/>
            </p:cNvCxnSpPr>
            <p:nvPr/>
          </p:nvCxnSpPr>
          <p:spPr>
            <a:xfrm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36" idx="3"/>
              <a:endCxn id="36" idx="7"/>
            </p:cNvCxnSpPr>
            <p:nvPr/>
          </p:nvCxnSpPr>
          <p:spPr>
            <a:xfrm flipV="1"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ZoneTexte 38"/>
          <p:cNvSpPr txBox="1"/>
          <p:nvPr/>
        </p:nvSpPr>
        <p:spPr>
          <a:xfrm>
            <a:off x="3635896" y="4293096"/>
            <a:ext cx="5245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Here 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) doesn’t converge and oscillate between</a:t>
            </a:r>
          </a:p>
          <a:p>
            <a:r>
              <a:rPr lang="en-GB" dirty="0" smtClean="0"/>
              <a:t>2 points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Numerical simulations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8" name="Espace réservé du contenu 2"/>
          <p:cNvSpPr>
            <a:spLocks noGrp="1"/>
          </p:cNvSpPr>
          <p:nvPr>
            <p:ph idx="1"/>
          </p:nvPr>
        </p:nvSpPr>
        <p:spPr>
          <a:xfrm>
            <a:off x="727688" y="764704"/>
            <a:ext cx="8236800" cy="54000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Experimental issue with the look-up table method: it doesn’t always converge!</a:t>
            </a:r>
          </a:p>
          <a:p>
            <a:endParaRPr lang="en-GB" dirty="0" smtClean="0"/>
          </a:p>
          <a:p>
            <a:r>
              <a:rPr lang="en-GB" dirty="0" smtClean="0"/>
              <a:t>My solution to this: if 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) didn’t converge after some iteration (usually 5 iterations are enough), then the next 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 is the mean value of 2 Newton’s iterations.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Numerical simulations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8" name="Espace réservé du contenu 2"/>
          <p:cNvSpPr>
            <a:spLocks noGrp="1"/>
          </p:cNvSpPr>
          <p:nvPr>
            <p:ph idx="1"/>
          </p:nvPr>
        </p:nvSpPr>
        <p:spPr>
          <a:xfrm>
            <a:off x="727688" y="764704"/>
            <a:ext cx="8236800" cy="54000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But it is not enough! In some rare cases we have this:</a:t>
            </a:r>
            <a:endParaRPr lang="en-GB" dirty="0"/>
          </a:p>
        </p:txBody>
      </p:sp>
      <p:sp>
        <p:nvSpPr>
          <p:cNvPr id="19" name="Ellipse 18"/>
          <p:cNvSpPr/>
          <p:nvPr/>
        </p:nvSpPr>
        <p:spPr>
          <a:xfrm>
            <a:off x="2937862" y="3025296"/>
            <a:ext cx="93116" cy="93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Ellipse 23"/>
          <p:cNvSpPr/>
          <p:nvPr/>
        </p:nvSpPr>
        <p:spPr>
          <a:xfrm>
            <a:off x="3198763" y="2921695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ZoneTexte 24"/>
          <p:cNvSpPr txBox="1"/>
          <p:nvPr/>
        </p:nvSpPr>
        <p:spPr>
          <a:xfrm>
            <a:off x="3275856" y="256490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endParaRPr lang="en-GB" baseline="-25000" dirty="0"/>
          </a:p>
        </p:txBody>
      </p:sp>
      <p:sp>
        <p:nvSpPr>
          <p:cNvPr id="26" name="Ellipse 25"/>
          <p:cNvSpPr/>
          <p:nvPr/>
        </p:nvSpPr>
        <p:spPr>
          <a:xfrm>
            <a:off x="2798118" y="3267547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2385824" y="339662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n+1</a:t>
            </a:r>
            <a:endParaRPr lang="en-GB" baseline="-25000" dirty="0"/>
          </a:p>
        </p:txBody>
      </p:sp>
      <p:sp>
        <p:nvSpPr>
          <p:cNvPr id="28" name="Arc 27"/>
          <p:cNvSpPr/>
          <p:nvPr/>
        </p:nvSpPr>
        <p:spPr>
          <a:xfrm rot="5565876">
            <a:off x="2764427" y="2813012"/>
            <a:ext cx="471416" cy="578622"/>
          </a:xfrm>
          <a:prstGeom prst="arc">
            <a:avLst>
              <a:gd name="adj1" fmla="val 16200000"/>
              <a:gd name="adj2" fmla="val 20174531"/>
            </a:avLst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ZoneTexte 38"/>
          <p:cNvSpPr txBox="1"/>
          <p:nvPr/>
        </p:nvSpPr>
        <p:spPr>
          <a:xfrm>
            <a:off x="4499992" y="2780928"/>
            <a:ext cx="391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Here 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) oscillate between 3 points!</a:t>
            </a:r>
            <a:endParaRPr lang="en-GB" dirty="0"/>
          </a:p>
        </p:txBody>
      </p:sp>
      <p:sp>
        <p:nvSpPr>
          <p:cNvPr id="29" name="Arc 28"/>
          <p:cNvSpPr/>
          <p:nvPr/>
        </p:nvSpPr>
        <p:spPr>
          <a:xfrm rot="12165433">
            <a:off x="2691824" y="2679663"/>
            <a:ext cx="471416" cy="578622"/>
          </a:xfrm>
          <a:prstGeom prst="arc">
            <a:avLst>
              <a:gd name="adj1" fmla="val 16200000"/>
              <a:gd name="adj2" fmla="val 20174531"/>
            </a:avLst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2674367" y="2769295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 rot="20362167">
            <a:off x="2768173" y="2770324"/>
            <a:ext cx="471416" cy="578622"/>
          </a:xfrm>
          <a:prstGeom prst="arc">
            <a:avLst>
              <a:gd name="adj1" fmla="val 16200000"/>
              <a:gd name="adj2" fmla="val 20174531"/>
            </a:avLst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2073404" y="241364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n+2</a:t>
            </a:r>
            <a:endParaRPr lang="en-GB" baseline="-25000" dirty="0"/>
          </a:p>
        </p:txBody>
      </p:sp>
      <p:cxnSp>
        <p:nvCxnSpPr>
          <p:cNvPr id="34" name="Connecteur droit 33"/>
          <p:cNvCxnSpPr>
            <a:endCxn id="19" idx="5"/>
          </p:cNvCxnSpPr>
          <p:nvPr/>
        </p:nvCxnSpPr>
        <p:spPr>
          <a:xfrm flipV="1">
            <a:off x="1907704" y="3073078"/>
            <a:ext cx="1078564" cy="211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 flipV="1">
            <a:off x="2982153" y="3071743"/>
            <a:ext cx="1070101" cy="721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endCxn id="19" idx="7"/>
          </p:cNvCxnSpPr>
          <p:nvPr/>
        </p:nvCxnSpPr>
        <p:spPr>
          <a:xfrm flipH="1">
            <a:off x="2989162" y="2132856"/>
            <a:ext cx="214686" cy="934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contenu 2"/>
          <p:cNvSpPr txBox="1">
            <a:spLocks/>
          </p:cNvSpPr>
          <p:nvPr/>
        </p:nvSpPr>
        <p:spPr bwMode="gray">
          <a:xfrm>
            <a:off x="727688" y="4149080"/>
            <a:ext cx="8236800" cy="11521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Once more a</a:t>
            </a:r>
            <a:r>
              <a:rPr kumimoji="0" lang="en-GB" sz="18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solution is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if (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GB" sz="1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didn’t converge after some iterations, then the next 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GB" sz="1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mean value of 3 Newton’s iterations.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b="1" dirty="0" smtClean="0">
                <a:solidFill>
                  <a:schemeClr val="accent6"/>
                </a:solidFill>
                <a:sym typeface="Symbol"/>
              </a:rPr>
              <a:t> </a:t>
            </a:r>
            <a:r>
              <a:rPr lang="en-GB" b="1" dirty="0" smtClean="0">
                <a:solidFill>
                  <a:schemeClr val="accent6"/>
                </a:solidFill>
              </a:rPr>
              <a:t>With this solution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couldn’t find any cases where (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GB" sz="18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didn’t converge.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numerical solver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Numerical solvers available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lookup table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Non-converging situations and solution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Results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Future developments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few words about performance of the look-up table method: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Using a 601 x 601 table (generated in 5 minutes by G. </a:t>
            </a:r>
            <a:r>
              <a:rPr lang="en-GB" dirty="0" err="1" smtClean="0"/>
              <a:t>Rehm’s</a:t>
            </a:r>
            <a:r>
              <a:rPr lang="en-GB" dirty="0" smtClean="0"/>
              <a:t> script),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We can recover the position of a measurement with </a:t>
            </a:r>
            <a:r>
              <a:rPr lang="en-GB" dirty="0" err="1" smtClean="0"/>
              <a:t>nanometer</a:t>
            </a:r>
            <a:r>
              <a:rPr lang="en-GB" dirty="0" smtClean="0"/>
              <a:t> accuracy,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It take 3.5 ms to find a position with this method using </a:t>
            </a:r>
            <a:r>
              <a:rPr lang="en-GB" dirty="0" err="1" smtClean="0"/>
              <a:t>Matlab</a:t>
            </a:r>
            <a:r>
              <a:rPr lang="en-GB" dirty="0" smtClean="0"/>
              <a:t> (it is not yet faster than using the numerical solver).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numerical solver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Numerical solvers available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lookup table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Non-converging situations and solution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Results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Future developments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/>
          <p:nvPr/>
        </p:nvGrpSpPr>
        <p:grpSpPr>
          <a:xfrm>
            <a:off x="0" y="0"/>
            <a:ext cx="3962403" cy="6858000"/>
            <a:chOff x="0" y="0"/>
            <a:chExt cx="3962403" cy="6858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83568" y="0"/>
              <a:ext cx="0" cy="685800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6133587"/>
              <a:ext cx="3962403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827584" y="836712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Using numerical method we can (in principle) get rid of non-linear effect of BPM blocks</a:t>
            </a:r>
          </a:p>
          <a:p>
            <a:endParaRPr lang="en-GB" dirty="0" smtClean="0"/>
          </a:p>
          <a:p>
            <a:r>
              <a:rPr lang="en-GB" dirty="0" smtClean="0"/>
              <a:t>The look-up table method gives also good results but may have some issues finding a solution</a:t>
            </a:r>
          </a:p>
          <a:p>
            <a:endParaRPr lang="en-GB" dirty="0" smtClean="0"/>
          </a:p>
          <a:p>
            <a:r>
              <a:rPr lang="en-GB" u="sng" dirty="0" smtClean="0"/>
              <a:t>Next steps:</a:t>
            </a:r>
          </a:p>
          <a:p>
            <a:endParaRPr lang="en-GB" u="sng" dirty="0" smtClean="0"/>
          </a:p>
          <a:p>
            <a:r>
              <a:rPr lang="en-GB" dirty="0" smtClean="0"/>
              <a:t>Use CST to generate the lookup table (is it possible to generate the table in a reasonable amount of time?)</a:t>
            </a:r>
          </a:p>
          <a:p>
            <a:endParaRPr lang="en-GB" dirty="0" smtClean="0"/>
          </a:p>
          <a:p>
            <a:r>
              <a:rPr lang="en-GB" dirty="0" smtClean="0"/>
              <a:t>Try to implement the lookup table method in C++ to improve execution time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8285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sym typeface="Symbol"/>
              </a:rPr>
              <a:t>/</a:t>
            </a:r>
            <a:r>
              <a:rPr lang="en-GB" dirty="0" smtClean="0"/>
              <a:t> formula suffers from increasing </a:t>
            </a:r>
            <a:r>
              <a:rPr lang="en-GB" dirty="0" err="1" smtClean="0"/>
              <a:t>dislinearity</a:t>
            </a:r>
            <a:r>
              <a:rPr lang="en-GB" dirty="0" smtClean="0"/>
              <a:t> for off-</a:t>
            </a:r>
            <a:r>
              <a:rPr lang="en-GB" dirty="0" err="1" smtClean="0"/>
              <a:t>centered</a:t>
            </a:r>
            <a:r>
              <a:rPr lang="en-GB" dirty="0" smtClean="0"/>
              <a:t> beam positions.</a:t>
            </a:r>
          </a:p>
          <a:p>
            <a:r>
              <a:rPr lang="en-GB" dirty="0" smtClean="0"/>
              <a:t>A more accurate position calculation is sometime required: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During the early phases of commissioning of our future ring,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For special studies of the lattice that implies large orbit deviations.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pic>
        <p:nvPicPr>
          <p:cNvPr id="6" name="Picture 1" descr="big_8mmgrid.jpg"/>
          <p:cNvPicPr/>
          <p:nvPr/>
        </p:nvPicPr>
        <p:blipFill>
          <a:blip r:embed="rId2" cstate="print"/>
          <a:srcRect l="5507" t="26410" r="7416" b="20036"/>
          <a:stretch>
            <a:fillRect/>
          </a:stretch>
        </p:blipFill>
        <p:spPr>
          <a:xfrm>
            <a:off x="4067944" y="3140968"/>
            <a:ext cx="3024336" cy="216357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347864" y="5445224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ym typeface="Wingdings"/>
              </a:rPr>
              <a:t> </a:t>
            </a:r>
            <a:r>
              <a:rPr lang="en-GB" sz="1600" dirty="0" smtClean="0"/>
              <a:t>the grey grid represents the real beam positions</a:t>
            </a:r>
          </a:p>
          <a:p>
            <a:r>
              <a:rPr lang="en-GB" sz="1600" dirty="0" smtClean="0">
                <a:sym typeface="Wingdings"/>
              </a:rPr>
              <a:t> </a:t>
            </a:r>
            <a:r>
              <a:rPr lang="en-GB" sz="1600" dirty="0" smtClean="0"/>
              <a:t>the red grid represents the corresponding calculated values with </a:t>
            </a:r>
            <a:r>
              <a:rPr lang="en-GB" sz="1600" dirty="0" smtClean="0">
                <a:sym typeface="Symbol"/>
              </a:rPr>
              <a:t></a:t>
            </a:r>
            <a:r>
              <a:rPr lang="en-GB" sz="1600" dirty="0" smtClean="0"/>
              <a:t>/</a:t>
            </a:r>
            <a:r>
              <a:rPr lang="en-GB" sz="1600" dirty="0" smtClean="0">
                <a:sym typeface="Symbol"/>
              </a:rPr>
              <a:t></a:t>
            </a:r>
            <a:r>
              <a:rPr lang="en-GB" sz="1600" dirty="0" smtClean="0"/>
              <a:t> formula  </a:t>
            </a:r>
            <a:endParaRPr lang="en-GB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611560" y="3284984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Example with one of the future BPM blocks of the ESRF-EBS storage ring: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sym typeface="Symbol"/>
              </a:rPr>
              <a:t>/</a:t>
            </a:r>
            <a:r>
              <a:rPr lang="en-GB" dirty="0" smtClean="0"/>
              <a:t> formula suffers from increasing </a:t>
            </a:r>
            <a:r>
              <a:rPr lang="en-GB" dirty="0" err="1" smtClean="0"/>
              <a:t>dislinearity</a:t>
            </a:r>
            <a:r>
              <a:rPr lang="en-GB" dirty="0" smtClean="0"/>
              <a:t> for off-</a:t>
            </a:r>
            <a:r>
              <a:rPr lang="en-GB" dirty="0" err="1" smtClean="0"/>
              <a:t>centered</a:t>
            </a:r>
            <a:r>
              <a:rPr lang="en-GB" dirty="0" smtClean="0"/>
              <a:t> beam positions.</a:t>
            </a:r>
          </a:p>
          <a:p>
            <a:r>
              <a:rPr lang="en-GB" dirty="0" smtClean="0"/>
              <a:t>A more accurate position calculation is sometime required: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During the early phases of commissioning of our future ring,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For special studies of the lattice that implies large orbit deviations.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3347864" y="5445224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Horizontal and vertical cuts in the previous plot.</a:t>
            </a:r>
          </a:p>
          <a:p>
            <a:r>
              <a:rPr lang="en-GB" sz="1600" dirty="0" smtClean="0"/>
              <a:t>For very off-</a:t>
            </a:r>
            <a:r>
              <a:rPr lang="en-GB" sz="1600" dirty="0" err="1" smtClean="0"/>
              <a:t>centered</a:t>
            </a:r>
            <a:r>
              <a:rPr lang="en-GB" sz="1600" dirty="0" smtClean="0"/>
              <a:t> positions the error with </a:t>
            </a:r>
            <a:r>
              <a:rPr lang="en-GB" sz="1600" dirty="0" smtClean="0">
                <a:sym typeface="Symbol"/>
              </a:rPr>
              <a:t></a:t>
            </a:r>
            <a:r>
              <a:rPr lang="en-GB" sz="1600" dirty="0" smtClean="0"/>
              <a:t>/</a:t>
            </a:r>
            <a:r>
              <a:rPr lang="en-GB" sz="1600" dirty="0" smtClean="0">
                <a:sym typeface="Symbol"/>
              </a:rPr>
              <a:t></a:t>
            </a:r>
            <a:r>
              <a:rPr lang="en-GB" sz="1600" dirty="0" smtClean="0"/>
              <a:t> formula can be a factor of 2!</a:t>
            </a:r>
            <a:endParaRPr lang="en-GB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611560" y="3284984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Example with one of the future BPM blocks of the ESRF-EBS storage ring:</a:t>
            </a:r>
            <a:endParaRPr lang="en-GB" sz="1600" dirty="0"/>
          </a:p>
        </p:txBody>
      </p:sp>
      <p:pic>
        <p:nvPicPr>
          <p:cNvPr id="11" name="Picture 5" descr="big_4plots.jpg"/>
          <p:cNvPicPr/>
          <p:nvPr/>
        </p:nvPicPr>
        <p:blipFill>
          <a:blip r:embed="rId2" cstate="print"/>
          <a:srcRect l="8264" t="3138" r="8760" b="51217"/>
          <a:stretch>
            <a:fillRect/>
          </a:stretch>
        </p:blipFill>
        <p:spPr>
          <a:xfrm>
            <a:off x="3563888" y="3429000"/>
            <a:ext cx="4969809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numerical solver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Numerical solvers available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Finding beam position with a lookup table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Method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Non-converging situations and solution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GB" dirty="0" smtClean="0"/>
              <a:t>Results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Future developments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numerical solver gives V = (V</a:t>
            </a:r>
            <a:r>
              <a:rPr lang="en-GB" baseline="-25000" dirty="0" smtClean="0"/>
              <a:t>A</a:t>
            </a:r>
            <a:r>
              <a:rPr lang="en-GB" dirty="0" smtClean="0"/>
              <a:t>, V</a:t>
            </a:r>
            <a:r>
              <a:rPr lang="en-GB" baseline="-25000" dirty="0" smtClean="0"/>
              <a:t>B</a:t>
            </a:r>
            <a:r>
              <a:rPr lang="en-GB" dirty="0" smtClean="0"/>
              <a:t>, V</a:t>
            </a:r>
            <a:r>
              <a:rPr lang="en-GB" baseline="-25000" dirty="0" smtClean="0"/>
              <a:t>C</a:t>
            </a:r>
            <a:r>
              <a:rPr lang="en-GB" dirty="0" smtClean="0"/>
              <a:t>, V</a:t>
            </a:r>
            <a:r>
              <a:rPr lang="en-GB" baseline="-25000" dirty="0" smtClean="0"/>
              <a:t>D</a:t>
            </a:r>
            <a:r>
              <a:rPr lang="en-GB" dirty="0" smtClean="0"/>
              <a:t>) knowing beam’s position (X, Y)</a:t>
            </a:r>
          </a:p>
          <a:p>
            <a:endParaRPr lang="en-GB" dirty="0" smtClean="0"/>
          </a:p>
          <a:p>
            <a:r>
              <a:rPr lang="en-GB" dirty="0" smtClean="0"/>
              <a:t>To do the reverse calculation, we can use a converging iterative process</a:t>
            </a:r>
          </a:p>
          <a:p>
            <a:endParaRPr lang="en-GB" dirty="0" smtClean="0"/>
          </a:p>
          <a:p>
            <a:r>
              <a:rPr lang="en-GB" dirty="0" smtClean="0"/>
              <a:t>Lets reduce the number of dimensions to see how it works: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27" name="Arc 26"/>
          <p:cNvSpPr/>
          <p:nvPr/>
        </p:nvSpPr>
        <p:spPr>
          <a:xfrm rot="18650378">
            <a:off x="552146" y="4064169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1691680" y="3701008"/>
            <a:ext cx="0" cy="16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1691680" y="5373216"/>
            <a:ext cx="589608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7659769" y="5285184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1179049" y="33409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grpSp>
        <p:nvGrpSpPr>
          <p:cNvPr id="32" name="Groupe 31"/>
          <p:cNvGrpSpPr/>
          <p:nvPr/>
        </p:nvGrpSpPr>
        <p:grpSpPr>
          <a:xfrm>
            <a:off x="3843345" y="4133056"/>
            <a:ext cx="216024" cy="216024"/>
            <a:chOff x="1043608" y="3140968"/>
            <a:chExt cx="216024" cy="216024"/>
          </a:xfrm>
        </p:grpSpPr>
        <p:sp>
          <p:nvSpPr>
            <p:cNvPr id="33" name="Ellipse 32"/>
            <p:cNvSpPr/>
            <p:nvPr/>
          </p:nvSpPr>
          <p:spPr>
            <a:xfrm>
              <a:off x="1043608" y="3140968"/>
              <a:ext cx="216024" cy="21602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Connecteur droit 33"/>
            <p:cNvCxnSpPr>
              <a:stCxn id="33" idx="1"/>
              <a:endCxn id="33" idx="5"/>
            </p:cNvCxnSpPr>
            <p:nvPr/>
          </p:nvCxnSpPr>
          <p:spPr>
            <a:xfrm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>
              <a:stCxn id="33" idx="3"/>
              <a:endCxn id="33" idx="7"/>
            </p:cNvCxnSpPr>
            <p:nvPr/>
          </p:nvCxnSpPr>
          <p:spPr>
            <a:xfrm flipV="1"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Connecteur droit 53"/>
          <p:cNvCxnSpPr/>
          <p:nvPr/>
        </p:nvCxnSpPr>
        <p:spPr>
          <a:xfrm flipV="1">
            <a:off x="1683105" y="3291262"/>
            <a:ext cx="2016224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3771337" y="3196952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/>
              </a:rPr>
              <a:t>/</a:t>
            </a:r>
            <a:r>
              <a:rPr lang="en-GB" dirty="0" smtClean="0"/>
              <a:t> formula</a:t>
            </a:r>
            <a:endParaRPr lang="en-GB" dirty="0"/>
          </a:p>
        </p:txBody>
      </p:sp>
      <p:sp>
        <p:nvSpPr>
          <p:cNvPr id="56" name="ZoneTexte 55"/>
          <p:cNvSpPr txBox="1"/>
          <p:nvPr/>
        </p:nvSpPr>
        <p:spPr>
          <a:xfrm>
            <a:off x="6219609" y="3917032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/>
              </a:rPr>
              <a:t>numerical simulation</a:t>
            </a:r>
            <a:endParaRPr lang="en-GB" dirty="0"/>
          </a:p>
        </p:txBody>
      </p:sp>
      <p:sp>
        <p:nvSpPr>
          <p:cNvPr id="57" name="ZoneTexte 56"/>
          <p:cNvSpPr txBox="1"/>
          <p:nvPr/>
        </p:nvSpPr>
        <p:spPr>
          <a:xfrm>
            <a:off x="3987361" y="4349080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possible measurement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Using numerical simulation we can find beam’s position with an iterative process (Newton’s method):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2388513" y="3302623"/>
            <a:ext cx="216024" cy="216024"/>
            <a:chOff x="1043608" y="3140968"/>
            <a:chExt cx="216024" cy="216024"/>
          </a:xfrm>
        </p:grpSpPr>
        <p:sp>
          <p:nvSpPr>
            <p:cNvPr id="16" name="Ellipse 15"/>
            <p:cNvSpPr/>
            <p:nvPr/>
          </p:nvSpPr>
          <p:spPr>
            <a:xfrm>
              <a:off x="1043608" y="3140968"/>
              <a:ext cx="216024" cy="21602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Connecteur droit 17"/>
            <p:cNvCxnSpPr>
              <a:stCxn id="16" idx="1"/>
              <a:endCxn id="16" idx="5"/>
            </p:cNvCxnSpPr>
            <p:nvPr/>
          </p:nvCxnSpPr>
          <p:spPr>
            <a:xfrm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3"/>
              <a:endCxn id="16" idx="7"/>
            </p:cNvCxnSpPr>
            <p:nvPr/>
          </p:nvCxnSpPr>
          <p:spPr>
            <a:xfrm flipV="1"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Ellipse 21"/>
          <p:cNvSpPr/>
          <p:nvPr/>
        </p:nvSpPr>
        <p:spPr>
          <a:xfrm>
            <a:off x="5940152" y="285293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Connecteur droit avec flèche 23"/>
          <p:cNvCxnSpPr>
            <a:endCxn id="16" idx="6"/>
          </p:cNvCxnSpPr>
          <p:nvPr/>
        </p:nvCxnSpPr>
        <p:spPr>
          <a:xfrm flipH="1">
            <a:off x="2604537" y="2924944"/>
            <a:ext cx="3335616" cy="485691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915816" y="3429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2987824" y="34290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5022527" y="2624435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4932040" y="213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</a:t>
            </a:r>
            <a:endParaRPr lang="en-GB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5004048" y="21328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6300192" y="2636912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guess: X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4499992" y="494116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n-GB" dirty="0" smtClean="0"/>
              <a:t> = X</a:t>
            </a:r>
            <a:r>
              <a:rPr lang="en-GB" baseline="-25000" dirty="0" smtClean="0"/>
              <a:t>1</a:t>
            </a:r>
            <a:r>
              <a:rPr lang="en-GB" dirty="0" smtClean="0"/>
              <a:t> + V . u</a:t>
            </a:r>
            <a:endParaRPr lang="en-GB" dirty="0"/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5533504" y="494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5893544" y="50131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572000" y="43651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  is a local change of V for </a:t>
            </a:r>
            <a:r>
              <a:rPr lang="en-GB" dirty="0" smtClean="0">
                <a:sym typeface="Symbol"/>
              </a:rPr>
              <a:t></a:t>
            </a:r>
            <a:r>
              <a:rPr lang="en-GB" dirty="0" smtClean="0"/>
              <a:t>X = 1</a:t>
            </a:r>
            <a:endParaRPr lang="en-GB" dirty="0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4644008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6876256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251520" y="2708920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Measured beam position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Using numerical simulation we can find beam’s position with an iterative process (Newton’s method):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grpSp>
        <p:nvGrpSpPr>
          <p:cNvPr id="6" name="Groupe 20"/>
          <p:cNvGrpSpPr/>
          <p:nvPr/>
        </p:nvGrpSpPr>
        <p:grpSpPr>
          <a:xfrm>
            <a:off x="2388513" y="3302623"/>
            <a:ext cx="216024" cy="216024"/>
            <a:chOff x="1043608" y="3140968"/>
            <a:chExt cx="216024" cy="216024"/>
          </a:xfrm>
        </p:grpSpPr>
        <p:sp>
          <p:nvSpPr>
            <p:cNvPr id="16" name="Ellipse 15"/>
            <p:cNvSpPr/>
            <p:nvPr/>
          </p:nvSpPr>
          <p:spPr>
            <a:xfrm>
              <a:off x="1043608" y="3140968"/>
              <a:ext cx="216024" cy="21602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Connecteur droit 17"/>
            <p:cNvCxnSpPr>
              <a:stCxn id="16" idx="1"/>
              <a:endCxn id="16" idx="5"/>
            </p:cNvCxnSpPr>
            <p:nvPr/>
          </p:nvCxnSpPr>
          <p:spPr>
            <a:xfrm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3"/>
              <a:endCxn id="16" idx="7"/>
            </p:cNvCxnSpPr>
            <p:nvPr/>
          </p:nvCxnSpPr>
          <p:spPr>
            <a:xfrm flipV="1"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Ellipse 21"/>
          <p:cNvSpPr/>
          <p:nvPr/>
        </p:nvSpPr>
        <p:spPr>
          <a:xfrm>
            <a:off x="5940152" y="285293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Connecteur droit avec flèche 23"/>
          <p:cNvCxnSpPr>
            <a:endCxn id="16" idx="6"/>
          </p:cNvCxnSpPr>
          <p:nvPr/>
        </p:nvCxnSpPr>
        <p:spPr>
          <a:xfrm flipH="1">
            <a:off x="2604537" y="2924944"/>
            <a:ext cx="3335616" cy="485691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915816" y="34290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2987824" y="34290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5022527" y="2624435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4932040" y="213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</a:t>
            </a:r>
            <a:endParaRPr lang="en-GB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5004048" y="21328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6300192" y="2636912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guess: X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4499992" y="494116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n-GB" dirty="0" smtClean="0"/>
              <a:t> = X</a:t>
            </a:r>
            <a:r>
              <a:rPr lang="en-GB" baseline="-25000" dirty="0" smtClean="0"/>
              <a:t>1</a:t>
            </a:r>
            <a:r>
              <a:rPr lang="en-GB" dirty="0" smtClean="0"/>
              <a:t> + V . u</a:t>
            </a:r>
            <a:endParaRPr lang="en-GB" dirty="0"/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5533504" y="494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5893544" y="50131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572000" y="436510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  is a local change of V for </a:t>
            </a:r>
            <a:r>
              <a:rPr lang="en-GB" dirty="0" smtClean="0">
                <a:sym typeface="Symbol"/>
              </a:rPr>
              <a:t></a:t>
            </a:r>
            <a:r>
              <a:rPr lang="en-GB" dirty="0" smtClean="0"/>
              <a:t>X = 1</a:t>
            </a:r>
            <a:endParaRPr lang="en-GB" dirty="0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4644008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6876256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251520" y="2708920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Measured beam position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beam position with numerical solver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Using numerical simulation we can find beam’s position with an iterative process (Newton’s method):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Benoît Roche - ESRF - DEELS 2016</a:t>
            </a:r>
            <a:endParaRPr lang="fr-BE"/>
          </a:p>
        </p:txBody>
      </p:sp>
      <p:sp>
        <p:nvSpPr>
          <p:cNvPr id="10" name="Arc 9"/>
          <p:cNvSpPr/>
          <p:nvPr/>
        </p:nvSpPr>
        <p:spPr>
          <a:xfrm rot="18650378">
            <a:off x="488714" y="2856057"/>
            <a:ext cx="8022557" cy="753283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23528" y="49411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 flipV="1">
            <a:off x="61156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27584" y="5229200"/>
            <a:ext cx="4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a</a:t>
            </a:r>
            <a:endParaRPr lang="en-GB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79512" y="45718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V</a:t>
            </a:r>
            <a:r>
              <a:rPr lang="en-GB" baseline="-25000" dirty="0" err="1" smtClean="0"/>
              <a:t>b</a:t>
            </a:r>
            <a:endParaRPr lang="en-GB" baseline="-25000" dirty="0"/>
          </a:p>
        </p:txBody>
      </p:sp>
      <p:grpSp>
        <p:nvGrpSpPr>
          <p:cNvPr id="6" name="Groupe 20"/>
          <p:cNvGrpSpPr/>
          <p:nvPr/>
        </p:nvGrpSpPr>
        <p:grpSpPr>
          <a:xfrm>
            <a:off x="2388513" y="3302623"/>
            <a:ext cx="216024" cy="216024"/>
            <a:chOff x="1043608" y="3140968"/>
            <a:chExt cx="216024" cy="216024"/>
          </a:xfrm>
        </p:grpSpPr>
        <p:sp>
          <p:nvSpPr>
            <p:cNvPr id="16" name="Ellipse 15"/>
            <p:cNvSpPr/>
            <p:nvPr/>
          </p:nvSpPr>
          <p:spPr>
            <a:xfrm>
              <a:off x="1043608" y="3140968"/>
              <a:ext cx="216024" cy="21602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Connecteur droit 17"/>
            <p:cNvCxnSpPr>
              <a:stCxn id="16" idx="1"/>
              <a:endCxn id="16" idx="5"/>
            </p:cNvCxnSpPr>
            <p:nvPr/>
          </p:nvCxnSpPr>
          <p:spPr>
            <a:xfrm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6" idx="3"/>
              <a:endCxn id="16" idx="7"/>
            </p:cNvCxnSpPr>
            <p:nvPr/>
          </p:nvCxnSpPr>
          <p:spPr>
            <a:xfrm flipV="1">
              <a:off x="1075244" y="3172604"/>
              <a:ext cx="152752" cy="1527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Ellipse 21"/>
          <p:cNvSpPr/>
          <p:nvPr/>
        </p:nvSpPr>
        <p:spPr>
          <a:xfrm>
            <a:off x="5940152" y="285293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ZoneTexte 38"/>
          <p:cNvSpPr txBox="1"/>
          <p:nvPr/>
        </p:nvSpPr>
        <p:spPr>
          <a:xfrm>
            <a:off x="6012160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30" name="Ellipse 29"/>
          <p:cNvSpPr/>
          <p:nvPr/>
        </p:nvSpPr>
        <p:spPr>
          <a:xfrm>
            <a:off x="4310602" y="266527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ZoneTexte 31"/>
          <p:cNvSpPr txBox="1"/>
          <p:nvPr/>
        </p:nvSpPr>
        <p:spPr>
          <a:xfrm>
            <a:off x="4382610" y="230523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21" name="Ellipse 20"/>
          <p:cNvSpPr/>
          <p:nvPr/>
        </p:nvSpPr>
        <p:spPr>
          <a:xfrm>
            <a:off x="3087912" y="2970977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ZoneTexte 22"/>
          <p:cNvSpPr txBox="1"/>
          <p:nvPr/>
        </p:nvSpPr>
        <p:spPr>
          <a:xfrm>
            <a:off x="2987824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24" name="Ellipse 23"/>
          <p:cNvSpPr/>
          <p:nvPr/>
        </p:nvSpPr>
        <p:spPr>
          <a:xfrm>
            <a:off x="2606281" y="3215283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ZoneTexte 24"/>
          <p:cNvSpPr txBox="1"/>
          <p:nvPr/>
        </p:nvSpPr>
        <p:spPr>
          <a:xfrm>
            <a:off x="2411760" y="278092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4</a:t>
            </a:r>
            <a:endParaRPr lang="en-GB" baseline="-25000" dirty="0"/>
          </a:p>
        </p:txBody>
      </p:sp>
      <p:sp>
        <p:nvSpPr>
          <p:cNvPr id="26" name="Ellipse 25"/>
          <p:cNvSpPr/>
          <p:nvPr/>
        </p:nvSpPr>
        <p:spPr>
          <a:xfrm>
            <a:off x="2454807" y="3320347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ZoneTexte 26"/>
          <p:cNvSpPr txBox="1"/>
          <p:nvPr/>
        </p:nvSpPr>
        <p:spPr>
          <a:xfrm>
            <a:off x="2060254" y="299695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5</a:t>
            </a:r>
            <a:endParaRPr lang="en-GB" baseline="-25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3563888" y="4293096"/>
            <a:ext cx="424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solution is considered as founded if</a:t>
            </a:r>
          </a:p>
          <a:p>
            <a:r>
              <a:rPr lang="en-GB" dirty="0" smtClean="0"/>
              <a:t>|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 – X</a:t>
            </a:r>
            <a:r>
              <a:rPr lang="en-GB" baseline="-25000" dirty="0" smtClean="0"/>
              <a:t>n-1</a:t>
            </a:r>
            <a:r>
              <a:rPr lang="en-GB" dirty="0" smtClean="0"/>
              <a:t>| &lt; 1 nm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RF">
  <a:themeElements>
    <a:clrScheme name="ESRF-LightBlue">
      <a:dk1>
        <a:sysClr val="windowText" lastClr="000000"/>
      </a:dk1>
      <a:lt1>
        <a:sysClr val="window" lastClr="FFFFFF"/>
      </a:lt1>
      <a:dk2>
        <a:srgbClr val="132577"/>
      </a:dk2>
      <a:lt2>
        <a:srgbClr val="51A026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AF007C"/>
      </a:accent5>
      <a:accent6>
        <a:srgbClr val="0098D4"/>
      </a:accent6>
      <a:hlink>
        <a:srgbClr val="000000"/>
      </a:hlink>
      <a:folHlink>
        <a:srgbClr val="000000"/>
      </a:folHlink>
    </a:clrScheme>
    <a:fontScheme name="Solocal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Blank.potx" id="{67C11CAC-9023-4D7C-A201-0E73168C1C5C}" vid="{657381B9-D2A2-47F3-8C63-832BC45655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1257</Words>
  <Application>Microsoft Office PowerPoint</Application>
  <PresentationFormat>Affichage à l'écran (4:3)</PresentationFormat>
  <Paragraphs>238</Paragraphs>
  <Slides>22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ESRF</vt:lpstr>
      <vt:lpstr>Accurate beam position calculation for large off-center positions</vt:lpstr>
      <vt:lpstr>Diapositive 2</vt:lpstr>
      <vt:lpstr>Introduction</vt:lpstr>
      <vt:lpstr>Introduction</vt:lpstr>
      <vt:lpstr>Diapositive 5</vt:lpstr>
      <vt:lpstr>Finding beam position with numerical solver</vt:lpstr>
      <vt:lpstr>Finding beam position with numerical solver</vt:lpstr>
      <vt:lpstr>Finding beam position with numerical solver</vt:lpstr>
      <vt:lpstr>Finding beam position with numerical solver</vt:lpstr>
      <vt:lpstr>Finding beam position with numerical solver</vt:lpstr>
      <vt:lpstr>Finding beam position with numerical solver</vt:lpstr>
      <vt:lpstr>Finding beam position with numerical solver</vt:lpstr>
      <vt:lpstr>Diapositive 13</vt:lpstr>
      <vt:lpstr>Finding beam position with a lookup table</vt:lpstr>
      <vt:lpstr>Finding beam position with a lookup table</vt:lpstr>
      <vt:lpstr>Numerical simulations</vt:lpstr>
      <vt:lpstr>Numerical simulations</vt:lpstr>
      <vt:lpstr>Numerical simulations</vt:lpstr>
      <vt:lpstr>Numerical simulations</vt:lpstr>
      <vt:lpstr>Results</vt:lpstr>
      <vt:lpstr>Diapositive 21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of beam-charge and beam-position measurements with Libera Spark units in the ESRF transfer-line 2</dc:title>
  <dc:creator>Benoit Roche</dc:creator>
  <cp:lastModifiedBy>Benoît Roche</cp:lastModifiedBy>
  <cp:revision>189</cp:revision>
  <dcterms:created xsi:type="dcterms:W3CDTF">2016-06-04T12:53:43Z</dcterms:created>
  <dcterms:modified xsi:type="dcterms:W3CDTF">2016-06-26T23:02:02Z</dcterms:modified>
</cp:coreProperties>
</file>