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73" r:id="rId2"/>
    <p:sldId id="299" r:id="rId3"/>
    <p:sldId id="314" r:id="rId4"/>
    <p:sldId id="317" r:id="rId5"/>
    <p:sldId id="320" r:id="rId6"/>
    <p:sldId id="313" r:id="rId7"/>
    <p:sldId id="318" r:id="rId8"/>
    <p:sldId id="319" r:id="rId9"/>
    <p:sldId id="315" r:id="rId10"/>
    <p:sldId id="316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FFCC99"/>
    <a:srgbClr val="CCECFF"/>
    <a:srgbClr val="33CC33"/>
    <a:srgbClr val="FFCCFF"/>
    <a:srgbClr val="CC3300"/>
    <a:srgbClr val="008000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20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17/02/2016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17/02/2016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17/02/2016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17/02/2016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17/02/2016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17/02/2016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988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Towards the Strip CMOS Demonstrator Module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17 </a:t>
            </a:r>
            <a:r>
              <a:rPr lang="en-GB" sz="3200" dirty="0"/>
              <a:t>February </a:t>
            </a:r>
            <a:r>
              <a:rPr lang="en-GB" sz="3200" dirty="0" smtClean="0"/>
              <a:t>2016, </a:t>
            </a:r>
            <a:r>
              <a:rPr lang="en-GB" sz="3200" dirty="0" err="1" smtClean="0"/>
              <a:t>ITk</a:t>
            </a:r>
            <a:r>
              <a:rPr lang="en-GB" sz="3200" dirty="0" smtClean="0"/>
              <a:t> Week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2300163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J. J. John, M. </a:t>
            </a:r>
            <a:r>
              <a:rPr lang="en-GB" dirty="0" err="1" smtClean="0"/>
              <a:t>Stanitzki</a:t>
            </a:r>
            <a:endParaRPr lang="en-GB" dirty="0" smtClean="0"/>
          </a:p>
          <a:p>
            <a:r>
              <a:rPr lang="en-GB" dirty="0"/>
              <a:t>w</a:t>
            </a:r>
            <a:r>
              <a:rPr lang="en-GB" dirty="0" smtClean="0"/>
              <a:t>ith input from many colleagues</a:t>
            </a:r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Reminder of schedule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8" b="17018"/>
          <a:stretch/>
        </p:blipFill>
        <p:spPr bwMode="auto">
          <a:xfrm>
            <a:off x="1107908" y="1820484"/>
            <a:ext cx="6894513" cy="3272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9705" y="5741838"/>
            <a:ext cx="3551293" cy="92333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First review</a:t>
            </a:r>
          </a:p>
          <a:p>
            <a:r>
              <a:rPr lang="en-GB" dirty="0"/>
              <a:t> </a:t>
            </a:r>
            <a:r>
              <a:rPr lang="en-GB" dirty="0" smtClean="0"/>
              <a:t> candidate technology, good results</a:t>
            </a:r>
          </a:p>
          <a:p>
            <a:r>
              <a:rPr lang="en-GB" dirty="0"/>
              <a:t> </a:t>
            </a:r>
            <a:r>
              <a:rPr lang="en-GB" dirty="0" smtClean="0"/>
              <a:t> If S/N ok, likely to pass this review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764504" y="6028362"/>
            <a:ext cx="3258841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Second Review</a:t>
            </a:r>
          </a:p>
          <a:p>
            <a:r>
              <a:rPr lang="en-GB" dirty="0"/>
              <a:t> </a:t>
            </a:r>
            <a:r>
              <a:rPr lang="en-GB" dirty="0" smtClean="0"/>
              <a:t> large scale chip, </a:t>
            </a:r>
            <a:r>
              <a:rPr lang="en-GB" dirty="0" err="1" smtClean="0"/>
              <a:t>ABCn</a:t>
            </a:r>
            <a:r>
              <a:rPr lang="en-GB" dirty="0" smtClean="0"/>
              <a:t>’ read-out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927684" y="3954085"/>
            <a:ext cx="1836820" cy="207427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>
            <a:off x="4219074" y="6182667"/>
            <a:ext cx="489284" cy="144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419474" y="5261426"/>
            <a:ext cx="160140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Pre-production</a:t>
            </a:r>
          </a:p>
          <a:p>
            <a:r>
              <a:rPr lang="en-GB" dirty="0" smtClean="0"/>
              <a:t>Mid 2018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8791074" y="1804443"/>
            <a:ext cx="8021" cy="34569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563979" y="1804442"/>
            <a:ext cx="42351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17522" y="881067"/>
            <a:ext cx="2346194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Demonstrator module by time of Strips TDR</a:t>
            </a:r>
            <a:endParaRPr lang="en-GB" b="1" dirty="0"/>
          </a:p>
        </p:txBody>
      </p:sp>
      <p:cxnSp>
        <p:nvCxnSpPr>
          <p:cNvPr id="47" name="Straight Arrow Connector 46"/>
          <p:cNvCxnSpPr>
            <a:stCxn id="8" idx="0"/>
          </p:cNvCxnSpPr>
          <p:nvPr/>
        </p:nvCxnSpPr>
        <p:spPr>
          <a:xfrm flipH="1" flipV="1">
            <a:off x="2425351" y="3954086"/>
            <a:ext cx="1" cy="1787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158776" y="1527398"/>
            <a:ext cx="0" cy="23265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169441" y="881067"/>
            <a:ext cx="1707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i="1" dirty="0" smtClean="0"/>
              <a:t>-- R. Nickerson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5386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Purpose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Reminder/recap: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This activity is to develop the readout ASIC for Strip CMOS sensors, the ABCN’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via an FPGA solution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based on the ABC series of readout ASICs</a:t>
            </a:r>
            <a:br>
              <a:rPr lang="en-GB" sz="2000" dirty="0" smtClean="0"/>
            </a:br>
            <a:endParaRPr lang="en-GB" sz="2000" dirty="0" smtClean="0"/>
          </a:p>
          <a:p>
            <a:pPr>
              <a:spcAft>
                <a:spcPts val="600"/>
              </a:spcAft>
            </a:pPr>
            <a:r>
              <a:rPr lang="en-GB" sz="2000" dirty="0" smtClean="0"/>
              <a:t>This links closely to developing a demonstrator Strip CMOS module.	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7200" y="370557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6839" y="4423290"/>
            <a:ext cx="87958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This meeting in particular is to: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Define the CMOS demonstrator module/object, for the TDR timeframe.</a:t>
            </a:r>
            <a:endParaRPr lang="en-GB" sz="20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Get </a:t>
            </a:r>
            <a:r>
              <a:rPr lang="en-GB" sz="2000" dirty="0"/>
              <a:t>consensus on basing the </a:t>
            </a:r>
            <a:r>
              <a:rPr lang="en-GB" sz="2000" dirty="0" smtClean="0"/>
              <a:t>ABCN' </a:t>
            </a:r>
            <a:r>
              <a:rPr lang="en-GB" sz="2000" dirty="0"/>
              <a:t>on either the ABC130 or ABC130*.</a:t>
            </a:r>
            <a:r>
              <a:rPr lang="en-GB" sz="20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210"/>
          <p:cNvSpPr/>
          <p:nvPr/>
        </p:nvSpPr>
        <p:spPr>
          <a:xfrm>
            <a:off x="2639342" y="2499615"/>
            <a:ext cx="3228975" cy="319801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Demonstrator module - introduction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What</a:t>
            </a:r>
            <a:r>
              <a:rPr lang="en-GB" sz="2000" dirty="0"/>
              <a:t>: demonstrate readout of several CHESS-2 </a:t>
            </a:r>
            <a:r>
              <a:rPr lang="en-GB" sz="2000" dirty="0" smtClean="0"/>
              <a:t>sensors in a module object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When: by </a:t>
            </a:r>
            <a:r>
              <a:rPr lang="en-GB" sz="2000" dirty="0"/>
              <a:t>the Strips TDR though (Q4 2016</a:t>
            </a:r>
            <a:r>
              <a:rPr lang="en-GB" sz="2000" dirty="0" smtClean="0"/>
              <a:t>)</a:t>
            </a:r>
          </a:p>
          <a:p>
            <a:pPr>
              <a:spcAft>
                <a:spcPts val="600"/>
              </a:spcAft>
            </a:pPr>
            <a:endParaRPr lang="en-GB" sz="400" dirty="0" smtClean="0"/>
          </a:p>
          <a:p>
            <a:pPr>
              <a:spcAft>
                <a:spcPts val="600"/>
              </a:spcAft>
            </a:pPr>
            <a:r>
              <a:rPr lang="en-GB" sz="2000" dirty="0" smtClean="0"/>
              <a:t>General concept:		</a:t>
            </a:r>
          </a:p>
        </p:txBody>
      </p:sp>
      <p:sp>
        <p:nvSpPr>
          <p:cNvPr id="2" name="Rectangle 1"/>
          <p:cNvSpPr/>
          <p:nvPr/>
        </p:nvSpPr>
        <p:spPr>
          <a:xfrm>
            <a:off x="2782217" y="2652015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2782217" y="3223515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2782217" y="4233165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07" name="Group 27"/>
          <p:cNvGrpSpPr>
            <a:grpSpLocks/>
          </p:cNvGrpSpPr>
          <p:nvPr/>
        </p:nvGrpSpPr>
        <p:grpSpPr bwMode="auto">
          <a:xfrm>
            <a:off x="3583905" y="3880740"/>
            <a:ext cx="46037" cy="285750"/>
            <a:chOff x="2545611" y="6161916"/>
            <a:chExt cx="46231" cy="286033"/>
          </a:xfrm>
        </p:grpSpPr>
        <p:sp>
          <p:nvSpPr>
            <p:cNvPr id="208" name="Oval 207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9" name="Oval 208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0" name="Oval 209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12" name="Rectangle 211"/>
          <p:cNvSpPr/>
          <p:nvPr/>
        </p:nvSpPr>
        <p:spPr>
          <a:xfrm>
            <a:off x="4725317" y="2652015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ABCN’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4725317" y="3213990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ABCN’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4725317" y="4233165"/>
            <a:ext cx="990600" cy="57150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ABCN’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220" name="Group 27"/>
          <p:cNvGrpSpPr>
            <a:grpSpLocks/>
          </p:cNvGrpSpPr>
          <p:nvPr/>
        </p:nvGrpSpPr>
        <p:grpSpPr bwMode="auto">
          <a:xfrm>
            <a:off x="5174580" y="3880740"/>
            <a:ext cx="46037" cy="285750"/>
            <a:chOff x="2545611" y="6161916"/>
            <a:chExt cx="46231" cy="286033"/>
          </a:xfrm>
        </p:grpSpPr>
        <p:sp>
          <p:nvSpPr>
            <p:cNvPr id="221" name="Oval 220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2" name="Oval 221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3" name="Oval 222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25" name="Rectangle 224"/>
          <p:cNvSpPr/>
          <p:nvPr/>
        </p:nvSpPr>
        <p:spPr>
          <a:xfrm>
            <a:off x="4725317" y="4995165"/>
            <a:ext cx="990600" cy="57150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HCC 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4582442" y="5833365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2639342" y="5833365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50" name="Straight Arrow Connector 249"/>
          <p:cNvCxnSpPr/>
          <p:nvPr/>
        </p:nvCxnSpPr>
        <p:spPr>
          <a:xfrm>
            <a:off x="4458016" y="2880615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/>
          <p:nvPr/>
        </p:nvCxnSpPr>
        <p:spPr>
          <a:xfrm>
            <a:off x="3849017" y="6052440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/>
          <p:nvPr/>
        </p:nvCxnSpPr>
        <p:spPr>
          <a:xfrm>
            <a:off x="3849017" y="6223890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/>
          <p:nvPr/>
        </p:nvCxnSpPr>
        <p:spPr>
          <a:xfrm>
            <a:off x="5106317" y="4814190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5315867" y="4814190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/>
          <p:nvPr/>
        </p:nvCxnSpPr>
        <p:spPr>
          <a:xfrm>
            <a:off x="4458016" y="3042540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>
          <a:xfrm>
            <a:off x="4458016" y="3452115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>
            <a:off x="4458016" y="3614040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4458016" y="4452240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>
          <a:xfrm>
            <a:off x="4458016" y="4614165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/>
          <p:nvPr/>
        </p:nvCxnSpPr>
        <p:spPr>
          <a:xfrm>
            <a:off x="5106317" y="5561900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/>
          <p:nvPr/>
        </p:nvCxnSpPr>
        <p:spPr>
          <a:xfrm>
            <a:off x="5315867" y="5561900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2632753" y="5338582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hybrid/support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6061435" y="2652015"/>
            <a:ext cx="235670" cy="2162175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Brace 37"/>
          <p:cNvSpPr/>
          <p:nvPr/>
        </p:nvSpPr>
        <p:spPr>
          <a:xfrm>
            <a:off x="6061435" y="4995165"/>
            <a:ext cx="235670" cy="571499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445539" y="3541805"/>
            <a:ext cx="24788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FPGA(s) initially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6445538" y="4955618"/>
            <a:ext cx="24788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Include HCC or not? </a:t>
            </a:r>
            <a:br>
              <a:rPr lang="en-GB" dirty="0" smtClean="0"/>
            </a:br>
            <a:r>
              <a:rPr lang="en-GB" dirty="0" smtClean="0"/>
              <a:t>to be determined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4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Demonstrator - proposal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After discussion this week: the demonstrator needs to closely approach a module.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133" y="1892168"/>
            <a:ext cx="3696057" cy="4783133"/>
          </a:xfrm>
          <a:prstGeom prst="rect">
            <a:avLst/>
          </a:prstGeom>
        </p:spPr>
      </p:pic>
      <p:sp>
        <p:nvSpPr>
          <p:cNvPr id="284" name="Rectangle 283"/>
          <p:cNvSpPr/>
          <p:nvPr/>
        </p:nvSpPr>
        <p:spPr>
          <a:xfrm>
            <a:off x="3894754" y="1522836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6053492" y="222253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6053492" y="298611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6053492" y="3777962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6053492" y="460752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053492" y="5352238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1717162" y="222253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1717162" y="298611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6" name="Rectangle 55"/>
          <p:cNvSpPr/>
          <p:nvPr/>
        </p:nvSpPr>
        <p:spPr>
          <a:xfrm>
            <a:off x="1717162" y="3777962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1717162" y="460752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1717162" y="5352238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5635579" y="6275497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dirty="0" smtClean="0">
                <a:sym typeface="Wingdings" panose="05000000000000000000" pitchFamily="2" charset="2"/>
              </a:rPr>
              <a:t>utput section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3913608" y="5340053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913608" y="460752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13608" y="3777962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13608" y="2986110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913608" y="2222539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5954729" y="6032313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006261" y="6275497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o</a:t>
            </a:r>
            <a:r>
              <a:rPr lang="en-GB" dirty="0" smtClean="0">
                <a:sym typeface="Wingdings" panose="05000000000000000000" pitchFamily="2" charset="2"/>
              </a:rPr>
              <a:t>utput section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607454" y="6032313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894754" y="6275497"/>
            <a:ext cx="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FPGAs</a:t>
            </a:r>
            <a:endParaRPr lang="en-GB" dirty="0"/>
          </a:p>
        </p:txBody>
      </p:sp>
      <p:cxnSp>
        <p:nvCxnSpPr>
          <p:cNvPr id="70" name="Straight Arrow Connector 69"/>
          <p:cNvCxnSpPr>
            <a:endCxn id="69" idx="0"/>
          </p:cNvCxnSpPr>
          <p:nvPr/>
        </p:nvCxnSpPr>
        <p:spPr>
          <a:xfrm>
            <a:off x="4798161" y="5910606"/>
            <a:ext cx="0" cy="364891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632854" y="2052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632854" y="2108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632854" y="2164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3632854" y="2219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632854" y="2275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632854" y="2331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632854" y="2387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3632854" y="2443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632854" y="2499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632854" y="2555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632854" y="2611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632854" y="2667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3632854" y="2722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632854" y="2839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632854" y="2895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3632854" y="2951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632854" y="3007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632854" y="3063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632854" y="3119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632854" y="3175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32854" y="3230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3632854" y="3286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3632854" y="3342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632854" y="3398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632854" y="3454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632854" y="3510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632854" y="3627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3632854" y="3683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3632854" y="3738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632854" y="3794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632854" y="3850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3632854" y="3906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632854" y="3962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632854" y="4018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3632854" y="4074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632854" y="4130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632854" y="4185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632854" y="4241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3632854" y="4297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632854" y="4414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632854" y="4470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3632854" y="4526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632854" y="4582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632854" y="4638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3632854" y="4693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632854" y="4749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632854" y="4805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3632854" y="4861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632854" y="4917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3632854" y="4973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3632854" y="5029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3632854" y="5085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3632854" y="5201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632854" y="5257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3632854" y="5313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3632854" y="5369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3632854" y="5425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632854" y="5481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632854" y="5537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3632854" y="5593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3632854" y="5648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3632854" y="5704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632854" y="5760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3632854" y="5816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3632854" y="5872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484529" y="2052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5484529" y="2108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5484529" y="2164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5484529" y="2219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5484529" y="2275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5484529" y="2331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5484529" y="2387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5484529" y="2443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5484529" y="2499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5484529" y="2555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5484529" y="2611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5484529" y="2667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5484529" y="2722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5484529" y="2839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5484529" y="2895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5484529" y="2951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5484529" y="30073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5484529" y="30632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5484529" y="3119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5484529" y="3175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5484529" y="3230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5484529" y="3286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5484529" y="3342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5484529" y="3398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5484529" y="3454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5484529" y="3510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5484529" y="36271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5484529" y="36830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5484529" y="37388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5484529" y="37947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5484529" y="38506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484529" y="3906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5484529" y="3962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5484529" y="4018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5484529" y="4074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5484529" y="4130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5484529" y="4185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5484529" y="4241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5484529" y="4297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5484529" y="44145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>
            <a:off x="5484529" y="44704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5484529" y="45262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5484529" y="45821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5484529" y="46380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5484529" y="4693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5484529" y="4749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5484529" y="4805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5484529" y="4861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5484529" y="4917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5484529" y="4973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>
            <a:off x="5484529" y="5029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>
            <a:off x="5484529" y="5085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5484529" y="52019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>
            <a:off x="5484529" y="52578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5484529" y="53136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5484529" y="53695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5484529" y="54254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>
            <a:off x="5484529" y="54813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>
            <a:off x="5484529" y="55372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>
            <a:off x="5484529" y="55930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5484529" y="564896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5484529" y="570484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5484529" y="576072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5484529" y="581660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5484529" y="5872480"/>
            <a:ext cx="4717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0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Demonstrator – open questions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Do we need to include an HCC?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ITSDAQ can presently interface either to an HCC or to ABC130s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HCC makes the demonstrator more complete, but more work</a:t>
            </a: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>Power board?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For this iteration, need to power FPGAs which have different voltages compared to baseline modules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So can’t directly use the baseline power board on the demonstrator</a:t>
            </a:r>
          </a:p>
        </p:txBody>
      </p:sp>
    </p:spTree>
    <p:extLst>
      <p:ext uri="{BB962C8B-B14F-4D97-AF65-F5344CB8AC3E}">
        <p14:creationId xmlns:p14="http://schemas.microsoft.com/office/powerpoint/2010/main" val="20581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Basis for ABCN’ - 1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The ABCN’ could be based on the ABC130 or ABC130*	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Green = already exists. Yellow = in progress or to be adapted. Orange = to start.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00771" y="2361372"/>
            <a:ext cx="3228975" cy="3198017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43646" y="25137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3646" y="30852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43646" y="409492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40" name="Group 27"/>
          <p:cNvGrpSpPr>
            <a:grpSpLocks/>
          </p:cNvGrpSpPr>
          <p:nvPr/>
        </p:nvGrpSpPr>
        <p:grpSpPr bwMode="auto">
          <a:xfrm>
            <a:off x="1345334" y="3742497"/>
            <a:ext cx="46037" cy="285750"/>
            <a:chOff x="2545611" y="6161916"/>
            <a:chExt cx="46231" cy="286033"/>
          </a:xfrm>
        </p:grpSpPr>
        <p:sp>
          <p:nvSpPr>
            <p:cNvPr id="41" name="Oval 40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2486746" y="251377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ABCN’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486746" y="3075747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ABCN’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486746" y="409492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ABCN’</a:t>
            </a:r>
          </a:p>
        </p:txBody>
      </p:sp>
      <p:grpSp>
        <p:nvGrpSpPr>
          <p:cNvPr id="47" name="Group 27"/>
          <p:cNvGrpSpPr>
            <a:grpSpLocks/>
          </p:cNvGrpSpPr>
          <p:nvPr/>
        </p:nvGrpSpPr>
        <p:grpSpPr bwMode="auto">
          <a:xfrm>
            <a:off x="2936009" y="3742497"/>
            <a:ext cx="46037" cy="285750"/>
            <a:chOff x="2545611" y="6161916"/>
            <a:chExt cx="46231" cy="286033"/>
          </a:xfrm>
        </p:grpSpPr>
        <p:sp>
          <p:nvSpPr>
            <p:cNvPr id="48" name="Oval 47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2486746" y="4856922"/>
            <a:ext cx="990600" cy="57150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HCC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343871" y="5695122"/>
            <a:ext cx="1285875" cy="57150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00771" y="5695122"/>
            <a:ext cx="1209675" cy="571500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219445" y="27423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610446" y="591419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610446" y="608564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867746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077296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219445" y="29042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219445" y="33138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219445" y="34757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219445" y="43139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219445" y="447592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867746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077296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94182" y="5200339"/>
            <a:ext cx="138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385315" y="1887209"/>
            <a:ext cx="27433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1. Base ABCN’ on ABC130:</a:t>
            </a:r>
            <a:endParaRPr lang="en-GB" dirty="0"/>
          </a:p>
        </p:txBody>
      </p:sp>
      <p:sp>
        <p:nvSpPr>
          <p:cNvPr id="68" name="Rectangle 67"/>
          <p:cNvSpPr/>
          <p:nvPr/>
        </p:nvSpPr>
        <p:spPr>
          <a:xfrm>
            <a:off x="2343871" y="6266622"/>
            <a:ext cx="1296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e.g. Atlys</a:t>
            </a:r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>
            <a:off x="374395" y="6266622"/>
            <a:ext cx="1252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SCTDAQ</a:t>
            </a:r>
            <a:endParaRPr lang="en-GB" dirty="0"/>
          </a:p>
        </p:txBody>
      </p:sp>
      <p:sp>
        <p:nvSpPr>
          <p:cNvPr id="70" name="Rectangle 69"/>
          <p:cNvSpPr/>
          <p:nvPr/>
        </p:nvSpPr>
        <p:spPr>
          <a:xfrm>
            <a:off x="4982390" y="2361372"/>
            <a:ext cx="3228975" cy="3198017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125265" y="25137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125265" y="308527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25265" y="4094922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74" name="Group 27"/>
          <p:cNvGrpSpPr>
            <a:grpSpLocks/>
          </p:cNvGrpSpPr>
          <p:nvPr/>
        </p:nvGrpSpPr>
        <p:grpSpPr bwMode="auto">
          <a:xfrm>
            <a:off x="5926953" y="3742497"/>
            <a:ext cx="46037" cy="285750"/>
            <a:chOff x="2545611" y="6161916"/>
            <a:chExt cx="46231" cy="286033"/>
          </a:xfrm>
        </p:grpSpPr>
        <p:sp>
          <p:nvSpPr>
            <p:cNvPr id="75" name="Oval 74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6" name="Oval 75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7" name="Oval 76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78" name="Rectangle 77"/>
          <p:cNvSpPr/>
          <p:nvPr/>
        </p:nvSpPr>
        <p:spPr>
          <a:xfrm>
            <a:off x="7068365" y="251377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ABCN’</a:t>
            </a:r>
          </a:p>
        </p:txBody>
      </p:sp>
      <p:sp>
        <p:nvSpPr>
          <p:cNvPr id="79" name="Rectangle 78"/>
          <p:cNvSpPr/>
          <p:nvPr/>
        </p:nvSpPr>
        <p:spPr>
          <a:xfrm>
            <a:off x="7068365" y="3075747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ABCN’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068365" y="409492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ABCN’</a:t>
            </a:r>
          </a:p>
        </p:txBody>
      </p:sp>
      <p:grpSp>
        <p:nvGrpSpPr>
          <p:cNvPr id="81" name="Group 27"/>
          <p:cNvGrpSpPr>
            <a:grpSpLocks/>
          </p:cNvGrpSpPr>
          <p:nvPr/>
        </p:nvGrpSpPr>
        <p:grpSpPr bwMode="auto">
          <a:xfrm>
            <a:off x="7517628" y="3742497"/>
            <a:ext cx="46037" cy="285750"/>
            <a:chOff x="2545611" y="6161916"/>
            <a:chExt cx="46231" cy="286033"/>
          </a:xfrm>
        </p:grpSpPr>
        <p:sp>
          <p:nvSpPr>
            <p:cNvPr id="82" name="Oval 81"/>
            <p:cNvSpPr/>
            <p:nvPr/>
          </p:nvSpPr>
          <p:spPr>
            <a:xfrm>
              <a:off x="2545611" y="6161916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3" name="Oval 82"/>
            <p:cNvSpPr/>
            <p:nvPr/>
          </p:nvSpPr>
          <p:spPr>
            <a:xfrm>
              <a:off x="2545611" y="6282685"/>
              <a:ext cx="46231" cy="4608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Oval 83"/>
            <p:cNvSpPr/>
            <p:nvPr/>
          </p:nvSpPr>
          <p:spPr>
            <a:xfrm>
              <a:off x="2545611" y="6401865"/>
              <a:ext cx="46231" cy="4608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85" name="Rectangle 84"/>
          <p:cNvSpPr/>
          <p:nvPr/>
        </p:nvSpPr>
        <p:spPr>
          <a:xfrm>
            <a:off x="7068365" y="4856922"/>
            <a:ext cx="99060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HCC*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925490" y="5695122"/>
            <a:ext cx="1285875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982390" y="5695122"/>
            <a:ext cx="1209675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6801064" y="27423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6192065" y="591419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192065" y="6085647"/>
            <a:ext cx="73342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7449365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7658915" y="4675947"/>
            <a:ext cx="0" cy="18097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6801064" y="29042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801064" y="331387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6801064" y="34757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801064" y="4313997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801064" y="4475922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449365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7658915" y="5423657"/>
            <a:ext cx="0" cy="271465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4975801" y="5200339"/>
            <a:ext cx="138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</a:t>
            </a:r>
            <a:endParaRPr lang="en-GB" dirty="0"/>
          </a:p>
        </p:txBody>
      </p:sp>
      <p:sp>
        <p:nvSpPr>
          <p:cNvPr id="101" name="Rectangle 100"/>
          <p:cNvSpPr/>
          <p:nvPr/>
        </p:nvSpPr>
        <p:spPr>
          <a:xfrm>
            <a:off x="4966934" y="1887209"/>
            <a:ext cx="27433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2</a:t>
            </a:r>
            <a:r>
              <a:rPr lang="en-GB" dirty="0" smtClean="0">
                <a:sym typeface="Wingdings" panose="05000000000000000000" pitchFamily="2" charset="2"/>
              </a:rPr>
              <a:t>. Base </a:t>
            </a:r>
            <a:r>
              <a:rPr lang="en-GB" dirty="0">
                <a:sym typeface="Wingdings" panose="05000000000000000000" pitchFamily="2" charset="2"/>
              </a:rPr>
              <a:t>ABCN’ on </a:t>
            </a:r>
            <a:r>
              <a:rPr lang="en-GB" dirty="0" smtClean="0">
                <a:sym typeface="Wingdings" panose="05000000000000000000" pitchFamily="2" charset="2"/>
              </a:rPr>
              <a:t>ABC130*:</a:t>
            </a:r>
            <a:endParaRPr lang="en-GB" dirty="0"/>
          </a:p>
        </p:txBody>
      </p:sp>
      <p:sp>
        <p:nvSpPr>
          <p:cNvPr id="102" name="Rectangle 101"/>
          <p:cNvSpPr/>
          <p:nvPr/>
        </p:nvSpPr>
        <p:spPr>
          <a:xfrm>
            <a:off x="6590046" y="6266622"/>
            <a:ext cx="1967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e.g. Atlys – new firmware</a:t>
            </a:r>
            <a:endParaRPr lang="en-GB" dirty="0"/>
          </a:p>
        </p:txBody>
      </p:sp>
      <p:sp>
        <p:nvSpPr>
          <p:cNvPr id="103" name="Rectangle 102"/>
          <p:cNvSpPr/>
          <p:nvPr/>
        </p:nvSpPr>
        <p:spPr>
          <a:xfrm>
            <a:off x="4882738" y="6266622"/>
            <a:ext cx="1501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SCTDAQ with * added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78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Basis for ABCN’ - 2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796642"/>
            <a:ext cx="879584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After discussion with colleagues this week: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given the timeframe, it seems advantageous to re-use as much infrastructure as possible (DAQ firmware, software). 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The ABC130* is also still evolving to some extent (L0 tagging, </a:t>
            </a:r>
            <a:r>
              <a:rPr lang="en-GB" sz="2000" dirty="0" smtClean="0"/>
              <a:t>interface to HCC*).</a:t>
            </a: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r>
              <a:rPr lang="en-GB" sz="2000" dirty="0" smtClean="0"/>
              <a:t>This </a:t>
            </a:r>
            <a:r>
              <a:rPr lang="en-GB" sz="2000" dirty="0" smtClean="0"/>
              <a:t>points to </a:t>
            </a:r>
            <a:r>
              <a:rPr lang="en-GB" sz="2000" dirty="0" smtClean="0"/>
              <a:t>basing the ABCN’ on the ABC130.</a:t>
            </a:r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>Re-using infrastructure frees </a:t>
            </a:r>
            <a:r>
              <a:rPr lang="en-GB" sz="2000" dirty="0" smtClean="0"/>
              <a:t>up time for the FPGA and hybrid work. </a:t>
            </a:r>
          </a:p>
        </p:txBody>
      </p:sp>
    </p:spTree>
    <p:extLst>
      <p:ext uri="{BB962C8B-B14F-4D97-AF65-F5344CB8AC3E}">
        <p14:creationId xmlns:p14="http://schemas.microsoft.com/office/powerpoint/2010/main" val="38077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210"/>
          <p:cNvSpPr/>
          <p:nvPr/>
        </p:nvSpPr>
        <p:spPr>
          <a:xfrm>
            <a:off x="672945" y="2065882"/>
            <a:ext cx="2039775" cy="100129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Towards the demonstrator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156839" y="1070025"/>
            <a:ext cx="8795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As a step towards the module, could prepare a single chip readout:		</a:t>
            </a:r>
          </a:p>
        </p:txBody>
      </p:sp>
      <p:sp>
        <p:nvSpPr>
          <p:cNvPr id="2" name="Rectangle 1"/>
          <p:cNvSpPr/>
          <p:nvPr/>
        </p:nvSpPr>
        <p:spPr>
          <a:xfrm>
            <a:off x="873089" y="2295274"/>
            <a:ext cx="1657350" cy="5715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CHESS-2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4756115" y="2316340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6311175" y="2316340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78" name="Straight Arrow Connector 277"/>
          <p:cNvCxnSpPr/>
          <p:nvPr/>
        </p:nvCxnSpPr>
        <p:spPr>
          <a:xfrm>
            <a:off x="6043874" y="2526414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>
          <a:xfrm>
            <a:off x="6043874" y="2688339"/>
            <a:ext cx="2673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798357" y="3153041"/>
            <a:ext cx="18068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>
                <a:sym typeface="Wingdings" panose="05000000000000000000" pitchFamily="2" charset="2"/>
              </a:rPr>
              <a:t>s</a:t>
            </a:r>
            <a:r>
              <a:rPr lang="en-GB" dirty="0" smtClean="0">
                <a:sym typeface="Wingdings" panose="05000000000000000000" pitchFamily="2" charset="2"/>
              </a:rPr>
              <a:t>ingle chip board = CHESS-2 daughterboard</a:t>
            </a:r>
            <a:r>
              <a:rPr lang="en-GB" dirty="0">
                <a:sym typeface="Wingdings" panose="05000000000000000000" pitchFamily="2" charset="2"/>
              </a:rPr>
              <a:t/>
            </a:r>
            <a:br>
              <a:rPr lang="en-GB" dirty="0">
                <a:sym typeface="Wingdings" panose="05000000000000000000" pitchFamily="2" charset="2"/>
              </a:rPr>
            </a:br>
            <a:r>
              <a:rPr lang="en-GB" dirty="0" smtClean="0">
                <a:sym typeface="Wingdings" panose="05000000000000000000" pitchFamily="2" charset="2"/>
              </a:rPr>
              <a:t>from SLAC?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926080" y="2065882"/>
            <a:ext cx="1422401" cy="1001297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47977" y="2316340"/>
            <a:ext cx="990600" cy="550433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ABCN’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76" name="Straight Arrow Connector 275"/>
          <p:cNvCxnSpPr/>
          <p:nvPr/>
        </p:nvCxnSpPr>
        <p:spPr>
          <a:xfrm>
            <a:off x="2530439" y="2526414"/>
            <a:ext cx="61753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>
          <a:xfrm>
            <a:off x="2530439" y="2688339"/>
            <a:ext cx="617538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138577" y="2526414"/>
            <a:ext cx="61753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138577" y="2688339"/>
            <a:ext cx="617538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733873" y="3153041"/>
            <a:ext cx="180681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FPGA board</a:t>
            </a:r>
          </a:p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- </a:t>
            </a:r>
            <a:r>
              <a:rPr lang="en-GB" dirty="0" err="1" smtClean="0">
                <a:sym typeface="Wingdings" panose="05000000000000000000" pitchFamily="2" charset="2"/>
              </a:rPr>
              <a:t>Atlys</a:t>
            </a:r>
            <a:r>
              <a:rPr lang="en-GB" dirty="0" smtClean="0">
                <a:sym typeface="Wingdings" panose="05000000000000000000" pitchFamily="2" charset="2"/>
              </a:rPr>
              <a:t> or </a:t>
            </a:r>
            <a:br>
              <a:rPr lang="en-GB" dirty="0" smtClean="0">
                <a:sym typeface="Wingdings" panose="05000000000000000000" pitchFamily="2" charset="2"/>
              </a:rPr>
            </a:br>
            <a:r>
              <a:rPr lang="en-GB" dirty="0" smtClean="0">
                <a:sym typeface="Wingdings" panose="05000000000000000000" pitchFamily="2" charset="2"/>
              </a:rPr>
              <a:t>ABC130 Driver Board?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823968" y="3218448"/>
            <a:ext cx="0" cy="1541006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495645" y="3153041"/>
            <a:ext cx="18068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err="1" smtClean="0">
                <a:sym typeface="Wingdings" panose="05000000000000000000" pitchFamily="2" charset="2"/>
              </a:rPr>
              <a:t>Atlys</a:t>
            </a:r>
            <a:r>
              <a:rPr lang="en-GB" dirty="0">
                <a:sym typeface="Wingdings" panose="05000000000000000000" pitchFamily="2" charset="2"/>
              </a:rPr>
              <a:t/>
            </a:r>
            <a:br>
              <a:rPr lang="en-GB" dirty="0">
                <a:sym typeface="Wingdings" panose="05000000000000000000" pitchFamily="2" charset="2"/>
              </a:rPr>
            </a:br>
            <a:r>
              <a:rPr lang="en-GB" dirty="0" smtClean="0">
                <a:sym typeface="Wingdings" panose="05000000000000000000" pitchFamily="2" charset="2"/>
              </a:rPr>
              <a:t>or</a:t>
            </a:r>
            <a:br>
              <a:rPr lang="en-GB" dirty="0" smtClean="0">
                <a:sym typeface="Wingdings" panose="05000000000000000000" pitchFamily="2" charset="2"/>
              </a:rPr>
            </a:br>
            <a:r>
              <a:rPr lang="en-GB" dirty="0" smtClean="0">
                <a:sym typeface="Wingdings" panose="05000000000000000000" pitchFamily="2" charset="2"/>
              </a:rPr>
              <a:t>HSIO-2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012605" y="3153041"/>
            <a:ext cx="18068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SCTDAQ</a:t>
            </a:r>
            <a:br>
              <a:rPr lang="en-GB" dirty="0" smtClean="0">
                <a:sym typeface="Wingdings" panose="05000000000000000000" pitchFamily="2" charset="2"/>
              </a:rPr>
            </a:br>
            <a:r>
              <a:rPr lang="en-GB" dirty="0" smtClean="0">
                <a:sym typeface="Wingdings" panose="05000000000000000000" pitchFamily="2" charset="2"/>
              </a:rPr>
              <a:t>or</a:t>
            </a:r>
            <a:br>
              <a:rPr lang="en-GB" dirty="0" smtClean="0">
                <a:sym typeface="Wingdings" panose="05000000000000000000" pitchFamily="2" charset="2"/>
              </a:rPr>
            </a:br>
            <a:r>
              <a:rPr lang="en-GB" dirty="0" smtClean="0">
                <a:sym typeface="Wingdings" panose="05000000000000000000" pitchFamily="2" charset="2"/>
              </a:rPr>
              <a:t>TBD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920561" y="4784219"/>
            <a:ext cx="1806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+ interface board as need be</a:t>
            </a:r>
          </a:p>
        </p:txBody>
      </p:sp>
    </p:spTree>
    <p:extLst>
      <p:ext uri="{BB962C8B-B14F-4D97-AF65-F5344CB8AC3E}">
        <p14:creationId xmlns:p14="http://schemas.microsoft.com/office/powerpoint/2010/main" val="161988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2982381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0000FF"/>
                </a:solidFill>
              </a:rPr>
              <a:t>Backup Slides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9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1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3920</TotalTime>
  <Words>496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Towards the Strip CMOS Demonstrator Module      17 February 2016, ITk Week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admin</cp:lastModifiedBy>
  <cp:revision>280</cp:revision>
  <cp:lastPrinted>2015-07-21T15:43:16Z</cp:lastPrinted>
  <dcterms:created xsi:type="dcterms:W3CDTF">2014-09-18T13:48:06Z</dcterms:created>
  <dcterms:modified xsi:type="dcterms:W3CDTF">2016-02-17T16:37:28Z</dcterms:modified>
</cp:coreProperties>
</file>