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73" r:id="rId2"/>
    <p:sldId id="299" r:id="rId3"/>
    <p:sldId id="314" r:id="rId4"/>
    <p:sldId id="317" r:id="rId5"/>
    <p:sldId id="321" r:id="rId6"/>
    <p:sldId id="320" r:id="rId7"/>
    <p:sldId id="318" r:id="rId8"/>
    <p:sldId id="323" r:id="rId9"/>
    <p:sldId id="322" r:id="rId10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FFCC"/>
    <a:srgbClr val="FFCC99"/>
    <a:srgbClr val="CCECFF"/>
    <a:srgbClr val="33CC33"/>
    <a:srgbClr val="FFCCFF"/>
    <a:srgbClr val="CC3300"/>
    <a:srgbClr val="008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0" autoAdjust="0"/>
    <p:restoredTop sz="94660"/>
  </p:normalViewPr>
  <p:slideViewPr>
    <p:cSldViewPr snapToGrid="0">
      <p:cViewPr>
        <p:scale>
          <a:sx n="75" d="100"/>
          <a:sy n="75" d="100"/>
        </p:scale>
        <p:origin x="-924" y="-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25/02/2016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25/02/2016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25/02/2016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oodle.com/poll/r6ugqgyy3y7hdwy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89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 smtClean="0"/>
              <a:t>25</a:t>
            </a:r>
            <a:r>
              <a:rPr lang="en-GB" sz="3200" dirty="0" smtClean="0"/>
              <a:t> </a:t>
            </a:r>
            <a:r>
              <a:rPr lang="en-GB" sz="3200" dirty="0"/>
              <a:t>February </a:t>
            </a:r>
            <a:r>
              <a:rPr lang="en-GB" sz="3200" dirty="0" smtClean="0"/>
              <a:t>2016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J</a:t>
            </a:r>
            <a:r>
              <a:rPr lang="en-GB" dirty="0" smtClean="0"/>
              <a:t>. J. </a:t>
            </a:r>
            <a:r>
              <a:rPr lang="en-GB" dirty="0" smtClean="0"/>
              <a:t>John</a:t>
            </a:r>
          </a:p>
          <a:p>
            <a:r>
              <a:rPr lang="en-GB" dirty="0" smtClean="0"/>
              <a:t>with </a:t>
            </a:r>
            <a:r>
              <a:rPr lang="en-GB" dirty="0" smtClean="0"/>
              <a:t>input from many colleagues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Summarise decisions taken at ITk Week</a:t>
            </a:r>
            <a:endParaRPr lang="en-GB" sz="2000" dirty="0" smtClean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Go over CHESS-2 interfaces and number of I/</a:t>
            </a:r>
            <a:r>
              <a:rPr lang="en-GB" sz="2000" dirty="0" err="1" smtClean="0"/>
              <a:t>Os</a:t>
            </a:r>
            <a:r>
              <a:rPr lang="en-GB" sz="2000" dirty="0" smtClean="0"/>
              <a:t>, also compared to FMC connectors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Talk about first implementation steps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>
              <a:spcAft>
                <a:spcPts val="600"/>
              </a:spcAft>
            </a:pPr>
            <a:r>
              <a:rPr lang="en-GB" sz="2000" dirty="0" smtClean="0"/>
              <a:t>	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57200" y="370557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Reminder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9289" y="4423290"/>
            <a:ext cx="824339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Please fill in the Doodle poll for a weekly meeting time slot:</a:t>
            </a:r>
            <a:endParaRPr lang="en-GB" sz="2000" dirty="0" smtClean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hlinkClick r:id="rId2"/>
              </a:rPr>
              <a:t>http://</a:t>
            </a:r>
            <a:r>
              <a:rPr lang="en-GB" sz="2000" dirty="0" smtClean="0">
                <a:hlinkClick r:id="rId2"/>
              </a:rPr>
              <a:t>doodle.com/poll/r6ugqgyy3y7hdwyd</a:t>
            </a:r>
            <a:r>
              <a:rPr lang="en-GB" sz="2000" dirty="0" smtClean="0"/>
              <a:t> 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Rectangle 210"/>
          <p:cNvSpPr/>
          <p:nvPr/>
        </p:nvSpPr>
        <p:spPr>
          <a:xfrm>
            <a:off x="4049042" y="3286125"/>
            <a:ext cx="3228975" cy="263058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Summary of decisions at ITk Week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6839" y="796642"/>
            <a:ext cx="8795842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000" dirty="0" smtClean="0"/>
              <a:t>At the meeting Wednesday 17 February, we agreed:</a:t>
            </a:r>
            <a:r>
              <a:rPr lang="en-GB" sz="2000" dirty="0" smtClean="0"/>
              <a:t>	</a:t>
            </a:r>
            <a:endParaRPr lang="en-GB" sz="2000" dirty="0" smtClean="0"/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000" dirty="0" smtClean="0"/>
              <a:t>The CHESS-2 demonstrator will not include an HCC or emulated HCC*</a:t>
            </a:r>
            <a:br>
              <a:rPr lang="en-GB" sz="2000" dirty="0" smtClean="0"/>
            </a:br>
            <a:r>
              <a:rPr lang="en-GB" sz="2000" dirty="0" smtClean="0"/>
              <a:t>(main reason = manage complexity)</a:t>
            </a:r>
            <a:endParaRPr lang="en-GB" sz="2000" dirty="0"/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The ABCN’ will be based on the ABC130* codebase</a:t>
            </a:r>
            <a:br>
              <a:rPr lang="en-GB" sz="2000" dirty="0" smtClean="0"/>
            </a:br>
            <a:r>
              <a:rPr lang="en-GB" sz="2000" dirty="0" smtClean="0"/>
              <a:t>(main reason = avoid future work, compared to starting with ABC130 basis; DAQ firmware and software will anyway need adapting, due to CHESS-2 data format)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endParaRPr lang="en-GB" sz="2000" dirty="0" smtClean="0"/>
          </a:p>
        </p:txBody>
      </p:sp>
      <p:sp>
        <p:nvSpPr>
          <p:cNvPr id="204" name="Rectangle 203"/>
          <p:cNvSpPr/>
          <p:nvPr/>
        </p:nvSpPr>
        <p:spPr>
          <a:xfrm>
            <a:off x="4191917" y="3442590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4191917" y="4452240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207" name="Group 27"/>
          <p:cNvGrpSpPr>
            <a:grpSpLocks/>
          </p:cNvGrpSpPr>
          <p:nvPr/>
        </p:nvGrpSpPr>
        <p:grpSpPr bwMode="auto">
          <a:xfrm>
            <a:off x="4993605" y="4099815"/>
            <a:ext cx="46037" cy="285750"/>
            <a:chOff x="2545611" y="6161916"/>
            <a:chExt cx="46231" cy="286033"/>
          </a:xfrm>
        </p:grpSpPr>
        <p:sp>
          <p:nvSpPr>
            <p:cNvPr id="208" name="Oval 207"/>
            <p:cNvSpPr/>
            <p:nvPr/>
          </p:nvSpPr>
          <p:spPr>
            <a:xfrm>
              <a:off x="2545611" y="616191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9" name="Oval 208"/>
            <p:cNvSpPr/>
            <p:nvPr/>
          </p:nvSpPr>
          <p:spPr>
            <a:xfrm>
              <a:off x="2545611" y="6282685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0" name="Oval 209"/>
            <p:cNvSpPr/>
            <p:nvPr/>
          </p:nvSpPr>
          <p:spPr>
            <a:xfrm>
              <a:off x="2545611" y="640186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13" name="Rectangle 212"/>
          <p:cNvSpPr/>
          <p:nvPr/>
        </p:nvSpPr>
        <p:spPr>
          <a:xfrm>
            <a:off x="6135017" y="3433065"/>
            <a:ext cx="990600" cy="57150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ABCN’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6135017" y="4452240"/>
            <a:ext cx="990600" cy="57150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ABCN’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220" name="Group 27"/>
          <p:cNvGrpSpPr>
            <a:grpSpLocks/>
          </p:cNvGrpSpPr>
          <p:nvPr/>
        </p:nvGrpSpPr>
        <p:grpSpPr bwMode="auto">
          <a:xfrm>
            <a:off x="6584280" y="4099815"/>
            <a:ext cx="46037" cy="285750"/>
            <a:chOff x="2545611" y="6161916"/>
            <a:chExt cx="46231" cy="286033"/>
          </a:xfrm>
        </p:grpSpPr>
        <p:sp>
          <p:nvSpPr>
            <p:cNvPr id="221" name="Oval 220"/>
            <p:cNvSpPr/>
            <p:nvPr/>
          </p:nvSpPr>
          <p:spPr>
            <a:xfrm>
              <a:off x="2545611" y="616191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2" name="Oval 221"/>
            <p:cNvSpPr/>
            <p:nvPr/>
          </p:nvSpPr>
          <p:spPr>
            <a:xfrm>
              <a:off x="2545611" y="6282685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3" name="Oval 222"/>
            <p:cNvSpPr/>
            <p:nvPr/>
          </p:nvSpPr>
          <p:spPr>
            <a:xfrm>
              <a:off x="2545611" y="640186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25" name="Rectangle 224"/>
          <p:cNvSpPr/>
          <p:nvPr/>
        </p:nvSpPr>
        <p:spPr>
          <a:xfrm>
            <a:off x="6135017" y="5214240"/>
            <a:ext cx="990600" cy="57150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HCC 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5992142" y="6052440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h/w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4049042" y="6052440"/>
            <a:ext cx="1209675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57" name="Straight Arrow Connector 256"/>
          <p:cNvCxnSpPr/>
          <p:nvPr/>
        </p:nvCxnSpPr>
        <p:spPr>
          <a:xfrm>
            <a:off x="5258717" y="6271515"/>
            <a:ext cx="733425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Arrow Connector 257"/>
          <p:cNvCxnSpPr/>
          <p:nvPr/>
        </p:nvCxnSpPr>
        <p:spPr>
          <a:xfrm>
            <a:off x="5258717" y="6442965"/>
            <a:ext cx="733425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Arrow Connector 266"/>
          <p:cNvCxnSpPr/>
          <p:nvPr/>
        </p:nvCxnSpPr>
        <p:spPr>
          <a:xfrm>
            <a:off x="6516017" y="5033265"/>
            <a:ext cx="0" cy="18097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/>
          <p:nvPr/>
        </p:nvCxnSpPr>
        <p:spPr>
          <a:xfrm>
            <a:off x="6725567" y="5033265"/>
            <a:ext cx="0" cy="180975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Arrow Connector 275"/>
          <p:cNvCxnSpPr/>
          <p:nvPr/>
        </p:nvCxnSpPr>
        <p:spPr>
          <a:xfrm>
            <a:off x="5867716" y="3671190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/>
          <p:nvPr/>
        </p:nvCxnSpPr>
        <p:spPr>
          <a:xfrm>
            <a:off x="5867716" y="3833115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Arrow Connector 277"/>
          <p:cNvCxnSpPr/>
          <p:nvPr/>
        </p:nvCxnSpPr>
        <p:spPr>
          <a:xfrm>
            <a:off x="5867716" y="4671315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/>
          <p:cNvCxnSpPr/>
          <p:nvPr/>
        </p:nvCxnSpPr>
        <p:spPr>
          <a:xfrm>
            <a:off x="5867716" y="4833240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Arrow Connector 279"/>
          <p:cNvCxnSpPr/>
          <p:nvPr/>
        </p:nvCxnSpPr>
        <p:spPr>
          <a:xfrm>
            <a:off x="6516017" y="5780975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Arrow Connector 280"/>
          <p:cNvCxnSpPr/>
          <p:nvPr/>
        </p:nvCxnSpPr>
        <p:spPr>
          <a:xfrm>
            <a:off x="6725567" y="5780975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4042453" y="5557657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hybrid/support</a:t>
            </a:r>
            <a:endParaRPr lang="en-GB" dirty="0"/>
          </a:p>
        </p:txBody>
      </p:sp>
      <p:sp>
        <p:nvSpPr>
          <p:cNvPr id="4" name="Right Brace 3"/>
          <p:cNvSpPr/>
          <p:nvPr/>
        </p:nvSpPr>
        <p:spPr>
          <a:xfrm>
            <a:off x="7471135" y="3442590"/>
            <a:ext cx="235670" cy="1590675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7855239" y="3883399"/>
            <a:ext cx="993486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FPGA(s) 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dirty="0" smtClean="0"/>
              <a:t>initially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053138" y="5167313"/>
            <a:ext cx="1147762" cy="6572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6050084" y="5173763"/>
            <a:ext cx="1147762" cy="6572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14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Summary of decisions at ITk </a:t>
            </a:r>
            <a:r>
              <a:rPr lang="en-GB" sz="3600" dirty="0" smtClean="0">
                <a:solidFill>
                  <a:srgbClr val="0000FF"/>
                </a:solidFill>
              </a:rPr>
              <a:t>Week, </a:t>
            </a:r>
            <a:r>
              <a:rPr lang="en-GB" sz="3600" dirty="0">
                <a:solidFill>
                  <a:srgbClr val="0000FF"/>
                </a:solidFill>
              </a:rPr>
              <a:t>c</a:t>
            </a:r>
            <a:r>
              <a:rPr lang="en-GB" sz="3600" dirty="0" smtClean="0">
                <a:solidFill>
                  <a:srgbClr val="0000FF"/>
                </a:solidFill>
              </a:rPr>
              <a:t>ont.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6839" y="79664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We discussed this concept diagram of the CHESS demonstrator quite a bit.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133" y="1892168"/>
            <a:ext cx="3696057" cy="4783133"/>
          </a:xfrm>
          <a:prstGeom prst="rect">
            <a:avLst/>
          </a:prstGeom>
        </p:spPr>
      </p:pic>
      <p:sp>
        <p:nvSpPr>
          <p:cNvPr id="284" name="Rectangle 283"/>
          <p:cNvSpPr/>
          <p:nvPr/>
        </p:nvSpPr>
        <p:spPr>
          <a:xfrm>
            <a:off x="3894754" y="1522836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6053492" y="2222539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6053492" y="2986110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6053492" y="3777962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46" name="Rectangle 45"/>
          <p:cNvSpPr/>
          <p:nvPr/>
        </p:nvSpPr>
        <p:spPr>
          <a:xfrm>
            <a:off x="6053492" y="4607520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6053492" y="5352238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54" name="Rectangle 53"/>
          <p:cNvSpPr/>
          <p:nvPr/>
        </p:nvSpPr>
        <p:spPr>
          <a:xfrm>
            <a:off x="1717162" y="2222539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55" name="Rectangle 54"/>
          <p:cNvSpPr/>
          <p:nvPr/>
        </p:nvSpPr>
        <p:spPr>
          <a:xfrm>
            <a:off x="1717162" y="2986110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56" name="Rectangle 55"/>
          <p:cNvSpPr/>
          <p:nvPr/>
        </p:nvSpPr>
        <p:spPr>
          <a:xfrm>
            <a:off x="1717162" y="3777962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1717162" y="4607520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1717162" y="5352238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5635579" y="6275497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sym typeface="Wingdings" panose="05000000000000000000" pitchFamily="2" charset="2"/>
              </a:rPr>
              <a:t>o</a:t>
            </a:r>
            <a:r>
              <a:rPr lang="en-GB" dirty="0" smtClean="0">
                <a:sym typeface="Wingdings" panose="05000000000000000000" pitchFamily="2" charset="2"/>
              </a:rPr>
              <a:t>utput section</a:t>
            </a:r>
            <a:endParaRPr lang="en-GB" dirty="0"/>
          </a:p>
        </p:txBody>
      </p:sp>
      <p:sp>
        <p:nvSpPr>
          <p:cNvPr id="60" name="Rectangle 59"/>
          <p:cNvSpPr/>
          <p:nvPr/>
        </p:nvSpPr>
        <p:spPr>
          <a:xfrm>
            <a:off x="3913608" y="5340053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ABCN’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913608" y="4607520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ABCN’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913608" y="3777962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ABCN’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913608" y="2986110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ABCN’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913608" y="2222539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ABCN’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5954729" y="6032313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006261" y="6275497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>
                <a:sym typeface="Wingdings" panose="05000000000000000000" pitchFamily="2" charset="2"/>
              </a:rPr>
              <a:t>o</a:t>
            </a:r>
            <a:r>
              <a:rPr lang="en-GB" dirty="0" smtClean="0">
                <a:sym typeface="Wingdings" panose="05000000000000000000" pitchFamily="2" charset="2"/>
              </a:rPr>
              <a:t>utput section</a:t>
            </a:r>
            <a:endParaRPr lang="en-GB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3607454" y="6032313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3894754" y="6275497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FPGAs</a:t>
            </a:r>
            <a:endParaRPr lang="en-GB" dirty="0"/>
          </a:p>
        </p:txBody>
      </p:sp>
      <p:cxnSp>
        <p:nvCxnSpPr>
          <p:cNvPr id="70" name="Straight Arrow Connector 69"/>
          <p:cNvCxnSpPr>
            <a:endCxn id="69" idx="0"/>
          </p:cNvCxnSpPr>
          <p:nvPr/>
        </p:nvCxnSpPr>
        <p:spPr>
          <a:xfrm>
            <a:off x="4798161" y="5910606"/>
            <a:ext cx="0" cy="364891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632854" y="20523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632854" y="21082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3632854" y="21640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632854" y="22199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632854" y="22758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3632854" y="23317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632854" y="23876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3632854" y="24434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632854" y="24993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3632854" y="25552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632854" y="26111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632854" y="26670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632854" y="27228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632854" y="28397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3632854" y="28956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3632854" y="29514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3632854" y="30073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632854" y="30632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632854" y="31191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632854" y="31750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3632854" y="32308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3632854" y="32867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632854" y="33426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632854" y="33985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632854" y="34544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632854" y="35102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3632854" y="36271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3632854" y="36830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3632854" y="37388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3632854" y="37947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3632854" y="38506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3632854" y="39065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3632854" y="39624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3632854" y="40182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3632854" y="40741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3632854" y="41300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3632854" y="41859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3632854" y="42418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3632854" y="42976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3632854" y="44145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632854" y="44704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3632854" y="45262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632854" y="45821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3632854" y="46380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3632854" y="46939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3632854" y="47498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632854" y="48056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3632854" y="48615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3632854" y="49174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3632854" y="49733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3632854" y="50292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3632854" y="50850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3632854" y="52019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3632854" y="52578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3632854" y="53136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3632854" y="53695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3632854" y="54254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3632854" y="54813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3632854" y="55372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3632854" y="55930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3632854" y="56489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3632854" y="57048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3632854" y="57607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3632854" y="58166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3632854" y="58724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5484529" y="20523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5484529" y="21082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5484529" y="21640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5484529" y="22199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5484529" y="22758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5484529" y="23317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5484529" y="23876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5484529" y="24434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5484529" y="24993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5484529" y="25552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5484529" y="26111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5484529" y="26670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5484529" y="27228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5484529" y="28397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5484529" y="28956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5484529" y="29514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5484529" y="30073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5484529" y="30632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5484529" y="31191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5484529" y="31750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5484529" y="32308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5484529" y="32867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5484529" y="33426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5484529" y="33985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5484529" y="34544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5484529" y="35102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5484529" y="36271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5484529" y="36830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5484529" y="37388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5484529" y="37947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5484529" y="38506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5484529" y="39065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5484529" y="39624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5484529" y="40182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5484529" y="40741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5484529" y="41300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>
            <a:off x="5484529" y="41859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5484529" y="42418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5484529" y="42976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5484529" y="44145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5484529" y="44704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5484529" y="45262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>
            <a:off x="5484529" y="45821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>
            <a:off x="5484529" y="46380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5484529" y="46939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5484529" y="47498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5484529" y="48056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5484529" y="48615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5484529" y="49174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5484529" y="49733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>
            <a:off x="5484529" y="50292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>
            <a:off x="5484529" y="50850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5484529" y="52019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>
            <a:off x="5484529" y="52578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>
            <a:off x="5484529" y="53136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5484529" y="53695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>
            <a:off x="5484529" y="54254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>
            <a:off x="5484529" y="54813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/>
          <p:nvPr/>
        </p:nvCxnSpPr>
        <p:spPr>
          <a:xfrm>
            <a:off x="5484529" y="55372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>
            <a:off x="5484529" y="55930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5484529" y="56489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5484529" y="57048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5484529" y="57607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5484529" y="58166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5484529" y="58724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04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8" name="Picture 51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516"/>
          <a:stretch/>
        </p:blipFill>
        <p:spPr>
          <a:xfrm>
            <a:off x="595681" y="4468714"/>
            <a:ext cx="3696057" cy="931924"/>
          </a:xfrm>
          <a:prstGeom prst="rect">
            <a:avLst/>
          </a:prstGeom>
        </p:spPr>
      </p:pic>
      <p:pic>
        <p:nvPicPr>
          <p:cNvPr id="517" name="Picture 5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516"/>
          <a:stretch/>
        </p:blipFill>
        <p:spPr>
          <a:xfrm>
            <a:off x="5067231" y="3946311"/>
            <a:ext cx="3696057" cy="931924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Summary of decisions at ITk </a:t>
            </a:r>
            <a:r>
              <a:rPr lang="en-GB" sz="3600" dirty="0" smtClean="0">
                <a:solidFill>
                  <a:srgbClr val="0000FF"/>
                </a:solidFill>
              </a:rPr>
              <a:t>Week, </a:t>
            </a:r>
            <a:r>
              <a:rPr lang="en-GB" sz="3600" dirty="0">
                <a:solidFill>
                  <a:srgbClr val="0000FF"/>
                </a:solidFill>
              </a:rPr>
              <a:t>c</a:t>
            </a:r>
            <a:r>
              <a:rPr lang="en-GB" sz="3600" dirty="0" smtClean="0">
                <a:solidFill>
                  <a:srgbClr val="0000FF"/>
                </a:solidFill>
              </a:rPr>
              <a:t>ont.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6839" y="796642"/>
            <a:ext cx="879584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We were cautioned that integrating several FPGAs onto a hybrid or PCB (even allowing many layers) is non-trivial and time-consuming. 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At the same time, the agreement governing the Strip CMOS work has set stages and milestones. This demonstrator module is vital to be able to continue, given the Strip production timeframe. 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The rough consensus seemed to be to aim for one of these two objects: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96"/>
          <a:stretch/>
        </p:blipFill>
        <p:spPr>
          <a:xfrm>
            <a:off x="595682" y="4691952"/>
            <a:ext cx="3696057" cy="1473381"/>
          </a:xfrm>
          <a:prstGeom prst="rect">
            <a:avLst/>
          </a:prstGeom>
        </p:spPr>
      </p:pic>
      <p:sp>
        <p:nvSpPr>
          <p:cNvPr id="284" name="Rectangle 283"/>
          <p:cNvSpPr/>
          <p:nvPr/>
        </p:nvSpPr>
        <p:spPr>
          <a:xfrm>
            <a:off x="1597257" y="4098218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PCB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3737141" y="4842270"/>
            <a:ext cx="11374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165099" y="4842270"/>
            <a:ext cx="10044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2887428" y="5765529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sym typeface="Wingdings" panose="05000000000000000000" pitchFamily="2" charset="2"/>
              </a:rPr>
              <a:t>o</a:t>
            </a:r>
            <a:r>
              <a:rPr lang="en-GB" dirty="0" smtClean="0">
                <a:sym typeface="Wingdings" panose="05000000000000000000" pitchFamily="2" charset="2"/>
              </a:rPr>
              <a:t>utput section</a:t>
            </a:r>
            <a:endParaRPr lang="en-GB" dirty="0"/>
          </a:p>
        </p:txBody>
      </p:sp>
      <p:sp>
        <p:nvSpPr>
          <p:cNvPr id="60" name="Rectangle 59"/>
          <p:cNvSpPr/>
          <p:nvPr/>
        </p:nvSpPr>
        <p:spPr>
          <a:xfrm>
            <a:off x="1559157" y="4830085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ABCN’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3600278" y="5522345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65100" y="5765529"/>
            <a:ext cx="1572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>
                <a:sym typeface="Wingdings" panose="05000000000000000000" pitchFamily="2" charset="2"/>
              </a:rPr>
              <a:t>o</a:t>
            </a:r>
            <a:r>
              <a:rPr lang="en-GB" dirty="0" smtClean="0">
                <a:sym typeface="Wingdings" panose="05000000000000000000" pitchFamily="2" charset="2"/>
              </a:rPr>
              <a:t>utput section</a:t>
            </a:r>
            <a:endParaRPr lang="en-GB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1253003" y="5522345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1540303" y="5765529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FPGA</a:t>
            </a:r>
            <a:endParaRPr lang="en-GB" dirty="0"/>
          </a:p>
        </p:txBody>
      </p:sp>
      <p:cxnSp>
        <p:nvCxnSpPr>
          <p:cNvPr id="70" name="Straight Arrow Connector 69"/>
          <p:cNvCxnSpPr>
            <a:endCxn id="69" idx="0"/>
          </p:cNvCxnSpPr>
          <p:nvPr/>
        </p:nvCxnSpPr>
        <p:spPr>
          <a:xfrm>
            <a:off x="2443710" y="5400638"/>
            <a:ext cx="0" cy="364891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1278403" y="469195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1278403" y="474783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1278403" y="480371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1278403" y="485959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1278403" y="491547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1278403" y="497135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1278403" y="502723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278403" y="508311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1278403" y="513899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1278403" y="519487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278403" y="525075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1278403" y="530663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1278403" y="536251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3130078" y="469195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>
            <a:off x="3130078" y="474783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>
            <a:off x="3130078" y="480371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3130078" y="485959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>
            <a:off x="3130078" y="491547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>
            <a:off x="3130078" y="497135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/>
          <p:nvPr/>
        </p:nvCxnSpPr>
        <p:spPr>
          <a:xfrm>
            <a:off x="3130078" y="502723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>
            <a:off x="3130078" y="508311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3130078" y="513899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3130078" y="519487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3130078" y="525075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3130078" y="530663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3130078" y="536251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4" name="Picture 36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922"/>
          <a:stretch/>
        </p:blipFill>
        <p:spPr>
          <a:xfrm>
            <a:off x="5067428" y="4084866"/>
            <a:ext cx="3696057" cy="2299648"/>
          </a:xfrm>
          <a:prstGeom prst="rect">
            <a:avLst/>
          </a:prstGeom>
        </p:spPr>
      </p:pic>
      <p:sp>
        <p:nvSpPr>
          <p:cNvPr id="365" name="Rectangle 364"/>
          <p:cNvSpPr/>
          <p:nvPr/>
        </p:nvSpPr>
        <p:spPr>
          <a:xfrm>
            <a:off x="6030903" y="3623221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PCB</a:t>
            </a:r>
            <a:endParaRPr lang="en-GB" dirty="0"/>
          </a:p>
        </p:txBody>
      </p:sp>
      <p:sp>
        <p:nvSpPr>
          <p:cNvPr id="369" name="Rectangle 368"/>
          <p:cNvSpPr/>
          <p:nvPr/>
        </p:nvSpPr>
        <p:spPr>
          <a:xfrm>
            <a:off x="8170787" y="4316733"/>
            <a:ext cx="10621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370" name="Rectangle 369"/>
          <p:cNvSpPr/>
          <p:nvPr/>
        </p:nvSpPr>
        <p:spPr>
          <a:xfrm>
            <a:off x="8170787" y="5061451"/>
            <a:ext cx="10621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374" name="Rectangle 373"/>
          <p:cNvSpPr/>
          <p:nvPr/>
        </p:nvSpPr>
        <p:spPr>
          <a:xfrm>
            <a:off x="4622799" y="4316733"/>
            <a:ext cx="10184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375" name="Rectangle 374"/>
          <p:cNvSpPr/>
          <p:nvPr/>
        </p:nvSpPr>
        <p:spPr>
          <a:xfrm>
            <a:off x="4622799" y="5061451"/>
            <a:ext cx="1018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376" name="Rectangle 375"/>
          <p:cNvSpPr/>
          <p:nvPr/>
        </p:nvSpPr>
        <p:spPr>
          <a:xfrm>
            <a:off x="7371874" y="5984710"/>
            <a:ext cx="15943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sym typeface="Wingdings" panose="05000000000000000000" pitchFamily="2" charset="2"/>
              </a:rPr>
              <a:t>o</a:t>
            </a:r>
            <a:r>
              <a:rPr lang="en-GB" dirty="0" smtClean="0">
                <a:sym typeface="Wingdings" panose="05000000000000000000" pitchFamily="2" charset="2"/>
              </a:rPr>
              <a:t>utput section</a:t>
            </a:r>
            <a:endParaRPr lang="en-GB" dirty="0"/>
          </a:p>
        </p:txBody>
      </p:sp>
      <p:sp>
        <p:nvSpPr>
          <p:cNvPr id="377" name="Rectangle 376"/>
          <p:cNvSpPr/>
          <p:nvPr/>
        </p:nvSpPr>
        <p:spPr>
          <a:xfrm>
            <a:off x="6030903" y="5049266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ABCN’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78" name="Rectangle 377"/>
          <p:cNvSpPr/>
          <p:nvPr/>
        </p:nvSpPr>
        <p:spPr>
          <a:xfrm>
            <a:off x="6030903" y="4316733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ABCN’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382" name="Straight Arrow Connector 381"/>
          <p:cNvCxnSpPr/>
          <p:nvPr/>
        </p:nvCxnSpPr>
        <p:spPr>
          <a:xfrm>
            <a:off x="8072024" y="5741526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Rectangle 382"/>
          <p:cNvSpPr/>
          <p:nvPr/>
        </p:nvSpPr>
        <p:spPr>
          <a:xfrm>
            <a:off x="4861863" y="5984710"/>
            <a:ext cx="1614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output section</a:t>
            </a:r>
            <a:endParaRPr lang="en-GB" dirty="0"/>
          </a:p>
        </p:txBody>
      </p:sp>
      <p:cxnSp>
        <p:nvCxnSpPr>
          <p:cNvPr id="384" name="Straight Arrow Connector 383"/>
          <p:cNvCxnSpPr/>
          <p:nvPr/>
        </p:nvCxnSpPr>
        <p:spPr>
          <a:xfrm>
            <a:off x="5724749" y="5741526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5" name="Rectangle 384"/>
          <p:cNvSpPr/>
          <p:nvPr/>
        </p:nvSpPr>
        <p:spPr>
          <a:xfrm>
            <a:off x="6012049" y="5984710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FPGAs</a:t>
            </a:r>
            <a:endParaRPr lang="en-GB" dirty="0"/>
          </a:p>
        </p:txBody>
      </p:sp>
      <p:cxnSp>
        <p:nvCxnSpPr>
          <p:cNvPr id="386" name="Straight Arrow Connector 385"/>
          <p:cNvCxnSpPr>
            <a:endCxn id="385" idx="0"/>
          </p:cNvCxnSpPr>
          <p:nvPr/>
        </p:nvCxnSpPr>
        <p:spPr>
          <a:xfrm>
            <a:off x="6915456" y="5619819"/>
            <a:ext cx="0" cy="364891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/>
          <p:nvPr/>
        </p:nvCxnSpPr>
        <p:spPr>
          <a:xfrm>
            <a:off x="5750149" y="412373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Connector 426"/>
          <p:cNvCxnSpPr/>
          <p:nvPr/>
        </p:nvCxnSpPr>
        <p:spPr>
          <a:xfrm>
            <a:off x="5750149" y="417961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Straight Connector 427"/>
          <p:cNvCxnSpPr/>
          <p:nvPr/>
        </p:nvCxnSpPr>
        <p:spPr>
          <a:xfrm>
            <a:off x="5750149" y="423549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Straight Connector 428"/>
          <p:cNvCxnSpPr/>
          <p:nvPr/>
        </p:nvCxnSpPr>
        <p:spPr>
          <a:xfrm>
            <a:off x="5750149" y="429137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Straight Connector 429"/>
          <p:cNvCxnSpPr/>
          <p:nvPr/>
        </p:nvCxnSpPr>
        <p:spPr>
          <a:xfrm>
            <a:off x="5750149" y="434725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/>
          <p:cNvCxnSpPr/>
          <p:nvPr/>
        </p:nvCxnSpPr>
        <p:spPr>
          <a:xfrm>
            <a:off x="5750149" y="440313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Connector 431"/>
          <p:cNvCxnSpPr/>
          <p:nvPr/>
        </p:nvCxnSpPr>
        <p:spPr>
          <a:xfrm>
            <a:off x="5750149" y="445901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Straight Connector 432"/>
          <p:cNvCxnSpPr/>
          <p:nvPr/>
        </p:nvCxnSpPr>
        <p:spPr>
          <a:xfrm>
            <a:off x="5750149" y="451489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/>
          <p:cNvCxnSpPr/>
          <p:nvPr/>
        </p:nvCxnSpPr>
        <p:spPr>
          <a:xfrm>
            <a:off x="5750149" y="457077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/>
          <p:cNvCxnSpPr/>
          <p:nvPr/>
        </p:nvCxnSpPr>
        <p:spPr>
          <a:xfrm>
            <a:off x="5750149" y="462665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Straight Connector 435"/>
          <p:cNvCxnSpPr/>
          <p:nvPr/>
        </p:nvCxnSpPr>
        <p:spPr>
          <a:xfrm>
            <a:off x="5750149" y="468253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>
            <a:off x="5750149" y="473841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Straight Connector 437"/>
          <p:cNvCxnSpPr/>
          <p:nvPr/>
        </p:nvCxnSpPr>
        <p:spPr>
          <a:xfrm>
            <a:off x="5750149" y="479429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/>
          <p:nvPr/>
        </p:nvCxnSpPr>
        <p:spPr>
          <a:xfrm>
            <a:off x="5750149" y="491113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Straight Connector 439"/>
          <p:cNvCxnSpPr/>
          <p:nvPr/>
        </p:nvCxnSpPr>
        <p:spPr>
          <a:xfrm>
            <a:off x="5750149" y="496701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Straight Connector 440"/>
          <p:cNvCxnSpPr/>
          <p:nvPr/>
        </p:nvCxnSpPr>
        <p:spPr>
          <a:xfrm>
            <a:off x="5750149" y="502289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>
            <a:off x="5750149" y="507877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/>
          <p:cNvCxnSpPr/>
          <p:nvPr/>
        </p:nvCxnSpPr>
        <p:spPr>
          <a:xfrm>
            <a:off x="5750149" y="513465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/>
          <p:cNvCxnSpPr/>
          <p:nvPr/>
        </p:nvCxnSpPr>
        <p:spPr>
          <a:xfrm>
            <a:off x="5750149" y="519053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>
            <a:off x="5750149" y="524641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>
            <a:off x="5750149" y="530229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Straight Connector 446"/>
          <p:cNvCxnSpPr/>
          <p:nvPr/>
        </p:nvCxnSpPr>
        <p:spPr>
          <a:xfrm>
            <a:off x="5750149" y="535817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Straight Connector 447"/>
          <p:cNvCxnSpPr/>
          <p:nvPr/>
        </p:nvCxnSpPr>
        <p:spPr>
          <a:xfrm>
            <a:off x="5750149" y="541405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/>
          <p:cNvCxnSpPr/>
          <p:nvPr/>
        </p:nvCxnSpPr>
        <p:spPr>
          <a:xfrm>
            <a:off x="5750149" y="546993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/>
          <p:cNvCxnSpPr/>
          <p:nvPr/>
        </p:nvCxnSpPr>
        <p:spPr>
          <a:xfrm>
            <a:off x="5750149" y="552581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>
          <a:xfrm>
            <a:off x="5750149" y="558169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Straight Connector 490"/>
          <p:cNvCxnSpPr/>
          <p:nvPr/>
        </p:nvCxnSpPr>
        <p:spPr>
          <a:xfrm>
            <a:off x="7601824" y="412373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Straight Connector 491"/>
          <p:cNvCxnSpPr/>
          <p:nvPr/>
        </p:nvCxnSpPr>
        <p:spPr>
          <a:xfrm>
            <a:off x="7601824" y="417961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Straight Connector 492"/>
          <p:cNvCxnSpPr/>
          <p:nvPr/>
        </p:nvCxnSpPr>
        <p:spPr>
          <a:xfrm>
            <a:off x="7601824" y="423549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Straight Connector 493"/>
          <p:cNvCxnSpPr/>
          <p:nvPr/>
        </p:nvCxnSpPr>
        <p:spPr>
          <a:xfrm>
            <a:off x="7601824" y="429137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Straight Connector 494"/>
          <p:cNvCxnSpPr/>
          <p:nvPr/>
        </p:nvCxnSpPr>
        <p:spPr>
          <a:xfrm>
            <a:off x="7601824" y="434725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Straight Connector 495"/>
          <p:cNvCxnSpPr/>
          <p:nvPr/>
        </p:nvCxnSpPr>
        <p:spPr>
          <a:xfrm>
            <a:off x="7601824" y="440313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Straight Connector 496"/>
          <p:cNvCxnSpPr/>
          <p:nvPr/>
        </p:nvCxnSpPr>
        <p:spPr>
          <a:xfrm>
            <a:off x="7601824" y="445901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Straight Connector 497"/>
          <p:cNvCxnSpPr/>
          <p:nvPr/>
        </p:nvCxnSpPr>
        <p:spPr>
          <a:xfrm>
            <a:off x="7601824" y="451489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Straight Connector 498"/>
          <p:cNvCxnSpPr/>
          <p:nvPr/>
        </p:nvCxnSpPr>
        <p:spPr>
          <a:xfrm>
            <a:off x="7601824" y="457077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Straight Connector 499"/>
          <p:cNvCxnSpPr/>
          <p:nvPr/>
        </p:nvCxnSpPr>
        <p:spPr>
          <a:xfrm>
            <a:off x="7601824" y="462665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Straight Connector 500"/>
          <p:cNvCxnSpPr/>
          <p:nvPr/>
        </p:nvCxnSpPr>
        <p:spPr>
          <a:xfrm>
            <a:off x="7601824" y="468253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Straight Connector 501"/>
          <p:cNvCxnSpPr/>
          <p:nvPr/>
        </p:nvCxnSpPr>
        <p:spPr>
          <a:xfrm>
            <a:off x="7601824" y="473841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Straight Connector 502"/>
          <p:cNvCxnSpPr/>
          <p:nvPr/>
        </p:nvCxnSpPr>
        <p:spPr>
          <a:xfrm>
            <a:off x="7601824" y="479429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/>
          <p:cNvCxnSpPr/>
          <p:nvPr/>
        </p:nvCxnSpPr>
        <p:spPr>
          <a:xfrm>
            <a:off x="7601824" y="491113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Straight Connector 504"/>
          <p:cNvCxnSpPr/>
          <p:nvPr/>
        </p:nvCxnSpPr>
        <p:spPr>
          <a:xfrm>
            <a:off x="7601824" y="496701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/>
          <p:cNvCxnSpPr/>
          <p:nvPr/>
        </p:nvCxnSpPr>
        <p:spPr>
          <a:xfrm>
            <a:off x="7601824" y="502289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Straight Connector 506"/>
          <p:cNvCxnSpPr/>
          <p:nvPr/>
        </p:nvCxnSpPr>
        <p:spPr>
          <a:xfrm>
            <a:off x="7601824" y="507877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Straight Connector 507"/>
          <p:cNvCxnSpPr/>
          <p:nvPr/>
        </p:nvCxnSpPr>
        <p:spPr>
          <a:xfrm>
            <a:off x="7601824" y="513465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Straight Connector 508"/>
          <p:cNvCxnSpPr/>
          <p:nvPr/>
        </p:nvCxnSpPr>
        <p:spPr>
          <a:xfrm>
            <a:off x="7601824" y="519053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Straight Connector 509"/>
          <p:cNvCxnSpPr/>
          <p:nvPr/>
        </p:nvCxnSpPr>
        <p:spPr>
          <a:xfrm>
            <a:off x="7601824" y="524641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Straight Connector 510"/>
          <p:cNvCxnSpPr/>
          <p:nvPr/>
        </p:nvCxnSpPr>
        <p:spPr>
          <a:xfrm>
            <a:off x="7601824" y="530229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Straight Connector 511"/>
          <p:cNvCxnSpPr/>
          <p:nvPr/>
        </p:nvCxnSpPr>
        <p:spPr>
          <a:xfrm>
            <a:off x="7601824" y="535817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Connector 512"/>
          <p:cNvCxnSpPr/>
          <p:nvPr/>
        </p:nvCxnSpPr>
        <p:spPr>
          <a:xfrm>
            <a:off x="7601824" y="541405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Connector 513"/>
          <p:cNvCxnSpPr/>
          <p:nvPr/>
        </p:nvCxnSpPr>
        <p:spPr>
          <a:xfrm>
            <a:off x="7601824" y="546993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Straight Connector 514"/>
          <p:cNvCxnSpPr/>
          <p:nvPr/>
        </p:nvCxnSpPr>
        <p:spPr>
          <a:xfrm>
            <a:off x="7601824" y="552581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Straight Connector 515"/>
          <p:cNvCxnSpPr/>
          <p:nvPr/>
        </p:nvCxnSpPr>
        <p:spPr>
          <a:xfrm>
            <a:off x="7601824" y="5581693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Straight Connector 518"/>
          <p:cNvCxnSpPr/>
          <p:nvPr/>
        </p:nvCxnSpPr>
        <p:spPr>
          <a:xfrm>
            <a:off x="1278403" y="463607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Straight Connector 519"/>
          <p:cNvCxnSpPr/>
          <p:nvPr/>
        </p:nvCxnSpPr>
        <p:spPr>
          <a:xfrm>
            <a:off x="1278403" y="469195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1" name="Straight Connector 520"/>
          <p:cNvCxnSpPr/>
          <p:nvPr/>
        </p:nvCxnSpPr>
        <p:spPr>
          <a:xfrm>
            <a:off x="3130078" y="463607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Straight Connector 521"/>
          <p:cNvCxnSpPr/>
          <p:nvPr/>
        </p:nvCxnSpPr>
        <p:spPr>
          <a:xfrm>
            <a:off x="3130078" y="4691952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252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interfaces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38076" y="588470"/>
            <a:ext cx="8148724" cy="411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 smtClean="0"/>
              <a:t>From </a:t>
            </a:r>
            <a:r>
              <a:rPr lang="en-US" sz="2000" i="1" dirty="0" err="1" smtClean="0"/>
              <a:t>Herv</a:t>
            </a:r>
            <a:r>
              <a:rPr lang="en-US" sz="2000" i="1" dirty="0" err="1" smtClean="0">
                <a:latin typeface="Calibri"/>
              </a:rPr>
              <a:t>é’s</a:t>
            </a:r>
            <a:r>
              <a:rPr lang="en-US" sz="2000" i="1" dirty="0" smtClean="0">
                <a:latin typeface="Calibri"/>
              </a:rPr>
              <a:t> slides at </a:t>
            </a:r>
            <a:r>
              <a:rPr lang="en-US" sz="2000" i="1" dirty="0" smtClean="0"/>
              <a:t>ITk week - </a:t>
            </a:r>
            <a:r>
              <a:rPr lang="en-US" sz="1800" dirty="0" smtClean="0"/>
              <a:t>H. Grabas,</a:t>
            </a:r>
            <a:r>
              <a:rPr lang="en-US" sz="2000" dirty="0" smtClean="0"/>
              <a:t> </a:t>
            </a:r>
            <a:r>
              <a:rPr lang="en-US" sz="1800" dirty="0" smtClean="0"/>
              <a:t>P. Caragiulo, C. </a:t>
            </a:r>
            <a:r>
              <a:rPr lang="en-US" sz="1800" dirty="0" err="1" smtClean="0"/>
              <a:t>Tamma</a:t>
            </a:r>
            <a:r>
              <a:rPr lang="en-US" sz="1800" dirty="0" smtClean="0"/>
              <a:t>, X. Xu, I. Peric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92086" y="1823720"/>
            <a:ext cx="5041049" cy="42824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303" y="828704"/>
            <a:ext cx="5587340" cy="3105329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303" y="3986877"/>
            <a:ext cx="5587340" cy="310532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303" y="2905724"/>
            <a:ext cx="5587340" cy="3105329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2613925" y="3311029"/>
            <a:ext cx="1554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 structures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851437" y="2230548"/>
            <a:ext cx="853952" cy="369332"/>
          </a:xfrm>
          <a:prstGeom prst="rect">
            <a:avLst/>
          </a:prstGeom>
          <a:solidFill>
            <a:schemeClr val="bg1">
              <a:alpha val="22000"/>
            </a:schemeClr>
          </a:solidFill>
          <a:effectLst>
            <a:softEdge rad="50800"/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Array 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851437" y="4289943"/>
            <a:ext cx="853952" cy="369332"/>
          </a:xfrm>
          <a:prstGeom prst="rect">
            <a:avLst/>
          </a:prstGeom>
          <a:solidFill>
            <a:schemeClr val="bg1">
              <a:alpha val="22000"/>
            </a:schemeClr>
          </a:solidFill>
          <a:effectLst>
            <a:softEdge rad="50800"/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Array 2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851437" y="5354875"/>
            <a:ext cx="2773388" cy="369332"/>
          </a:xfrm>
          <a:prstGeom prst="rect">
            <a:avLst/>
          </a:prstGeom>
          <a:solidFill>
            <a:schemeClr val="bg1">
              <a:alpha val="22000"/>
            </a:schemeClr>
          </a:solidFill>
          <a:effectLst>
            <a:softEdge rad="50800"/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Array 3 - high gain amplifier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797503" y="1854200"/>
            <a:ext cx="0" cy="4196959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13688" y="367844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2cm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949903" y="6203559"/>
            <a:ext cx="5083232" cy="24521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106889" y="6254946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2.4 cm</a:t>
            </a:r>
            <a:endParaRPr lang="en-US" dirty="0"/>
          </a:p>
        </p:txBody>
      </p:sp>
      <p:sp>
        <p:nvSpPr>
          <p:cNvPr id="44" name="Content Placeholder 1"/>
          <p:cNvSpPr>
            <a:spLocks noGrp="1"/>
          </p:cNvSpPr>
          <p:nvPr>
            <p:ph idx="1"/>
          </p:nvPr>
        </p:nvSpPr>
        <p:spPr>
          <a:xfrm>
            <a:off x="6331775" y="2109259"/>
            <a:ext cx="262172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Independent:</a:t>
            </a:r>
          </a:p>
          <a:p>
            <a:pPr marL="0" indent="0">
              <a:buNone/>
            </a:pPr>
            <a:r>
              <a:rPr lang="en-US" sz="2400" dirty="0" smtClean="0"/>
              <a:t>- Clocks</a:t>
            </a:r>
          </a:p>
          <a:p>
            <a:pPr marL="0" indent="0">
              <a:buNone/>
            </a:pPr>
            <a:r>
              <a:rPr lang="en-US" sz="2400" dirty="0" smtClean="0"/>
              <a:t>- Data output</a:t>
            </a:r>
          </a:p>
          <a:p>
            <a:pPr marL="0" indent="0">
              <a:buNone/>
            </a:pPr>
            <a:r>
              <a:rPr lang="en-US" sz="2400" dirty="0" smtClean="0"/>
              <a:t>- </a:t>
            </a:r>
            <a:r>
              <a:rPr lang="en-US" sz="2400" dirty="0" err="1" smtClean="0"/>
              <a:t>SACi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Common:</a:t>
            </a:r>
          </a:p>
          <a:p>
            <a:pPr marL="0" indent="0">
              <a:buNone/>
            </a:pPr>
            <a:r>
              <a:rPr lang="en-US" sz="2400" dirty="0" smtClean="0"/>
              <a:t>- HV</a:t>
            </a:r>
          </a:p>
          <a:p>
            <a:pPr marL="0" indent="0">
              <a:buNone/>
            </a:pPr>
            <a:r>
              <a:rPr lang="en-US" sz="2400" dirty="0" smtClean="0"/>
              <a:t>- Power supplies</a:t>
            </a:r>
          </a:p>
          <a:p>
            <a:pPr marL="0" indent="0">
              <a:buNone/>
            </a:pPr>
            <a:r>
              <a:rPr lang="en-US" sz="2400" dirty="0" smtClean="0"/>
              <a:t>- Bias voltages</a:t>
            </a:r>
            <a:endParaRPr lang="en-US" sz="2400" dirty="0"/>
          </a:p>
          <a:p>
            <a:endParaRPr lang="en-US" dirty="0"/>
          </a:p>
        </p:txBody>
      </p:sp>
      <p:sp>
        <p:nvSpPr>
          <p:cNvPr id="45" name="Subtitle 2"/>
          <p:cNvSpPr txBox="1">
            <a:spLocks/>
          </p:cNvSpPr>
          <p:nvPr/>
        </p:nvSpPr>
        <p:spPr>
          <a:xfrm>
            <a:off x="804776" y="1412065"/>
            <a:ext cx="5495059" cy="41165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Reticle floorplan – 3 independent arrays: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5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List of CHESS-2 pads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6839" y="796642"/>
            <a:ext cx="8795842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Summary:</a:t>
            </a:r>
          </a:p>
          <a:p>
            <a:pPr lvl="1">
              <a:spcAft>
                <a:spcPts val="600"/>
              </a:spcAft>
            </a:pPr>
            <a:r>
              <a:rPr lang="en-GB" sz="2000" dirty="0" smtClean="0"/>
              <a:t>37 pads per array, of which 14 LVDS pairs (data out)</a:t>
            </a:r>
          </a:p>
          <a:p>
            <a:pPr lvl="1">
              <a:spcAft>
                <a:spcPts val="600"/>
              </a:spcAft>
            </a:pPr>
            <a:r>
              <a:rPr lang="en-GB" sz="2000" dirty="0" smtClean="0"/>
              <a:t>x 3 arrays </a:t>
            </a:r>
          </a:p>
          <a:p>
            <a:pPr lvl="1">
              <a:spcAft>
                <a:spcPts val="600"/>
              </a:spcAft>
            </a:pPr>
            <a:r>
              <a:rPr lang="en-GB" sz="2000" dirty="0" smtClean="0"/>
              <a:t>= 111 pads, of which 42 LVDS pairs</a:t>
            </a:r>
          </a:p>
          <a:p>
            <a:pPr lvl="1">
              <a:spcAft>
                <a:spcPts val="600"/>
              </a:spcAft>
            </a:pPr>
            <a:r>
              <a:rPr lang="en-GB" sz="2000" u="sng" dirty="0" smtClean="0"/>
              <a:t>+ </a:t>
            </a:r>
            <a:r>
              <a:rPr lang="en-GB" sz="2000" u="sng" dirty="0">
                <a:solidFill>
                  <a:srgbClr val="0070C0"/>
                </a:solidFill>
              </a:rPr>
              <a:t>18 common pads for the </a:t>
            </a:r>
            <a:r>
              <a:rPr lang="en-GB" sz="2000" u="sng" dirty="0" smtClean="0">
                <a:solidFill>
                  <a:srgbClr val="0070C0"/>
                </a:solidFill>
              </a:rPr>
              <a:t>sensor</a:t>
            </a:r>
            <a:r>
              <a:rPr lang="en-GB" sz="2000" u="sng" dirty="0" smtClean="0"/>
              <a:t>                                    .</a:t>
            </a:r>
          </a:p>
          <a:p>
            <a:pPr lvl="1">
              <a:spcAft>
                <a:spcPts val="600"/>
              </a:spcAft>
            </a:pPr>
            <a:r>
              <a:rPr lang="en-GB" sz="2000" dirty="0" smtClean="0"/>
              <a:t>= 129 pads in total, of which 42 LVDS pairs</a:t>
            </a:r>
            <a:endParaRPr lang="en-GB" sz="2000" dirty="0" smtClean="0"/>
          </a:p>
        </p:txBody>
      </p:sp>
      <p:sp>
        <p:nvSpPr>
          <p:cNvPr id="7" name="Content Placeholder 9"/>
          <p:cNvSpPr>
            <a:spLocks noGrp="1"/>
          </p:cNvSpPr>
          <p:nvPr>
            <p:ph sz="half" idx="1"/>
          </p:nvPr>
        </p:nvSpPr>
        <p:spPr>
          <a:xfrm>
            <a:off x="499739" y="4322234"/>
            <a:ext cx="1887861" cy="2688166"/>
          </a:xfrm>
        </p:spPr>
        <p:txBody>
          <a:bodyPr tIns="0" bIns="0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0070C0"/>
                </a:solidFill>
              </a:rPr>
              <a:t>1x HV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0070C0"/>
                </a:solidFill>
              </a:rPr>
              <a:t>1x </a:t>
            </a:r>
            <a:r>
              <a:rPr lang="fr-FR" sz="1200" dirty="0" smtClean="0">
                <a:solidFill>
                  <a:srgbClr val="0070C0"/>
                </a:solidFill>
              </a:rPr>
              <a:t>HV Ground</a:t>
            </a:r>
            <a:endParaRPr lang="fr-FR" sz="1200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0070C0"/>
                </a:solidFill>
              </a:rPr>
              <a:t>1x Ground D</a:t>
            </a:r>
            <a:r>
              <a:rPr lang="fr-FR" sz="1200" dirty="0" smtClean="0">
                <a:solidFill>
                  <a:srgbClr val="0070C0"/>
                </a:solidFill>
              </a:rPr>
              <a:t>igital</a:t>
            </a:r>
            <a:endParaRPr lang="fr-FR" sz="1200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0070C0"/>
                </a:solidFill>
              </a:rPr>
              <a:t>1x Ground </a:t>
            </a:r>
            <a:r>
              <a:rPr lang="fr-FR" sz="1200" dirty="0" err="1">
                <a:solidFill>
                  <a:srgbClr val="0070C0"/>
                </a:solidFill>
              </a:rPr>
              <a:t>A</a:t>
            </a:r>
            <a:r>
              <a:rPr lang="fr-FR" sz="1200" dirty="0" err="1" smtClean="0">
                <a:solidFill>
                  <a:srgbClr val="0070C0"/>
                </a:solidFill>
              </a:rPr>
              <a:t>nalog</a:t>
            </a:r>
            <a:endParaRPr lang="fr-FR" sz="1200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0070C0"/>
                </a:solidFill>
              </a:rPr>
              <a:t>1x </a:t>
            </a:r>
            <a:r>
              <a:rPr lang="fr-FR" sz="1200" dirty="0" err="1">
                <a:solidFill>
                  <a:srgbClr val="0070C0"/>
                </a:solidFill>
              </a:rPr>
              <a:t>Supply</a:t>
            </a:r>
            <a:r>
              <a:rPr lang="fr-FR" sz="1200" dirty="0">
                <a:solidFill>
                  <a:srgbClr val="0070C0"/>
                </a:solidFill>
              </a:rPr>
              <a:t> 3.3V </a:t>
            </a:r>
            <a:r>
              <a:rPr lang="fr-FR" sz="1200" dirty="0" err="1">
                <a:solidFill>
                  <a:srgbClr val="0070C0"/>
                </a:solidFill>
              </a:rPr>
              <a:t>A</a:t>
            </a:r>
            <a:r>
              <a:rPr lang="fr-FR" sz="1200" dirty="0" err="1" smtClean="0">
                <a:solidFill>
                  <a:srgbClr val="0070C0"/>
                </a:solidFill>
              </a:rPr>
              <a:t>nalog</a:t>
            </a:r>
            <a:endParaRPr lang="fr-FR" sz="1200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0070C0"/>
                </a:solidFill>
              </a:rPr>
              <a:t>1x </a:t>
            </a:r>
            <a:r>
              <a:rPr lang="fr-FR" sz="1200" dirty="0" err="1">
                <a:solidFill>
                  <a:srgbClr val="0070C0"/>
                </a:solidFill>
              </a:rPr>
              <a:t>Supply</a:t>
            </a:r>
            <a:r>
              <a:rPr lang="fr-FR" sz="1200" dirty="0">
                <a:solidFill>
                  <a:srgbClr val="0070C0"/>
                </a:solidFill>
              </a:rPr>
              <a:t> 3.3V </a:t>
            </a:r>
            <a:r>
              <a:rPr lang="fr-FR" sz="1200" dirty="0" smtClean="0">
                <a:solidFill>
                  <a:srgbClr val="0070C0"/>
                </a:solidFill>
              </a:rPr>
              <a:t>Digital</a:t>
            </a:r>
            <a:endParaRPr lang="fr-FR" sz="1200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0070C0"/>
                </a:solidFill>
              </a:rPr>
              <a:t>1x </a:t>
            </a:r>
            <a:r>
              <a:rPr lang="fr-FR" sz="1200" dirty="0" err="1">
                <a:solidFill>
                  <a:srgbClr val="0070C0"/>
                </a:solidFill>
              </a:rPr>
              <a:t>Supply</a:t>
            </a:r>
            <a:r>
              <a:rPr lang="fr-FR" sz="1200" dirty="0">
                <a:solidFill>
                  <a:srgbClr val="0070C0"/>
                </a:solidFill>
              </a:rPr>
              <a:t> 1.8V </a:t>
            </a:r>
            <a:r>
              <a:rPr lang="fr-FR" sz="1200" dirty="0" err="1">
                <a:solidFill>
                  <a:srgbClr val="0070C0"/>
                </a:solidFill>
              </a:rPr>
              <a:t>A</a:t>
            </a:r>
            <a:r>
              <a:rPr lang="fr-FR" sz="1200" dirty="0" err="1" smtClean="0">
                <a:solidFill>
                  <a:srgbClr val="0070C0"/>
                </a:solidFill>
              </a:rPr>
              <a:t>nalog</a:t>
            </a:r>
            <a:endParaRPr lang="fr-FR" sz="1200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0070C0"/>
                </a:solidFill>
              </a:rPr>
              <a:t>1x </a:t>
            </a:r>
            <a:r>
              <a:rPr lang="fr-FR" sz="1200" dirty="0" err="1">
                <a:solidFill>
                  <a:srgbClr val="0070C0"/>
                </a:solidFill>
              </a:rPr>
              <a:t>Supply</a:t>
            </a:r>
            <a:r>
              <a:rPr lang="fr-FR" sz="1200" dirty="0">
                <a:solidFill>
                  <a:srgbClr val="0070C0"/>
                </a:solidFill>
              </a:rPr>
              <a:t> 2.5V </a:t>
            </a:r>
            <a:r>
              <a:rPr lang="fr-FR" sz="1200" dirty="0" smtClean="0">
                <a:solidFill>
                  <a:srgbClr val="0070C0"/>
                </a:solidFill>
              </a:rPr>
              <a:t>Digital</a:t>
            </a:r>
            <a:endParaRPr lang="fr-FR" sz="1200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200" dirty="0"/>
          </a:p>
        </p:txBody>
      </p:sp>
      <p:sp>
        <p:nvSpPr>
          <p:cNvPr id="8" name="Content Placeholder 10"/>
          <p:cNvSpPr txBox="1">
            <a:spLocks/>
          </p:cNvSpPr>
          <p:nvPr/>
        </p:nvSpPr>
        <p:spPr>
          <a:xfrm>
            <a:off x="4876800" y="4314614"/>
            <a:ext cx="2367280" cy="244178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14x2  LVDS Data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LVDS Supply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LVDS Ground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LVDS Bias TX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LVDS TX </a:t>
            </a:r>
            <a:r>
              <a:rPr lang="en-US" sz="1200" dirty="0" err="1" smtClean="0"/>
              <a:t>Vcommon</a:t>
            </a:r>
            <a:r>
              <a:rPr lang="en-US" sz="1200" dirty="0" smtClean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LVDS RX 320MHz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LVDS Bias RX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2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rgbClr val="0070C0"/>
                </a:solidFill>
              </a:rPr>
              <a:t>1x CMOS 25MHz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200" dirty="0" smtClean="0"/>
          </a:p>
        </p:txBody>
      </p:sp>
      <p:sp>
        <p:nvSpPr>
          <p:cNvPr id="10" name="Content Placeholder 9"/>
          <p:cNvSpPr txBox="1">
            <a:spLocks/>
          </p:cNvSpPr>
          <p:nvPr/>
        </p:nvSpPr>
        <p:spPr>
          <a:xfrm>
            <a:off x="2671439" y="4322234"/>
            <a:ext cx="1887861" cy="2434166"/>
          </a:xfrm>
          <a:prstGeom prst="rect">
            <a:avLst/>
          </a:prstGeom>
        </p:spPr>
        <p:txBody>
          <a:bodyPr vert="horz" lIns="91440" tIns="0" rIns="9144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200" dirty="0" smtClean="0">
                <a:solidFill>
                  <a:srgbClr val="0070C0"/>
                </a:solidFill>
              </a:rPr>
              <a:t>1x </a:t>
            </a:r>
            <a:r>
              <a:rPr lang="fr-FR" sz="1200" dirty="0" err="1" smtClean="0">
                <a:solidFill>
                  <a:srgbClr val="0070C0"/>
                </a:solidFill>
              </a:rPr>
              <a:t>Bias</a:t>
            </a:r>
            <a:r>
              <a:rPr lang="fr-FR" sz="1200" dirty="0" smtClean="0">
                <a:solidFill>
                  <a:srgbClr val="0070C0"/>
                </a:solidFill>
              </a:rPr>
              <a:t> 3.6V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200" dirty="0" smtClean="0">
                <a:solidFill>
                  <a:srgbClr val="0070C0"/>
                </a:solidFill>
              </a:rPr>
              <a:t>1x </a:t>
            </a:r>
            <a:r>
              <a:rPr lang="fr-FR" sz="1200" dirty="0" err="1" smtClean="0">
                <a:solidFill>
                  <a:srgbClr val="0070C0"/>
                </a:solidFill>
              </a:rPr>
              <a:t>Bias</a:t>
            </a:r>
            <a:r>
              <a:rPr lang="fr-FR" sz="1200" dirty="0" smtClean="0">
                <a:solidFill>
                  <a:srgbClr val="0070C0"/>
                </a:solidFill>
              </a:rPr>
              <a:t> </a:t>
            </a:r>
            <a:r>
              <a:rPr lang="fr-FR" sz="1200" dirty="0" err="1" smtClean="0">
                <a:solidFill>
                  <a:srgbClr val="0070C0"/>
                </a:solidFill>
              </a:rPr>
              <a:t>Cascode</a:t>
            </a:r>
            <a:r>
              <a:rPr lang="fr-FR" sz="1200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200" dirty="0" smtClean="0">
                <a:solidFill>
                  <a:srgbClr val="0070C0"/>
                </a:solidFill>
              </a:rPr>
              <a:t>1x </a:t>
            </a:r>
            <a:r>
              <a:rPr lang="fr-FR" sz="1200" dirty="0" err="1" smtClean="0">
                <a:solidFill>
                  <a:srgbClr val="0070C0"/>
                </a:solidFill>
              </a:rPr>
              <a:t>Bias</a:t>
            </a:r>
            <a:r>
              <a:rPr lang="fr-FR" sz="1200" dirty="0" smtClean="0">
                <a:solidFill>
                  <a:srgbClr val="0070C0"/>
                </a:solidFill>
              </a:rPr>
              <a:t> </a:t>
            </a:r>
            <a:r>
              <a:rPr lang="fr-FR" sz="1200" dirty="0" err="1" smtClean="0">
                <a:solidFill>
                  <a:srgbClr val="0070C0"/>
                </a:solidFill>
              </a:rPr>
              <a:t>Threshold</a:t>
            </a:r>
            <a:endParaRPr lang="fr-FR" sz="12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200" dirty="0" smtClean="0">
                <a:solidFill>
                  <a:srgbClr val="0070C0"/>
                </a:solidFill>
              </a:rPr>
              <a:t>1x </a:t>
            </a:r>
            <a:r>
              <a:rPr lang="fr-FR" sz="1200" dirty="0" err="1" smtClean="0">
                <a:solidFill>
                  <a:srgbClr val="0070C0"/>
                </a:solidFill>
              </a:rPr>
              <a:t>Bias</a:t>
            </a:r>
            <a:r>
              <a:rPr lang="fr-FR" sz="1200" dirty="0" smtClean="0">
                <a:solidFill>
                  <a:srgbClr val="0070C0"/>
                </a:solidFill>
              </a:rPr>
              <a:t> Baseline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200" dirty="0" smtClean="0">
                <a:solidFill>
                  <a:srgbClr val="0070C0"/>
                </a:solidFill>
              </a:rPr>
              <a:t>1x </a:t>
            </a:r>
            <a:r>
              <a:rPr lang="fr-FR" sz="1200" dirty="0" err="1" smtClean="0">
                <a:solidFill>
                  <a:srgbClr val="0070C0"/>
                </a:solidFill>
              </a:rPr>
              <a:t>Bias</a:t>
            </a:r>
            <a:r>
              <a:rPr lang="fr-FR" sz="1200" dirty="0" smtClean="0">
                <a:solidFill>
                  <a:srgbClr val="0070C0"/>
                </a:solidFill>
              </a:rPr>
              <a:t> </a:t>
            </a:r>
            <a:r>
              <a:rPr lang="fr-FR" sz="1200" dirty="0" err="1" smtClean="0">
                <a:solidFill>
                  <a:srgbClr val="0070C0"/>
                </a:solidFill>
              </a:rPr>
              <a:t>BaselineFilter</a:t>
            </a:r>
            <a:endParaRPr lang="fr-FR" sz="12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fr-FR" sz="12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200" dirty="0" smtClean="0">
                <a:solidFill>
                  <a:srgbClr val="0070C0"/>
                </a:solidFill>
              </a:rPr>
              <a:t>1x Signal Injection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11" name="Content Placeholder 10"/>
          <p:cNvSpPr txBox="1">
            <a:spLocks/>
          </p:cNvSpPr>
          <p:nvPr/>
        </p:nvSpPr>
        <p:spPr>
          <a:xfrm>
            <a:off x="6928301" y="4314614"/>
            <a:ext cx="2367280" cy="244178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</a:t>
            </a:r>
            <a:r>
              <a:rPr lang="en-US" sz="1200" dirty="0" err="1" smtClean="0"/>
              <a:t>SACIsel</a:t>
            </a:r>
            <a:endParaRPr lang="en-US" sz="12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rgbClr val="0070C0"/>
                </a:solidFill>
              </a:rPr>
              <a:t>1x </a:t>
            </a:r>
            <a:r>
              <a:rPr lang="en-US" sz="1200" dirty="0" err="1" smtClean="0">
                <a:solidFill>
                  <a:srgbClr val="0070C0"/>
                </a:solidFill>
              </a:rPr>
              <a:t>SACIclk</a:t>
            </a:r>
            <a:r>
              <a:rPr lang="en-US" sz="1200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rgbClr val="0070C0"/>
                </a:solidFill>
              </a:rPr>
              <a:t>1x </a:t>
            </a:r>
            <a:r>
              <a:rPr lang="en-US" sz="1200" dirty="0" err="1" smtClean="0">
                <a:solidFill>
                  <a:srgbClr val="0070C0"/>
                </a:solidFill>
              </a:rPr>
              <a:t>SACIrsp</a:t>
            </a:r>
            <a:r>
              <a:rPr lang="en-US" sz="1200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rgbClr val="0070C0"/>
                </a:solidFill>
              </a:rPr>
              <a:t>1x </a:t>
            </a:r>
            <a:r>
              <a:rPr lang="en-US" sz="1200" dirty="0" err="1" smtClean="0">
                <a:solidFill>
                  <a:srgbClr val="0070C0"/>
                </a:solidFill>
              </a:rPr>
              <a:t>SACIcmd</a:t>
            </a:r>
            <a:r>
              <a:rPr lang="en-US" sz="1200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Global Reset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Digital Monitor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2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56839" y="3389559"/>
            <a:ext cx="879584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List of pads 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– black = appear once per array, </a:t>
            </a:r>
            <a:r>
              <a:rPr lang="en-GB" sz="2000" dirty="0">
                <a:solidFill>
                  <a:srgbClr val="0070C0"/>
                </a:solidFill>
              </a:rPr>
              <a:t>blue = common, appear once per chip</a:t>
            </a:r>
          </a:p>
        </p:txBody>
      </p:sp>
    </p:spTree>
    <p:extLst>
      <p:ext uri="{BB962C8B-B14F-4D97-AF65-F5344CB8AC3E}">
        <p14:creationId xmlns:p14="http://schemas.microsoft.com/office/powerpoint/2010/main" val="38077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92100" y="116632"/>
            <a:ext cx="85598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List of CHESS-2 pads – connections to ABCN’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6839" y="796642"/>
            <a:ext cx="8795842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Summary:</a:t>
            </a:r>
          </a:p>
          <a:p>
            <a:pPr lvl="1">
              <a:spcAft>
                <a:spcPts val="600"/>
              </a:spcAft>
            </a:pPr>
            <a:r>
              <a:rPr lang="en-GB" sz="2000" dirty="0" smtClean="0"/>
              <a:t>37 pads per array, of which 14 LVDS pairs (data out)</a:t>
            </a:r>
          </a:p>
          <a:p>
            <a:pPr lvl="1">
              <a:spcAft>
                <a:spcPts val="600"/>
              </a:spcAft>
            </a:pPr>
            <a:r>
              <a:rPr lang="en-GB" sz="2000" dirty="0" smtClean="0"/>
              <a:t>x 3 arrays </a:t>
            </a:r>
          </a:p>
          <a:p>
            <a:pPr lvl="1">
              <a:spcAft>
                <a:spcPts val="600"/>
              </a:spcAft>
            </a:pPr>
            <a:r>
              <a:rPr lang="en-GB" sz="2000" dirty="0" smtClean="0"/>
              <a:t>= 111 pads, of which 42 LVDS pairs</a:t>
            </a:r>
          </a:p>
          <a:p>
            <a:pPr lvl="1">
              <a:spcAft>
                <a:spcPts val="600"/>
              </a:spcAft>
            </a:pPr>
            <a:r>
              <a:rPr lang="en-GB" sz="2000" u="sng" dirty="0" smtClean="0"/>
              <a:t>+ </a:t>
            </a:r>
            <a:r>
              <a:rPr lang="en-GB" sz="2000" u="sng" dirty="0">
                <a:solidFill>
                  <a:srgbClr val="0070C0"/>
                </a:solidFill>
              </a:rPr>
              <a:t>18 common pads for the </a:t>
            </a:r>
            <a:r>
              <a:rPr lang="en-GB" sz="2000" u="sng" dirty="0" smtClean="0">
                <a:solidFill>
                  <a:srgbClr val="0070C0"/>
                </a:solidFill>
              </a:rPr>
              <a:t>sensor</a:t>
            </a:r>
            <a:r>
              <a:rPr lang="en-GB" sz="2000" u="sng" dirty="0" smtClean="0"/>
              <a:t>                                    .</a:t>
            </a:r>
          </a:p>
          <a:p>
            <a:pPr lvl="1">
              <a:spcAft>
                <a:spcPts val="600"/>
              </a:spcAft>
            </a:pPr>
            <a:r>
              <a:rPr lang="en-GB" sz="2000" dirty="0" smtClean="0"/>
              <a:t>= 129 pads in total, of which </a:t>
            </a:r>
            <a:r>
              <a:rPr lang="en-GB" sz="2000" b="1" dirty="0" smtClean="0">
                <a:solidFill>
                  <a:srgbClr val="0000FF"/>
                </a:solidFill>
              </a:rPr>
              <a:t>42 LVDS pairs to ABCN’</a:t>
            </a:r>
          </a:p>
          <a:p>
            <a:pPr lvl="1">
              <a:spcAft>
                <a:spcPts val="600"/>
              </a:spcAft>
            </a:pPr>
            <a:r>
              <a:rPr lang="en-GB" sz="2000" b="1" dirty="0">
                <a:solidFill>
                  <a:srgbClr val="0000FF"/>
                </a:solidFill>
              </a:rPr>
              <a:t>	</a:t>
            </a:r>
            <a:r>
              <a:rPr lang="en-GB" sz="2000" b="1" dirty="0" smtClean="0">
                <a:solidFill>
                  <a:srgbClr val="0000FF"/>
                </a:solidFill>
              </a:rPr>
              <a:t>			+ 9 single-ended connections to/from ABCN’</a:t>
            </a:r>
          </a:p>
          <a:p>
            <a:pPr lvl="1">
              <a:spcAft>
                <a:spcPts val="600"/>
              </a:spcAft>
            </a:pPr>
            <a:r>
              <a:rPr lang="en-GB" sz="2000" b="1" dirty="0">
                <a:solidFill>
                  <a:srgbClr val="0000FF"/>
                </a:solidFill>
              </a:rPr>
              <a:t>	</a:t>
            </a:r>
            <a:r>
              <a:rPr lang="en-GB" sz="2000" b="1" dirty="0" smtClean="0">
                <a:solidFill>
                  <a:srgbClr val="0000FF"/>
                </a:solidFill>
              </a:rPr>
              <a:t>		              = 93 connections</a:t>
            </a:r>
            <a:endParaRPr lang="en-GB" sz="2000" b="1" dirty="0" smtClean="0">
              <a:solidFill>
                <a:srgbClr val="0000FF"/>
              </a:solidFill>
            </a:endParaRPr>
          </a:p>
        </p:txBody>
      </p:sp>
      <p:sp>
        <p:nvSpPr>
          <p:cNvPr id="7" name="Content Placeholder 9"/>
          <p:cNvSpPr>
            <a:spLocks noGrp="1"/>
          </p:cNvSpPr>
          <p:nvPr>
            <p:ph sz="half" idx="1"/>
          </p:nvPr>
        </p:nvSpPr>
        <p:spPr>
          <a:xfrm>
            <a:off x="499739" y="4322234"/>
            <a:ext cx="1887861" cy="2688166"/>
          </a:xfrm>
        </p:spPr>
        <p:txBody>
          <a:bodyPr tIns="0" bIns="0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0070C0"/>
                </a:solidFill>
              </a:rPr>
              <a:t>1x HV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0070C0"/>
                </a:solidFill>
              </a:rPr>
              <a:t>1x </a:t>
            </a:r>
            <a:r>
              <a:rPr lang="fr-FR" sz="1200" dirty="0" smtClean="0">
                <a:solidFill>
                  <a:srgbClr val="0070C0"/>
                </a:solidFill>
              </a:rPr>
              <a:t>HV Ground</a:t>
            </a:r>
            <a:endParaRPr lang="fr-FR" sz="1200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0070C0"/>
                </a:solidFill>
              </a:rPr>
              <a:t>1x Ground D</a:t>
            </a:r>
            <a:r>
              <a:rPr lang="fr-FR" sz="1200" dirty="0" smtClean="0">
                <a:solidFill>
                  <a:srgbClr val="0070C0"/>
                </a:solidFill>
              </a:rPr>
              <a:t>igital</a:t>
            </a:r>
            <a:endParaRPr lang="fr-FR" sz="1200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0070C0"/>
                </a:solidFill>
              </a:rPr>
              <a:t>1x Ground </a:t>
            </a:r>
            <a:r>
              <a:rPr lang="fr-FR" sz="1200" dirty="0" err="1">
                <a:solidFill>
                  <a:srgbClr val="0070C0"/>
                </a:solidFill>
              </a:rPr>
              <a:t>A</a:t>
            </a:r>
            <a:r>
              <a:rPr lang="fr-FR" sz="1200" dirty="0" err="1" smtClean="0">
                <a:solidFill>
                  <a:srgbClr val="0070C0"/>
                </a:solidFill>
              </a:rPr>
              <a:t>nalog</a:t>
            </a:r>
            <a:endParaRPr lang="fr-FR" sz="1200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0070C0"/>
                </a:solidFill>
              </a:rPr>
              <a:t>1x </a:t>
            </a:r>
            <a:r>
              <a:rPr lang="fr-FR" sz="1200" dirty="0" err="1">
                <a:solidFill>
                  <a:srgbClr val="0070C0"/>
                </a:solidFill>
              </a:rPr>
              <a:t>Supply</a:t>
            </a:r>
            <a:r>
              <a:rPr lang="fr-FR" sz="1200" dirty="0">
                <a:solidFill>
                  <a:srgbClr val="0070C0"/>
                </a:solidFill>
              </a:rPr>
              <a:t> 3.3V </a:t>
            </a:r>
            <a:r>
              <a:rPr lang="fr-FR" sz="1200" dirty="0" err="1">
                <a:solidFill>
                  <a:srgbClr val="0070C0"/>
                </a:solidFill>
              </a:rPr>
              <a:t>A</a:t>
            </a:r>
            <a:r>
              <a:rPr lang="fr-FR" sz="1200" dirty="0" err="1" smtClean="0">
                <a:solidFill>
                  <a:srgbClr val="0070C0"/>
                </a:solidFill>
              </a:rPr>
              <a:t>nalog</a:t>
            </a:r>
            <a:endParaRPr lang="fr-FR" sz="1200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0070C0"/>
                </a:solidFill>
              </a:rPr>
              <a:t>1x </a:t>
            </a:r>
            <a:r>
              <a:rPr lang="fr-FR" sz="1200" dirty="0" err="1">
                <a:solidFill>
                  <a:srgbClr val="0070C0"/>
                </a:solidFill>
              </a:rPr>
              <a:t>Supply</a:t>
            </a:r>
            <a:r>
              <a:rPr lang="fr-FR" sz="1200" dirty="0">
                <a:solidFill>
                  <a:srgbClr val="0070C0"/>
                </a:solidFill>
              </a:rPr>
              <a:t> 3.3V </a:t>
            </a:r>
            <a:r>
              <a:rPr lang="fr-FR" sz="1200" dirty="0" smtClean="0">
                <a:solidFill>
                  <a:srgbClr val="0070C0"/>
                </a:solidFill>
              </a:rPr>
              <a:t>Digital</a:t>
            </a:r>
            <a:endParaRPr lang="fr-FR" sz="1200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0070C0"/>
                </a:solidFill>
              </a:rPr>
              <a:t>1x </a:t>
            </a:r>
            <a:r>
              <a:rPr lang="fr-FR" sz="1200" dirty="0" err="1">
                <a:solidFill>
                  <a:srgbClr val="0070C0"/>
                </a:solidFill>
              </a:rPr>
              <a:t>Supply</a:t>
            </a:r>
            <a:r>
              <a:rPr lang="fr-FR" sz="1200" dirty="0">
                <a:solidFill>
                  <a:srgbClr val="0070C0"/>
                </a:solidFill>
              </a:rPr>
              <a:t> 1.8V </a:t>
            </a:r>
            <a:r>
              <a:rPr lang="fr-FR" sz="1200" dirty="0" err="1">
                <a:solidFill>
                  <a:srgbClr val="0070C0"/>
                </a:solidFill>
              </a:rPr>
              <a:t>A</a:t>
            </a:r>
            <a:r>
              <a:rPr lang="fr-FR" sz="1200" dirty="0" err="1" smtClean="0">
                <a:solidFill>
                  <a:srgbClr val="0070C0"/>
                </a:solidFill>
              </a:rPr>
              <a:t>nalog</a:t>
            </a:r>
            <a:endParaRPr lang="fr-FR" sz="1200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rgbClr val="0070C0"/>
                </a:solidFill>
              </a:rPr>
              <a:t>1x </a:t>
            </a:r>
            <a:r>
              <a:rPr lang="fr-FR" sz="1200" dirty="0" err="1">
                <a:solidFill>
                  <a:srgbClr val="0070C0"/>
                </a:solidFill>
              </a:rPr>
              <a:t>Supply</a:t>
            </a:r>
            <a:r>
              <a:rPr lang="fr-FR" sz="1200" dirty="0">
                <a:solidFill>
                  <a:srgbClr val="0070C0"/>
                </a:solidFill>
              </a:rPr>
              <a:t> 2.5V </a:t>
            </a:r>
            <a:r>
              <a:rPr lang="fr-FR" sz="1200" dirty="0" smtClean="0">
                <a:solidFill>
                  <a:srgbClr val="0070C0"/>
                </a:solidFill>
              </a:rPr>
              <a:t>Digital</a:t>
            </a:r>
            <a:endParaRPr lang="fr-FR" sz="1200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200" dirty="0"/>
          </a:p>
        </p:txBody>
      </p:sp>
      <p:sp>
        <p:nvSpPr>
          <p:cNvPr id="8" name="Content Placeholder 10"/>
          <p:cNvSpPr txBox="1">
            <a:spLocks/>
          </p:cNvSpPr>
          <p:nvPr/>
        </p:nvSpPr>
        <p:spPr>
          <a:xfrm>
            <a:off x="4876800" y="4314614"/>
            <a:ext cx="2367280" cy="244178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14x2  LVDS Data </a:t>
            </a:r>
            <a:r>
              <a:rPr lang="en-US" sz="1200" dirty="0" smtClean="0">
                <a:solidFill>
                  <a:srgbClr val="0000FF"/>
                </a:solidFill>
              </a:rPr>
              <a:t>to ABCN'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LVDS Supply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LVDS Ground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LVDS Bias TX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LVDS TX </a:t>
            </a:r>
            <a:r>
              <a:rPr lang="en-US" sz="1200" dirty="0" err="1" smtClean="0"/>
              <a:t>Vcommon</a:t>
            </a:r>
            <a:r>
              <a:rPr lang="en-US" sz="1200" dirty="0" smtClean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LVDS RX 320MHz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LVDS Bias RX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2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rgbClr val="0070C0"/>
                </a:solidFill>
              </a:rPr>
              <a:t>1x CMOS 25MHz from ABCN’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200" dirty="0" smtClean="0"/>
          </a:p>
        </p:txBody>
      </p:sp>
      <p:sp>
        <p:nvSpPr>
          <p:cNvPr id="10" name="Content Placeholder 9"/>
          <p:cNvSpPr txBox="1">
            <a:spLocks/>
          </p:cNvSpPr>
          <p:nvPr/>
        </p:nvSpPr>
        <p:spPr>
          <a:xfrm>
            <a:off x="2671439" y="4322234"/>
            <a:ext cx="1887861" cy="2434166"/>
          </a:xfrm>
          <a:prstGeom prst="rect">
            <a:avLst/>
          </a:prstGeom>
        </p:spPr>
        <p:txBody>
          <a:bodyPr vert="horz" lIns="91440" tIns="0" rIns="9144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200" dirty="0" smtClean="0">
                <a:solidFill>
                  <a:srgbClr val="0070C0"/>
                </a:solidFill>
              </a:rPr>
              <a:t>1x </a:t>
            </a:r>
            <a:r>
              <a:rPr lang="fr-FR" sz="1200" dirty="0" err="1" smtClean="0">
                <a:solidFill>
                  <a:srgbClr val="0070C0"/>
                </a:solidFill>
              </a:rPr>
              <a:t>Bias</a:t>
            </a:r>
            <a:r>
              <a:rPr lang="fr-FR" sz="1200" dirty="0" smtClean="0">
                <a:solidFill>
                  <a:srgbClr val="0070C0"/>
                </a:solidFill>
              </a:rPr>
              <a:t> 3.6V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200" dirty="0" smtClean="0">
                <a:solidFill>
                  <a:srgbClr val="0070C0"/>
                </a:solidFill>
              </a:rPr>
              <a:t>1x </a:t>
            </a:r>
            <a:r>
              <a:rPr lang="fr-FR" sz="1200" dirty="0" err="1" smtClean="0">
                <a:solidFill>
                  <a:srgbClr val="0070C0"/>
                </a:solidFill>
              </a:rPr>
              <a:t>Bias</a:t>
            </a:r>
            <a:r>
              <a:rPr lang="fr-FR" sz="1200" dirty="0" smtClean="0">
                <a:solidFill>
                  <a:srgbClr val="0070C0"/>
                </a:solidFill>
              </a:rPr>
              <a:t> </a:t>
            </a:r>
            <a:r>
              <a:rPr lang="fr-FR" sz="1200" dirty="0" err="1" smtClean="0">
                <a:solidFill>
                  <a:srgbClr val="0070C0"/>
                </a:solidFill>
              </a:rPr>
              <a:t>Cascode</a:t>
            </a:r>
            <a:r>
              <a:rPr lang="fr-FR" sz="1200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200" dirty="0" smtClean="0">
                <a:solidFill>
                  <a:srgbClr val="0070C0"/>
                </a:solidFill>
              </a:rPr>
              <a:t>1x </a:t>
            </a:r>
            <a:r>
              <a:rPr lang="fr-FR" sz="1200" dirty="0" err="1" smtClean="0">
                <a:solidFill>
                  <a:srgbClr val="0070C0"/>
                </a:solidFill>
              </a:rPr>
              <a:t>Bias</a:t>
            </a:r>
            <a:r>
              <a:rPr lang="fr-FR" sz="1200" dirty="0" smtClean="0">
                <a:solidFill>
                  <a:srgbClr val="0070C0"/>
                </a:solidFill>
              </a:rPr>
              <a:t> </a:t>
            </a:r>
            <a:r>
              <a:rPr lang="fr-FR" sz="1200" dirty="0" err="1" smtClean="0">
                <a:solidFill>
                  <a:srgbClr val="0070C0"/>
                </a:solidFill>
              </a:rPr>
              <a:t>Threshold</a:t>
            </a:r>
            <a:endParaRPr lang="fr-FR" sz="12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200" dirty="0" smtClean="0">
                <a:solidFill>
                  <a:srgbClr val="0070C0"/>
                </a:solidFill>
              </a:rPr>
              <a:t>1x </a:t>
            </a:r>
            <a:r>
              <a:rPr lang="fr-FR" sz="1200" dirty="0" err="1" smtClean="0">
                <a:solidFill>
                  <a:srgbClr val="0070C0"/>
                </a:solidFill>
              </a:rPr>
              <a:t>Bias</a:t>
            </a:r>
            <a:r>
              <a:rPr lang="fr-FR" sz="1200" dirty="0" smtClean="0">
                <a:solidFill>
                  <a:srgbClr val="0070C0"/>
                </a:solidFill>
              </a:rPr>
              <a:t> Baseline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200" dirty="0" smtClean="0">
                <a:solidFill>
                  <a:srgbClr val="0070C0"/>
                </a:solidFill>
              </a:rPr>
              <a:t>1x </a:t>
            </a:r>
            <a:r>
              <a:rPr lang="fr-FR" sz="1200" dirty="0" err="1" smtClean="0">
                <a:solidFill>
                  <a:srgbClr val="0070C0"/>
                </a:solidFill>
              </a:rPr>
              <a:t>Bias</a:t>
            </a:r>
            <a:r>
              <a:rPr lang="fr-FR" sz="1200" dirty="0" smtClean="0">
                <a:solidFill>
                  <a:srgbClr val="0070C0"/>
                </a:solidFill>
              </a:rPr>
              <a:t> </a:t>
            </a:r>
            <a:r>
              <a:rPr lang="fr-FR" sz="1200" dirty="0" err="1" smtClean="0">
                <a:solidFill>
                  <a:srgbClr val="0070C0"/>
                </a:solidFill>
              </a:rPr>
              <a:t>BaselineFilter</a:t>
            </a:r>
            <a:endParaRPr lang="fr-FR" sz="12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fr-FR" sz="12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200" dirty="0" smtClean="0">
                <a:solidFill>
                  <a:srgbClr val="0070C0"/>
                </a:solidFill>
              </a:rPr>
              <a:t>1x Signal Injection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11" name="Content Placeholder 10"/>
          <p:cNvSpPr txBox="1">
            <a:spLocks/>
          </p:cNvSpPr>
          <p:nvPr/>
        </p:nvSpPr>
        <p:spPr>
          <a:xfrm>
            <a:off x="6928301" y="4314614"/>
            <a:ext cx="2367280" cy="244178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</a:t>
            </a:r>
            <a:r>
              <a:rPr lang="en-US" sz="1200" dirty="0" err="1" smtClean="0"/>
              <a:t>SACIsel</a:t>
            </a:r>
            <a:r>
              <a:rPr lang="en-US" sz="1200" dirty="0" smtClean="0"/>
              <a:t> from ABCN'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rgbClr val="0070C0"/>
                </a:solidFill>
              </a:rPr>
              <a:t>1x </a:t>
            </a:r>
            <a:r>
              <a:rPr lang="en-US" sz="1200" dirty="0" err="1" smtClean="0">
                <a:solidFill>
                  <a:srgbClr val="0070C0"/>
                </a:solidFill>
              </a:rPr>
              <a:t>SACIclk</a:t>
            </a:r>
            <a:r>
              <a:rPr lang="en-US" sz="1200" dirty="0" smtClean="0">
                <a:solidFill>
                  <a:srgbClr val="0070C0"/>
                </a:solidFill>
              </a:rPr>
              <a:t> from ABCN'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rgbClr val="0070C0"/>
                </a:solidFill>
              </a:rPr>
              <a:t>1x </a:t>
            </a:r>
            <a:r>
              <a:rPr lang="en-US" sz="1200" dirty="0" err="1" smtClean="0">
                <a:solidFill>
                  <a:srgbClr val="0070C0"/>
                </a:solidFill>
              </a:rPr>
              <a:t>SACIrsp</a:t>
            </a:r>
            <a:r>
              <a:rPr lang="en-US" sz="1200" dirty="0" smtClean="0">
                <a:solidFill>
                  <a:srgbClr val="0070C0"/>
                </a:solidFill>
              </a:rPr>
              <a:t>  from ABCN'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rgbClr val="0070C0"/>
                </a:solidFill>
              </a:rPr>
              <a:t>1x </a:t>
            </a:r>
            <a:r>
              <a:rPr lang="en-US" sz="1200" dirty="0" err="1" smtClean="0">
                <a:solidFill>
                  <a:srgbClr val="0070C0"/>
                </a:solidFill>
              </a:rPr>
              <a:t>SACIcmd</a:t>
            </a:r>
            <a:r>
              <a:rPr lang="en-US" sz="1200" dirty="0" smtClean="0">
                <a:solidFill>
                  <a:srgbClr val="0070C0"/>
                </a:solidFill>
              </a:rPr>
              <a:t> from ABCN'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Global Reset from ABCN'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 smtClean="0"/>
              <a:t>1x Digital Monitor to ABCN'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2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56839" y="3389559"/>
            <a:ext cx="879584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List of pads 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– black = appear once per array, </a:t>
            </a:r>
            <a:r>
              <a:rPr lang="en-GB" sz="2000" dirty="0">
                <a:solidFill>
                  <a:srgbClr val="0070C0"/>
                </a:solidFill>
              </a:rPr>
              <a:t>blue = common, appear once per chip</a:t>
            </a:r>
          </a:p>
        </p:txBody>
      </p:sp>
    </p:spTree>
    <p:extLst>
      <p:ext uri="{BB962C8B-B14F-4D97-AF65-F5344CB8AC3E}">
        <p14:creationId xmlns:p14="http://schemas.microsoft.com/office/powerpoint/2010/main" val="158520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FMC connectors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9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6839" y="796642"/>
            <a:ext cx="8795842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(FPGA mezzanine connector)</a:t>
            </a:r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dirty="0" smtClean="0"/>
              <a:t>Low Pin Count (LPC) = more usual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68 user-defined pins / 34 user-defined differential pairs</a:t>
            </a:r>
          </a:p>
          <a:p>
            <a:pPr>
              <a:spcAft>
                <a:spcPts val="600"/>
              </a:spcAft>
            </a:pPr>
            <a:endParaRPr lang="en-GB" sz="2000" dirty="0" smtClean="0"/>
          </a:p>
          <a:p>
            <a:pPr>
              <a:spcAft>
                <a:spcPts val="600"/>
              </a:spcAft>
            </a:pPr>
            <a:r>
              <a:rPr lang="en-GB" sz="2000" dirty="0" smtClean="0"/>
              <a:t>High Pin </a:t>
            </a:r>
            <a:r>
              <a:rPr lang="en-GB" sz="2000" dirty="0"/>
              <a:t>Count </a:t>
            </a:r>
            <a:r>
              <a:rPr lang="en-GB" sz="2000" dirty="0" smtClean="0"/>
              <a:t>(HPC</a:t>
            </a:r>
            <a:r>
              <a:rPr lang="en-GB" sz="2000" dirty="0"/>
              <a:t>) = more </a:t>
            </a:r>
            <a:r>
              <a:rPr lang="en-GB" sz="2000" dirty="0" err="1" smtClean="0"/>
              <a:t>espensive</a:t>
            </a: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dirty="0" smtClean="0"/>
              <a:t>160 </a:t>
            </a:r>
            <a:r>
              <a:rPr lang="en-GB" sz="2000" dirty="0"/>
              <a:t>user-defined pins / </a:t>
            </a:r>
            <a:r>
              <a:rPr lang="en-GB" sz="2000" dirty="0" smtClean="0"/>
              <a:t>80 </a:t>
            </a:r>
            <a:r>
              <a:rPr lang="en-GB" sz="2000" dirty="0"/>
              <a:t>user-defined differential pairs</a:t>
            </a:r>
          </a:p>
          <a:p>
            <a:pPr>
              <a:spcAft>
                <a:spcPts val="600"/>
              </a:spcAft>
            </a:pPr>
            <a:endParaRPr lang="en-GB" sz="2000" dirty="0" smtClean="0"/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4405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3997</TotalTime>
  <Words>643</Words>
  <Application>Microsoft Office PowerPoint</Application>
  <PresentationFormat>On-screen Show (4:3)</PresentationFormat>
  <Paragraphs>185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   25 February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294</cp:revision>
  <cp:lastPrinted>2015-07-21T15:43:16Z</cp:lastPrinted>
  <dcterms:created xsi:type="dcterms:W3CDTF">2014-09-18T13:48:06Z</dcterms:created>
  <dcterms:modified xsi:type="dcterms:W3CDTF">2016-02-25T15:03:02Z</dcterms:modified>
</cp:coreProperties>
</file>