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6" r:id="rId2"/>
  </p:sldMasterIdLst>
  <p:notesMasterIdLst>
    <p:notesMasterId r:id="rId26"/>
  </p:notesMasterIdLst>
  <p:handoutMasterIdLst>
    <p:handoutMasterId r:id="rId27"/>
  </p:handoutMasterIdLst>
  <p:sldIdLst>
    <p:sldId id="256" r:id="rId3"/>
    <p:sldId id="427" r:id="rId4"/>
    <p:sldId id="428" r:id="rId5"/>
    <p:sldId id="402" r:id="rId6"/>
    <p:sldId id="282" r:id="rId7"/>
    <p:sldId id="384" r:id="rId8"/>
    <p:sldId id="366" r:id="rId9"/>
    <p:sldId id="420" r:id="rId10"/>
    <p:sldId id="359" r:id="rId11"/>
    <p:sldId id="362" r:id="rId12"/>
    <p:sldId id="419" r:id="rId13"/>
    <p:sldId id="409" r:id="rId14"/>
    <p:sldId id="418" r:id="rId15"/>
    <p:sldId id="421" r:id="rId16"/>
    <p:sldId id="403" r:id="rId17"/>
    <p:sldId id="422" r:id="rId18"/>
    <p:sldId id="424" r:id="rId19"/>
    <p:sldId id="423" r:id="rId20"/>
    <p:sldId id="425" r:id="rId21"/>
    <p:sldId id="426" r:id="rId22"/>
    <p:sldId id="404" r:id="rId23"/>
    <p:sldId id="407" r:id="rId24"/>
    <p:sldId id="405" r:id="rId25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082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0" autoAdjust="0"/>
    <p:restoredTop sz="90583" autoAdjust="0"/>
  </p:normalViewPr>
  <p:slideViewPr>
    <p:cSldViewPr snapToGrid="0">
      <p:cViewPr varScale="1">
        <p:scale>
          <a:sx n="109" d="100"/>
          <a:sy n="109" d="100"/>
        </p:scale>
        <p:origin x="-396" y="-90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088" y="88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D719587-26C8-4EEE-9375-1AF5E195B202}" type="slidenum">
              <a:rPr lang="de-DE" sz="1200"/>
              <a:pPr/>
              <a:t>1</a:t>
            </a:fld>
            <a:endParaRPr lang="de-DE" sz="1200"/>
          </a:p>
        </p:txBody>
      </p:sp>
      <p:sp>
        <p:nvSpPr>
          <p:cNvPr id="112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sz="1100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 assumed 50 mm sample-detector distance (L) and 500 pixels x 0.5 mm height (H)</a:t>
            </a:r>
          </a:p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2Theta_max = </a:t>
            </a:r>
            <a:r>
              <a:rPr lang="en-GB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arctan</a:t>
            </a:r>
            <a:r>
              <a:rPr lang="en-GB" sz="1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(H/L) = 79 </a:t>
            </a:r>
            <a:r>
              <a:rPr lang="en-GB" sz="1200" baseline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degress</a:t>
            </a:r>
            <a:endParaRPr lang="en-GB" sz="1200" baseline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2Theta_min = 4 degrees</a:t>
            </a:r>
          </a:p>
          <a:p>
            <a:pPr>
              <a:buNone/>
            </a:pPr>
            <a:endParaRPr lang="en-GB" sz="1200" baseline="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Wavelength = 0.62 angstroms (20 keV)</a:t>
            </a:r>
          </a:p>
          <a:p>
            <a:pPr>
              <a:buNone/>
            </a:pPr>
            <a:r>
              <a:rPr lang="en-GB" sz="1200" baseline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Qmax</a:t>
            </a:r>
            <a:r>
              <a:rPr lang="en-GB" sz="1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= 20 x sin(2Theta/2) = 13 angstroms-1</a:t>
            </a:r>
          </a:p>
          <a:p>
            <a:pPr>
              <a:buNone/>
            </a:pPr>
            <a:r>
              <a:rPr lang="en-GB" sz="1200" baseline="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Qmin</a:t>
            </a:r>
            <a:r>
              <a:rPr lang="en-GB" sz="1200" baseline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= 0.7 </a:t>
            </a: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Structural resolution &lt; 1 </a:t>
            </a:r>
            <a:r>
              <a:rPr lang="en-GB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(0.8 </a:t>
            </a:r>
            <a:r>
              <a:rPr lang="en-GB" sz="12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according to simulations)</a:t>
            </a:r>
          </a:p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For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1200" baseline="-25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XFEL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 = 12.4 keV, we need to measure up to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2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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=80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 or even higher 2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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100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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This implies measuring scattering vectors up to Q=4sin()/8-10 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GB" sz="1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-1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Angular range = 100 = 200</a:t>
            </a:r>
          </a:p>
          <a:p>
            <a:endParaRPr lang="en-US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According to time-resolved SR data, one expects typically 5-10 oscillations in Q-range up to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10 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Å</a:t>
            </a:r>
            <a:r>
              <a:rPr lang="en-GB" sz="1200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-1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cs typeface="Arial" pitchFamily="34" charset="0"/>
              </a:rPr>
              <a:t>Since b</a:t>
            </a: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oth LPD and AGIPD will have 1k x 1k sensor size so let’s assume we have 500 sampling points/Q-range (for positive angles)</a:t>
            </a: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GB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total of 1000 sampling points for 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ngular range = 200 yields an angular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Resolution of 200 /1000 = 0.2=3.5 </a:t>
            </a:r>
            <a:r>
              <a:rPr lang="en-US" sz="1200" dirty="0" err="1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mrad</a:t>
            </a: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 </a:t>
            </a:r>
          </a:p>
          <a:p>
            <a:pPr>
              <a:buNone/>
            </a:pPr>
            <a:endParaRPr lang="en-US" sz="1200" dirty="0" smtClean="0">
              <a:solidFill>
                <a:schemeClr val="tx2"/>
              </a:solidFill>
              <a:latin typeface="Arial" pitchFamily="34" charset="0"/>
              <a:ea typeface="Times New Roman"/>
              <a:cs typeface="Arial" pitchFamily="34" charset="0"/>
              <a:sym typeface="Symbol"/>
            </a:endParaRP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  <a:sym typeface="Symbol"/>
              </a:rPr>
              <a:t>This implies that L 144 mm for the LPD detector and L 57 mm for AGIPD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cs typeface="Arial" pitchFamily="34" charset="0"/>
                <a:sym typeface="Symbol"/>
              </a:rPr>
              <a:t>Both detectors should be OK. More concern with available Q-range.</a:t>
            </a:r>
          </a:p>
          <a:p>
            <a:pPr>
              <a:buNone/>
            </a:pPr>
            <a:r>
              <a:rPr lang="en-US" sz="1200" dirty="0" smtClean="0">
                <a:solidFill>
                  <a:schemeClr val="tx2"/>
                </a:solidFill>
                <a:cs typeface="Arial" pitchFamily="34" charset="0"/>
                <a:sym typeface="Symbol"/>
              </a:rPr>
              <a:t>Multiple detectors proposed or higher photon energies requested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393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F353A-0E01-4901-9C4D-E61500189F2B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9" y="4343704"/>
            <a:ext cx="5485805" cy="4113892"/>
          </a:xfrm>
          <a:prstGeom prst="rect">
            <a:avLst/>
          </a:prstGeom>
        </p:spPr>
        <p:txBody>
          <a:bodyPr lIns="86486" tIns="43244" rIns="86486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n-US" sz="1200" dirty="0" smtClean="0"/>
              <a:t>Single-shot acquisition is compatible with the simultaneous XDS</a:t>
            </a:r>
          </a:p>
          <a:p>
            <a:pPr>
              <a:buNone/>
            </a:pPr>
            <a:r>
              <a:rPr lang="en-US" sz="1200" dirty="0" smtClean="0"/>
              <a:t>Von </a:t>
            </a:r>
            <a:r>
              <a:rPr lang="en-US" sz="1200" dirty="0" err="1" smtClean="0"/>
              <a:t>Hamos</a:t>
            </a:r>
            <a:r>
              <a:rPr lang="en-US" sz="1200" dirty="0" smtClean="0"/>
              <a:t>-type spectrometer uses no movable parts and allows to record multiple XES lines simultaneously.</a:t>
            </a:r>
          </a:p>
          <a:p>
            <a:pPr>
              <a:buNone/>
            </a:pPr>
            <a:r>
              <a:rPr lang="en-US" sz="1200" dirty="0" smtClean="0"/>
              <a:t>Co </a:t>
            </a:r>
            <a:r>
              <a:rPr lang="en-US" sz="1200" dirty="0" err="1" smtClean="0"/>
              <a:t>Kalpha</a:t>
            </a:r>
            <a:r>
              <a:rPr lang="en-US" sz="1200" dirty="0" smtClean="0"/>
              <a:t> Si(531)</a:t>
            </a:r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1200" dirty="0" smtClean="0"/>
              <a:t>33.6 </a:t>
            </a:r>
            <a:r>
              <a:rPr lang="en-US" sz="1200" dirty="0" err="1" smtClean="0"/>
              <a:t>msr</a:t>
            </a:r>
            <a:r>
              <a:rPr lang="en-US" sz="1200" dirty="0" smtClean="0"/>
              <a:t> </a:t>
            </a:r>
            <a:r>
              <a:rPr lang="en-US" sz="1200" dirty="0" err="1" smtClean="0"/>
              <a:t>delat</a:t>
            </a:r>
            <a:r>
              <a:rPr lang="en-US" sz="1200" dirty="0" smtClean="0"/>
              <a:t> E 0.4 </a:t>
            </a:r>
            <a:r>
              <a:rPr lang="en-US" sz="1200" dirty="0" err="1" smtClean="0"/>
              <a:t>eV</a:t>
            </a:r>
            <a:r>
              <a:rPr lang="en-US" sz="1200" dirty="0" smtClean="0"/>
              <a:t> –Johann (0.3 % of the sphere = 12.57 </a:t>
            </a:r>
            <a:r>
              <a:rPr lang="en-US" sz="1200" dirty="0" err="1" smtClean="0"/>
              <a:t>sr</a:t>
            </a:r>
            <a:r>
              <a:rPr lang="en-US" sz="1200" dirty="0" smtClean="0"/>
              <a:t>)</a:t>
            </a:r>
          </a:p>
          <a:p>
            <a:pPr>
              <a:buNone/>
            </a:pPr>
            <a:r>
              <a:rPr lang="en-US" sz="1200" dirty="0" smtClean="0"/>
              <a:t>104.12 </a:t>
            </a:r>
            <a:r>
              <a:rPr lang="en-US" sz="1200" dirty="0" err="1" smtClean="0"/>
              <a:t>msr</a:t>
            </a:r>
            <a:r>
              <a:rPr lang="en-US" sz="1200" dirty="0" smtClean="0"/>
              <a:t> 4.34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msr</a:t>
            </a:r>
            <a:r>
              <a:rPr lang="en-US" sz="1200" baseline="0" dirty="0" smtClean="0"/>
              <a:t>/0.4 </a:t>
            </a:r>
            <a:r>
              <a:rPr lang="en-US" sz="1200" baseline="0" dirty="0" err="1" smtClean="0"/>
              <a:t>eV</a:t>
            </a:r>
            <a:r>
              <a:rPr lang="en-US" sz="1200" baseline="0" dirty="0" smtClean="0"/>
              <a:t> – von </a:t>
            </a:r>
            <a:r>
              <a:rPr lang="en-US" sz="1200" baseline="0" dirty="0" err="1" smtClean="0"/>
              <a:t>Hamos</a:t>
            </a:r>
            <a:endParaRPr lang="en-US" sz="1200" baseline="0" dirty="0" smtClean="0"/>
          </a:p>
          <a:p>
            <a:pPr>
              <a:buNone/>
            </a:pPr>
            <a:endParaRPr lang="en-US" sz="1200" baseline="0" dirty="0" smtClean="0"/>
          </a:p>
          <a:p>
            <a:pPr>
              <a:buNone/>
            </a:pPr>
            <a:r>
              <a:rPr lang="en-US" sz="1200" baseline="0" dirty="0" smtClean="0"/>
              <a:t>Solid angle is larger by factor of 10 for Johann!!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07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Systems: </a:t>
            </a:r>
          </a:p>
          <a:p>
            <a:pPr lvl="1">
              <a:spcBef>
                <a:spcPts val="600"/>
              </a:spcBef>
              <a:buClr>
                <a:srgbClr val="FD930A"/>
              </a:buClr>
              <a:buSzPct val="80000"/>
              <a:buFont typeface="Courier New" charset="0"/>
              <a:buChar char="o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1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Mpix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with adjustable central hole (in construction)</a:t>
            </a:r>
          </a:p>
          <a:p>
            <a:pPr lvl="1">
              <a:spcBef>
                <a:spcPts val="600"/>
              </a:spcBef>
              <a:buClr>
                <a:srgbClr val="FD930A"/>
              </a:buClr>
              <a:buSzPct val="80000"/>
              <a:buFont typeface="Courier New" charset="0"/>
              <a:buChar char="o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2-Tile prototype: 32 x 256 pixels.</a:t>
            </a:r>
          </a:p>
          <a:p>
            <a:pPr lvl="1">
              <a:spcBef>
                <a:spcPts val="600"/>
              </a:spcBef>
              <a:buClr>
                <a:srgbClr val="FD930A"/>
              </a:buClr>
              <a:buSzPct val="80000"/>
              <a:buFont typeface="Courier New" charset="0"/>
              <a:buChar char="o"/>
            </a:pPr>
            <a:r>
              <a:rPr lang="en-US" dirty="0" smtClean="0">
                <a:ea typeface="ＭＳ Ｐゴシック" charset="0"/>
                <a:cs typeface="ＭＳ Ｐゴシック" charset="0"/>
              </a:rPr>
              <a:t>Super-module prototype: 256 x 256 pixels.</a:t>
            </a:r>
            <a:endParaRPr lang="de-DE" dirty="0" smtClean="0">
              <a:ea typeface="ＭＳ Ｐゴシック" charset="0"/>
              <a:cs typeface="ＭＳ Ｐゴシック" charset="0"/>
            </a:endParaRP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Technology: Hybrid pixel detector</a:t>
            </a:r>
            <a:r>
              <a:rPr lang="en-GB" dirty="0" smtClean="0">
                <a:cs typeface="ＭＳ Ｐゴシック" charset="0"/>
              </a:rPr>
              <a:t> constructed from 4-side </a:t>
            </a:r>
            <a:r>
              <a:rPr lang="en-GB" dirty="0" err="1" smtClean="0">
                <a:cs typeface="ＭＳ Ｐゴシック" charset="0"/>
              </a:rPr>
              <a:t>buttable</a:t>
            </a:r>
            <a:r>
              <a:rPr lang="en-GB" dirty="0" smtClean="0">
                <a:cs typeface="ＭＳ Ｐゴシック" charset="0"/>
              </a:rPr>
              <a:t> sensor modules. 86% active area.</a:t>
            </a:r>
            <a:endParaRPr lang="de-DE" dirty="0" smtClean="0">
              <a:cs typeface="ＭＳ Ｐゴシック" charset="0"/>
            </a:endParaRP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Pixel size: (500 </a:t>
            </a:r>
            <a:r>
              <a:rPr lang="en-US" dirty="0" smtClean="0">
                <a:latin typeface="Symbol" charset="0"/>
                <a:cs typeface="ＭＳ Ｐゴシック" charset="0"/>
              </a:rPr>
              <a:t>m</a:t>
            </a:r>
            <a:r>
              <a:rPr lang="en-US" dirty="0" smtClean="0">
                <a:cs typeface="ＭＳ Ｐゴシック" charset="0"/>
              </a:rPr>
              <a:t>m)</a:t>
            </a:r>
            <a:r>
              <a:rPr lang="en-US" baseline="30000" dirty="0" smtClean="0">
                <a:cs typeface="ＭＳ Ｐゴシック" charset="0"/>
              </a:rPr>
              <a:t>2</a:t>
            </a:r>
            <a:r>
              <a:rPr lang="en-US" dirty="0" smtClean="0">
                <a:cs typeface="ＭＳ Ｐゴシック" charset="0"/>
              </a:rPr>
              <a:t>, 500 </a:t>
            </a:r>
            <a:r>
              <a:rPr lang="en-US" dirty="0" smtClean="0">
                <a:latin typeface="Symbol" charset="0"/>
                <a:cs typeface="ＭＳ Ｐゴシック" charset="0"/>
              </a:rPr>
              <a:t>m</a:t>
            </a:r>
            <a:r>
              <a:rPr lang="en-US" dirty="0" smtClean="0">
                <a:cs typeface="ＭＳ Ｐゴシック" charset="0"/>
              </a:rPr>
              <a:t>m thick Si.</a:t>
            </a:r>
            <a:endParaRPr lang="de-DE" dirty="0" smtClean="0">
              <a:cs typeface="ＭＳ Ｐゴシック" charset="0"/>
            </a:endParaRP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Energy range: 5 – 20 keV.</a:t>
            </a: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Frame rate: 4.5 MHz, output rate: 5120 images/s.</a:t>
            </a: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512 images analogue on-chip storage. </a:t>
            </a: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Read noise: 1000 e</a:t>
            </a:r>
            <a:r>
              <a:rPr lang="en-US" baseline="30000" dirty="0" smtClean="0">
                <a:cs typeface="ＭＳ Ｐゴシック" charset="0"/>
              </a:rPr>
              <a:t>- </a:t>
            </a:r>
            <a:r>
              <a:rPr lang="en-US" dirty="0" err="1" smtClean="0">
                <a:cs typeface="ＭＳ Ｐゴシック" charset="0"/>
              </a:rPr>
              <a:t>rms</a:t>
            </a:r>
            <a:r>
              <a:rPr lang="en-US" dirty="0" smtClean="0">
                <a:cs typeface="ＭＳ Ｐゴシック" charset="0"/>
              </a:rPr>
              <a:t>, referred to sensor input.</a:t>
            </a:r>
            <a:endParaRPr lang="de-DE" dirty="0" smtClean="0">
              <a:cs typeface="ＭＳ Ｐゴシック" charset="0"/>
            </a:endParaRP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Dynamic range: 10</a:t>
            </a:r>
            <a:r>
              <a:rPr lang="en-US" baseline="30000" dirty="0" smtClean="0">
                <a:cs typeface="ＭＳ Ｐゴシック" charset="0"/>
              </a:rPr>
              <a:t>5</a:t>
            </a:r>
            <a:r>
              <a:rPr lang="en-US" dirty="0" smtClean="0">
                <a:cs typeface="ＭＳ Ｐゴシック" charset="0"/>
              </a:rPr>
              <a:t> 12 keV photons</a:t>
            </a:r>
          </a:p>
          <a:p>
            <a:pPr>
              <a:spcBef>
                <a:spcPts val="600"/>
              </a:spcBef>
              <a:buClr>
                <a:srgbClr val="FD930A"/>
              </a:buClr>
              <a:buSzPct val="80000"/>
              <a:buFont typeface="Wingdings" charset="0"/>
              <a:buChar char=""/>
            </a:pPr>
            <a:r>
              <a:rPr lang="en-US" dirty="0" smtClean="0">
                <a:cs typeface="ＭＳ Ｐゴシック" charset="0"/>
              </a:rPr>
              <a:t>Amplifier architecture: 3 parallel gain settings merged off chip within DAQ system, 0.03 </a:t>
            </a:r>
            <a:r>
              <a:rPr lang="en-US" dirty="0" err="1" smtClean="0">
                <a:cs typeface="ＭＳ Ｐゴシック" charset="0"/>
              </a:rPr>
              <a:t>lsb</a:t>
            </a:r>
            <a:r>
              <a:rPr lang="en-US" dirty="0" smtClean="0">
                <a:cs typeface="ＭＳ Ｐゴシック" charset="0"/>
              </a:rPr>
              <a:t>/</a:t>
            </a:r>
            <a:r>
              <a:rPr lang="en-US" dirty="0" err="1" smtClean="0">
                <a:cs typeface="ＭＳ Ｐゴシック" charset="0"/>
              </a:rPr>
              <a:t>ph</a:t>
            </a:r>
            <a:r>
              <a:rPr lang="en-US" dirty="0" smtClean="0">
                <a:cs typeface="ＭＳ Ｐゴシック" charset="0"/>
              </a:rPr>
              <a:t> to 30 </a:t>
            </a:r>
            <a:r>
              <a:rPr lang="en-US" dirty="0" err="1" smtClean="0">
                <a:cs typeface="ＭＳ Ｐゴシック" charset="0"/>
              </a:rPr>
              <a:t>lsb</a:t>
            </a:r>
            <a:r>
              <a:rPr lang="en-US" dirty="0" smtClean="0">
                <a:cs typeface="ＭＳ Ｐゴシック" charset="0"/>
              </a:rPr>
              <a:t>/ph.</a:t>
            </a:r>
            <a:endParaRPr lang="de-DE" dirty="0" smtClean="0">
              <a:cs typeface="ＭＳ Ｐゴシック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GB" sz="12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856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1) Both modes require timing correction</a:t>
            </a:r>
          </a:p>
          <a:p>
            <a:r>
              <a:rPr lang="en-US" sz="2000" b="1" dirty="0" smtClean="0"/>
              <a:t>2) Scanning modes requires precise</a:t>
            </a:r>
            <a:r>
              <a:rPr lang="en-US" sz="2000" b="1" baseline="0" dirty="0" smtClean="0"/>
              <a:t> incident intensity normalization</a:t>
            </a:r>
            <a:endParaRPr lang="en-US" sz="2000" b="1" dirty="0" smtClean="0"/>
          </a:p>
          <a:p>
            <a:r>
              <a:rPr lang="en-US" sz="2000" b="1" dirty="0" smtClean="0"/>
              <a:t>3) Variable-gap undulators</a:t>
            </a:r>
            <a:r>
              <a:rPr lang="en-US" sz="2000" b="1" baseline="0" dirty="0" smtClean="0"/>
              <a:t> allow to scan XXX </a:t>
            </a:r>
            <a:r>
              <a:rPr lang="en-US" sz="2000" b="1" baseline="0" dirty="0" err="1" smtClean="0"/>
              <a:t>eV</a:t>
            </a:r>
            <a:r>
              <a:rPr lang="en-US" sz="2000" b="1" baseline="0" dirty="0" smtClean="0"/>
              <a:t> range (gap scans in synch with the monochromator)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7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sz="2000" b="1" dirty="0" smtClean="0"/>
              <a:t>1) Both modes require timing correction</a:t>
            </a:r>
          </a:p>
          <a:p>
            <a:r>
              <a:rPr lang="en-US" sz="2000" b="1" dirty="0" smtClean="0"/>
              <a:t>2) Scanning modes requires precise</a:t>
            </a:r>
            <a:r>
              <a:rPr lang="en-US" sz="2000" b="1" baseline="0" dirty="0" smtClean="0"/>
              <a:t> incident intensity normalization</a:t>
            </a:r>
            <a:endParaRPr lang="en-US" sz="2000" b="1" dirty="0" smtClean="0"/>
          </a:p>
          <a:p>
            <a:r>
              <a:rPr lang="en-US" sz="2000" b="1" dirty="0" smtClean="0"/>
              <a:t>3) Variable-gap undulators</a:t>
            </a:r>
            <a:r>
              <a:rPr lang="en-US" sz="2000" b="1" baseline="0" dirty="0" smtClean="0"/>
              <a:t> allow to scan XXX </a:t>
            </a:r>
            <a:r>
              <a:rPr lang="en-US" sz="2000" b="1" baseline="0" dirty="0" err="1" smtClean="0"/>
              <a:t>eV</a:t>
            </a:r>
            <a:r>
              <a:rPr lang="en-US" sz="2000" b="1" baseline="0" dirty="0" smtClean="0"/>
              <a:t> range (gap scans in synch with the monochromator)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947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8774A-6C3A-4295-9D8A-0A5DF4B4B94A}" type="slidenum">
              <a:rPr lang="de-DE">
                <a:solidFill>
                  <a:prstClr val="black"/>
                </a:solidFill>
              </a:rPr>
              <a:pPr/>
              <a:t>22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1"/>
            <a:ext cx="5029201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/>
              <a:t> </a:t>
            </a:r>
            <a:r>
              <a:rPr lang="en-GB" sz="1100" b="1"/>
              <a:t>Copy &amp; paste </a:t>
            </a:r>
            <a:r>
              <a:rPr lang="en-GB" sz="1100"/>
              <a:t>an element from the Clip Board to the particular slide: </a:t>
            </a:r>
            <a:br>
              <a:rPr lang="en-GB" sz="1100"/>
            </a:br>
            <a:r>
              <a:rPr lang="en-GB" sz="1100"/>
              <a:t> 1) Click on a box to mark it. </a:t>
            </a:r>
            <a:br>
              <a:rPr lang="en-GB" sz="1100"/>
            </a:br>
            <a:r>
              <a:rPr lang="en-GB" sz="1100"/>
              <a:t> 2) Position the mouse pointer on the box frame: Copy!</a:t>
            </a:r>
            <a:r>
              <a:rPr lang="de-DE" sz="1100"/>
              <a:t> </a:t>
            </a:r>
            <a:br>
              <a:rPr lang="de-DE" sz="1100"/>
            </a:br>
            <a:r>
              <a:rPr lang="de-DE" sz="1100"/>
              <a:t> 3) </a:t>
            </a:r>
            <a:r>
              <a:rPr lang="en-GB" sz="1100"/>
              <a:t>Click on the particular slide: Paste!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/>
              <a:t>  How you intend to use the elements is your choice. </a:t>
            </a:r>
            <a:br>
              <a:rPr lang="en-GB" sz="1100"/>
            </a:br>
            <a:r>
              <a:rPr lang="en-GB" sz="1100"/>
              <a:t>  You can combine the text block style with the background colour </a:t>
            </a:r>
            <a:br>
              <a:rPr lang="en-GB" sz="1100"/>
            </a:br>
            <a:r>
              <a:rPr lang="en-GB" sz="1100"/>
              <a:t>  in different manner.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/>
              <a:t>  How to change the height or the width (or both) of a box </a:t>
            </a:r>
            <a:br>
              <a:rPr lang="en-GB" sz="1100"/>
            </a:br>
            <a:r>
              <a:rPr lang="en-GB" sz="1100"/>
              <a:t>  (including its background): </a:t>
            </a:r>
            <a:br>
              <a:rPr lang="en-GB" sz="1100"/>
            </a:br>
            <a:r>
              <a:rPr lang="en-GB" sz="1100"/>
              <a:t>  Mark the box, and grip and draw the specific edge of the box frame. 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/>
              <a:t>  You can position a text block inside a frame: 1) Mark the text block. </a:t>
            </a:r>
            <a:br>
              <a:rPr lang="en-GB" sz="1100"/>
            </a:br>
            <a:r>
              <a:rPr lang="en-GB" sz="1100"/>
              <a:t>  2) Click on the menu point “Format”: “Text box”, “Text Box”, </a:t>
            </a:r>
            <a:br>
              <a:rPr lang="en-GB" sz="1100"/>
            </a:br>
            <a:r>
              <a:rPr lang="en-GB" sz="1100"/>
              <a:t>  “Text Anchor Point”. </a:t>
            </a:r>
          </a:p>
          <a:p>
            <a:pPr>
              <a:spcBef>
                <a:spcPct val="5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GB" sz="1100"/>
              <a:t>  Insert a new slide: Menu button “New Slide” </a:t>
            </a:r>
            <a:br>
              <a:rPr lang="en-GB" sz="1100"/>
            </a:br>
            <a:r>
              <a:rPr lang="en-GB" sz="1100"/>
              <a:t/>
            </a:r>
            <a:br>
              <a:rPr lang="en-GB" sz="1100"/>
            </a:br>
            <a:r>
              <a:rPr lang="en-GB" sz="1100"/>
              <a:t>  For more bullet levels (max. 5) use the tab stop button </a:t>
            </a:r>
            <a:r>
              <a:rPr lang="en-GB" sz="1100">
                <a:sym typeface="Wingdings" pitchFamily="2" charset="2"/>
              </a:rPr>
              <a:t></a:t>
            </a:r>
            <a:r>
              <a:rPr lang="en-GB" sz="1100">
                <a:sym typeface="Symbol" pitchFamily="18" charset="2"/>
              </a:rPr>
              <a:t> </a:t>
            </a:r>
            <a:r>
              <a:rPr lang="en-GB" sz="1100"/>
              <a:t>on your keyboard, </a:t>
            </a:r>
            <a:br>
              <a:rPr lang="en-GB" sz="1100"/>
            </a:br>
            <a:r>
              <a:rPr lang="en-GB" sz="1100"/>
              <a:t>  back with </a:t>
            </a:r>
            <a:r>
              <a:rPr lang="en-GB" sz="1100">
                <a:sym typeface="Symbol" pitchFamily="18" charset="2"/>
              </a:rPr>
              <a:t></a:t>
            </a:r>
            <a:r>
              <a:rPr lang="en-GB" sz="1100">
                <a:sym typeface="Wingdings" pitchFamily="2" charset="2"/>
              </a:rPr>
              <a:t> </a:t>
            </a:r>
            <a:br>
              <a:rPr lang="en-GB" sz="1100">
                <a:sym typeface="Wingdings" pitchFamily="2" charset="2"/>
              </a:rPr>
            </a:br>
            <a:endParaRPr lang="en-GB" sz="1100"/>
          </a:p>
          <a:p>
            <a:pPr>
              <a:spcBef>
                <a:spcPct val="0"/>
              </a:spcBef>
              <a:spcAft>
                <a:spcPct val="20000"/>
              </a:spcAft>
            </a:pPr>
            <a:r>
              <a:rPr lang="en-GB" sz="1100"/>
              <a:t>  The default colour scheme for font, line and fill is (1st row, from left to right):</a:t>
            </a:r>
            <a:br>
              <a:rPr lang="en-GB" sz="1100"/>
            </a:br>
            <a:r>
              <a:rPr lang="en-GB" sz="1100"/>
              <a:t>  White  </a:t>
            </a:r>
            <a:r>
              <a:rPr lang="en-GB" sz="1100">
                <a:sym typeface="Wingdings" pitchFamily="2" charset="2"/>
              </a:rPr>
              <a:t></a:t>
            </a:r>
            <a:r>
              <a:rPr lang="en-GB" sz="1100"/>
              <a:t>  Violet  </a:t>
            </a:r>
            <a:r>
              <a:rPr lang="en-GB" sz="1100">
                <a:sym typeface="Wingdings" pitchFamily="2" charset="2"/>
              </a:rPr>
              <a:t>  Grey   Black   Violet    Orange    Violet    Orange</a:t>
            </a:r>
            <a:br>
              <a:rPr lang="en-GB" sz="1100">
                <a:sym typeface="Wingdings" pitchFamily="2" charset="2"/>
              </a:rPr>
            </a:br>
            <a:endParaRPr lang="en-GB" sz="11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1737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257910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30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marL="0" marR="0" indent="0" algn="l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>
                <a:solidFill>
                  <a:schemeClr val="bg1"/>
                </a:solidFill>
                <a:effectLst/>
                <a:latin typeface="Arial"/>
                <a:ea typeface="Times New Roman"/>
                <a:cs typeface="Arial"/>
              </a:rPr>
              <a:t>FXE Scientific Opportunities at European XFEL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" name="Text Box 135"/>
          <p:cNvSpPr txBox="1">
            <a:spLocks noChangeArrowheads="1"/>
          </p:cNvSpPr>
          <p:nvPr userDrawn="1"/>
        </p:nvSpPr>
        <p:spPr bwMode="auto">
          <a:xfrm>
            <a:off x="128588" y="6454775"/>
            <a:ext cx="9015412" cy="396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 algn="l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</a:pPr>
            <a:r>
              <a:rPr lang="en-US" sz="900" b="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+mn-cs"/>
              </a:rPr>
              <a:t>Commissioning and Operation of the European XFEL</a:t>
            </a:r>
            <a:r>
              <a:rPr lang="en-GB" sz="900" b="0" baseline="0" dirty="0" smtClean="0">
                <a:solidFill>
                  <a:srgbClr val="261748"/>
                </a:solidFill>
                <a:latin typeface="Arial" pitchFamily="34" charset="0"/>
                <a:ea typeface="MS PGothic"/>
                <a:cs typeface="MS PGothic"/>
              </a:rPr>
              <a:t>, 24-</a:t>
            </a:r>
            <a:r>
              <a:rPr lang="en-GB" sz="900" b="0" dirty="0" smtClean="0">
                <a:solidFill>
                  <a:srgbClr val="261748"/>
                </a:solidFill>
                <a:latin typeface="Arial" pitchFamily="34" charset="0"/>
                <a:ea typeface="MS PGothic"/>
                <a:cs typeface="MS PGothic"/>
              </a:rPr>
              <a:t>02-2016</a:t>
            </a:r>
            <a:r>
              <a:rPr lang="en-GB" sz="900" b="0" dirty="0" smtClean="0">
                <a:solidFill>
                  <a:srgbClr val="261748"/>
                </a:solidFill>
                <a:latin typeface="Arial" pitchFamily="34" charset="0"/>
                <a:ea typeface="MS PGothic"/>
                <a:cs typeface="MS PGothic"/>
              </a:rPr>
              <a:t>, Hamburg, Germany</a:t>
            </a:r>
          </a:p>
          <a:p>
            <a:pPr algn="l">
              <a:spcBef>
                <a:spcPct val="20000"/>
              </a:spcBef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GB" sz="900" b="0" dirty="0" smtClean="0">
                <a:solidFill>
                  <a:srgbClr val="261748"/>
                </a:solidFill>
                <a:latin typeface="Arial" pitchFamily="34" charset="0"/>
                <a:ea typeface="MS PGothic"/>
                <a:cs typeface="MS PGothic"/>
              </a:rPr>
              <a:t>Christian Bressler, </a:t>
            </a:r>
            <a:r>
              <a:rPr lang="en-GB" sz="900" b="0" dirty="0" smtClean="0">
                <a:solidFill>
                  <a:srgbClr val="261748"/>
                </a:solidFill>
                <a:latin typeface="Arial" pitchFamily="34" charset="0"/>
                <a:ea typeface="MS PGothic"/>
                <a:cs typeface="MS PGothic"/>
              </a:rPr>
              <a:t>FXE</a:t>
            </a:r>
            <a:endParaRPr lang="en-GB" sz="900" b="0" dirty="0">
              <a:solidFill>
                <a:srgbClr val="261748"/>
              </a:solidFill>
              <a:latin typeface="Arial" pitchFamily="34" charset="0"/>
              <a:ea typeface="MS PGothic"/>
              <a:cs typeface="MS PGothic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>
                <a:solidFill>
                  <a:srgbClr val="FFFFFF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solidFill>
                <a:srgbClr val="261748"/>
              </a:solidFill>
              <a:latin typeface="Arial"/>
              <a:ea typeface="ＭＳ Ｐゴシック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sz="1000" dirty="0">
                <a:solidFill>
                  <a:srgbClr val="FFFFFF"/>
                </a:solidFill>
                <a:latin typeface="Arial"/>
                <a:ea typeface="Times New Roman"/>
                <a:cs typeface="Arial"/>
              </a:rPr>
              <a:t>Femtosecond X-Ray Experiments at the European XFEL</a:t>
            </a:r>
            <a:r>
              <a:rPr lang="en-US" sz="1000" dirty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endParaRPr lang="en-GB" sz="1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title: Don’t edit here!</a:t>
            </a:r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" name="Text Box 135"/>
          <p:cNvSpPr txBox="1">
            <a:spLocks noChangeArrowheads="1"/>
          </p:cNvSpPr>
          <p:nvPr userDrawn="1"/>
        </p:nvSpPr>
        <p:spPr bwMode="auto">
          <a:xfrm>
            <a:off x="128588" y="6454775"/>
            <a:ext cx="9015412" cy="40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4" tIns="45702" rIns="91404" bIns="45702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dirty="0">
                <a:solidFill>
                  <a:srgbClr val="261748"/>
                </a:solidFill>
                <a:latin typeface="Arial"/>
                <a:ea typeface="ＭＳ Ｐゴシック"/>
                <a:cs typeface="MS PGothic"/>
              </a:rPr>
              <a:t>European XFEL SAC Meeting, March 20, 2015</a:t>
            </a:r>
          </a:p>
          <a:p>
            <a:pPr>
              <a:buFont typeface="Wingdings" pitchFamily="2" charset="2"/>
              <a:buNone/>
              <a:defRPr/>
            </a:pPr>
            <a:r>
              <a:rPr lang="en-GB" dirty="0">
                <a:solidFill>
                  <a:srgbClr val="261748"/>
                </a:solidFill>
                <a:latin typeface="Arial"/>
                <a:ea typeface="ＭＳ Ｐゴシック"/>
                <a:cs typeface="MS PGothic"/>
              </a:rPr>
              <a:t>Christian Bressler, European XFEL</a:t>
            </a:r>
          </a:p>
        </p:txBody>
      </p:sp>
    </p:spTree>
    <p:extLst>
      <p:ext uri="{BB962C8B-B14F-4D97-AF65-F5344CB8AC3E}">
        <p14:creationId xmlns:p14="http://schemas.microsoft.com/office/powerpoint/2010/main" val="297049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3269" y="3725439"/>
            <a:ext cx="7766433" cy="2257536"/>
          </a:xfrm>
          <a:ln w="9525"/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GB" sz="2800" dirty="0" smtClean="0"/>
              <a:t>C. Bressler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GB" sz="2000" i="1" dirty="0" smtClean="0"/>
              <a:t>Femtosecond X-ray Experiments (FXE)</a:t>
            </a:r>
          </a:p>
          <a:p>
            <a:pPr eaLnBrk="1" hangingPunct="1">
              <a:spcBef>
                <a:spcPts val="0"/>
              </a:spcBef>
              <a:buFont typeface="Wingdings" charset="2"/>
              <a:buNone/>
            </a:pPr>
            <a:r>
              <a:rPr lang="en-GB" sz="2000" i="1" dirty="0" smtClean="0"/>
              <a:t>European XFEL</a:t>
            </a:r>
          </a:p>
          <a:p>
            <a:pPr eaLnBrk="1" hangingPunct="1">
              <a:spcBef>
                <a:spcPts val="0"/>
              </a:spcBef>
              <a:buFont typeface="Wingdings" charset="2"/>
              <a:buNone/>
            </a:pPr>
            <a:endParaRPr lang="en-GB" sz="2000" i="1" dirty="0"/>
          </a:p>
          <a:p>
            <a:pPr eaLnBrk="1" hangingPunct="1">
              <a:spcBef>
                <a:spcPts val="0"/>
              </a:spcBef>
              <a:buFont typeface="Wingdings" charset="2"/>
              <a:buNone/>
            </a:pPr>
            <a:r>
              <a:rPr lang="en-GB" sz="2000" i="1" dirty="0"/>
              <a:t>c</a:t>
            </a:r>
            <a:r>
              <a:rPr lang="en-GB" sz="2000" i="1" dirty="0" smtClean="0"/>
              <a:t>hristian.bressler@xfel.eu</a:t>
            </a:r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391405" y="1898692"/>
            <a:ext cx="8280349" cy="1592379"/>
          </a:xfrm>
          <a:noFill/>
        </p:spPr>
        <p:txBody>
          <a:bodyPr/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FXE Scientific </a:t>
            </a:r>
            <a:r>
              <a:rPr lang="en-US" sz="4400" b="1" dirty="0" smtClean="0">
                <a:solidFill>
                  <a:schemeClr val="tx1"/>
                </a:solidFill>
              </a:rPr>
              <a:t>Instrument:</a:t>
            </a:r>
            <a:br>
              <a:rPr lang="en-US" sz="4400" b="1" dirty="0" smtClean="0">
                <a:solidFill>
                  <a:schemeClr val="tx1"/>
                </a:solidFill>
              </a:rPr>
            </a:br>
            <a:r>
              <a:rPr lang="en-US" sz="4400" b="1" dirty="0" smtClean="0">
                <a:solidFill>
                  <a:schemeClr val="tx1"/>
                </a:solidFill>
              </a:rPr>
              <a:t>Day 1</a:t>
            </a:r>
            <a:endParaRPr lang="en-GB" sz="4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/>
              <a:t>FXE Optics </a:t>
            </a:r>
            <a:r>
              <a:rPr lang="de-DE" sz="2200" dirty="0" err="1" smtClean="0"/>
              <a:t>Section</a:t>
            </a:r>
            <a:r>
              <a:rPr lang="de-DE" sz="2200" dirty="0" smtClean="0"/>
              <a:t> </a:t>
            </a:r>
            <a:r>
              <a:rPr lang="de-DE" sz="2200" dirty="0" err="1" smtClean="0"/>
              <a:t>for</a:t>
            </a:r>
            <a:r>
              <a:rPr lang="de-DE" sz="2200" dirty="0" smtClean="0"/>
              <a:t> Day 1</a:t>
            </a:r>
            <a:endParaRPr lang="de-D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9144000" cy="310655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7506511" y="3172298"/>
            <a:ext cx="1561829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8128000" y="3339830"/>
            <a:ext cx="954483" cy="230832"/>
          </a:xfrm>
          <a:prstGeom prst="rect">
            <a:avLst/>
          </a:prstGeom>
          <a:solidFill>
            <a:srgbClr val="FD930A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Beam direction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err="1" smtClean="0"/>
              <a:t>Worst</a:t>
            </a:r>
            <a:r>
              <a:rPr lang="de-DE" sz="2200" dirty="0" smtClean="0"/>
              <a:t> Case Scenario on Day 1</a:t>
            </a:r>
            <a:endParaRPr lang="de-D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9144000" cy="31065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7339913" y="1581664"/>
            <a:ext cx="947511" cy="2075936"/>
          </a:xfrm>
          <a:prstGeom prst="rect">
            <a:avLst/>
          </a:prstGeom>
          <a:solidFill>
            <a:schemeClr val="tx1">
              <a:alpha val="37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28000" y="3339830"/>
            <a:ext cx="954483" cy="230832"/>
          </a:xfrm>
          <a:prstGeom prst="rect">
            <a:avLst/>
          </a:prstGeom>
          <a:solidFill>
            <a:srgbClr val="FD930A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/>
              <a:t>Beam direction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506511" y="3172298"/>
            <a:ext cx="1561829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6544802" y="1581664"/>
            <a:ext cx="473755" cy="2075936"/>
          </a:xfrm>
          <a:prstGeom prst="rect">
            <a:avLst/>
          </a:prstGeom>
          <a:solidFill>
            <a:schemeClr val="tx1">
              <a:alpha val="62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893116" y="1581664"/>
            <a:ext cx="346149" cy="2075936"/>
          </a:xfrm>
          <a:prstGeom prst="rect">
            <a:avLst/>
          </a:prstGeom>
          <a:solidFill>
            <a:schemeClr val="tx1">
              <a:alpha val="46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97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Dispersive XES </a:t>
            </a:r>
            <a:r>
              <a:rPr lang="en-US" sz="2200" dirty="0" smtClean="0"/>
              <a:t>at </a:t>
            </a:r>
            <a:r>
              <a:rPr lang="en-US" sz="2200" dirty="0" smtClean="0"/>
              <a:t>FXE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0504" y="1110027"/>
            <a:ext cx="71060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None/>
            </a:pPr>
            <a:r>
              <a:rPr lang="en-US" sz="1200" b="1" dirty="0" smtClean="0">
                <a:solidFill>
                  <a:srgbClr val="261748"/>
                </a:solidFill>
              </a:rPr>
              <a:t>Single</a:t>
            </a:r>
            <a:r>
              <a:rPr lang="en-US" sz="1200" b="1" dirty="0">
                <a:solidFill>
                  <a:srgbClr val="261748"/>
                </a:solidFill>
              </a:rPr>
              <a:t>-shot NXES and RXES</a:t>
            </a:r>
          </a:p>
          <a:p>
            <a:pPr>
              <a:buFont typeface="Wingdings" charset="2"/>
              <a:buNone/>
            </a:pPr>
            <a:r>
              <a:rPr lang="en-US" sz="1200" dirty="0" smtClean="0">
                <a:solidFill>
                  <a:srgbClr val="261748"/>
                </a:solidFill>
              </a:rPr>
              <a:t>Does not require scanning the Bragg angle</a:t>
            </a:r>
          </a:p>
          <a:p>
            <a:pPr>
              <a:buFont typeface="Wingdings" charset="2"/>
              <a:buNone/>
            </a:pPr>
            <a:r>
              <a:rPr lang="en-US" sz="1200" dirty="0" smtClean="0">
                <a:solidFill>
                  <a:srgbClr val="261748"/>
                </a:solidFill>
              </a:rPr>
              <a:t>Multiple analyzer crystal can be used to record simultaneously different emission lines</a:t>
            </a:r>
          </a:p>
          <a:p>
            <a:pPr>
              <a:buFont typeface="Wingdings" charset="2"/>
              <a:buNone/>
            </a:pPr>
            <a:r>
              <a:rPr lang="en-US" sz="1200" dirty="0" smtClean="0">
                <a:solidFill>
                  <a:srgbClr val="261748"/>
                </a:solidFill>
              </a:rPr>
              <a:t>Extension to RXES </a:t>
            </a:r>
            <a:r>
              <a:rPr lang="en-US" sz="1200" dirty="0" smtClean="0">
                <a:solidFill>
                  <a:srgbClr val="261748"/>
                </a:solidFill>
                <a:sym typeface="Wingdings"/>
              </a:rPr>
              <a:t> scanning the incident x-ray photon energy </a:t>
            </a:r>
          </a:p>
          <a:p>
            <a:pPr>
              <a:buNone/>
            </a:pPr>
            <a:r>
              <a:rPr lang="en-US" sz="1200" dirty="0">
                <a:solidFill>
                  <a:srgbClr val="261748"/>
                </a:solidFill>
                <a:sym typeface="Wingdings"/>
              </a:rPr>
              <a:t>Self-normalized  crucial!</a:t>
            </a:r>
          </a:p>
          <a:p>
            <a:pPr>
              <a:buNone/>
            </a:pPr>
            <a:r>
              <a:rPr lang="en-US" sz="1200" dirty="0">
                <a:solidFill>
                  <a:srgbClr val="261748"/>
                </a:solidFill>
                <a:sym typeface="Wingdings"/>
              </a:rPr>
              <a:t>Energy resolution  1-1.2 </a:t>
            </a:r>
            <a:r>
              <a:rPr lang="en-US" sz="1200" dirty="0" err="1">
                <a:solidFill>
                  <a:srgbClr val="261748"/>
                </a:solidFill>
                <a:sym typeface="Wingdings"/>
              </a:rPr>
              <a:t>eV</a:t>
            </a:r>
            <a:r>
              <a:rPr lang="en-US" sz="1200" dirty="0">
                <a:solidFill>
                  <a:srgbClr val="261748"/>
                </a:solidFill>
                <a:sym typeface="Wingdings"/>
              </a:rPr>
              <a:t> (segmented analyzers ca. 0.3 </a:t>
            </a:r>
            <a:r>
              <a:rPr lang="en-US" sz="1200" dirty="0" err="1">
                <a:solidFill>
                  <a:srgbClr val="261748"/>
                </a:solidFill>
                <a:sym typeface="Wingdings"/>
              </a:rPr>
              <a:t>eV</a:t>
            </a:r>
            <a:r>
              <a:rPr lang="en-US" sz="1200" dirty="0" smtClean="0">
                <a:solidFill>
                  <a:srgbClr val="261748"/>
                </a:solidFill>
                <a:sym typeface="Wingdings"/>
              </a:rPr>
              <a:t>)</a:t>
            </a:r>
            <a:endParaRPr lang="en-US" sz="1200" dirty="0">
              <a:solidFill>
                <a:srgbClr val="261748"/>
              </a:solidFill>
              <a:sym typeface="Wingdings"/>
            </a:endParaRPr>
          </a:p>
        </p:txBody>
      </p:sp>
      <p:pic>
        <p:nvPicPr>
          <p:cNvPr id="18" name="Grafik 3" descr="N:\4all\intern\PR\Print Media\Annual Report\Annual Report 2013\Figures_FP\06 Scientific instruments and equipment\6.1 FXE\VHS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21073" r="28958" b="20151"/>
          <a:stretch/>
        </p:blipFill>
        <p:spPr bwMode="auto">
          <a:xfrm>
            <a:off x="6733954" y="1846491"/>
            <a:ext cx="2297813" cy="1502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784883" y="4064000"/>
            <a:ext cx="2312813" cy="1040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Test </a:t>
            </a:r>
            <a:r>
              <a:rPr lang="en-US" sz="1400" dirty="0" err="1" smtClean="0"/>
              <a:t>beamtimes</a:t>
            </a:r>
            <a:r>
              <a:rPr lang="en-US" sz="1400" dirty="0" smtClean="0"/>
              <a:t> at Petra III</a:t>
            </a:r>
            <a:br>
              <a:rPr lang="en-US" sz="1400" dirty="0" smtClean="0"/>
            </a:b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see poster session!!</a:t>
            </a:r>
            <a:r>
              <a:rPr lang="en-US" sz="1400" dirty="0" smtClean="0"/>
              <a:t>) </a:t>
            </a:r>
          </a:p>
          <a:p>
            <a:pPr>
              <a:buNone/>
            </a:pPr>
            <a:r>
              <a:rPr lang="en-US" sz="1400" dirty="0" smtClean="0"/>
              <a:t>APS (7ID)</a:t>
            </a:r>
          </a:p>
          <a:p>
            <a:pPr>
              <a:buNone/>
            </a:pPr>
            <a:r>
              <a:rPr lang="en-US" sz="1400" dirty="0" smtClean="0"/>
              <a:t>DELTA</a:t>
            </a:r>
            <a:endParaRPr lang="en-US" sz="1400" dirty="0"/>
          </a:p>
        </p:txBody>
      </p:sp>
      <p:pic>
        <p:nvPicPr>
          <p:cNvPr id="22" name="Picture 21" descr="te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1" y="2590292"/>
            <a:ext cx="6471039" cy="37685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757646" y="5294811"/>
            <a:ext cx="1201783" cy="73152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61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Day 1: Easy </a:t>
            </a:r>
            <a:r>
              <a:rPr lang="de-DE" dirty="0" err="1" smtClean="0"/>
              <a:t>femtosecond</a:t>
            </a:r>
            <a:r>
              <a:rPr lang="de-DE" dirty="0" smtClean="0"/>
              <a:t> </a:t>
            </a:r>
            <a:r>
              <a:rPr lang="de-DE" dirty="0" err="1" smtClean="0"/>
              <a:t>experiment</a:t>
            </a:r>
            <a:r>
              <a:rPr lang="de-DE" dirty="0" smtClean="0"/>
              <a:t> (XES </a:t>
            </a:r>
            <a:r>
              <a:rPr lang="de-DE" dirty="0" err="1" smtClean="0"/>
              <a:t>only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" y="1056562"/>
            <a:ext cx="5328592" cy="482453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07504"/>
            <a:ext cx="5364480" cy="185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4117" y="1561821"/>
            <a:ext cx="3299254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 </a:t>
            </a:r>
            <a:r>
              <a:rPr lang="de-DE" sz="1600" b="1" dirty="0">
                <a:solidFill>
                  <a:srgbClr val="00B050"/>
                </a:solidFill>
              </a:rPr>
              <a:t>Pink Beam </a:t>
            </a:r>
            <a:r>
              <a:rPr lang="de-DE" sz="1600" b="1" dirty="0" err="1" smtClean="0">
                <a:solidFill>
                  <a:srgbClr val="00B050"/>
                </a:solidFill>
              </a:rPr>
              <a:t>fine</a:t>
            </a:r>
            <a:r>
              <a:rPr lang="de-DE" sz="1600" b="1" dirty="0" smtClean="0">
                <a:solidFill>
                  <a:srgbClr val="00B050"/>
                </a:solidFill>
              </a:rPr>
              <a:t> (</a:t>
            </a:r>
            <a:r>
              <a:rPr lang="de-DE" sz="1600" b="1" dirty="0" err="1" smtClean="0">
                <a:solidFill>
                  <a:srgbClr val="00B050"/>
                </a:solidFill>
              </a:rPr>
              <a:t>no</a:t>
            </a:r>
            <a:r>
              <a:rPr lang="de-DE" sz="1600" b="1" dirty="0" smtClean="0">
                <a:solidFill>
                  <a:srgbClr val="00B050"/>
                </a:solidFill>
              </a:rPr>
              <a:t> mono)</a:t>
            </a:r>
            <a:endParaRPr lang="de-DE" sz="1600" b="1" dirty="0">
              <a:solidFill>
                <a:srgbClr val="00B050"/>
              </a:solidFill>
            </a:endParaRP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u="sng" dirty="0" err="1" smtClean="0">
                <a:solidFill>
                  <a:srgbClr val="00B050"/>
                </a:solidFill>
              </a:rPr>
              <a:t>Any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single</a:t>
            </a:r>
            <a:r>
              <a:rPr lang="de-DE" sz="1600" b="1" dirty="0" smtClean="0">
                <a:solidFill>
                  <a:srgbClr val="00B050"/>
                </a:solidFill>
              </a:rPr>
              <a:t> X-Ray </a:t>
            </a:r>
            <a:r>
              <a:rPr lang="de-DE" sz="1600" b="1" dirty="0" err="1" smtClean="0">
                <a:solidFill>
                  <a:srgbClr val="00B050"/>
                </a:solidFill>
              </a:rPr>
              <a:t>Energy</a:t>
            </a:r>
            <a:r>
              <a:rPr lang="de-DE" sz="1600" b="1" dirty="0" smtClean="0">
                <a:solidFill>
                  <a:srgbClr val="00B050"/>
                </a:solidFill>
              </a:rPr>
              <a:t/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	 (5-12 </a:t>
            </a:r>
            <a:r>
              <a:rPr lang="de-DE" sz="1600" b="1" dirty="0" err="1" smtClean="0">
                <a:solidFill>
                  <a:srgbClr val="00B050"/>
                </a:solidFill>
              </a:rPr>
              <a:t>keV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Synch‘ed</a:t>
            </a:r>
            <a:r>
              <a:rPr lang="de-DE" sz="1600" b="1" dirty="0" smtClean="0">
                <a:solidFill>
                  <a:srgbClr val="00B050"/>
                </a:solidFill>
              </a:rPr>
              <a:t> Laser</a:t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	(PP </a:t>
            </a:r>
            <a:r>
              <a:rPr lang="de-DE" sz="1600" b="1" dirty="0" err="1" smtClean="0">
                <a:solidFill>
                  <a:srgbClr val="00B050"/>
                </a:solidFill>
              </a:rPr>
              <a:t>or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Tangerine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1 Gotthard (10 Hz </a:t>
            </a:r>
            <a:r>
              <a:rPr lang="de-DE" sz="16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1 MHz)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   (</a:t>
            </a:r>
            <a:r>
              <a:rPr lang="de-DE" sz="1600" b="1" dirty="0" smtClean="0">
                <a:solidFill>
                  <a:schemeClr val="accent5">
                    <a:lumMod val="75000"/>
                  </a:schemeClr>
                </a:solidFill>
              </a:rPr>
              <a:t>1 Jungfrau 10Hz</a:t>
            </a:r>
            <a:r>
              <a:rPr lang="de-DE" sz="1600" b="1" dirty="0" smtClean="0">
                <a:solidFill>
                  <a:srgbClr val="00B050"/>
                </a:solidFill>
              </a:rPr>
              <a:t>, 1 Diode)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MHz DAQ </a:t>
            </a:r>
            <a:r>
              <a:rPr lang="de-DE" sz="1600" b="1" dirty="0" err="1" smtClean="0">
                <a:solidFill>
                  <a:srgbClr val="00B050"/>
                </a:solidFill>
              </a:rPr>
              <a:t>Scheme</a:t>
            </a:r>
            <a:r>
              <a:rPr lang="de-DE" sz="1600" b="1" dirty="0" smtClean="0">
                <a:solidFill>
                  <a:srgbClr val="00B050"/>
                </a:solidFill>
              </a:rPr>
              <a:t> (&lt; 8 MHz)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1208" y="1143701"/>
            <a:ext cx="308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XFEL </a:t>
            </a:r>
            <a:r>
              <a:rPr lang="de-DE" sz="2000" b="1" dirty="0" err="1" smtClean="0">
                <a:solidFill>
                  <a:srgbClr val="FF0000"/>
                </a:solidFill>
              </a:rPr>
              <a:t>Requirements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677989" y="1082738"/>
            <a:ext cx="3335382" cy="2688920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10" name="Picture 9" descr="FXE_inse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49" y="3930120"/>
            <a:ext cx="2840790" cy="28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5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Liquid WAXS for probing solvation cage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143237" y="4198321"/>
            <a:ext cx="4195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200" dirty="0" smtClean="0"/>
              <a:t>No </a:t>
            </a:r>
            <a:r>
              <a:rPr lang="en-US" sz="1200" dirty="0" err="1" smtClean="0"/>
              <a:t>monochromatization</a:t>
            </a:r>
            <a:r>
              <a:rPr lang="en-US" sz="1200" dirty="0" smtClean="0"/>
              <a:t> needed </a:t>
            </a:r>
            <a:r>
              <a:rPr lang="en-US" sz="1200" dirty="0" smtClean="0">
                <a:sym typeface="Wingdings"/>
              </a:rPr>
              <a:t> pink beam compatible</a:t>
            </a:r>
          </a:p>
          <a:p>
            <a:pPr marL="285750" indent="-285750"/>
            <a:r>
              <a:rPr lang="en-US" sz="1200" dirty="0" smtClean="0">
                <a:sym typeface="Wingdings"/>
              </a:rPr>
              <a:t>Moderate focusing requirements   &lt; pixel size (0.5 mm)</a:t>
            </a:r>
            <a:endParaRPr lang="en-US" sz="1200" dirty="0" smtClean="0"/>
          </a:p>
          <a:p>
            <a:pPr marL="285750" indent="-285750"/>
            <a:r>
              <a:rPr lang="en-US" sz="1200" dirty="0" smtClean="0"/>
              <a:t>High repetition rate desired!</a:t>
            </a:r>
          </a:p>
          <a:p>
            <a:pPr marL="285750" indent="-285750"/>
            <a:r>
              <a:rPr lang="en-US" sz="1200" dirty="0" smtClean="0"/>
              <a:t>Variable sample-detector distance desired </a:t>
            </a:r>
            <a:r>
              <a:rPr lang="en-US" sz="1200" dirty="0" smtClean="0">
                <a:sym typeface="Wingdings"/>
              </a:rPr>
              <a:t> WAXS/SAXS</a:t>
            </a:r>
          </a:p>
          <a:p>
            <a:pPr marL="285750" indent="-285750"/>
            <a:r>
              <a:rPr lang="en-US" sz="1200" dirty="0" smtClean="0">
                <a:sym typeface="Wingdings"/>
              </a:rPr>
              <a:t>He environment compatible</a:t>
            </a:r>
          </a:p>
          <a:p>
            <a:pPr marL="285750" indent="-285750"/>
            <a:r>
              <a:rPr lang="en-US" sz="1200" dirty="0" smtClean="0">
                <a:sym typeface="Wingdings"/>
              </a:rPr>
              <a:t>High dynamics range (single photon10</a:t>
            </a:r>
            <a:r>
              <a:rPr lang="en-US" sz="1200" baseline="30000" dirty="0" smtClean="0">
                <a:sym typeface="Wingdings"/>
              </a:rPr>
              <a:t>5</a:t>
            </a:r>
            <a:r>
              <a:rPr lang="en-US" sz="1200" dirty="0" smtClean="0">
                <a:sym typeface="Wingdings"/>
              </a:rPr>
              <a:t> photons/pixel)</a:t>
            </a:r>
          </a:p>
        </p:txBody>
      </p:sp>
      <p:sp>
        <p:nvSpPr>
          <p:cNvPr id="11" name="Rectangle 13"/>
          <p:cNvSpPr>
            <a:spLocks/>
          </p:cNvSpPr>
          <p:nvPr/>
        </p:nvSpPr>
        <p:spPr bwMode="auto">
          <a:xfrm>
            <a:off x="4373896" y="1642118"/>
            <a:ext cx="706228" cy="19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l">
              <a:spcBef>
                <a:spcPct val="0"/>
              </a:spcBef>
              <a:buNone/>
            </a:pPr>
            <a:r>
              <a:rPr lang="en-US" sz="1000" b="0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Raw data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035" y="1130219"/>
            <a:ext cx="8638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200" dirty="0" smtClean="0"/>
              <a:t>Wide-Angle X-ray Scattering (WAXS) delivers global geometric structural dynamics of the solute and the surrounding solvent </a:t>
            </a:r>
            <a:endParaRPr lang="en-US" dirty="0" smtClean="0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2" r="6687" b="5428"/>
          <a:stretch/>
        </p:blipFill>
        <p:spPr>
          <a:xfrm>
            <a:off x="3760978" y="1560530"/>
            <a:ext cx="2658905" cy="2290749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1033491" y="1728734"/>
            <a:ext cx="2829029" cy="2048671"/>
            <a:chOff x="5989713" y="1034171"/>
            <a:chExt cx="2611411" cy="2048671"/>
          </a:xfrm>
        </p:grpSpPr>
        <p:sp>
          <p:nvSpPr>
            <p:cNvPr id="80" name="Cube 79"/>
            <p:cNvSpPr/>
            <p:nvPr/>
          </p:nvSpPr>
          <p:spPr>
            <a:xfrm rot="19930913">
              <a:off x="6106178" y="2874033"/>
              <a:ext cx="79056" cy="208809"/>
            </a:xfrm>
            <a:prstGeom prst="cube">
              <a:avLst/>
            </a:prstGeom>
            <a:gradFill rotWithShape="1">
              <a:gsLst>
                <a:gs pos="0">
                  <a:srgbClr val="4BACC6">
                    <a:tint val="50000"/>
                    <a:satMod val="300000"/>
                  </a:srgbClr>
                </a:gs>
                <a:gs pos="35000">
                  <a:srgbClr val="4BACC6">
                    <a:tint val="37000"/>
                    <a:satMod val="300000"/>
                  </a:srgbClr>
                </a:gs>
                <a:gs pos="100000">
                  <a:srgbClr val="4BACC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4BACC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5989713" y="1034171"/>
              <a:ext cx="2611411" cy="1897194"/>
              <a:chOff x="6154968" y="251859"/>
              <a:chExt cx="2611411" cy="1897194"/>
            </a:xfrm>
          </p:grpSpPr>
          <p:pic>
            <p:nvPicPr>
              <p:cNvPr id="83" name="Picture 82" descr="\\te9files.te.rl.ac.uk\projects\XFELdocs\Pictures\11 Megapixel system\td-1175-400_3editwhite.jpg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89" t="4804" r="3855" b="8354"/>
              <a:stretch/>
            </p:blipFill>
            <p:spPr bwMode="auto">
              <a:xfrm>
                <a:off x="7197978" y="251859"/>
                <a:ext cx="1568401" cy="1765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4" name="Isosceles Triangle 83"/>
              <p:cNvSpPr/>
              <p:nvPr/>
            </p:nvSpPr>
            <p:spPr>
              <a:xfrm rot="14993063">
                <a:off x="6388421" y="785824"/>
                <a:ext cx="1129776" cy="1596682"/>
              </a:xfrm>
              <a:prstGeom prst="triangle">
                <a:avLst>
                  <a:gd name="adj" fmla="val 20030"/>
                </a:avLst>
              </a:prstGeom>
              <a:gradFill rotWithShape="1">
                <a:gsLst>
                  <a:gs pos="0">
                    <a:srgbClr val="E1D6F2">
                      <a:alpha val="53000"/>
                    </a:srgbClr>
                  </a:gs>
                  <a:gs pos="35000">
                    <a:srgbClr val="B69ADE">
                      <a:alpha val="81000"/>
                    </a:srgbClr>
                  </a:gs>
                  <a:gs pos="100000">
                    <a:srgbClr val="7030A0"/>
                  </a:gs>
                </a:gsLst>
                <a:lin ang="16200000" scaled="1"/>
              </a:gradFill>
              <a:ln w="6350" cap="flat" cmpd="sng" algn="ctr">
                <a:solidFill>
                  <a:srgbClr val="8064A2">
                    <a:shade val="95000"/>
                    <a:satMod val="10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7346515" y="638827"/>
                <a:ext cx="914399" cy="1215025"/>
              </a:xfrm>
              <a:prstGeom prst="ellipse">
                <a:avLst/>
              </a:prstGeom>
              <a:gradFill flip="none" rotWithShape="1">
                <a:gsLst>
                  <a:gs pos="12000">
                    <a:srgbClr val="8064A2">
                      <a:lumMod val="50000"/>
                    </a:srgbClr>
                  </a:gs>
                  <a:gs pos="25000">
                    <a:srgbClr val="8064A2">
                      <a:lumMod val="60000"/>
                      <a:lumOff val="40000"/>
                    </a:srgbClr>
                  </a:gs>
                  <a:gs pos="30000">
                    <a:srgbClr val="8064A2">
                      <a:lumMod val="40000"/>
                      <a:lumOff val="60000"/>
                    </a:srgbClr>
                  </a:gs>
                  <a:gs pos="36000">
                    <a:srgbClr val="8064A2">
                      <a:lumMod val="60000"/>
                      <a:lumOff val="40000"/>
                    </a:srgbClr>
                  </a:gs>
                  <a:gs pos="42000">
                    <a:srgbClr val="8064A2">
                      <a:lumMod val="50000"/>
                    </a:srgbClr>
                  </a:gs>
                  <a:gs pos="54000">
                    <a:srgbClr val="8064A2">
                      <a:lumMod val="60000"/>
                      <a:lumOff val="40000"/>
                    </a:srgbClr>
                  </a:gs>
                  <a:gs pos="60000">
                    <a:srgbClr val="8064A2">
                      <a:lumMod val="40000"/>
                      <a:lumOff val="60000"/>
                    </a:srgbClr>
                  </a:gs>
                  <a:gs pos="70000">
                    <a:srgbClr val="8064A2">
                      <a:lumMod val="60000"/>
                      <a:lumOff val="40000"/>
                    </a:srgbClr>
                  </a:gs>
                  <a:gs pos="80000">
                    <a:srgbClr val="8064A2">
                      <a:lumMod val="75000"/>
                    </a:srgbClr>
                  </a:gs>
                  <a:gs pos="100000">
                    <a:srgbClr val="8064A2">
                      <a:lumMod val="60000"/>
                      <a:lumOff val="4000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82" name="Straight Arrow Connector 81"/>
            <p:cNvCxnSpPr/>
            <p:nvPr/>
          </p:nvCxnSpPr>
          <p:spPr>
            <a:xfrm flipV="1">
              <a:off x="6145706" y="1723604"/>
              <a:ext cx="905555" cy="1075767"/>
            </a:xfrm>
            <a:prstGeom prst="straightConnector1">
              <a:avLst/>
            </a:prstGeom>
            <a:noFill/>
            <a:ln w="190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  <a:headEnd type="stealth"/>
              <a:tailEnd type="stealth"/>
            </a:ln>
            <a:effectLst/>
          </p:spPr>
        </p:cxnSp>
      </p:grpSp>
      <p:sp>
        <p:nvSpPr>
          <p:cNvPr id="87" name="Rectangle 86"/>
          <p:cNvSpPr/>
          <p:nvPr/>
        </p:nvSpPr>
        <p:spPr>
          <a:xfrm>
            <a:off x="103206" y="1734387"/>
            <a:ext cx="2072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Scattering from 10 um flat water jet,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10</a:t>
            </a:r>
            <a:r>
              <a:rPr lang="en-US" sz="800" b="1" baseline="300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12</a:t>
            </a:r>
            <a:r>
              <a:rPr lang="en-US" sz="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photons/pulse @ 15keV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US" sz="8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Sample-to-detector distance120mm</a:t>
            </a:r>
            <a:endParaRPr lang="de-DE" sz="8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88" name="Picture 2" descr="\\win.desy.de\home\khakhuli\My Documents\Research\LPD\LPDintegrate\Static_H2O_scattering_15keV_120mm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6153" r="9042" b="5398"/>
          <a:stretch/>
        </p:blipFill>
        <p:spPr bwMode="auto">
          <a:xfrm>
            <a:off x="6478332" y="1810552"/>
            <a:ext cx="2573763" cy="183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 descr="\\win.desy.de\home\khakhuli\My Documents\Research\LPD\LPDintegrate\Static_H2O_scattering_compto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5444" r="8445" b="597"/>
          <a:stretch/>
        </p:blipFill>
        <p:spPr bwMode="auto">
          <a:xfrm>
            <a:off x="7581028" y="1870711"/>
            <a:ext cx="1452564" cy="7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 descr="lpd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52" y="3839349"/>
            <a:ext cx="2753185" cy="19991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08405"/>
            <a:ext cx="2113479" cy="187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LPD for Wide-Angle X-ray Scattering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" y="1828525"/>
            <a:ext cx="4121150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138309" y="1143276"/>
            <a:ext cx="3710880" cy="441685"/>
          </a:xfrm>
        </p:spPr>
        <p:txBody>
          <a:bodyPr/>
          <a:lstStyle/>
          <a:p>
            <a:pPr marL="108000" indent="0">
              <a:spcBef>
                <a:spcPct val="20000"/>
              </a:spcBef>
              <a:spcAft>
                <a:spcPts val="1000"/>
              </a:spcAft>
              <a:buNone/>
              <a:defRPr/>
            </a:pPr>
            <a:r>
              <a:rPr lang="en-GB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Pixel </a:t>
            </a:r>
            <a:r>
              <a:rPr lang="en-GB" sz="2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GB" sz="2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117" y="1561821"/>
            <a:ext cx="3299254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 </a:t>
            </a:r>
            <a:r>
              <a:rPr lang="de-DE" sz="1600" b="1" dirty="0">
                <a:solidFill>
                  <a:srgbClr val="00B050"/>
                </a:solidFill>
              </a:rPr>
              <a:t>Pink Beam </a:t>
            </a:r>
            <a:r>
              <a:rPr lang="de-DE" sz="1600" b="1" dirty="0" err="1" smtClean="0">
                <a:solidFill>
                  <a:srgbClr val="00B050"/>
                </a:solidFill>
              </a:rPr>
              <a:t>fine</a:t>
            </a:r>
            <a:r>
              <a:rPr lang="de-DE" sz="1600" b="1" dirty="0" smtClean="0">
                <a:solidFill>
                  <a:srgbClr val="00B050"/>
                </a:solidFill>
              </a:rPr>
              <a:t> (</a:t>
            </a:r>
            <a:r>
              <a:rPr lang="de-DE" sz="1600" b="1" dirty="0" err="1" smtClean="0">
                <a:solidFill>
                  <a:srgbClr val="00B050"/>
                </a:solidFill>
              </a:rPr>
              <a:t>no</a:t>
            </a:r>
            <a:r>
              <a:rPr lang="de-DE" sz="1600" b="1" dirty="0" smtClean="0">
                <a:solidFill>
                  <a:srgbClr val="00B050"/>
                </a:solidFill>
              </a:rPr>
              <a:t> mono)</a:t>
            </a:r>
            <a:endParaRPr lang="de-DE" sz="1600" b="1" dirty="0">
              <a:solidFill>
                <a:srgbClr val="00B050"/>
              </a:solidFill>
            </a:endParaRP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u="sng" dirty="0" err="1" smtClean="0">
                <a:solidFill>
                  <a:srgbClr val="00B050"/>
                </a:solidFill>
              </a:rPr>
              <a:t>Any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single</a:t>
            </a:r>
            <a:r>
              <a:rPr lang="de-DE" sz="1600" b="1" dirty="0" smtClean="0">
                <a:solidFill>
                  <a:srgbClr val="00B050"/>
                </a:solidFill>
              </a:rPr>
              <a:t> X-Ray </a:t>
            </a:r>
            <a:r>
              <a:rPr lang="de-DE" sz="1600" b="1" dirty="0" err="1" smtClean="0">
                <a:solidFill>
                  <a:srgbClr val="00B050"/>
                </a:solidFill>
              </a:rPr>
              <a:t>Energy</a:t>
            </a:r>
            <a:r>
              <a:rPr lang="de-DE" sz="1600" b="1" dirty="0" smtClean="0">
                <a:solidFill>
                  <a:srgbClr val="00B050"/>
                </a:solidFill>
              </a:rPr>
              <a:t/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	 (5-12 </a:t>
            </a:r>
            <a:r>
              <a:rPr lang="de-DE" sz="1600" b="1" dirty="0" err="1" smtClean="0">
                <a:solidFill>
                  <a:srgbClr val="00B050"/>
                </a:solidFill>
              </a:rPr>
              <a:t>keV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Synch‘ed</a:t>
            </a:r>
            <a:r>
              <a:rPr lang="de-DE" sz="1600" b="1" dirty="0" smtClean="0">
                <a:solidFill>
                  <a:srgbClr val="00B050"/>
                </a:solidFill>
              </a:rPr>
              <a:t> Laser</a:t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	(PP </a:t>
            </a:r>
            <a:r>
              <a:rPr lang="de-DE" sz="1600" b="1" dirty="0" err="1" smtClean="0">
                <a:solidFill>
                  <a:srgbClr val="00B050"/>
                </a:solidFill>
              </a:rPr>
              <a:t>or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Tangerine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1 LPD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1208" y="1143701"/>
            <a:ext cx="308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XFEL Beam Parameters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77989" y="1082738"/>
            <a:ext cx="3335382" cy="2196476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11" name="Picture 10" descr="FXE_ins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49" y="3930120"/>
            <a:ext cx="2840790" cy="28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fs</a:t>
            </a:r>
            <a:r>
              <a:rPr lang="en-US" sz="2200" dirty="0" smtClean="0"/>
              <a:t> Wide-Angle </a:t>
            </a:r>
            <a:r>
              <a:rPr lang="en-US" sz="2200" dirty="0" smtClean="0"/>
              <a:t>X-ray </a:t>
            </a:r>
            <a:r>
              <a:rPr lang="en-US" sz="2200" dirty="0" smtClean="0"/>
              <a:t>Scattering: Nice Potential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138308" y="1143276"/>
            <a:ext cx="4712365" cy="441685"/>
          </a:xfrm>
        </p:spPr>
        <p:txBody>
          <a:bodyPr/>
          <a:lstStyle/>
          <a:p>
            <a:pPr marL="108000" indent="0">
              <a:spcBef>
                <a:spcPct val="20000"/>
              </a:spcBef>
              <a:spcAft>
                <a:spcPts val="1000"/>
              </a:spcAft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Q-Range Attractive</a:t>
            </a:r>
            <a:endParaRPr lang="en-GB" sz="2400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117" y="1561821"/>
            <a:ext cx="3299254" cy="147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261748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Pink Beam </a:t>
            </a:r>
            <a:r>
              <a:rPr lang="de-DE" sz="1600" b="1" dirty="0" err="1" smtClean="0">
                <a:solidFill>
                  <a:srgbClr val="00B050"/>
                </a:solidFill>
              </a:rPr>
              <a:t>fine</a:t>
            </a:r>
            <a:r>
              <a:rPr lang="de-DE" sz="1600" b="1" dirty="0" smtClean="0">
                <a:solidFill>
                  <a:srgbClr val="00B050"/>
                </a:solidFill>
              </a:rPr>
              <a:t> (</a:t>
            </a:r>
            <a:r>
              <a:rPr lang="de-DE" sz="1600" b="1" dirty="0" err="1" smtClean="0">
                <a:solidFill>
                  <a:srgbClr val="00B050"/>
                </a:solidFill>
              </a:rPr>
              <a:t>no</a:t>
            </a:r>
            <a:r>
              <a:rPr lang="de-DE" sz="1600" b="1" dirty="0" smtClean="0">
                <a:solidFill>
                  <a:srgbClr val="00B050"/>
                </a:solidFill>
              </a:rPr>
              <a:t> mono)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u="sng" dirty="0" smtClean="0">
                <a:solidFill>
                  <a:srgbClr val="FF0000"/>
                </a:solidFill>
              </a:rPr>
              <a:t>16</a:t>
            </a:r>
            <a:r>
              <a:rPr lang="de-DE" sz="16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20 </a:t>
            </a:r>
            <a:r>
              <a:rPr lang="de-DE" sz="1600" b="1" u="sng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keV</a:t>
            </a:r>
            <a:endParaRPr lang="de-DE" sz="1600" b="1" dirty="0" smtClean="0">
              <a:solidFill>
                <a:srgbClr val="FF0000"/>
              </a:solidFill>
            </a:endParaRP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Synch‘ed</a:t>
            </a:r>
            <a:r>
              <a:rPr lang="de-DE" sz="1600" b="1" dirty="0" smtClean="0">
                <a:solidFill>
                  <a:srgbClr val="00B050"/>
                </a:solidFill>
              </a:rPr>
              <a:t> Laser</a:t>
            </a:r>
            <a:br>
              <a:rPr lang="de-DE" sz="1600" b="1" dirty="0" smtClean="0">
                <a:solidFill>
                  <a:srgbClr val="00B050"/>
                </a:solidFill>
              </a:rPr>
            </a:br>
            <a:r>
              <a:rPr lang="de-DE" sz="1600" b="1" dirty="0" smtClean="0">
                <a:solidFill>
                  <a:srgbClr val="00B050"/>
                </a:solidFill>
              </a:rPr>
              <a:t>	(PP </a:t>
            </a:r>
            <a:r>
              <a:rPr lang="de-DE" sz="1600" b="1" dirty="0" err="1" smtClean="0">
                <a:solidFill>
                  <a:srgbClr val="00B050"/>
                </a:solidFill>
              </a:rPr>
              <a:t>or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Tangerine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1 LPD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1208" y="1143701"/>
            <a:ext cx="308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XFEL Beam Parameters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677989" y="1082738"/>
            <a:ext cx="3335382" cy="2196476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n"/>
            </a:pPr>
            <a:endParaRPr lang="de-DE" smtClean="0">
              <a:solidFill>
                <a:srgbClr val="261748"/>
              </a:solidFill>
              <a:ea typeface="ＭＳ Ｐゴシック" pitchFamily="18" charset="-128"/>
            </a:endParaRPr>
          </a:p>
        </p:txBody>
      </p:sp>
      <p:pic>
        <p:nvPicPr>
          <p:cNvPr id="11" name="Picture 10" descr="FXE_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349" y="3930120"/>
            <a:ext cx="2840790" cy="28407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52940" y="1623235"/>
            <a:ext cx="4464000" cy="3311958"/>
            <a:chOff x="1297415" y="2094977"/>
            <a:chExt cx="6345726" cy="4497620"/>
          </a:xfrm>
        </p:grpSpPr>
        <p:pic>
          <p:nvPicPr>
            <p:cNvPr id="13" name="Picture 88" descr="\\win.desy.de\home\khakhuli\My Documents\Research\SCO_solvation\Fe_bpy3\Febpy3_simulation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3" r="8895"/>
            <a:stretch/>
          </p:blipFill>
          <p:spPr bwMode="auto">
            <a:xfrm>
              <a:off x="1297415" y="2094977"/>
              <a:ext cx="6345726" cy="4497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1962150" y="2466975"/>
              <a:ext cx="523875" cy="3619499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24125" y="2466975"/>
              <a:ext cx="1562100" cy="3619499"/>
            </a:xfrm>
            <a:prstGeom prst="rect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40993" y="2466975"/>
              <a:ext cx="3431382" cy="361949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425541" y="2986569"/>
              <a:ext cx="1439520" cy="43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400" i="1" dirty="0" err="1" smtClean="0">
                  <a:solidFill>
                    <a:srgbClr val="1F497D">
                      <a:lumMod val="60000"/>
                      <a:lumOff val="40000"/>
                    </a:srgbClr>
                  </a:solidFill>
                  <a:latin typeface="Calibri"/>
                  <a:ea typeface="+mn-ea"/>
                </a:rPr>
                <a:t>cage+solute</a:t>
              </a:r>
              <a:endParaRPr lang="en-US" sz="1400" i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  <a:ea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176263" y="2760589"/>
              <a:ext cx="958084" cy="43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400" i="1" dirty="0" smtClean="0">
                  <a:solidFill>
                    <a:srgbClr val="8064A2">
                      <a:lumMod val="75000"/>
                    </a:srgbClr>
                  </a:solidFill>
                  <a:latin typeface="Calibri"/>
                  <a:ea typeface="+mn-ea"/>
                </a:rPr>
                <a:t>solvent</a:t>
              </a:r>
              <a:endParaRPr lang="en-US" sz="1400" i="1" dirty="0">
                <a:solidFill>
                  <a:srgbClr val="8064A2">
                    <a:lumMod val="75000"/>
                  </a:srgbClr>
                </a:solidFill>
                <a:latin typeface="Calibri"/>
                <a:ea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3904996" y="2879028"/>
              <a:ext cx="848979" cy="4375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</a:pPr>
              <a:r>
                <a:rPr lang="en-US" sz="1400" i="1" dirty="0" smtClean="0">
                  <a:solidFill>
                    <a:srgbClr val="FF0000"/>
                  </a:solidFill>
                  <a:latin typeface="Calibri"/>
                  <a:ea typeface="+mn-ea"/>
                </a:rPr>
                <a:t>solute</a:t>
              </a:r>
              <a:endParaRPr lang="en-US" sz="1400" i="1" dirty="0">
                <a:solidFill>
                  <a:srgbClr val="FF0000"/>
                </a:solidFill>
                <a:latin typeface="Calibri"/>
                <a:ea typeface="+mn-ea"/>
              </a:endParaRP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2778034" y="4772297"/>
            <a:ext cx="505097" cy="870857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2246" y="5651859"/>
            <a:ext cx="5777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4000" b="1" i="1" dirty="0" err="1" smtClean="0">
                <a:solidFill>
                  <a:srgbClr val="FF0000"/>
                </a:solidFill>
              </a:rPr>
              <a:t>Femtoseconds</a:t>
            </a:r>
            <a:r>
              <a:rPr lang="de-DE" sz="4000" b="1" i="1" dirty="0" smtClean="0">
                <a:solidFill>
                  <a:srgbClr val="FF0000"/>
                </a:solidFill>
              </a:rPr>
              <a:t>: NEW!!</a:t>
            </a:r>
            <a:endParaRPr lang="de-DE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Scanning XANES </a:t>
            </a:r>
            <a:r>
              <a:rPr lang="en-US" sz="2200" dirty="0" smtClean="0"/>
              <a:t>at </a:t>
            </a:r>
            <a:r>
              <a:rPr lang="en-US" sz="2200" dirty="0" smtClean="0"/>
              <a:t>FXE (4-bounce mono)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342" y="1129381"/>
            <a:ext cx="420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charset="2"/>
              <a:buNone/>
            </a:pPr>
            <a:r>
              <a:rPr lang="en-US" sz="1400" b="1" dirty="0" smtClean="0">
                <a:solidFill>
                  <a:srgbClr val="261748"/>
                </a:solidFill>
              </a:rPr>
              <a:t>Currently: Point-by-point XAS (scanning mode)</a:t>
            </a:r>
            <a:endParaRPr lang="en-US" sz="1400" b="1" dirty="0">
              <a:solidFill>
                <a:srgbClr val="261748"/>
              </a:solidFill>
            </a:endParaRPr>
          </a:p>
        </p:txBody>
      </p:sp>
      <p:pic>
        <p:nvPicPr>
          <p:cNvPr id="38" name="Picture 37" descr="L3_spectr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" y="1471971"/>
            <a:ext cx="2155239" cy="1322145"/>
          </a:xfrm>
          <a:prstGeom prst="rect">
            <a:avLst/>
          </a:prstGeom>
        </p:spPr>
      </p:pic>
      <p:pic>
        <p:nvPicPr>
          <p:cNvPr id="39" name="Picture 38" descr="L3_di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" y="2837080"/>
            <a:ext cx="2205674" cy="1353085"/>
          </a:xfrm>
          <a:prstGeom prst="rect">
            <a:avLst/>
          </a:prstGeom>
        </p:spPr>
      </p:pic>
      <p:pic>
        <p:nvPicPr>
          <p:cNvPr id="41" name="Picture 40" descr="L1-edge_delay_scan_b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7" y="4333452"/>
            <a:ext cx="1693399" cy="151662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2081265" y="3513623"/>
            <a:ext cx="1286804" cy="13427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n"/>
            </a:pPr>
            <a:endParaRPr lang="en-US" smtClean="0">
              <a:solidFill>
                <a:srgbClr val="261748"/>
              </a:solidFill>
              <a:ea typeface="ＭＳ Ｐゴシック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38354" y="1561821"/>
            <a:ext cx="3675017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261748"/>
                </a:solidFill>
              </a:rPr>
              <a:t> </a:t>
            </a:r>
            <a:r>
              <a:rPr lang="de-DE" sz="1600" b="1" dirty="0" smtClean="0">
                <a:solidFill>
                  <a:srgbClr val="FF0000"/>
                </a:solidFill>
              </a:rPr>
              <a:t>Mono</a:t>
            </a:r>
            <a:r>
              <a:rPr lang="de-DE" sz="1600" b="1" dirty="0" smtClean="0">
                <a:solidFill>
                  <a:srgbClr val="00B050"/>
                </a:solidFill>
              </a:rPr>
              <a:t> Beam 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Tunable</a:t>
            </a:r>
            <a:r>
              <a:rPr lang="de-DE" sz="1600" b="1" dirty="0" smtClean="0">
                <a:solidFill>
                  <a:srgbClr val="FF000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X-Ray </a:t>
            </a:r>
            <a:r>
              <a:rPr lang="de-DE" sz="1600" b="1" dirty="0" err="1" smtClean="0">
                <a:solidFill>
                  <a:srgbClr val="00B050"/>
                </a:solidFill>
              </a:rPr>
              <a:t>Energy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</a:t>
            </a:r>
            <a:r>
              <a:rPr lang="de-DE" sz="1600" b="1" dirty="0" smtClean="0">
                <a:solidFill>
                  <a:srgbClr val="00B050"/>
                </a:solidFill>
              </a:rPr>
              <a:t>5-12 </a:t>
            </a:r>
            <a:r>
              <a:rPr lang="de-DE" sz="1600" b="1" dirty="0" err="1" smtClean="0">
                <a:solidFill>
                  <a:srgbClr val="00B050"/>
                </a:solidFill>
              </a:rPr>
              <a:t>keV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Synch‘ed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Laser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(PP </a:t>
            </a:r>
            <a:r>
              <a:rPr lang="de-DE" sz="1600" b="1" dirty="0" err="1" smtClean="0">
                <a:solidFill>
                  <a:srgbClr val="00B050"/>
                </a:solidFill>
              </a:rPr>
              <a:t>or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Tangerine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1 Diode (APD,…)</a:t>
            </a:r>
          </a:p>
          <a:p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1 MHz DAQ</a:t>
            </a:r>
            <a:endParaRPr lang="de-DE" sz="1600" b="1" dirty="0" smtClean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1208" y="1143701"/>
            <a:ext cx="308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XFEL Beam Parameters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226449" y="1082738"/>
            <a:ext cx="3786922" cy="1999499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n"/>
            </a:pPr>
            <a:endParaRPr lang="de-DE" smtClean="0">
              <a:solidFill>
                <a:srgbClr val="261748"/>
              </a:solidFill>
              <a:ea typeface="ＭＳ Ｐゴシック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915479" y="3863320"/>
            <a:ext cx="2497808" cy="2117385"/>
            <a:chOff x="5995034" y="3705411"/>
            <a:chExt cx="3074261" cy="27626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95034" y="3705411"/>
              <a:ext cx="3074261" cy="276262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auto">
            <a:xfrm>
              <a:off x="6367429" y="3922560"/>
              <a:ext cx="172794" cy="164160"/>
            </a:xfrm>
            <a:prstGeom prst="rect">
              <a:avLst/>
            </a:prstGeom>
            <a:solidFill>
              <a:srgbClr val="FFFFFF"/>
            </a:solidFill>
            <a:ln w="2857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24748" y="6101347"/>
            <a:ext cx="4581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Y. </a:t>
            </a:r>
            <a:r>
              <a:rPr lang="en-US" sz="1400" dirty="0" err="1" smtClean="0"/>
              <a:t>Obara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i="1" dirty="0" smtClean="0"/>
              <a:t>Optics </a:t>
            </a:r>
            <a:r>
              <a:rPr lang="en-US" sz="1400" i="1" dirty="0" smtClean="0"/>
              <a:t>Express</a:t>
            </a:r>
            <a:r>
              <a:rPr lang="en-US" sz="1400" dirty="0" smtClean="0"/>
              <a:t>, </a:t>
            </a:r>
            <a:r>
              <a:rPr lang="en-US" sz="1400" b="1" dirty="0" smtClean="0"/>
              <a:t>22</a:t>
            </a:r>
            <a:r>
              <a:rPr lang="en-US" sz="1400" dirty="0" smtClean="0"/>
              <a:t> (2014) 1105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252" y="3097058"/>
            <a:ext cx="1860015" cy="28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Dispersive XANES </a:t>
            </a:r>
            <a:r>
              <a:rPr lang="en-US" sz="2200" dirty="0" smtClean="0"/>
              <a:t>at FXE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18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56" y="3435968"/>
            <a:ext cx="2768787" cy="23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Billed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31" y="4786649"/>
            <a:ext cx="3413045" cy="161061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0342" y="1129381"/>
            <a:ext cx="420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Currently: Point-by-point </a:t>
            </a:r>
            <a:r>
              <a:rPr lang="en-US" sz="1400" b="1" dirty="0" smtClean="0"/>
              <a:t>XAS (scanning mode)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14763" y="4187457"/>
            <a:ext cx="3727293" cy="107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100" dirty="0" smtClean="0"/>
              <a:t>Scanning mode 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100" dirty="0" smtClean="0"/>
              <a:t> 4-bounce monochromator</a:t>
            </a:r>
            <a:endParaRPr lang="en-US" sz="1100" dirty="0"/>
          </a:p>
          <a:p>
            <a:pPr marL="285750" indent="-285750"/>
            <a:r>
              <a:rPr lang="en-US" sz="1100" dirty="0" smtClean="0"/>
              <a:t>Beam focusing chromaticity </a:t>
            </a:r>
            <a:r>
              <a:rPr lang="en-US" sz="1100" dirty="0" smtClean="0">
                <a:sym typeface="Wingdings"/>
              </a:rPr>
              <a:t> </a:t>
            </a:r>
            <a:r>
              <a:rPr lang="en-US" sz="1100" dirty="0" err="1" smtClean="0">
                <a:sym typeface="Wingdings"/>
              </a:rPr>
              <a:t>transfocator</a:t>
            </a:r>
            <a:endParaRPr lang="en-US" sz="1100" dirty="0" smtClean="0">
              <a:sym typeface="Wingdings"/>
            </a:endParaRPr>
          </a:p>
          <a:p>
            <a:pPr marL="285750" indent="-285750"/>
            <a:r>
              <a:rPr lang="en-US" sz="1100" dirty="0" smtClean="0">
                <a:sym typeface="Wingdings"/>
              </a:rPr>
              <a:t>Requires reliable intensity normalization!</a:t>
            </a:r>
          </a:p>
          <a:p>
            <a:pPr marL="285750" indent="-285750"/>
            <a:r>
              <a:rPr lang="en-US" sz="1100" dirty="0" smtClean="0">
                <a:sym typeface="Wingdings"/>
              </a:rPr>
              <a:t>(Single energy @ time delay) /shot</a:t>
            </a:r>
          </a:p>
          <a:p>
            <a:pPr marL="285750" indent="-285750"/>
            <a:r>
              <a:rPr lang="en-US" sz="1100" dirty="0" smtClean="0">
                <a:sym typeface="Wingdings"/>
              </a:rPr>
              <a:t>Gated point detector (APD)</a:t>
            </a:r>
            <a:endParaRPr lang="en-US" sz="1100" dirty="0" smtClean="0"/>
          </a:p>
        </p:txBody>
      </p:sp>
      <p:sp>
        <p:nvSpPr>
          <p:cNvPr id="37" name="Rectangle 36"/>
          <p:cNvSpPr/>
          <p:nvPr/>
        </p:nvSpPr>
        <p:spPr>
          <a:xfrm>
            <a:off x="114763" y="5323124"/>
            <a:ext cx="4759783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sz="1100" dirty="0"/>
              <a:t>Single-shot </a:t>
            </a:r>
            <a:r>
              <a:rPr lang="en-US" sz="1100" dirty="0" smtClean="0"/>
              <a:t>measurements</a:t>
            </a:r>
            <a:r>
              <a:rPr lang="en-US" sz="1100" dirty="0" smtClean="0">
                <a:sym typeface="Wingdings"/>
              </a:rPr>
              <a:t></a:t>
            </a:r>
            <a:r>
              <a:rPr lang="en-US" sz="1100" dirty="0" smtClean="0"/>
              <a:t> </a:t>
            </a:r>
            <a:r>
              <a:rPr lang="en-US" sz="1100" dirty="0"/>
              <a:t>require </a:t>
            </a:r>
            <a:r>
              <a:rPr lang="en-US" sz="1100" dirty="0" smtClean="0"/>
              <a:t>2 Spectrum Analyzers (SA)</a:t>
            </a:r>
          </a:p>
          <a:p>
            <a:pPr marL="171450" indent="-171450"/>
            <a:r>
              <a:rPr lang="en-US" sz="1100" dirty="0" smtClean="0"/>
              <a:t>Pink </a:t>
            </a:r>
            <a:r>
              <a:rPr lang="en-US" sz="1100" dirty="0"/>
              <a:t>beam would provide </a:t>
            </a:r>
            <a:r>
              <a:rPr lang="en-US" sz="1100" dirty="0" smtClean="0"/>
              <a:t>up to </a:t>
            </a:r>
            <a:r>
              <a:rPr lang="en-US" sz="1100" dirty="0"/>
              <a:t>1% </a:t>
            </a:r>
            <a:r>
              <a:rPr lang="en-US" sz="1100" dirty="0" smtClean="0"/>
              <a:t>bandwidth</a:t>
            </a:r>
          </a:p>
          <a:p>
            <a:pPr marL="171450" indent="-171450"/>
            <a:r>
              <a:rPr lang="en-US" sz="1100" dirty="0" smtClean="0"/>
              <a:t>(Entire XANES spectrum @ time delay) /shot</a:t>
            </a:r>
          </a:p>
          <a:p>
            <a:pPr marL="171450" indent="-171450"/>
            <a:r>
              <a:rPr lang="en-US" sz="1100" dirty="0" smtClean="0"/>
              <a:t>Self-normalization!</a:t>
            </a:r>
          </a:p>
          <a:p>
            <a:pPr marL="171450" indent="-171450"/>
            <a:r>
              <a:rPr lang="en-US" sz="1100" dirty="0" smtClean="0"/>
              <a:t>Requires a fast readout gated 1D detector (Gotthard)</a:t>
            </a:r>
            <a:endParaRPr lang="en-US" sz="1100" dirty="0"/>
          </a:p>
        </p:txBody>
      </p:sp>
      <p:pic>
        <p:nvPicPr>
          <p:cNvPr id="38" name="Picture 37" descr="L3_spectra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" y="1471971"/>
            <a:ext cx="2155239" cy="1322145"/>
          </a:xfrm>
          <a:prstGeom prst="rect">
            <a:avLst/>
          </a:prstGeom>
        </p:spPr>
      </p:pic>
      <p:pic>
        <p:nvPicPr>
          <p:cNvPr id="39" name="Picture 38" descr="L3_diff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3" y="2837080"/>
            <a:ext cx="2205674" cy="1353085"/>
          </a:xfrm>
          <a:prstGeom prst="rect">
            <a:avLst/>
          </a:prstGeom>
        </p:spPr>
      </p:pic>
      <p:pic>
        <p:nvPicPr>
          <p:cNvPr id="41" name="Picture 40" descr="L1-edge_delay_scan_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27" y="1471971"/>
            <a:ext cx="1519964" cy="1516624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2081265" y="3513623"/>
            <a:ext cx="1286804" cy="134279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03520" y="1561821"/>
            <a:ext cx="370985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261748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Pink Beam </a:t>
            </a:r>
            <a:r>
              <a:rPr lang="de-DE" sz="1600" b="1" dirty="0" err="1" smtClean="0">
                <a:solidFill>
                  <a:srgbClr val="00B050"/>
                </a:solidFill>
              </a:rPr>
              <a:t>fine</a:t>
            </a:r>
            <a:r>
              <a:rPr lang="de-DE" sz="1600" b="1" dirty="0" smtClean="0">
                <a:solidFill>
                  <a:srgbClr val="00B050"/>
                </a:solidFill>
              </a:rPr>
              <a:t> (</a:t>
            </a:r>
            <a:r>
              <a:rPr lang="de-DE" sz="1600" b="1" dirty="0" err="1" smtClean="0">
                <a:solidFill>
                  <a:srgbClr val="00B050"/>
                </a:solidFill>
              </a:rPr>
              <a:t>no</a:t>
            </a:r>
            <a:r>
              <a:rPr lang="de-DE" sz="1600" b="1" dirty="0" smtClean="0">
                <a:solidFill>
                  <a:srgbClr val="00B050"/>
                </a:solidFill>
              </a:rPr>
              <a:t> mono)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FF0000"/>
                </a:solidFill>
              </a:rPr>
              <a:t>Dial</a:t>
            </a:r>
            <a:r>
              <a:rPr lang="de-DE" sz="1600" b="1" dirty="0" smtClean="0">
                <a:solidFill>
                  <a:srgbClr val="FF0000"/>
                </a:solidFill>
              </a:rPr>
              <a:t>-in</a:t>
            </a:r>
            <a:r>
              <a:rPr lang="de-DE" sz="1600" b="1" dirty="0" smtClean="0">
                <a:solidFill>
                  <a:srgbClr val="00B050"/>
                </a:solidFill>
              </a:rPr>
              <a:t> X-Ray </a:t>
            </a:r>
            <a:r>
              <a:rPr lang="de-DE" sz="1600" b="1" u="sng" dirty="0" err="1" smtClean="0">
                <a:solidFill>
                  <a:srgbClr val="00B050"/>
                </a:solidFill>
              </a:rPr>
              <a:t>Energy</a:t>
            </a:r>
            <a:r>
              <a:rPr lang="de-DE" sz="1600" b="1" u="sng" dirty="0" smtClean="0">
                <a:solidFill>
                  <a:srgbClr val="00B050"/>
                </a:solidFill>
              </a:rPr>
              <a:t> (5-12 </a:t>
            </a:r>
            <a:r>
              <a:rPr lang="de-DE" sz="1600" b="1" u="sng" dirty="0" err="1" smtClean="0">
                <a:solidFill>
                  <a:srgbClr val="00B050"/>
                </a:solidFill>
              </a:rPr>
              <a:t>keV</a:t>
            </a:r>
            <a:r>
              <a:rPr lang="de-DE" sz="1600" b="1" u="sng" dirty="0" smtClean="0">
                <a:solidFill>
                  <a:srgbClr val="00B050"/>
                </a:solidFill>
              </a:rPr>
              <a:t>)</a:t>
            </a:r>
            <a:endParaRPr lang="de-DE" sz="1600" b="1" dirty="0" smtClean="0">
              <a:solidFill>
                <a:srgbClr val="00B050"/>
              </a:solidFill>
            </a:endParaRP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Synch‘ed</a:t>
            </a:r>
            <a:r>
              <a:rPr lang="de-DE" sz="1600" b="1" dirty="0" smtClean="0">
                <a:solidFill>
                  <a:srgbClr val="00B050"/>
                </a:solidFill>
              </a:rPr>
              <a:t> Laser</a:t>
            </a:r>
            <a:r>
              <a:rPr lang="de-DE" sz="1600" b="1" dirty="0">
                <a:solidFill>
                  <a:srgbClr val="00B050"/>
                </a:solidFill>
              </a:rPr>
              <a:t> </a:t>
            </a:r>
            <a:r>
              <a:rPr lang="de-DE" sz="1600" b="1" dirty="0" smtClean="0">
                <a:solidFill>
                  <a:srgbClr val="00B050"/>
                </a:solidFill>
              </a:rPr>
              <a:t>(PP </a:t>
            </a:r>
            <a:r>
              <a:rPr lang="de-DE" sz="1600" b="1" dirty="0" err="1" smtClean="0">
                <a:solidFill>
                  <a:srgbClr val="00B050"/>
                </a:solidFill>
              </a:rPr>
              <a:t>or</a:t>
            </a:r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 err="1" smtClean="0">
                <a:solidFill>
                  <a:srgbClr val="00B050"/>
                </a:solidFill>
              </a:rPr>
              <a:t>Tangerine</a:t>
            </a:r>
            <a:r>
              <a:rPr lang="de-DE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1600" b="1" dirty="0" smtClean="0">
                <a:solidFill>
                  <a:srgbClr val="00B050"/>
                </a:solidFill>
              </a:rPr>
              <a:t> </a:t>
            </a:r>
            <a:r>
              <a:rPr lang="de-DE" sz="1600" b="1" dirty="0">
                <a:solidFill>
                  <a:srgbClr val="00B050"/>
                </a:solidFill>
              </a:rPr>
              <a:t>2</a:t>
            </a:r>
            <a:r>
              <a:rPr lang="de-DE" sz="1600" b="1" dirty="0" smtClean="0">
                <a:solidFill>
                  <a:srgbClr val="00B050"/>
                </a:solidFill>
              </a:rPr>
              <a:t> Gotthards</a:t>
            </a:r>
            <a:endParaRPr lang="de-DE" sz="1600" b="1" dirty="0" smtClean="0">
              <a:solidFill>
                <a:srgbClr val="00B05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1208" y="1143701"/>
            <a:ext cx="308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None/>
            </a:pPr>
            <a:r>
              <a:rPr lang="de-DE" sz="2000" b="1" dirty="0" smtClean="0">
                <a:solidFill>
                  <a:srgbClr val="FF0000"/>
                </a:solidFill>
              </a:rPr>
              <a:t>XFEL Beam Parameters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5226449" y="1082738"/>
            <a:ext cx="3786922" cy="2000096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n"/>
            </a:pPr>
            <a:endParaRPr lang="de-DE" smtClean="0">
              <a:solidFill>
                <a:srgbClr val="261748"/>
              </a:solidFill>
              <a:ea typeface="ＭＳ Ｐゴシック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20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Timing Tool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Femtosecond</a:t>
            </a:r>
            <a:r>
              <a:rPr lang="de-DE" dirty="0" smtClean="0"/>
              <a:t> time </a:t>
            </a:r>
            <a:r>
              <a:rPr lang="de-DE" dirty="0" err="1" smtClean="0"/>
              <a:t>resolution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8878479" cy="4459287"/>
          </a:xfrm>
        </p:spPr>
        <p:txBody>
          <a:bodyPr/>
          <a:lstStyle/>
          <a:p>
            <a:r>
              <a:rPr lang="de-DE" dirty="0" smtClean="0"/>
              <a:t> Day 1: </a:t>
            </a:r>
            <a:r>
              <a:rPr lang="de-DE" dirty="0" smtClean="0">
                <a:solidFill>
                  <a:srgbClr val="00B050"/>
                </a:solidFill>
              </a:rPr>
              <a:t>LCLS/SACLA Solution</a:t>
            </a:r>
            <a:r>
              <a:rPr lang="de-DE" dirty="0" smtClean="0"/>
              <a:t> (FXE: </a:t>
            </a:r>
            <a:r>
              <a:rPr lang="de-DE" dirty="0" err="1" smtClean="0"/>
              <a:t>grating</a:t>
            </a:r>
            <a:r>
              <a:rPr lang="de-DE" dirty="0" smtClean="0"/>
              <a:t> </a:t>
            </a:r>
            <a:r>
              <a:rPr lang="de-DE" dirty="0" err="1" smtClean="0"/>
              <a:t>solution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smtClean="0">
                <a:solidFill>
                  <a:srgbClr val="00B050"/>
                </a:solidFill>
              </a:rPr>
              <a:t>10 Hz</a:t>
            </a:r>
            <a:r>
              <a:rPr lang="de-DE" dirty="0" smtClean="0"/>
              <a:t>, </a:t>
            </a:r>
            <a:r>
              <a:rPr lang="de-DE" dirty="0" err="1" smtClean="0"/>
              <a:t>spectral</a:t>
            </a:r>
            <a:r>
              <a:rPr lang="de-DE" dirty="0" smtClean="0"/>
              <a:t> + </a:t>
            </a:r>
            <a:r>
              <a:rPr lang="de-DE" dirty="0" err="1" smtClean="0"/>
              <a:t>spatial</a:t>
            </a:r>
            <a:r>
              <a:rPr lang="de-DE" dirty="0" smtClean="0"/>
              <a:t> </a:t>
            </a:r>
            <a:r>
              <a:rPr lang="de-DE" dirty="0" err="1" smtClean="0"/>
              <a:t>encoding</a:t>
            </a:r>
            <a:r>
              <a:rPr lang="de-DE" dirty="0" smtClean="0"/>
              <a:t>, 30 </a:t>
            </a:r>
            <a:r>
              <a:rPr lang="de-DE" dirty="0" err="1" smtClean="0"/>
              <a:t>fs</a:t>
            </a:r>
            <a:r>
              <a:rPr lang="de-DE" dirty="0" smtClean="0"/>
              <a:t> </a:t>
            </a:r>
            <a:r>
              <a:rPr lang="de-DE" dirty="0" err="1" smtClean="0"/>
              <a:t>fwhm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1 </a:t>
            </a:r>
            <a:r>
              <a:rPr lang="de-DE" dirty="0" err="1" smtClean="0">
                <a:sym typeface="Wingdings" panose="05000000000000000000" pitchFamily="2" charset="2"/>
              </a:rPr>
              <a:t>fs</a:t>
            </a:r>
            <a:r>
              <a:rPr lang="de-DE" dirty="0" smtClean="0"/>
              <a:t>)</a:t>
            </a:r>
          </a:p>
          <a:p>
            <a:r>
              <a:rPr lang="de-DE" dirty="0"/>
              <a:t> </a:t>
            </a:r>
            <a:r>
              <a:rPr lang="de-DE" dirty="0" err="1" smtClean="0"/>
              <a:t>Stabilized</a:t>
            </a:r>
            <a:r>
              <a:rPr lang="de-DE" dirty="0" smtClean="0"/>
              <a:t> </a:t>
            </a:r>
            <a:r>
              <a:rPr lang="de-DE" dirty="0" err="1" smtClean="0"/>
              <a:t>arrival</a:t>
            </a:r>
            <a:r>
              <a:rPr lang="de-DE" dirty="0" smtClean="0"/>
              <a:t> time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nice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, 30 </a:t>
            </a:r>
            <a:r>
              <a:rPr lang="de-DE" dirty="0" err="1" smtClean="0"/>
              <a:t>fs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smtClean="0"/>
              <a:t>1-2 </a:t>
            </a:r>
            <a:r>
              <a:rPr lang="de-DE" dirty="0" smtClean="0">
                <a:solidFill>
                  <a:srgbClr val="00B050"/>
                </a:solidFill>
              </a:rPr>
              <a:t>Gotthards 2.0</a:t>
            </a:r>
          </a:p>
          <a:p>
            <a:r>
              <a:rPr lang="de-DE" dirty="0"/>
              <a:t> </a:t>
            </a:r>
            <a:r>
              <a:rPr lang="de-DE" dirty="0" smtClean="0"/>
              <a:t>MHz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&lt; 30 </a:t>
            </a:r>
            <a:r>
              <a:rPr lang="de-DE" dirty="0" err="1" smtClean="0"/>
              <a:t>fs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development</a:t>
            </a:r>
            <a:r>
              <a:rPr lang="de-DE" dirty="0" smtClean="0"/>
              <a:t> (</a:t>
            </a:r>
            <a:r>
              <a:rPr lang="de-DE" b="1" dirty="0" smtClean="0">
                <a:solidFill>
                  <a:srgbClr val="00B050"/>
                </a:solidFill>
              </a:rPr>
              <a:t>EUCALL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pic>
        <p:nvPicPr>
          <p:cNvPr id="8195" name="Picture 3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5" y="3464537"/>
            <a:ext cx="3605891" cy="206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62" y="3464537"/>
            <a:ext cx="1823312" cy="300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" y="5532512"/>
            <a:ext cx="4492170" cy="81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45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Molecular </a:t>
            </a:r>
            <a:r>
              <a:rPr lang="en-US" sz="2200" dirty="0"/>
              <a:t>dynamics using the FXE instrument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F6AD2-4984-4578-9C9D-9060AB4CC087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295251"/>
              </p:ext>
            </p:extLst>
          </p:nvPr>
        </p:nvGraphicFramePr>
        <p:xfrm>
          <a:off x="251061" y="1250608"/>
          <a:ext cx="4871724" cy="500542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455823"/>
                <a:gridCol w="1791993"/>
                <a:gridCol w="1623908"/>
              </a:tblGrid>
              <a:tr h="34271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Parameter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Monochromatic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Pink beam</a:t>
                      </a:r>
                      <a:endParaRPr lang="en-US" sz="1400" dirty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Energy range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5-20(25) keV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5-20(25) keV</a:t>
                      </a:r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Beam position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 (fixed)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Sample (fixed)</a:t>
                      </a:r>
                      <a:endParaRPr lang="en-US" sz="1200" dirty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Energy bandwidth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1.4x10</a:t>
                      </a:r>
                      <a:r>
                        <a:rPr lang="en-US" sz="1200" baseline="30000" dirty="0" smtClean="0"/>
                        <a:t>-4</a:t>
                      </a:r>
                      <a:r>
                        <a:rPr lang="en-US" sz="1200" baseline="0" dirty="0" smtClean="0"/>
                        <a:t> Si(111) 3x10</a:t>
                      </a:r>
                      <a:r>
                        <a:rPr lang="en-US" sz="1200" baseline="30000" dirty="0" smtClean="0"/>
                        <a:t>-5</a:t>
                      </a:r>
                      <a:r>
                        <a:rPr lang="en-US" sz="1200" baseline="0" dirty="0" smtClean="0"/>
                        <a:t>    Si(311)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0.3-1 %</a:t>
                      </a:r>
                      <a:endParaRPr lang="en-US" sz="1200" dirty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Bunch charge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≤ 250 </a:t>
                      </a:r>
                      <a:r>
                        <a:rPr lang="en-US" sz="1200" dirty="0" err="1" smtClean="0"/>
                        <a:t>pC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≤ 250 </a:t>
                      </a:r>
                      <a:r>
                        <a:rPr lang="en-US" sz="1200" dirty="0" err="1" smtClean="0"/>
                        <a:t>pC</a:t>
                      </a:r>
                      <a:endParaRPr lang="en-US" sz="1200" dirty="0" smtClean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X-ray pulse duration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&lt; 25 </a:t>
                      </a:r>
                      <a:r>
                        <a:rPr lang="en-US" sz="1200" dirty="0" err="1" smtClean="0"/>
                        <a:t>fs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&lt; 25 </a:t>
                      </a:r>
                      <a:r>
                        <a:rPr lang="en-US" sz="1200" dirty="0" err="1" smtClean="0"/>
                        <a:t>fs</a:t>
                      </a:r>
                      <a:endParaRPr lang="en-US" sz="1200" dirty="0" smtClean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Optical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pulse duration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 </a:t>
                      </a:r>
                      <a:r>
                        <a:rPr lang="en-US" sz="1200" dirty="0" err="1" smtClean="0"/>
                        <a:t>fs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15 </a:t>
                      </a:r>
                      <a:r>
                        <a:rPr lang="en-US" sz="1200" dirty="0" err="1" smtClean="0"/>
                        <a:t>fs</a:t>
                      </a:r>
                      <a:endParaRPr lang="en-US" sz="1200" dirty="0"/>
                    </a:p>
                  </a:txBody>
                  <a:tcPr/>
                </a:tc>
              </a:tr>
              <a:tr h="4225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Sample delivery:</a:t>
                      </a:r>
                    </a:p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Liquid flat-sheet jets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 to 15 m/s (sapphire nozzles)</a:t>
                      </a:r>
                    </a:p>
                    <a:p>
                      <a:pPr algn="ctr"/>
                      <a:r>
                        <a:rPr lang="en-US" sz="1200" dirty="0" smtClean="0"/>
                        <a:t>Up to 100 m/s (colliding </a:t>
                      </a:r>
                      <a:r>
                        <a:rPr lang="en-US" sz="1200" baseline="0" dirty="0" err="1" smtClean="0"/>
                        <a:t>μjets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Up to 15 m/s (sapphire nozzles)</a:t>
                      </a:r>
                    </a:p>
                    <a:p>
                      <a:pPr algn="ctr"/>
                      <a:r>
                        <a:rPr lang="en-US" sz="1200" dirty="0" smtClean="0"/>
                        <a:t>Up to 100 m/s (colliding </a:t>
                      </a:r>
                      <a:r>
                        <a:rPr lang="en-US" sz="1200" baseline="0" dirty="0" err="1" smtClean="0"/>
                        <a:t>μjets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dirty="0" smtClean="0"/>
                    </a:p>
                  </a:txBody>
                  <a:tcPr/>
                </a:tc>
              </a:tr>
              <a:tr h="4225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X-ray beam spot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1-10 </a:t>
                      </a:r>
                      <a:r>
                        <a:rPr lang="en-US" sz="1200" baseline="0" dirty="0" smtClean="0"/>
                        <a:t>μm in focus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Up to 0.1 mm out of focus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1-10 </a:t>
                      </a:r>
                      <a:r>
                        <a:rPr lang="en-US" sz="1200" baseline="0" dirty="0" smtClean="0"/>
                        <a:t>μm in focus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Up to 0.1 mm out of focus</a:t>
                      </a:r>
                      <a:endParaRPr lang="en-US" sz="1200" dirty="0"/>
                    </a:p>
                  </a:txBody>
                  <a:tcPr/>
                </a:tc>
              </a:tr>
              <a:tr h="422527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Energy resolution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ca. 1 </a:t>
                      </a:r>
                      <a:r>
                        <a:rPr lang="en-US" sz="1200" dirty="0" err="1" smtClean="0"/>
                        <a:t>eV</a:t>
                      </a:r>
                      <a:r>
                        <a:rPr lang="en-US" sz="1200" dirty="0" smtClean="0"/>
                        <a:t> (cylindrical)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smtClean="0"/>
                        <a:t>0.3 - &lt;1eV (spherical)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ca. 1 </a:t>
                      </a:r>
                      <a:r>
                        <a:rPr lang="en-US" sz="1200" dirty="0" err="1" smtClean="0"/>
                        <a:t>eV</a:t>
                      </a:r>
                      <a:r>
                        <a:rPr lang="en-US" sz="1200" dirty="0" smtClean="0"/>
                        <a:t> (cylindrical)</a:t>
                      </a:r>
                      <a:endParaRPr lang="en-US" sz="1200" baseline="0" dirty="0" smtClean="0"/>
                    </a:p>
                    <a:p>
                      <a:pPr algn="ctr"/>
                      <a:r>
                        <a:rPr lang="en-US" sz="1200" baseline="0" dirty="0" smtClean="0"/>
                        <a:t>0.3 - &lt;1eV(spherical)</a:t>
                      </a:r>
                      <a:endParaRPr lang="en-US" sz="1200" dirty="0" smtClean="0"/>
                    </a:p>
                  </a:txBody>
                  <a:tcPr/>
                </a:tc>
              </a:tr>
              <a:tr h="34271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Q range ( XDS)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rgbClr val="261748"/>
                          </a:solidFill>
                        </a:rPr>
                        <a:t>0.7 – 13 Å</a:t>
                      </a:r>
                      <a:r>
                        <a:rPr lang="en-US" sz="1200" baseline="30000" dirty="0" smtClean="0">
                          <a:solidFill>
                            <a:srgbClr val="261748"/>
                          </a:solidFill>
                        </a:rPr>
                        <a:t>-1</a:t>
                      </a:r>
                      <a:endParaRPr lang="en-US" sz="1200" baseline="30000" dirty="0">
                        <a:solidFill>
                          <a:srgbClr val="26174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261748"/>
                          </a:solidFill>
                        </a:rPr>
                        <a:t>0.7 – 13 Å</a:t>
                      </a:r>
                      <a:r>
                        <a:rPr lang="en-US" sz="1200" baseline="30000" dirty="0" smtClean="0">
                          <a:solidFill>
                            <a:srgbClr val="261748"/>
                          </a:solidFill>
                        </a:rPr>
                        <a:t>-1</a:t>
                      </a:r>
                      <a:endParaRPr lang="en-US" sz="12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71220" y="1217304"/>
            <a:ext cx="33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 smtClean="0"/>
              <a:t>FXE Overview Specifications</a:t>
            </a:r>
            <a:endParaRPr lang="en-US" sz="1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54082" y="1703918"/>
            <a:ext cx="3989917" cy="5004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1400" dirty="0" smtClean="0"/>
              <a:t>FXE will offer world-wide unique and versatile end station for dynamical studies of guest-host interactions</a:t>
            </a:r>
          </a:p>
          <a:p>
            <a:pPr marL="285750" indent="-285750"/>
            <a:r>
              <a:rPr lang="en-US" sz="1400" dirty="0" smtClean="0"/>
              <a:t>It will exploit the high repetition rate, x-ray photon flux and ultrashort pulse duration of the European XFEL</a:t>
            </a:r>
          </a:p>
          <a:p>
            <a:pPr marL="285750" indent="-285750"/>
            <a:r>
              <a:rPr lang="en-US" sz="1400" dirty="0" smtClean="0"/>
              <a:t>FXE will offer a flexible sample environment optimized for liquid-phase photochemistry using a suite of complementary x-ray spectroscopic and scattering techniques in pump-probe arrangement.</a:t>
            </a:r>
          </a:p>
          <a:p>
            <a:pPr marL="285750" indent="-285750"/>
            <a:r>
              <a:rPr lang="en-US" sz="1400" dirty="0" smtClean="0"/>
              <a:t>Simultaneous measurements of several observables deliver a more complete picture of the dynamics both of the solute (guest) and solvent molecules (host).</a:t>
            </a:r>
          </a:p>
          <a:p>
            <a:pPr>
              <a:buNone/>
            </a:pPr>
            <a:endParaRPr lang="en-US" sz="1400" dirty="0"/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sym typeface="Wingdings"/>
              </a:rPr>
              <a:t>Coupled electronic, spin and nuclear changes of solute and solvent molecules can be resolved in “real-time”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marL="285750" indent="-28575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91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8948148" cy="4887549"/>
          </a:xfrm>
        </p:spPr>
        <p:txBody>
          <a:bodyPr/>
          <a:lstStyle/>
          <a:p>
            <a:r>
              <a:rPr lang="de-DE" b="1" dirty="0" smtClean="0"/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Any</a:t>
            </a:r>
            <a:r>
              <a:rPr lang="de-DE" b="1" dirty="0" smtClean="0">
                <a:solidFill>
                  <a:srgbClr val="00B050"/>
                </a:solidFill>
              </a:rPr>
              <a:t> SASE </a:t>
            </a:r>
            <a:r>
              <a:rPr lang="de-DE" b="1" dirty="0" err="1" smtClean="0">
                <a:solidFill>
                  <a:srgbClr val="00B050"/>
                </a:solidFill>
              </a:rPr>
              <a:t>Energy</a:t>
            </a:r>
            <a:r>
              <a:rPr lang="de-DE" b="1" dirty="0" smtClean="0">
                <a:solidFill>
                  <a:srgbClr val="00B050"/>
                </a:solidFill>
              </a:rPr>
              <a:t> in 5-12 </a:t>
            </a:r>
            <a:r>
              <a:rPr lang="de-DE" b="1" dirty="0" err="1" smtClean="0">
                <a:solidFill>
                  <a:srgbClr val="00B050"/>
                </a:solidFill>
              </a:rPr>
              <a:t>keV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range</a:t>
            </a:r>
            <a:r>
              <a:rPr lang="de-DE" b="1" dirty="0" smtClean="0">
                <a:solidFill>
                  <a:srgbClr val="00B050"/>
                </a:solidFill>
              </a:rPr>
              <a:t> (pink beam </a:t>
            </a:r>
            <a:r>
              <a:rPr lang="de-DE" b="1" dirty="0" err="1" smtClean="0">
                <a:solidFill>
                  <a:srgbClr val="00B050"/>
                </a:solidFill>
              </a:rPr>
              <a:t>fine</a:t>
            </a:r>
            <a:r>
              <a:rPr lang="de-DE" b="1" dirty="0" smtClean="0">
                <a:solidFill>
                  <a:srgbClr val="00B050"/>
                </a:solidFill>
              </a:rPr>
              <a:t>)</a:t>
            </a:r>
            <a:br>
              <a:rPr lang="de-DE" b="1" dirty="0" smtClean="0">
                <a:solidFill>
                  <a:srgbClr val="00B050"/>
                </a:solidFill>
              </a:rPr>
            </a:br>
            <a:r>
              <a:rPr lang="de-DE" b="1" dirty="0" smtClean="0"/>
              <a:t> </a:t>
            </a:r>
            <a:r>
              <a:rPr lang="de-DE" b="1" dirty="0" err="1" smtClean="0"/>
              <a:t>fine</a:t>
            </a:r>
            <a:r>
              <a:rPr lang="de-DE" b="1" dirty="0" smtClean="0"/>
              <a:t>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startup</a:t>
            </a:r>
            <a:r>
              <a:rPr lang="de-DE" b="1" dirty="0" smtClean="0"/>
              <a:t>/</a:t>
            </a:r>
            <a:r>
              <a:rPr lang="de-DE" b="1" dirty="0" err="1" smtClean="0"/>
              <a:t>first</a:t>
            </a:r>
            <a:r>
              <a:rPr lang="de-DE" b="1" dirty="0" smtClean="0"/>
              <a:t> (limited) </a:t>
            </a:r>
            <a:r>
              <a:rPr lang="de-DE" b="1" dirty="0" err="1" smtClean="0"/>
              <a:t>experiments</a:t>
            </a:r>
            <a:r>
              <a:rPr lang="de-DE" b="1" dirty="0" smtClean="0"/>
              <a:t> (</a:t>
            </a:r>
            <a:r>
              <a:rPr lang="de-DE" b="1" dirty="0" smtClean="0">
                <a:solidFill>
                  <a:srgbClr val="00B050"/>
                </a:solidFill>
              </a:rPr>
              <a:t>XES</a:t>
            </a:r>
            <a:r>
              <a:rPr lang="de-DE" b="1" dirty="0" smtClean="0"/>
              <a:t>)</a:t>
            </a:r>
          </a:p>
          <a:p>
            <a:endParaRPr lang="de-DE" b="1" dirty="0" smtClean="0"/>
          </a:p>
          <a:p>
            <a:r>
              <a:rPr lang="de-DE" b="1" dirty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Special</a:t>
            </a:r>
            <a:r>
              <a:rPr lang="de-DE" b="1" dirty="0" smtClean="0"/>
              <a:t> SASE </a:t>
            </a:r>
            <a:r>
              <a:rPr lang="de-DE" b="1" dirty="0" err="1" smtClean="0"/>
              <a:t>Energies</a:t>
            </a:r>
            <a:r>
              <a:rPr lang="de-DE" b="1" dirty="0" smtClean="0"/>
              <a:t> in </a:t>
            </a:r>
            <a:r>
              <a:rPr lang="de-DE" b="1" dirty="0" smtClean="0">
                <a:solidFill>
                  <a:srgbClr val="00B050"/>
                </a:solidFill>
              </a:rPr>
              <a:t>5-12 </a:t>
            </a:r>
            <a:r>
              <a:rPr lang="de-DE" b="1" dirty="0" err="1" smtClean="0">
                <a:solidFill>
                  <a:srgbClr val="00B050"/>
                </a:solidFill>
              </a:rPr>
              <a:t>keV</a:t>
            </a:r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range</a:t>
            </a:r>
            <a:r>
              <a:rPr lang="de-DE" b="1" dirty="0" smtClean="0">
                <a:solidFill>
                  <a:srgbClr val="00B050"/>
                </a:solidFill>
              </a:rPr>
              <a:t> (XANES)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(</a:t>
            </a:r>
            <a:r>
              <a:rPr lang="de-DE" b="1" dirty="0" smtClean="0">
                <a:solidFill>
                  <a:srgbClr val="FF0000"/>
                </a:solidFill>
              </a:rPr>
              <a:t>TM </a:t>
            </a:r>
            <a:r>
              <a:rPr lang="de-DE" b="1" dirty="0" err="1" smtClean="0">
                <a:solidFill>
                  <a:srgbClr val="FF0000"/>
                </a:solidFill>
              </a:rPr>
              <a:t>edges</a:t>
            </a:r>
            <a:r>
              <a:rPr lang="de-DE" b="1" dirty="0" smtClean="0"/>
              <a:t>, </a:t>
            </a:r>
            <a:r>
              <a:rPr lang="de-DE" b="1" dirty="0" err="1" smtClean="0"/>
              <a:t>Mn</a:t>
            </a:r>
            <a:r>
              <a:rPr lang="de-DE" b="1" dirty="0" smtClean="0"/>
              <a:t> </a:t>
            </a:r>
            <a:r>
              <a:rPr lang="de-DE" b="1" dirty="0" smtClean="0">
                <a:sym typeface="Wingdings" panose="05000000000000000000" pitchFamily="2" charset="2"/>
              </a:rPr>
              <a:t> </a:t>
            </a:r>
            <a:r>
              <a:rPr lang="de-DE" b="1" dirty="0" err="1" smtClean="0">
                <a:sym typeface="Wingdings" panose="05000000000000000000" pitchFamily="2" charset="2"/>
              </a:rPr>
              <a:t>Fe</a:t>
            </a:r>
            <a:r>
              <a:rPr lang="de-DE" b="1" dirty="0" smtClean="0">
                <a:sym typeface="Wingdings" panose="05000000000000000000" pitchFamily="2" charset="2"/>
              </a:rPr>
              <a:t>  </a:t>
            </a:r>
            <a:r>
              <a:rPr lang="de-DE" b="1" dirty="0" err="1" smtClean="0">
                <a:sym typeface="Wingdings" panose="05000000000000000000" pitchFamily="2" charset="2"/>
              </a:rPr>
              <a:t>Cu</a:t>
            </a:r>
            <a:r>
              <a:rPr lang="de-DE" b="1" dirty="0" smtClean="0">
                <a:sym typeface="Wingdings" panose="05000000000000000000" pitchFamily="2" charset="2"/>
              </a:rPr>
              <a:t>, Co  Pt (L), etc…)</a:t>
            </a:r>
          </a:p>
          <a:p>
            <a:r>
              <a:rPr lang="de-DE" b="1" dirty="0">
                <a:sym typeface="Wingdings" panose="05000000000000000000" pitchFamily="2" charset="2"/>
              </a:rPr>
              <a:t> </a:t>
            </a:r>
            <a:r>
              <a:rPr lang="de-DE" b="1" dirty="0" smtClean="0">
                <a:sym typeface="Wingdings" panose="05000000000000000000" pitchFamily="2" charset="2"/>
              </a:rPr>
              <a:t>4-bounce </a:t>
            </a:r>
            <a:r>
              <a:rPr lang="de-DE" b="1" dirty="0" err="1" smtClean="0">
                <a:sym typeface="Wingdings" panose="05000000000000000000" pitchFamily="2" charset="2"/>
              </a:rPr>
              <a:t>monochromator</a:t>
            </a:r>
            <a:r>
              <a:rPr lang="de-DE" b="1" dirty="0" smtClean="0">
                <a:sym typeface="Wingdings" panose="05000000000000000000" pitchFamily="2" charset="2"/>
              </a:rPr>
              <a:t> + </a:t>
            </a:r>
            <a:r>
              <a:rPr lang="de-DE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special</a:t>
            </a:r>
            <a:r>
              <a:rPr lang="de-DE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de-DE" b="1" dirty="0">
                <a:solidFill>
                  <a:srgbClr val="00B050"/>
                </a:solidFill>
              </a:rPr>
              <a:t>5-12 </a:t>
            </a:r>
            <a:r>
              <a:rPr lang="de-DE" b="1" dirty="0" err="1">
                <a:solidFill>
                  <a:srgbClr val="00B050"/>
                </a:solidFill>
              </a:rPr>
              <a:t>keV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</a:rPr>
              <a:t>range</a:t>
            </a:r>
            <a:endParaRPr lang="de-DE" b="1" dirty="0" smtClean="0">
              <a:solidFill>
                <a:srgbClr val="00B050"/>
              </a:solidFill>
            </a:endParaRPr>
          </a:p>
          <a:p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 smtClean="0">
                <a:solidFill>
                  <a:srgbClr val="00B050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16 </a:t>
            </a:r>
            <a:r>
              <a:rPr lang="de-DE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20 </a:t>
            </a:r>
            <a:r>
              <a:rPr lang="de-DE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keV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attractive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for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High-Q WAXS</a:t>
            </a:r>
          </a:p>
          <a:p>
            <a:endParaRPr lang="de-DE" b="1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Timing: 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jitter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 time-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stamped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, 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stepwise</a:t>
            </a:r>
            <a:r>
              <a:rPr lang="de-DE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(10 Hz, ...) </a:t>
            </a:r>
            <a:r>
              <a:rPr lang="de-DE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fine</a:t>
            </a:r>
            <a:endParaRPr lang="de-D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5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7DD259-A1DA-4974-A281-8ED61260709B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21</a:t>
            </a:fld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326" y="1106874"/>
            <a:ext cx="5724213" cy="3382765"/>
            <a:chOff x="858088" y="1329039"/>
            <a:chExt cx="7493047" cy="4848955"/>
          </a:xfrm>
        </p:grpSpPr>
        <p:pic>
          <p:nvPicPr>
            <p:cNvPr id="3" name="Picture 2" descr="lcls-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31" y="1329039"/>
              <a:ext cx="7111894" cy="4819104"/>
            </a:xfrm>
            <a:prstGeom prst="rect">
              <a:avLst/>
            </a:prstGeom>
          </p:spPr>
        </p:pic>
        <p:sp>
          <p:nvSpPr>
            <p:cNvPr id="7" name="Cube 6"/>
            <p:cNvSpPr/>
            <p:nvPr/>
          </p:nvSpPr>
          <p:spPr bwMode="auto">
            <a:xfrm rot="3630566">
              <a:off x="5328993" y="3838335"/>
              <a:ext cx="432048" cy="216024"/>
            </a:xfrm>
            <a:prstGeom prst="cube">
              <a:avLst/>
            </a:prstGeom>
            <a:solidFill>
              <a:srgbClr val="261748"/>
            </a:solidFill>
            <a:ln w="2857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indent="-342900">
                <a:buFont typeface="Wingdings" pitchFamily="2" charset="2"/>
                <a:buChar char="n"/>
              </a:pPr>
              <a:endParaRPr lang="en-US" smtClean="0">
                <a:solidFill>
                  <a:srgbClr val="261748"/>
                </a:solidFill>
                <a:ea typeface="ＭＳ Ｐゴシック" pitchFamily="18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08236" y="3242081"/>
              <a:ext cx="842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dirty="0" smtClean="0">
                  <a:solidFill>
                    <a:srgbClr val="1F123C"/>
                  </a:solidFill>
                  <a:latin typeface="Arial"/>
                  <a:ea typeface="ＭＳ Ｐゴシック"/>
                </a:rPr>
                <a:t>XDS</a:t>
              </a:r>
              <a:endParaRPr lang="en-US" sz="2400" b="1" dirty="0">
                <a:solidFill>
                  <a:srgbClr val="1F123C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2753" y="1491512"/>
              <a:ext cx="8005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dirty="0" smtClean="0">
                  <a:solidFill>
                    <a:srgbClr val="1F123C"/>
                  </a:solidFill>
                  <a:latin typeface="Arial"/>
                  <a:ea typeface="ＭＳ Ｐゴシック"/>
                </a:rPr>
                <a:t>XES</a:t>
              </a:r>
              <a:endParaRPr lang="en-US" sz="2400" b="1" dirty="0">
                <a:solidFill>
                  <a:srgbClr val="1F123C"/>
                </a:solidFill>
                <a:latin typeface="Arial"/>
                <a:ea typeface="ＭＳ Ｐゴシック"/>
              </a:endParaRPr>
            </a:p>
          </p:txBody>
        </p:sp>
        <p:grpSp>
          <p:nvGrpSpPr>
            <p:cNvPr id="11" name="Gruppieren 1"/>
            <p:cNvGrpSpPr>
              <a:grpSpLocks noChangeAspect="1"/>
            </p:cNvGrpSpPr>
            <p:nvPr/>
          </p:nvGrpSpPr>
          <p:grpSpPr bwMode="auto">
            <a:xfrm>
              <a:off x="6003236" y="2805851"/>
              <a:ext cx="1400369" cy="1432951"/>
              <a:chOff x="5570538" y="1196975"/>
              <a:chExt cx="3519487" cy="3600450"/>
            </a:xfrm>
          </p:grpSpPr>
          <p:pic>
            <p:nvPicPr>
              <p:cNvPr id="12" name="Picture 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0538" y="1196975"/>
                <a:ext cx="3519487" cy="360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Pfeil nach rechts 10"/>
              <p:cNvSpPr/>
              <p:nvPr/>
            </p:nvSpPr>
            <p:spPr>
              <a:xfrm rot="8240573">
                <a:off x="7697896" y="3275732"/>
                <a:ext cx="430812" cy="144160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4" name="Pfeil nach rechts 14"/>
              <p:cNvSpPr/>
              <p:nvPr/>
            </p:nvSpPr>
            <p:spPr>
              <a:xfrm rot="18862163">
                <a:off x="5932867" y="2840563"/>
                <a:ext cx="432482" cy="145978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5" name="Pfeil nach rechts 15"/>
              <p:cNvSpPr/>
              <p:nvPr/>
            </p:nvSpPr>
            <p:spPr>
              <a:xfrm rot="2855935">
                <a:off x="6969844" y="2053020"/>
                <a:ext cx="432481" cy="144197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6" name="Pfeil nach rechts 17"/>
              <p:cNvSpPr/>
              <p:nvPr/>
            </p:nvSpPr>
            <p:spPr>
              <a:xfrm rot="13606660">
                <a:off x="6581757" y="4003634"/>
                <a:ext cx="432481" cy="144197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 bwMode="auto">
            <a:xfrm flipV="1">
              <a:off x="5405954" y="3131899"/>
              <a:ext cx="883831" cy="446188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V="1">
              <a:off x="5369575" y="3586668"/>
              <a:ext cx="1254864" cy="653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5384680" y="3591147"/>
              <a:ext cx="1239759" cy="415967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Rectangle 22"/>
            <p:cNvSpPr/>
            <p:nvPr/>
          </p:nvSpPr>
          <p:spPr bwMode="auto">
            <a:xfrm>
              <a:off x="5440277" y="4230210"/>
              <a:ext cx="2436970" cy="19477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Font typeface="Wingdings" pitchFamily="2" charset="2"/>
                <a:buChar char="n"/>
                <a:tabLst/>
              </a:pPr>
              <a:endParaRPr kumimoji="0" 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99997" y="4164019"/>
              <a:ext cx="7207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1600" dirty="0" smtClean="0">
                  <a:solidFill>
                    <a:srgbClr val="1F123C"/>
                  </a:solidFill>
                  <a:latin typeface="Arial"/>
                  <a:ea typeface="ＭＳ Ｐゴシック"/>
                </a:rPr>
                <a:t>Diode</a:t>
              </a:r>
              <a:endParaRPr lang="en-US" sz="1600" dirty="0">
                <a:solidFill>
                  <a:srgbClr val="1F123C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58088" y="2900241"/>
              <a:ext cx="2102316" cy="5478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rgbClr val="FF0000"/>
                  </a:solidFill>
                </a:rPr>
                <a:t>XFEL beam</a:t>
              </a:r>
            </a:p>
            <a:p>
              <a:pPr>
                <a:buNone/>
              </a:pP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70554" y="4640044"/>
              <a:ext cx="2421864" cy="8556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b="1" dirty="0" smtClean="0">
                  <a:solidFill>
                    <a:srgbClr val="3366FF"/>
                  </a:solidFill>
                </a:rPr>
                <a:t>Optical laser beam</a:t>
              </a:r>
            </a:p>
            <a:p>
              <a:pPr>
                <a:buNone/>
              </a:pPr>
              <a:endParaRPr lang="en-US" sz="8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23726" y="4519553"/>
              <a:ext cx="817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r>
                <a:rPr lang="en-US" sz="2400" b="1" dirty="0" smtClean="0">
                  <a:solidFill>
                    <a:srgbClr val="1F123C"/>
                  </a:solidFill>
                  <a:latin typeface="Arial"/>
                  <a:ea typeface="ＭＳ Ｐゴシック"/>
                </a:rPr>
                <a:t>XAS</a:t>
              </a:r>
              <a:endParaRPr lang="en-US" sz="2400" b="1" dirty="0">
                <a:solidFill>
                  <a:srgbClr val="1F123C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6" name="Picture 5" descr="FXE_inse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707" y="2983183"/>
            <a:ext cx="3072731" cy="3072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8477" y="6253834"/>
            <a:ext cx="1935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i="1" dirty="0" smtClean="0"/>
              <a:t>Courtesy by European XFEL/</a:t>
            </a:r>
            <a:r>
              <a:rPr lang="en-US" sz="800" i="1" dirty="0" err="1" smtClean="0"/>
              <a:t>Rey.Hori</a:t>
            </a:r>
            <a:endParaRPr lang="en-US" sz="8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75561" y="4261215"/>
            <a:ext cx="4882390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A Suite of Simultaneous X-Ray Tools available:</a:t>
            </a: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XAS </a:t>
            </a:r>
            <a:endParaRPr lang="en-US" sz="1600" b="1" u="sng" smtClean="0">
              <a:solidFill>
                <a:srgbClr val="FF0000"/>
              </a:solidFill>
            </a:endParaRP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Non resonant XES</a:t>
            </a: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Resonant XES (RIXS)</a:t>
            </a: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X-Ray Raman Scattering</a:t>
            </a: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Wide(Small)-Angle X-ray Scattering</a:t>
            </a:r>
          </a:p>
          <a:p>
            <a:pPr>
              <a:buFont typeface="Wingdings" charset="2"/>
              <a:buNone/>
            </a:pPr>
            <a:r>
              <a:rPr lang="en-US" sz="1600" b="1" smtClean="0">
                <a:solidFill>
                  <a:srgbClr val="FF0000"/>
                </a:solidFill>
              </a:rPr>
              <a:t>- …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1187624" y="309087"/>
            <a:ext cx="7128792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>Summary: Towards a High-Speed Molecular Camera</a:t>
            </a:r>
            <a:r>
              <a:rPr lang="en-US" sz="2200" b="1" dirty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/>
            </a:r>
            <a:br>
              <a:rPr lang="en-US" sz="2200" b="1" dirty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</a:b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>for tracking chemical reaction dynamics</a:t>
            </a:r>
          </a:p>
        </p:txBody>
      </p:sp>
      <p:sp>
        <p:nvSpPr>
          <p:cNvPr id="31" name="Rounded Rectangle 30"/>
          <p:cNvSpPr/>
          <p:nvPr/>
        </p:nvSpPr>
        <p:spPr bwMode="auto">
          <a:xfrm rot="1399121">
            <a:off x="6113845" y="1713116"/>
            <a:ext cx="2628657" cy="472583"/>
          </a:xfrm>
          <a:prstGeom prst="roundRect">
            <a:avLst/>
          </a:prstGeom>
          <a:solidFill>
            <a:schemeClr val="tx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ea typeface="ＭＳ Ｐゴシック" pitchFamily="18" charset="-128"/>
              </a:rPr>
              <a:t>User operation in 2017!</a:t>
            </a:r>
          </a:p>
        </p:txBody>
      </p:sp>
    </p:spTree>
    <p:extLst>
      <p:ext uri="{BB962C8B-B14F-4D97-AF65-F5344CB8AC3E}">
        <p14:creationId xmlns:p14="http://schemas.microsoft.com/office/powerpoint/2010/main" val="40965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59CC25-BCC4-4054-8BB5-77FD78D901AF}" type="slidenum">
              <a:rPr lang="en-GB">
                <a:solidFill>
                  <a:srgbClr val="FFFFFF"/>
                </a:solidFill>
              </a:rPr>
              <a:pPr/>
              <a:t>22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6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585" y="541338"/>
            <a:ext cx="7154740" cy="481012"/>
          </a:xfrm>
        </p:spPr>
        <p:txBody>
          <a:bodyPr/>
          <a:lstStyle/>
          <a:p>
            <a:r>
              <a:rPr lang="pl-PL" dirty="0" smtClean="0"/>
              <a:t>Day -1 </a:t>
            </a:r>
            <a:r>
              <a:rPr lang="de-DE" dirty="0"/>
              <a:t>E</a:t>
            </a:r>
            <a:r>
              <a:rPr lang="pl-PL" dirty="0" smtClean="0"/>
              <a:t>xperiment</a:t>
            </a:r>
            <a:r>
              <a:rPr lang="de-DE" dirty="0" smtClean="0"/>
              <a:t>al </a:t>
            </a:r>
            <a:r>
              <a:rPr lang="de-DE" dirty="0" err="1" smtClean="0"/>
              <a:t>Conditions</a:t>
            </a:r>
            <a:endParaRPr lang="en-GB" dirty="0"/>
          </a:p>
        </p:txBody>
      </p:sp>
      <p:sp>
        <p:nvSpPr>
          <p:cNvPr id="668675" name="Text Box 3"/>
          <p:cNvSpPr txBox="1">
            <a:spLocks noChangeArrowheads="1"/>
          </p:cNvSpPr>
          <p:nvPr/>
        </p:nvSpPr>
        <p:spPr bwMode="auto">
          <a:xfrm>
            <a:off x="323529" y="1023143"/>
            <a:ext cx="8568951" cy="54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457200" indent="-457200"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AutoNum type="arabicParenR"/>
            </a:pP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XES </a:t>
            </a:r>
            <a:r>
              <a:rPr lang="de-DE" sz="1800" b="1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experiment</a:t>
            </a: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 on </a:t>
            </a:r>
            <a:r>
              <a:rPr lang="de-DE" sz="1800" b="1" dirty="0" err="1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photoexcited</a:t>
            </a:r>
            <a:r>
              <a:rPr lang="de-DE" sz="1800" b="1" dirty="0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solvated</a:t>
            </a:r>
            <a:r>
              <a:rPr lang="de-DE" sz="1800" b="1" dirty="0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chromophores</a:t>
            </a:r>
            <a:endParaRPr lang="de-DE" sz="1800" b="1" dirty="0">
              <a:solidFill>
                <a:srgbClr val="00B050"/>
              </a:solidFill>
              <a:latin typeface="Arial"/>
              <a:ea typeface="Geneva" pitchFamily="1" charset="-128"/>
            </a:endParaRPr>
          </a:p>
          <a:p>
            <a:pPr marL="457200" indent="-457200"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AutoNum type="arabicParenR"/>
            </a:pPr>
            <a:r>
              <a:rPr lang="de-DE" sz="1800" b="1" dirty="0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WAXS </a:t>
            </a: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(=XDS) </a:t>
            </a:r>
            <a:r>
              <a:rPr lang="de-DE" sz="1800" b="1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experiment</a:t>
            </a: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 on </a:t>
            </a:r>
            <a:r>
              <a:rPr lang="de-DE" sz="1800" b="1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solvated</a:t>
            </a: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chromophores</a:t>
            </a:r>
            <a:r>
              <a:rPr lang="de-DE" sz="1800" b="1" dirty="0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endParaRPr lang="de-DE" sz="1800" b="1" dirty="0">
              <a:solidFill>
                <a:srgbClr val="00B050"/>
              </a:solidFill>
              <a:latin typeface="Arial"/>
              <a:ea typeface="Geneva" pitchFamily="1" charset="-128"/>
            </a:endParaRPr>
          </a:p>
          <a:p>
            <a:pPr marL="457200" indent="-457200"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AutoNum type="arabicParenR"/>
            </a:pPr>
            <a:r>
              <a:rPr lang="de-DE" sz="1800" b="1" dirty="0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…</a:t>
            </a:r>
            <a:r>
              <a:rPr lang="de-DE" sz="1800" b="1" dirty="0" err="1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and</a:t>
            </a:r>
            <a:r>
              <a:rPr lang="de-DE" sz="1800" b="1" dirty="0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each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of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the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above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Time-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Resolved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(&lt; 1 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ps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)</a:t>
            </a:r>
          </a:p>
          <a:p>
            <a:pPr marL="457200" indent="-457200"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AutoNum type="arabicParenR"/>
            </a:pP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TR-XANES (</a:t>
            </a:r>
            <a:r>
              <a:rPr lang="de-DE" sz="1800" b="1" dirty="0" err="1">
                <a:solidFill>
                  <a:srgbClr val="FF0000"/>
                </a:solidFill>
                <a:latin typeface="Arial"/>
                <a:ea typeface="Geneva" pitchFamily="1" charset="-128"/>
              </a:rPr>
              <a:t>with</a:t>
            </a:r>
            <a:r>
              <a:rPr lang="de-DE" sz="1800" b="1" dirty="0">
                <a:solidFill>
                  <a:srgbClr val="FF0000"/>
                </a:solidFill>
                <a:latin typeface="Arial"/>
                <a:ea typeface="Geneva" pitchFamily="1" charset="-128"/>
              </a:rPr>
              <a:t> 4-bounce mono</a:t>
            </a:r>
            <a:r>
              <a:rPr lang="de-DE" sz="1800" b="1" dirty="0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), </a:t>
            </a:r>
            <a:r>
              <a:rPr lang="de-DE" sz="1800" b="1" dirty="0" err="1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dispersive</a:t>
            </a:r>
            <a:r>
              <a:rPr lang="de-DE" sz="1800" b="1" dirty="0" smtClean="0">
                <a:solidFill>
                  <a:srgbClr val="FF0000"/>
                </a:solidFill>
                <a:latin typeface="Arial"/>
                <a:ea typeface="Geneva" pitchFamily="1" charset="-128"/>
              </a:rPr>
              <a:t> XANES</a:t>
            </a:r>
            <a:endParaRPr lang="de-DE" sz="1800" b="1" dirty="0">
              <a:solidFill>
                <a:srgbClr val="FF0000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Experimental </a:t>
            </a:r>
            <a:r>
              <a:rPr lang="de-DE" sz="1800" b="1" u="sng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Conditions</a:t>
            </a: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u="sng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for</a:t>
            </a: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u="sng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Incident</a:t>
            </a: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 Beam</a:t>
            </a: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&gt;5 </a:t>
            </a:r>
            <a:r>
              <a:rPr lang="de-DE" sz="1800" b="1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keV</a:t>
            </a:r>
            <a:r>
              <a:rPr lang="de-DE" sz="1800" b="1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, 12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keV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, 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16-20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keV</a:t>
            </a: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Pink Beam, 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mono 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(4-bounce)</a:t>
            </a: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Single Pulse (10 Hz), 100 kHz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, 4.5 MHz</a:t>
            </a:r>
            <a:endParaRPr lang="de-DE" sz="1800" b="1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de-DE" sz="1800" b="1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Experimental </a:t>
            </a:r>
            <a:r>
              <a:rPr lang="de-DE" sz="1800" b="1" u="sng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Conditions</a:t>
            </a: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u="sng" dirty="0" err="1">
                <a:solidFill>
                  <a:srgbClr val="00B050"/>
                </a:solidFill>
                <a:latin typeface="Arial"/>
                <a:ea typeface="Geneva" pitchFamily="1" charset="-128"/>
              </a:rPr>
              <a:t>for</a:t>
            </a:r>
            <a:r>
              <a:rPr lang="de-DE" sz="1800" b="1" u="sng" dirty="0">
                <a:solidFill>
                  <a:srgbClr val="00B050"/>
                </a:solidFill>
                <a:latin typeface="Arial"/>
                <a:ea typeface="Geneva" pitchFamily="1" charset="-128"/>
              </a:rPr>
              <a:t> TR Experiment</a:t>
            </a: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Synchronized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 PP Laser at same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rep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-rate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as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 XFEL beam</a:t>
            </a: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dirty="0">
                <a:solidFill>
                  <a:srgbClr val="00B050"/>
                </a:solidFill>
                <a:latin typeface="Arial"/>
                <a:ea typeface="Geneva" pitchFamily="1" charset="-128"/>
              </a:rPr>
              <a:t>Backup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: FXE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Tangerine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laser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 (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synchronizable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,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gatable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, </a:t>
            </a:r>
            <a:r>
              <a:rPr lang="de-DE" sz="1800" b="1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tunable</a:t>
            </a:r>
            <a:r>
              <a:rPr lang="de-DE" sz="1800" b="1" dirty="0">
                <a:solidFill>
                  <a:srgbClr val="261748"/>
                </a:solidFill>
                <a:latin typeface="Arial"/>
                <a:ea typeface="Geneva" pitchFamily="1" charset="-128"/>
              </a:rPr>
              <a:t>)</a:t>
            </a: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	  (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may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 also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be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borrowed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from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other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>
                <a:solidFill>
                  <a:srgbClr val="261748"/>
                </a:solidFill>
                <a:latin typeface="Arial"/>
                <a:ea typeface="Geneva" pitchFamily="1" charset="-128"/>
              </a:rPr>
              <a:t>instruments</a:t>
            </a: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)</a:t>
            </a: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b="1" u="sng" dirty="0" err="1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Available</a:t>
            </a:r>
            <a:r>
              <a:rPr lang="de-DE" sz="1800" b="1" u="sng" dirty="0" smtClean="0">
                <a:solidFill>
                  <a:srgbClr val="00B050"/>
                </a:solidFill>
                <a:latin typeface="Arial"/>
                <a:ea typeface="Geneva" pitchFamily="1" charset="-128"/>
              </a:rPr>
              <a:t> Instrumentation</a:t>
            </a:r>
            <a:endParaRPr lang="de-DE" sz="1800" b="1" u="sng" dirty="0">
              <a:solidFill>
                <a:srgbClr val="00B050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Femtosecond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Laser System (10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uJ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, 1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mJ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),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synch‘ed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to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XFEL</a:t>
            </a: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Liquid Jet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collection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(flat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sheet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) </a:t>
            </a:r>
            <a:endParaRPr lang="de-DE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None/>
            </a:pPr>
            <a:r>
              <a:rPr lang="de-DE" sz="1800" dirty="0">
                <a:solidFill>
                  <a:srgbClr val="261748"/>
                </a:solidFill>
                <a:latin typeface="Arial"/>
                <a:ea typeface="Geneva" pitchFamily="1" charset="-128"/>
              </a:rPr>
              <a:t>1 LPD</a:t>
            </a:r>
            <a:endParaRPr lang="en-GB" sz="1800" dirty="0">
              <a:solidFill>
                <a:srgbClr val="261748"/>
              </a:solidFill>
              <a:latin typeface="Arial"/>
              <a:ea typeface="Geneva" pitchFamily="1" charset="-128"/>
            </a:endParaRPr>
          </a:p>
          <a:p>
            <a:pPr eaLnBrk="0" fontAlgn="auto" hangingPunct="0">
              <a:spcBef>
                <a:spcPct val="0"/>
              </a:spcBef>
              <a:spcAft>
                <a:spcPts val="0"/>
              </a:spcAft>
              <a:buClrTx/>
              <a:buFontTx/>
              <a:buNone/>
            </a:pP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2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strip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detectors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,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various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diodes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, MHz DAQ </a:t>
            </a:r>
            <a:r>
              <a:rPr lang="de-DE" sz="1800" dirty="0" err="1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schemes</a:t>
            </a:r>
            <a:r>
              <a:rPr lang="de-DE" sz="1800" dirty="0" smtClean="0">
                <a:solidFill>
                  <a:srgbClr val="261748"/>
                </a:solidFill>
                <a:latin typeface="Arial"/>
                <a:ea typeface="Geneva" pitchFamily="1" charset="-128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1569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Acknowledgments</a:t>
            </a:r>
            <a:r>
              <a:rPr lang="de-DE" sz="2200" dirty="0" smtClean="0"/>
              <a:t> FXE </a:t>
            </a:r>
            <a:r>
              <a:rPr lang="de-DE" sz="2200" dirty="0" err="1" smtClean="0"/>
              <a:t>group</a:t>
            </a:r>
            <a:endParaRPr lang="de-DE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042" y="1049888"/>
            <a:ext cx="6411215" cy="4582940"/>
          </a:xfrm>
        </p:spPr>
        <p:txBody>
          <a:bodyPr/>
          <a:lstStyle/>
          <a:p>
            <a:r>
              <a:rPr lang="de-DE" sz="2000" b="1" dirty="0">
                <a:solidFill>
                  <a:srgbClr val="00B050"/>
                </a:solidFill>
              </a:rPr>
              <a:t>Christian Bressler </a:t>
            </a:r>
            <a:r>
              <a:rPr lang="de-DE" sz="2000" b="1" dirty="0" smtClean="0">
                <a:solidFill>
                  <a:srgbClr val="00B050"/>
                </a:solidFill>
              </a:rPr>
              <a:t>(</a:t>
            </a:r>
            <a:r>
              <a:rPr lang="de-DE" sz="2000" b="1" dirty="0">
                <a:solidFill>
                  <a:srgbClr val="00B050"/>
                </a:solidFill>
              </a:rPr>
              <a:t>G</a:t>
            </a:r>
            <a:r>
              <a:rPr lang="de-DE" sz="2000" b="1" dirty="0" smtClean="0">
                <a:solidFill>
                  <a:srgbClr val="00B050"/>
                </a:solidFill>
              </a:rPr>
              <a:t>roup </a:t>
            </a:r>
            <a:r>
              <a:rPr lang="de-DE" sz="2000" b="1" dirty="0" err="1" smtClean="0">
                <a:solidFill>
                  <a:srgbClr val="00B050"/>
                </a:solidFill>
              </a:rPr>
              <a:t>leader</a:t>
            </a:r>
            <a:r>
              <a:rPr lang="de-DE" sz="20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de-DE" sz="2000" b="1" dirty="0" smtClean="0">
                <a:solidFill>
                  <a:srgbClr val="00B050"/>
                </a:solidFill>
              </a:rPr>
              <a:t>Wojciech Gawelda</a:t>
            </a:r>
          </a:p>
          <a:p>
            <a:r>
              <a:rPr lang="de-DE" sz="2000" b="1" dirty="0" smtClean="0">
                <a:solidFill>
                  <a:srgbClr val="00B050"/>
                </a:solidFill>
              </a:rPr>
              <a:t>Andreas Galler</a:t>
            </a:r>
          </a:p>
          <a:p>
            <a:r>
              <a:rPr lang="de-DE" sz="2000" b="1" dirty="0" smtClean="0">
                <a:solidFill>
                  <a:srgbClr val="00B050"/>
                </a:solidFill>
              </a:rPr>
              <a:t>Dmitry </a:t>
            </a:r>
            <a:r>
              <a:rPr lang="de-DE" sz="2000" b="1" dirty="0" err="1" smtClean="0">
                <a:solidFill>
                  <a:srgbClr val="00B050"/>
                </a:solidFill>
              </a:rPr>
              <a:t>Khakhulin</a:t>
            </a:r>
            <a:r>
              <a:rPr lang="de-DE" sz="2000" dirty="0" smtClean="0"/>
              <a:t> </a:t>
            </a:r>
          </a:p>
          <a:p>
            <a:r>
              <a:rPr lang="de-DE" sz="2000" b="1" dirty="0" smtClean="0">
                <a:solidFill>
                  <a:srgbClr val="00B050"/>
                </a:solidFill>
              </a:rPr>
              <a:t>Martin Knoll </a:t>
            </a:r>
          </a:p>
          <a:p>
            <a:r>
              <a:rPr lang="de-DE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Sebastian Schulz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de-DE" sz="2000" dirty="0" smtClean="0">
                <a:solidFill>
                  <a:srgbClr val="00B050"/>
                </a:solidFill>
              </a:rPr>
              <a:t>Peter </a:t>
            </a:r>
            <a:r>
              <a:rPr lang="de-DE" sz="2000" dirty="0" smtClean="0">
                <a:solidFill>
                  <a:srgbClr val="00B050"/>
                </a:solidFill>
              </a:rPr>
              <a:t>Zalden (CUI)</a:t>
            </a:r>
            <a:endParaRPr lang="de-DE" sz="2000" dirty="0" smtClean="0">
              <a:solidFill>
                <a:srgbClr val="00B050"/>
              </a:solidFill>
            </a:endParaRPr>
          </a:p>
          <a:p>
            <a:r>
              <a:rPr lang="de-DE" sz="2000" dirty="0" smtClean="0"/>
              <a:t>Christina </a:t>
            </a:r>
            <a:r>
              <a:rPr lang="de-DE" sz="2000" dirty="0" err="1" smtClean="0"/>
              <a:t>Bömer</a:t>
            </a:r>
            <a:endParaRPr lang="de-DE" sz="2000" dirty="0" smtClean="0"/>
          </a:p>
          <a:p>
            <a:r>
              <a:rPr lang="de-DE" sz="2000" dirty="0" smtClean="0"/>
              <a:t>Alexander Britz</a:t>
            </a:r>
          </a:p>
          <a:p>
            <a:r>
              <a:rPr lang="de-DE" sz="2000" dirty="0" smtClean="0"/>
              <a:t>Tadesse Assefa</a:t>
            </a:r>
          </a:p>
          <a:p>
            <a:r>
              <a:rPr lang="de-DE" sz="2000" dirty="0" smtClean="0"/>
              <a:t>Michael Diez</a:t>
            </a:r>
          </a:p>
          <a:p>
            <a:pPr marL="0" indent="0">
              <a:buNone/>
            </a:pPr>
            <a:endParaRPr lang="de-DE" sz="2000" dirty="0" smtClean="0">
              <a:solidFill>
                <a:srgbClr val="FF0000"/>
              </a:solidFill>
            </a:endParaRPr>
          </a:p>
          <a:p>
            <a:r>
              <a:rPr lang="de-DE" sz="2000" dirty="0" smtClean="0">
                <a:solidFill>
                  <a:srgbClr val="FF0000"/>
                </a:solidFill>
              </a:rPr>
              <a:t>Christian </a:t>
            </a:r>
            <a:r>
              <a:rPr lang="de-DE" sz="2000" dirty="0" err="1" smtClean="0">
                <a:solidFill>
                  <a:srgbClr val="FF0000"/>
                </a:solidFill>
              </a:rPr>
              <a:t>Mammen</a:t>
            </a:r>
            <a:r>
              <a:rPr lang="de-DE" sz="2000" dirty="0" smtClean="0">
                <a:solidFill>
                  <a:srgbClr val="FF0000"/>
                </a:solidFill>
              </a:rPr>
              <a:t> et al. (JJ X-Ray)</a:t>
            </a:r>
          </a:p>
          <a:p>
            <a:r>
              <a:rPr lang="de-DE" sz="2000" dirty="0" smtClean="0">
                <a:solidFill>
                  <a:srgbClr val="FF0000"/>
                </a:solidFill>
              </a:rPr>
              <a:t>Martin M Nielsen (DTU</a:t>
            </a:r>
            <a:r>
              <a:rPr lang="de-DE" sz="2000" dirty="0" smtClean="0">
                <a:solidFill>
                  <a:srgbClr val="FF0000"/>
                </a:solidFill>
              </a:rPr>
              <a:t>)</a:t>
            </a:r>
            <a:endParaRPr lang="de-DE" sz="2000" dirty="0">
              <a:solidFill>
                <a:srgbClr val="FF0000"/>
              </a:solidFill>
            </a:endParaRPr>
          </a:p>
          <a:p>
            <a:r>
              <a:rPr lang="de-DE" sz="2000" dirty="0" smtClean="0">
                <a:solidFill>
                  <a:srgbClr val="FF0000"/>
                </a:solidFill>
              </a:rPr>
              <a:t>WP73, 74, 90s, PSPO, </a:t>
            </a:r>
            <a:endParaRPr lang="de-DE" sz="20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23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2738115"/>
            <a:ext cx="2545080" cy="336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800" u="sng" dirty="0" err="1" smtClean="0"/>
              <a:t>Funding</a:t>
            </a:r>
            <a:r>
              <a:rPr lang="de-DE" sz="1800" u="sng" dirty="0" smtClean="0"/>
              <a:t> (</a:t>
            </a:r>
            <a:r>
              <a:rPr lang="de-DE" sz="1800" u="sng" dirty="0" err="1" smtClean="0"/>
              <a:t>since</a:t>
            </a:r>
            <a:r>
              <a:rPr lang="de-DE" sz="1800" u="sng" dirty="0" smtClean="0"/>
              <a:t> 2009)</a:t>
            </a:r>
            <a:r>
              <a:rPr lang="de-DE" sz="1800" dirty="0" smtClean="0"/>
              <a:t>:</a:t>
            </a:r>
          </a:p>
          <a:p>
            <a:pPr>
              <a:buNone/>
            </a:pPr>
            <a:r>
              <a:rPr lang="de-DE" sz="1800" b="1" dirty="0" smtClean="0">
                <a:solidFill>
                  <a:srgbClr val="00B050"/>
                </a:solidFill>
              </a:rPr>
              <a:t>European XFEL</a:t>
            </a:r>
          </a:p>
          <a:p>
            <a:pPr>
              <a:buNone/>
            </a:pPr>
            <a:r>
              <a:rPr lang="de-DE" sz="1800" dirty="0" smtClean="0"/>
              <a:t>DFG (SFB925, TPA4)</a:t>
            </a:r>
          </a:p>
          <a:p>
            <a:pPr>
              <a:buNone/>
            </a:pPr>
            <a:r>
              <a:rPr lang="de-DE" sz="1800" dirty="0" smtClean="0"/>
              <a:t>BMBF (VP302)</a:t>
            </a:r>
          </a:p>
          <a:p>
            <a:pPr>
              <a:buNone/>
            </a:pPr>
            <a:r>
              <a:rPr lang="de-DE" sz="1800" dirty="0" smtClean="0">
                <a:solidFill>
                  <a:srgbClr val="00B050"/>
                </a:solidFill>
              </a:rPr>
              <a:t>CUI Hamburg</a:t>
            </a:r>
          </a:p>
          <a:p>
            <a:pPr>
              <a:buNone/>
            </a:pPr>
            <a:r>
              <a:rPr lang="de-DE" sz="1800" dirty="0" smtClean="0"/>
              <a:t>Uni Hamburg</a:t>
            </a:r>
          </a:p>
          <a:p>
            <a:pPr>
              <a:buNone/>
            </a:pPr>
            <a:r>
              <a:rPr lang="de-DE" sz="1800" dirty="0" smtClean="0"/>
              <a:t>PIER Hamburg</a:t>
            </a:r>
          </a:p>
          <a:p>
            <a:pPr>
              <a:buNone/>
            </a:pPr>
            <a:r>
              <a:rPr lang="de-DE" sz="1800" dirty="0" smtClean="0"/>
              <a:t>IMPRS-UFAST</a:t>
            </a:r>
          </a:p>
          <a:p>
            <a:pPr>
              <a:buNone/>
            </a:pPr>
            <a:r>
              <a:rPr lang="de-DE" sz="1800" dirty="0" smtClean="0"/>
              <a:t>EU-CRISP (- 2014)</a:t>
            </a:r>
            <a:endParaRPr lang="de-DE" sz="1800" dirty="0"/>
          </a:p>
          <a:p>
            <a:pPr>
              <a:buNone/>
            </a:pPr>
            <a:r>
              <a:rPr lang="de-DE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EUCALL (2015 -)</a:t>
            </a:r>
            <a:endParaRPr lang="de-DE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85560" y="2752790"/>
            <a:ext cx="2575560" cy="3659299"/>
          </a:xfrm>
          <a:prstGeom prst="rect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pic>
        <p:nvPicPr>
          <p:cNvPr id="8" name="Picture 7" descr="FXE_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88" y="1566256"/>
            <a:ext cx="3417617" cy="34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0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FXE: Quick Summary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Day 1</a:t>
            </a:r>
            <a:r>
              <a:rPr lang="de-DE" dirty="0" smtClean="0"/>
              <a:t> XFEL </a:t>
            </a:r>
            <a:r>
              <a:rPr lang="de-DE" dirty="0" err="1" smtClean="0"/>
              <a:t>Specs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F6AD2-4984-4578-9C9D-9060AB4CC087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7085" y="1680754"/>
            <a:ext cx="89175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/>
              <a:t> </a:t>
            </a:r>
            <a:r>
              <a:rPr lang="de-DE" sz="4000" b="1" dirty="0" err="1">
                <a:solidFill>
                  <a:srgbClr val="00B050"/>
                </a:solidFill>
              </a:rPr>
              <a:t>Any</a:t>
            </a:r>
            <a:r>
              <a:rPr lang="de-DE" sz="4000" b="1" dirty="0">
                <a:solidFill>
                  <a:srgbClr val="00B050"/>
                </a:solidFill>
              </a:rPr>
              <a:t> </a:t>
            </a:r>
            <a:r>
              <a:rPr lang="de-DE" sz="4000" b="1" dirty="0"/>
              <a:t>Single SASE1 </a:t>
            </a:r>
            <a:r>
              <a:rPr lang="de-DE" sz="4000" b="1" dirty="0" err="1"/>
              <a:t>Energy</a:t>
            </a:r>
            <a:r>
              <a:rPr lang="de-DE" sz="4000" b="1" dirty="0"/>
              <a:t> </a:t>
            </a:r>
            <a:r>
              <a:rPr lang="de-DE" sz="4000" b="1" dirty="0">
                <a:solidFill>
                  <a:srgbClr val="00B050"/>
                </a:solidFill>
              </a:rPr>
              <a:t>&gt;5 </a:t>
            </a:r>
            <a:r>
              <a:rPr lang="de-DE" sz="4000" b="1" dirty="0" err="1" smtClean="0">
                <a:solidFill>
                  <a:srgbClr val="00B050"/>
                </a:solidFill>
              </a:rPr>
              <a:t>keV</a:t>
            </a:r>
            <a:r>
              <a:rPr lang="de-DE" sz="4000" b="1" dirty="0" smtClean="0">
                <a:solidFill>
                  <a:srgbClr val="00B050"/>
                </a:solidFill>
              </a:rPr>
              <a:t> </a:t>
            </a:r>
            <a:r>
              <a:rPr lang="de-DE" sz="4000" b="1" dirty="0" smtClean="0"/>
              <a:t>(</a:t>
            </a:r>
            <a:r>
              <a:rPr lang="de-DE" sz="4000" b="1" dirty="0" err="1" smtClean="0"/>
              <a:t>Mn</a:t>
            </a:r>
            <a:r>
              <a:rPr lang="de-DE" sz="4000" b="1" dirty="0" smtClean="0"/>
              <a:t>: 6.5 </a:t>
            </a:r>
            <a:r>
              <a:rPr lang="de-DE" sz="4000" b="1" dirty="0" err="1" smtClean="0"/>
              <a:t>keV</a:t>
            </a:r>
            <a:r>
              <a:rPr lang="de-DE" sz="4000" b="1" dirty="0" smtClean="0"/>
              <a:t>) </a:t>
            </a:r>
            <a:r>
              <a:rPr lang="de-DE" sz="4000" b="1" dirty="0" err="1"/>
              <a:t>can</a:t>
            </a:r>
            <a:r>
              <a:rPr lang="de-DE" sz="4000" b="1" dirty="0"/>
              <a:t> </a:t>
            </a:r>
            <a:r>
              <a:rPr lang="de-DE" sz="4000" b="1" dirty="0" err="1"/>
              <a:t>be</a:t>
            </a:r>
            <a:r>
              <a:rPr lang="de-DE" sz="4000" b="1" dirty="0"/>
              <a:t> </a:t>
            </a:r>
            <a:r>
              <a:rPr lang="de-DE" sz="4000" b="1" dirty="0" err="1"/>
              <a:t>used</a:t>
            </a:r>
            <a:r>
              <a:rPr lang="de-DE" sz="4000" b="1" dirty="0"/>
              <a:t> </a:t>
            </a:r>
            <a:r>
              <a:rPr lang="de-DE" sz="4000" b="1" dirty="0" err="1"/>
              <a:t>by</a:t>
            </a:r>
            <a:r>
              <a:rPr lang="de-DE" sz="4000" b="1" dirty="0"/>
              <a:t> </a:t>
            </a:r>
            <a:r>
              <a:rPr lang="de-DE" sz="4000" b="1" dirty="0" err="1" smtClean="0"/>
              <a:t>us</a:t>
            </a:r>
            <a:r>
              <a:rPr lang="de-DE" sz="4000" b="1" dirty="0" smtClean="0"/>
              <a:t/>
            </a:r>
            <a:br>
              <a:rPr lang="de-DE" sz="4000" b="1" dirty="0" smtClean="0"/>
            </a:br>
            <a:endParaRPr lang="de-DE" sz="4000" b="1" dirty="0" smtClean="0"/>
          </a:p>
          <a:p>
            <a:r>
              <a:rPr lang="de-DE" sz="4000" b="1" dirty="0"/>
              <a:t> </a:t>
            </a:r>
            <a:r>
              <a:rPr lang="de-DE" sz="4000" b="1" dirty="0" err="1" smtClean="0">
                <a:solidFill>
                  <a:srgbClr val="00B050"/>
                </a:solidFill>
              </a:rPr>
              <a:t>Any</a:t>
            </a:r>
            <a:r>
              <a:rPr lang="de-DE" sz="4000" b="1" dirty="0" smtClean="0"/>
              <a:t> Rep-rate </a:t>
            </a:r>
            <a:r>
              <a:rPr lang="de-DE" sz="4000" b="1" dirty="0" err="1" smtClean="0"/>
              <a:t>fine</a:t>
            </a:r>
            <a:r>
              <a:rPr lang="de-DE" sz="4000" b="1" dirty="0" smtClean="0"/>
              <a:t> (</a:t>
            </a:r>
            <a:r>
              <a:rPr lang="de-DE" sz="4000" b="1" dirty="0" smtClean="0">
                <a:solidFill>
                  <a:srgbClr val="00B050"/>
                </a:solidFill>
              </a:rPr>
              <a:t>10 Hz</a:t>
            </a:r>
            <a:r>
              <a:rPr lang="de-DE" sz="4000" b="1" dirty="0" smtClean="0"/>
              <a:t>, </a:t>
            </a:r>
            <a:r>
              <a:rPr lang="de-DE" sz="4000" b="1" dirty="0" smtClean="0">
                <a:solidFill>
                  <a:srgbClr val="00B050"/>
                </a:solidFill>
              </a:rPr>
              <a:t>100 kHz</a:t>
            </a:r>
            <a:r>
              <a:rPr lang="de-DE" sz="4000" b="1" dirty="0" smtClean="0"/>
              <a:t>)</a:t>
            </a:r>
            <a:br>
              <a:rPr lang="de-DE" sz="4000" b="1" dirty="0" smtClean="0"/>
            </a:br>
            <a:endParaRPr lang="de-DE" sz="4000" b="1" dirty="0" smtClean="0"/>
          </a:p>
          <a:p>
            <a:r>
              <a:rPr lang="de-DE" sz="4000" b="1" dirty="0"/>
              <a:t> </a:t>
            </a:r>
            <a:r>
              <a:rPr lang="de-DE" sz="4000" b="1" dirty="0" err="1" smtClean="0">
                <a:solidFill>
                  <a:srgbClr val="00B050"/>
                </a:solidFill>
              </a:rPr>
              <a:t>Have</a:t>
            </a:r>
            <a:r>
              <a:rPr lang="de-DE" sz="4000" b="1" dirty="0" smtClean="0">
                <a:solidFill>
                  <a:srgbClr val="00B050"/>
                </a:solidFill>
              </a:rPr>
              <a:t> </a:t>
            </a:r>
            <a:r>
              <a:rPr lang="de-DE" sz="4000" b="1" dirty="0" err="1" smtClean="0"/>
              <a:t>Synch‘ed</a:t>
            </a:r>
            <a:r>
              <a:rPr lang="de-DE" sz="4000" b="1" dirty="0" smtClean="0"/>
              <a:t> </a:t>
            </a:r>
            <a:r>
              <a:rPr lang="de-DE" sz="4000" b="1" dirty="0" err="1" smtClean="0"/>
              <a:t>fs</a:t>
            </a:r>
            <a:r>
              <a:rPr lang="de-DE" sz="4000" b="1" dirty="0" smtClean="0"/>
              <a:t> Laser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967780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Workshop: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Picoseconds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Femtosecond</a:t>
            </a:r>
            <a:r>
              <a:rPr lang="de-DE" dirty="0" smtClean="0"/>
              <a:t> X-Ray Experiments, Jan 26, 8:30 – 18:00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080" y="3931920"/>
            <a:ext cx="5201920" cy="2926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9" y="1023315"/>
            <a:ext cx="7228747" cy="406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609" y="5486400"/>
            <a:ext cx="3413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 </a:t>
            </a:r>
            <a:r>
              <a:rPr lang="de-DE" sz="2800" b="1" dirty="0" smtClean="0">
                <a:solidFill>
                  <a:srgbClr val="FF0000"/>
                </a:solidFill>
              </a:rPr>
              <a:t>Day 1 </a:t>
            </a:r>
            <a:r>
              <a:rPr lang="de-DE" sz="2800" b="1" dirty="0" err="1" smtClean="0">
                <a:solidFill>
                  <a:srgbClr val="FF0000"/>
                </a:solidFill>
              </a:rPr>
              <a:t>Ideas</a:t>
            </a:r>
            <a:endParaRPr lang="de-D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Simultaneous Techniques at the FXE instrument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966" y="1016142"/>
            <a:ext cx="8142605" cy="547496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X-Ray Absorption </a:t>
            </a:r>
            <a:r>
              <a:rPr lang="en-US" b="1" dirty="0" smtClean="0"/>
              <a:t>Spectroscopy (XAFS)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XANES: oxidation state changes, valence orbitals, DOS…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smtClean="0"/>
              <a:t>    EXAFS: coordination shells (geometric)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00B050"/>
                </a:solidFill>
              </a:rPr>
              <a:t>X-Ray Emission </a:t>
            </a:r>
            <a:r>
              <a:rPr lang="en-US" b="1" dirty="0" smtClean="0">
                <a:solidFill>
                  <a:srgbClr val="00B050"/>
                </a:solidFill>
              </a:rPr>
              <a:t>Spectroscopy (XES)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spin momentum of the absorber, charge state, molecular orbitals,..</a:t>
            </a:r>
            <a:r>
              <a:rPr lang="en-US" sz="2100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X-Ray Diffuse </a:t>
            </a:r>
            <a:r>
              <a:rPr lang="en-US" b="1" dirty="0" smtClean="0"/>
              <a:t>Scattering (WAXS, SAXS)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2000" dirty="0"/>
              <a:t>Short- and medium-range geometric environment, solute + solvent (cage) contributions to the structural factor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Resonant Inelastic X-Ray Scattering (RIXS)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Low energy excitations (d-d, charge transfer, even phonons), tunable to different final states, i.e. 3</a:t>
            </a:r>
            <a:r>
              <a:rPr lang="en-US" sz="1800" i="1" dirty="0" smtClean="0"/>
              <a:t>d</a:t>
            </a:r>
            <a:r>
              <a:rPr lang="en-US" sz="1800" dirty="0" smtClean="0"/>
              <a:t> orbitals (dipole-forbidden for 1</a:t>
            </a:r>
            <a:r>
              <a:rPr lang="en-US" sz="1800" i="1" dirty="0" smtClean="0"/>
              <a:t>s</a:t>
            </a:r>
            <a:r>
              <a:rPr lang="en-US" sz="1800" dirty="0" smtClean="0">
                <a:sym typeface="Wingdings"/>
              </a:rPr>
              <a:t>n</a:t>
            </a:r>
            <a:r>
              <a:rPr lang="en-US" sz="1800" i="1" dirty="0" smtClean="0">
                <a:sym typeface="Wingdings"/>
              </a:rPr>
              <a:t>d</a:t>
            </a:r>
            <a:r>
              <a:rPr lang="en-US" sz="1800" dirty="0" smtClean="0"/>
              <a:t> excitation)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 smtClean="0"/>
              <a:t>X-Ray Raman </a:t>
            </a:r>
            <a:r>
              <a:rPr lang="en-US" b="1" dirty="0" smtClean="0"/>
              <a:t>Spectroscopy (XRS)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dirty="0" smtClean="0"/>
              <a:t>Access K-edges of light elements (N, O, C...) constituting solvent molecules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…</a:t>
            </a:r>
            <a:r>
              <a:rPr lang="en-US" sz="18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7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7DD259-A1DA-4974-A281-8ED61260709B}" type="slidenum">
              <a:rPr lang="en-GB" smtClean="0">
                <a:solidFill>
                  <a:srgbClr val="FFFFFF"/>
                </a:solidFill>
              </a:rPr>
              <a:pPr>
                <a:defRPr/>
              </a:pPr>
              <a:t>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87624" y="621849"/>
            <a:ext cx="7128792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>Simultaneous ultrafast X-ray tools at </a:t>
            </a: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>FXE</a:t>
            </a:r>
            <a:endParaRPr lang="en-US" sz="2200" b="1" dirty="0">
              <a:solidFill>
                <a:srgbClr val="FFFFFF"/>
              </a:solidFill>
              <a:latin typeface="Arial"/>
              <a:ea typeface="ＭＳ Ｐゴシック"/>
              <a:cs typeface="Calibri" pitchFamily="34" charset="0"/>
            </a:endParaRPr>
          </a:p>
        </p:txBody>
      </p:sp>
      <p:pic>
        <p:nvPicPr>
          <p:cNvPr id="6" name="Picture 5" descr="FXE_ins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59" y="2790169"/>
            <a:ext cx="3502038" cy="35020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8477" y="6253834"/>
            <a:ext cx="1935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i="1" dirty="0" smtClean="0"/>
              <a:t>Courtesy by European XFEL/</a:t>
            </a:r>
            <a:r>
              <a:rPr lang="en-US" sz="800" i="1" dirty="0" err="1" smtClean="0"/>
              <a:t>Rey.Hori</a:t>
            </a:r>
            <a:endParaRPr lang="en-US" sz="8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663105" y="1147400"/>
            <a:ext cx="3264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ym typeface="Wingdings"/>
              </a:rPr>
              <a:t>M</a:t>
            </a:r>
            <a:r>
              <a:rPr lang="en-US" sz="1800" dirty="0" smtClean="0">
                <a:sym typeface="Wingdings"/>
              </a:rPr>
              <a:t>ake use of complementary </a:t>
            </a:r>
            <a:r>
              <a:rPr lang="en-US" sz="1800" dirty="0" smtClean="0">
                <a:sym typeface="Wingdings"/>
              </a:rPr>
              <a:t>observables simultaneously</a:t>
            </a:r>
            <a:r>
              <a:rPr lang="en-US" sz="1800" dirty="0" smtClean="0">
                <a:sym typeface="Wingdings"/>
              </a:rPr>
              <a:t/>
            </a:r>
            <a:br>
              <a:rPr lang="en-US" sz="1800" dirty="0" smtClean="0">
                <a:sym typeface="Wingdings"/>
              </a:rPr>
            </a:b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ym typeface="Wingdings"/>
              </a:rPr>
              <a:t>employ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different</a:t>
            </a:r>
            <a:r>
              <a:rPr lang="en-US" sz="1800" dirty="0" smtClean="0">
                <a:sym typeface="Wingdings"/>
              </a:rPr>
              <a:t> experimental </a:t>
            </a:r>
            <a:r>
              <a:rPr lang="en-US" sz="1800" b="1" dirty="0" smtClean="0">
                <a:solidFill>
                  <a:srgbClr val="FF0000"/>
                </a:solidFill>
                <a:sym typeface="Wingdings"/>
              </a:rPr>
              <a:t>techniques</a:t>
            </a:r>
            <a:r>
              <a:rPr lang="en-US" sz="1800" dirty="0" smtClean="0">
                <a:sym typeface="Wingdings"/>
              </a:rPr>
              <a:t>)</a:t>
            </a:r>
            <a:endParaRPr lang="en-US" sz="1800" dirty="0"/>
          </a:p>
        </p:txBody>
      </p:sp>
      <p:pic>
        <p:nvPicPr>
          <p:cNvPr id="22" name="Picture 21" descr="TOC-graphic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09" y="1147400"/>
            <a:ext cx="5338798" cy="29434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284" y="4171203"/>
            <a:ext cx="4933361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1 dispersive XES spectrometer </a:t>
            </a:r>
            <a:r>
              <a:rPr lang="en-US" sz="1400" b="1" dirty="0" smtClean="0">
                <a:solidFill>
                  <a:srgbClr val="FF0000"/>
                </a:solidFill>
              </a:rPr>
              <a:t/>
            </a:r>
            <a:br>
              <a:rPr lang="en-US" sz="1400" b="1" dirty="0" smtClean="0">
                <a:solidFill>
                  <a:srgbClr val="FF0000"/>
                </a:solidFill>
              </a:rPr>
            </a:br>
            <a:r>
              <a:rPr lang="en-US" sz="1400" b="1" dirty="0" smtClean="0"/>
              <a:t>	(no moving elements, Gotthard/</a:t>
            </a:r>
            <a:r>
              <a:rPr lang="en-US" sz="1400" dirty="0" smtClean="0"/>
              <a:t>Jungfrau</a:t>
            </a:r>
            <a:r>
              <a:rPr lang="en-US" sz="1400" b="1" dirty="0" smtClean="0"/>
              <a:t>)</a:t>
            </a:r>
          </a:p>
          <a:p>
            <a:pPr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1 scanning spectrometer</a:t>
            </a:r>
          </a:p>
          <a:p>
            <a:pPr>
              <a:buNone/>
            </a:pPr>
            <a:r>
              <a:rPr lang="en-US" sz="1400" b="1" dirty="0"/>
              <a:t>	</a:t>
            </a:r>
            <a:r>
              <a:rPr lang="en-US" sz="1400" b="1" dirty="0" smtClean="0"/>
              <a:t>(limited movements possible, diode)</a:t>
            </a:r>
          </a:p>
          <a:p>
            <a:pPr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1 forward scattering detector </a:t>
            </a:r>
            <a:r>
              <a:rPr lang="en-US" sz="1400" b="1" dirty="0" smtClean="0"/>
              <a:t>(LPD)</a:t>
            </a:r>
          </a:p>
          <a:p>
            <a:pPr>
              <a:buNone/>
            </a:pPr>
            <a:r>
              <a:rPr lang="en-US" sz="1400" b="1" dirty="0" smtClean="0">
                <a:solidFill>
                  <a:srgbClr val="00B050"/>
                </a:solidFill>
              </a:rPr>
              <a:t>1 primary 4-bounce </a:t>
            </a:r>
            <a:r>
              <a:rPr lang="en-US" sz="1400" b="1" dirty="0" err="1" smtClean="0">
                <a:solidFill>
                  <a:srgbClr val="00B050"/>
                </a:solidFill>
              </a:rPr>
              <a:t>monochromator</a:t>
            </a:r>
            <a:endParaRPr lang="en-US" sz="1400" b="1" dirty="0" smtClean="0">
              <a:solidFill>
                <a:srgbClr val="00B050"/>
              </a:solidFill>
            </a:endParaRPr>
          </a:p>
          <a:p>
            <a:pPr>
              <a:buNone/>
            </a:pPr>
            <a:endParaRPr lang="en-US" sz="1400" b="1" dirty="0" smtClean="0"/>
          </a:p>
          <a:p>
            <a:pPr>
              <a:buNone/>
            </a:pPr>
            <a:r>
              <a:rPr lang="en-US" sz="1400" b="1" dirty="0" smtClean="0">
                <a:solidFill>
                  <a:srgbClr val="FF0000"/>
                </a:solidFill>
              </a:rPr>
              <a:t>1 </a:t>
            </a:r>
            <a:r>
              <a:rPr lang="en-US" sz="1400" b="1" dirty="0" err="1" smtClean="0">
                <a:solidFill>
                  <a:srgbClr val="FF0000"/>
                </a:solidFill>
              </a:rPr>
              <a:t>synch’ed</a:t>
            </a:r>
            <a:r>
              <a:rPr lang="en-US" sz="1400" b="1" dirty="0" smtClean="0">
                <a:solidFill>
                  <a:srgbClr val="FF0000"/>
                </a:solidFill>
              </a:rPr>
              <a:t> MHz laser system </a:t>
            </a:r>
            <a:r>
              <a:rPr lang="en-US" sz="1400" b="1" dirty="0" smtClean="0"/>
              <a:t>(operational!)</a:t>
            </a:r>
            <a:endParaRPr lang="en-US" sz="14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22295" y="3833291"/>
            <a:ext cx="34491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000" kern="0" dirty="0" smtClean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K. </a:t>
            </a:r>
            <a:r>
              <a:rPr lang="en-US" sz="1000" kern="0" dirty="0" err="1" smtClean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Haldrup</a:t>
            </a:r>
            <a:r>
              <a:rPr lang="en-US" sz="1000" kern="0" dirty="0" smtClean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 et al., </a:t>
            </a:r>
            <a:r>
              <a:rPr lang="en-US" sz="1000" i="1" kern="0" dirty="0" smtClean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J</a:t>
            </a:r>
            <a:r>
              <a:rPr lang="en-US" sz="1000" i="1" kern="0" dirty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. Phys. Chem. B</a:t>
            </a:r>
            <a:r>
              <a:rPr lang="en-US" sz="1000" kern="0" dirty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, </a:t>
            </a:r>
            <a:r>
              <a:rPr lang="en-US" sz="1000" kern="0" dirty="0" smtClean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Just Accepted </a:t>
            </a:r>
            <a:r>
              <a:rPr lang="en-US" sz="1000" kern="0" dirty="0">
                <a:solidFill>
                  <a:srgbClr val="666B66">
                    <a:lumMod val="50000"/>
                  </a:srgbClr>
                </a:solidFill>
                <a:latin typeface="Arial"/>
                <a:ea typeface="ＭＳ Ｐゴシック"/>
                <a:cs typeface="Arial"/>
              </a:rPr>
              <a:t>(2016)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5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3635762" y="5933514"/>
            <a:ext cx="26725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/>
              </a:rPr>
              <a:t>Time /seconds</a:t>
            </a: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4334768" y="1342509"/>
            <a:ext cx="47017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1800" b="1" dirty="0" smtClean="0">
                <a:solidFill>
                  <a:srgbClr val="FF3300"/>
                </a:solidFill>
                <a:latin typeface="Arial"/>
                <a:ea typeface="ＭＳ Ｐゴシック"/>
                <a:cs typeface="Calibri" pitchFamily="34" charset="0"/>
              </a:rPr>
              <a:t>Femtochemistry, Photosynthesis and Catalysis</a:t>
            </a:r>
          </a:p>
        </p:txBody>
      </p:sp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96838" y="3254375"/>
            <a:ext cx="1676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Strings, </a:t>
            </a:r>
            <a:b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</a:b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Cosmology</a:t>
            </a: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1045029" y="620688"/>
            <a:ext cx="7402285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sz="2200" b="1" dirty="0" smtClean="0">
                <a:solidFill>
                  <a:srgbClr val="FFFFFF"/>
                </a:solidFill>
                <a:latin typeface="Arial"/>
                <a:ea typeface="ＭＳ Ｐゴシック"/>
                <a:cs typeface="Calibri" pitchFamily="34" charset="0"/>
              </a:rPr>
              <a:t>Femtoseconds Desired, slower timescales also useful</a:t>
            </a:r>
            <a:endParaRPr lang="en-US" sz="2200" b="1" dirty="0">
              <a:solidFill>
                <a:srgbClr val="FFFFFF"/>
              </a:solidFill>
              <a:latin typeface="Arial"/>
              <a:ea typeface="ＭＳ Ｐゴシック"/>
              <a:cs typeface="Calibri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7512" y="4752975"/>
            <a:ext cx="8382000" cy="1082675"/>
            <a:chOff x="263" y="2614"/>
            <a:chExt cx="5280" cy="682"/>
          </a:xfrm>
        </p:grpSpPr>
        <p:sp>
          <p:nvSpPr>
            <p:cNvPr id="274439" name="Line 7"/>
            <p:cNvSpPr>
              <a:spLocks noChangeShapeType="1"/>
            </p:cNvSpPr>
            <p:nvPr/>
          </p:nvSpPr>
          <p:spPr bwMode="auto">
            <a:xfrm>
              <a:off x="263" y="2760"/>
              <a:ext cx="528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0" name="Line 8"/>
            <p:cNvSpPr>
              <a:spLocks noChangeShapeType="1"/>
            </p:cNvSpPr>
            <p:nvPr/>
          </p:nvSpPr>
          <p:spPr bwMode="auto">
            <a:xfrm>
              <a:off x="5159" y="2616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1" name="Text Box 9"/>
            <p:cNvSpPr txBox="1">
              <a:spLocks noChangeArrowheads="1"/>
            </p:cNvSpPr>
            <p:nvPr/>
          </p:nvSpPr>
          <p:spPr bwMode="auto">
            <a:xfrm>
              <a:off x="271" y="2843"/>
              <a:ext cx="565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harpo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-27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2" name="Text Box 10"/>
            <p:cNvSpPr txBox="1">
              <a:spLocks noChangeArrowheads="1"/>
            </p:cNvSpPr>
            <p:nvPr/>
          </p:nvSpPr>
          <p:spPr bwMode="auto">
            <a:xfrm>
              <a:off x="869" y="2850"/>
              <a:ext cx="54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yacto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-24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3" name="Text Box 11"/>
            <p:cNvSpPr txBox="1">
              <a:spLocks noChangeArrowheads="1"/>
            </p:cNvSpPr>
            <p:nvPr/>
          </p:nvSpPr>
          <p:spPr bwMode="auto">
            <a:xfrm>
              <a:off x="4959" y="2850"/>
              <a:ext cx="44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milli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-3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4" name="Text Box 12"/>
            <p:cNvSpPr txBox="1">
              <a:spLocks noChangeArrowheads="1"/>
            </p:cNvSpPr>
            <p:nvPr/>
          </p:nvSpPr>
          <p:spPr bwMode="auto">
            <a:xfrm>
              <a:off x="4325" y="2850"/>
              <a:ext cx="55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micro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-6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5" name="Text Box 13"/>
            <p:cNvSpPr txBox="1">
              <a:spLocks noChangeArrowheads="1"/>
            </p:cNvSpPr>
            <p:nvPr/>
          </p:nvSpPr>
          <p:spPr bwMode="auto">
            <a:xfrm>
              <a:off x="3775" y="2850"/>
              <a:ext cx="50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nano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-9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6" name="Text Box 14"/>
            <p:cNvSpPr txBox="1">
              <a:spLocks noChangeArrowheads="1"/>
            </p:cNvSpPr>
            <p:nvPr/>
          </p:nvSpPr>
          <p:spPr bwMode="auto">
            <a:xfrm>
              <a:off x="3223" y="2850"/>
              <a:ext cx="45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pico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-12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7" name="Text Box 15"/>
            <p:cNvSpPr txBox="1">
              <a:spLocks noChangeArrowheads="1"/>
            </p:cNvSpPr>
            <p:nvPr/>
          </p:nvSpPr>
          <p:spPr bwMode="auto">
            <a:xfrm>
              <a:off x="2597" y="2850"/>
              <a:ext cx="55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femto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-15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8" name="Text Box 16"/>
            <p:cNvSpPr txBox="1">
              <a:spLocks noChangeArrowheads="1"/>
            </p:cNvSpPr>
            <p:nvPr/>
          </p:nvSpPr>
          <p:spPr bwMode="auto">
            <a:xfrm>
              <a:off x="2075" y="2850"/>
              <a:ext cx="45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atto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-18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49" name="Text Box 17"/>
            <p:cNvSpPr txBox="1">
              <a:spLocks noChangeArrowheads="1"/>
            </p:cNvSpPr>
            <p:nvPr/>
          </p:nvSpPr>
          <p:spPr bwMode="auto">
            <a:xfrm>
              <a:off x="1416" y="2850"/>
              <a:ext cx="538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zepto</a:t>
              </a:r>
              <a:b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</a:br>
              <a:r>
                <a:rPr lang="en-US" sz="2000" b="1">
                  <a:solidFill>
                    <a:srgbClr val="FFFF00"/>
                  </a:solidFill>
                  <a:latin typeface="Arial"/>
                  <a:ea typeface="ＭＳ Ｐゴシック"/>
                </a:rPr>
                <a:t>10</a:t>
              </a:r>
              <a:r>
                <a:rPr lang="en-US" sz="2000" b="1" baseline="30000">
                  <a:solidFill>
                    <a:srgbClr val="FFFF00"/>
                  </a:solidFill>
                  <a:latin typeface="Arial"/>
                  <a:ea typeface="ＭＳ Ｐゴシック"/>
                </a:rPr>
                <a:t>-21</a:t>
              </a:r>
              <a:endParaRPr lang="en-US" sz="2000" b="1">
                <a:solidFill>
                  <a:srgbClr val="FFFF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0" name="Line 18"/>
            <p:cNvSpPr>
              <a:spLocks noChangeShapeType="1"/>
            </p:cNvSpPr>
            <p:nvPr/>
          </p:nvSpPr>
          <p:spPr bwMode="auto">
            <a:xfrm>
              <a:off x="4586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1" name="Line 19"/>
            <p:cNvSpPr>
              <a:spLocks noChangeShapeType="1"/>
            </p:cNvSpPr>
            <p:nvPr/>
          </p:nvSpPr>
          <p:spPr bwMode="auto">
            <a:xfrm>
              <a:off x="3452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2" name="Line 20"/>
            <p:cNvSpPr>
              <a:spLocks noChangeShapeType="1"/>
            </p:cNvSpPr>
            <p:nvPr/>
          </p:nvSpPr>
          <p:spPr bwMode="auto">
            <a:xfrm>
              <a:off x="2874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3" name="Line 21"/>
            <p:cNvSpPr>
              <a:spLocks noChangeShapeType="1"/>
            </p:cNvSpPr>
            <p:nvPr/>
          </p:nvSpPr>
          <p:spPr bwMode="auto">
            <a:xfrm>
              <a:off x="4029" y="2620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4" name="Line 22"/>
            <p:cNvSpPr>
              <a:spLocks noChangeShapeType="1"/>
            </p:cNvSpPr>
            <p:nvPr/>
          </p:nvSpPr>
          <p:spPr bwMode="auto">
            <a:xfrm>
              <a:off x="561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5" name="Line 23"/>
            <p:cNvSpPr>
              <a:spLocks noChangeShapeType="1"/>
            </p:cNvSpPr>
            <p:nvPr/>
          </p:nvSpPr>
          <p:spPr bwMode="auto">
            <a:xfrm>
              <a:off x="1138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6" name="Line 24"/>
            <p:cNvSpPr>
              <a:spLocks noChangeShapeType="1"/>
            </p:cNvSpPr>
            <p:nvPr/>
          </p:nvSpPr>
          <p:spPr bwMode="auto">
            <a:xfrm>
              <a:off x="2305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74457" name="Line 25"/>
            <p:cNvSpPr>
              <a:spLocks noChangeShapeType="1"/>
            </p:cNvSpPr>
            <p:nvPr/>
          </p:nvSpPr>
          <p:spPr bwMode="auto">
            <a:xfrm>
              <a:off x="1713" y="2614"/>
              <a:ext cx="0" cy="24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FontTx/>
                <a:buNone/>
              </a:pPr>
              <a:endParaRPr lang="en-US" sz="2000" b="1">
                <a:solidFill>
                  <a:srgbClr val="800000"/>
                </a:solidFill>
                <a:latin typeface="Arial"/>
                <a:ea typeface="ＭＳ Ｐゴシック"/>
              </a:endParaRPr>
            </a:p>
          </p:txBody>
        </p:sp>
      </p:grpSp>
      <p:pic>
        <p:nvPicPr>
          <p:cNvPr id="274458" name="Picture 26" descr="waterdipole2"/>
          <p:cNvPicPr>
            <a:picLocks noChangeAspect="1" noChangeArrowheads="1"/>
          </p:cNvPicPr>
          <p:nvPr/>
        </p:nvPicPr>
        <p:blipFill>
          <a:blip r:embed="rId3" cstate="print"/>
          <a:srcRect l="11328" t="11911" r="1791" b="6873"/>
          <a:stretch>
            <a:fillRect/>
          </a:stretch>
        </p:blipFill>
        <p:spPr bwMode="auto">
          <a:xfrm>
            <a:off x="4651375" y="2436813"/>
            <a:ext cx="1693863" cy="1836737"/>
          </a:xfrm>
          <a:prstGeom prst="rect">
            <a:avLst/>
          </a:prstGeom>
          <a:noFill/>
        </p:spPr>
      </p:pic>
      <p:pic>
        <p:nvPicPr>
          <p:cNvPr id="274460" name="Picture 28" descr="dnapolym"/>
          <p:cNvPicPr>
            <a:picLocks noChangeAspect="1" noChangeArrowheads="1"/>
          </p:cNvPicPr>
          <p:nvPr/>
        </p:nvPicPr>
        <p:blipFill>
          <a:blip r:embed="rId4" cstate="print"/>
          <a:srcRect r="25771" b="25555"/>
          <a:stretch>
            <a:fillRect/>
          </a:stretch>
        </p:blipFill>
        <p:spPr bwMode="auto">
          <a:xfrm>
            <a:off x="6410332" y="2312988"/>
            <a:ext cx="2673477" cy="1944687"/>
          </a:xfrm>
          <a:prstGeom prst="rect">
            <a:avLst/>
          </a:prstGeom>
          <a:noFill/>
        </p:spPr>
      </p:pic>
      <p:sp>
        <p:nvSpPr>
          <p:cNvPr id="274461" name="Text Box 29"/>
          <p:cNvSpPr txBox="1">
            <a:spLocks noChangeArrowheads="1"/>
          </p:cNvSpPr>
          <p:nvPr/>
        </p:nvSpPr>
        <p:spPr bwMode="auto">
          <a:xfrm>
            <a:off x="5417952" y="3231615"/>
            <a:ext cx="28797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Molecular Rotations</a:t>
            </a:r>
            <a:r>
              <a:rPr lang="en-US" sz="2000" dirty="0">
                <a:solidFill>
                  <a:srgbClr val="000000"/>
                </a:solidFill>
                <a:latin typeface="Arial"/>
                <a:ea typeface="ＭＳ Ｐゴシック"/>
              </a:rPr>
              <a:t>                                     </a:t>
            </a:r>
          </a:p>
        </p:txBody>
      </p: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710113" y="2113842"/>
            <a:ext cx="1584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Molecular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Vibrations</a:t>
            </a:r>
            <a:r>
              <a:rPr lang="en-US" sz="2000" dirty="0">
                <a:solidFill>
                  <a:srgbClr val="FF3300"/>
                </a:solidFill>
                <a:latin typeface="Arial"/>
                <a:ea typeface="ＭＳ Ｐゴシック"/>
              </a:rPr>
              <a:t>  </a:t>
            </a:r>
          </a:p>
        </p:txBody>
      </p:sp>
      <p:sp>
        <p:nvSpPr>
          <p:cNvPr id="274464" name="Text Box 32"/>
          <p:cNvSpPr txBox="1">
            <a:spLocks noChangeArrowheads="1"/>
          </p:cNvSpPr>
          <p:nvPr/>
        </p:nvSpPr>
        <p:spPr bwMode="auto">
          <a:xfrm>
            <a:off x="2411413" y="4143375"/>
            <a:ext cx="2808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>
                <a:solidFill>
                  <a:srgbClr val="FFFF00"/>
                </a:solidFill>
                <a:latin typeface="Arial"/>
                <a:ea typeface="ＭＳ Ｐゴシック"/>
              </a:rPr>
              <a:t>Electron dynamics</a:t>
            </a:r>
          </a:p>
        </p:txBody>
      </p:sp>
      <p:sp>
        <p:nvSpPr>
          <p:cNvPr id="274465" name="Text Box 33"/>
          <p:cNvSpPr txBox="1">
            <a:spLocks noChangeArrowheads="1"/>
          </p:cNvSpPr>
          <p:nvPr/>
        </p:nvSpPr>
        <p:spPr bwMode="auto">
          <a:xfrm>
            <a:off x="1876425" y="3249613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>
                <a:solidFill>
                  <a:srgbClr val="FFFF00"/>
                </a:solidFill>
                <a:latin typeface="Arial"/>
                <a:ea typeface="ＭＳ Ｐゴシック"/>
              </a:rPr>
              <a:t>Particle Collisions</a:t>
            </a:r>
          </a:p>
        </p:txBody>
      </p:sp>
      <p:sp>
        <p:nvSpPr>
          <p:cNvPr id="274467" name="Rectangle 35"/>
          <p:cNvSpPr>
            <a:spLocks noChangeArrowheads="1"/>
          </p:cNvSpPr>
          <p:nvPr/>
        </p:nvSpPr>
        <p:spPr bwMode="auto">
          <a:xfrm>
            <a:off x="4716462" y="2023758"/>
            <a:ext cx="3095898" cy="3926192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buClrTx/>
              <a:buFontTx/>
              <a:buNone/>
            </a:pPr>
            <a:endParaRPr lang="en-US" sz="2400" b="1">
              <a:solidFill>
                <a:srgbClr val="800000"/>
              </a:solidFill>
              <a:latin typeface="Comic Sans MS" pitchFamily="66" charset="0"/>
              <a:ea typeface="ＭＳ Ｐゴシック"/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1206500" y="1758950"/>
            <a:ext cx="2749550" cy="1468438"/>
            <a:chOff x="1193" y="1138"/>
            <a:chExt cx="1732" cy="925"/>
          </a:xfrm>
        </p:grpSpPr>
        <p:pic>
          <p:nvPicPr>
            <p:cNvPr id="274469" name="Picture 37" descr="top-quark-highligh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93" y="1138"/>
              <a:ext cx="821" cy="924"/>
            </a:xfrm>
            <a:prstGeom prst="rect">
              <a:avLst/>
            </a:prstGeom>
            <a:noFill/>
          </p:spPr>
        </p:pic>
        <p:pic>
          <p:nvPicPr>
            <p:cNvPr id="274470" name="Picture 38" descr="strongfor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03" y="1141"/>
              <a:ext cx="922" cy="922"/>
            </a:xfrm>
            <a:prstGeom prst="rect">
              <a:avLst/>
            </a:prstGeom>
            <a:noFill/>
          </p:spPr>
        </p:pic>
      </p:grpSp>
      <p:sp>
        <p:nvSpPr>
          <p:cNvPr id="274462" name="Text Box 30"/>
          <p:cNvSpPr txBox="1">
            <a:spLocks noChangeArrowheads="1"/>
          </p:cNvSpPr>
          <p:nvPr/>
        </p:nvSpPr>
        <p:spPr bwMode="auto">
          <a:xfrm>
            <a:off x="6362259" y="2783201"/>
            <a:ext cx="2250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rgbClr val="FFFF00"/>
                </a:solidFill>
                <a:latin typeface="Arial"/>
                <a:ea typeface="ＭＳ Ｐゴシック"/>
              </a:rPr>
              <a:t>Protein Folding</a:t>
            </a:r>
            <a:endParaRPr 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6453336"/>
            <a:ext cx="9144000" cy="404664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Wingdings" pitchFamily="2" charset="2"/>
              <a:buChar char="n"/>
            </a:pPr>
            <a:endParaRPr lang="en-US" smtClean="0">
              <a:solidFill>
                <a:srgbClr val="261748"/>
              </a:solidFill>
              <a:ea typeface="ＭＳ Ｐゴシック" pitchFamily="18" charset="-128"/>
            </a:endParaRPr>
          </a:p>
        </p:txBody>
      </p:sp>
      <p:sp>
        <p:nvSpPr>
          <p:cNvPr id="39" name="Text Box 31"/>
          <p:cNvSpPr txBox="1">
            <a:spLocks noChangeArrowheads="1"/>
          </p:cNvSpPr>
          <p:nvPr/>
        </p:nvSpPr>
        <p:spPr bwMode="auto">
          <a:xfrm>
            <a:off x="4811712" y="3635897"/>
            <a:ext cx="1584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2000" b="1" dirty="0" smtClean="0">
                <a:solidFill>
                  <a:srgbClr val="FFFF00"/>
                </a:solidFill>
                <a:latin typeface="Arial"/>
                <a:ea typeface="ＭＳ Ｐゴシック"/>
              </a:rPr>
              <a:t>Solvation Dynamics</a:t>
            </a:r>
            <a:endParaRPr lang="en-US" sz="2000" dirty="0">
              <a:solidFill>
                <a:srgbClr val="FF33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74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  <p:bldP spid="2744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/>
              <a:t>Flexible sample </a:t>
            </a:r>
            <a:r>
              <a:rPr lang="de-DE" sz="2200" dirty="0" err="1" smtClean="0"/>
              <a:t>environment</a:t>
            </a:r>
            <a:endParaRPr lang="de-D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108" y="1034398"/>
            <a:ext cx="4436892" cy="252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3313" y="2750428"/>
            <a:ext cx="3577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400" dirty="0" smtClean="0"/>
              <a:t>Sample Environment</a:t>
            </a:r>
            <a:endParaRPr lang="de-D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587695" y="4096996"/>
            <a:ext cx="32536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2000" dirty="0" smtClean="0"/>
              <a:t>- He Environment (</a:t>
            </a:r>
            <a:r>
              <a:rPr lang="de-DE" sz="2000" dirty="0" err="1" smtClean="0"/>
              <a:t>ambient</a:t>
            </a:r>
            <a:r>
              <a:rPr lang="de-DE" sz="2000" dirty="0" smtClean="0"/>
              <a:t> </a:t>
            </a:r>
            <a:r>
              <a:rPr lang="de-DE" sz="2000" dirty="0" err="1" smtClean="0"/>
              <a:t>conditions</a:t>
            </a:r>
            <a:r>
              <a:rPr lang="de-DE" sz="2000" dirty="0" smtClean="0"/>
              <a:t>, liquid </a:t>
            </a:r>
            <a:r>
              <a:rPr lang="de-DE" sz="2000" dirty="0" err="1" smtClean="0"/>
              <a:t>jets</a:t>
            </a:r>
            <a:r>
              <a:rPr lang="de-DE" sz="2000" dirty="0" smtClean="0"/>
              <a:t>)</a:t>
            </a:r>
          </a:p>
          <a:p>
            <a:pPr>
              <a:buNone/>
            </a:pPr>
            <a:r>
              <a:rPr lang="de-DE" sz="2000" dirty="0" smtClean="0"/>
              <a:t>- Solid State </a:t>
            </a:r>
            <a:r>
              <a:rPr lang="de-DE" sz="2000" dirty="0" err="1" smtClean="0"/>
              <a:t>Chamber</a:t>
            </a:r>
            <a:endParaRPr lang="de-DE" sz="2000" dirty="0"/>
          </a:p>
        </p:txBody>
      </p:sp>
      <p:pic>
        <p:nvPicPr>
          <p:cNvPr id="3" name="Picture 2" descr="sample_environment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6" y="3393873"/>
            <a:ext cx="5036410" cy="293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00" dirty="0" smtClean="0"/>
              <a:t>FXE Instrument (Jan. 2016)</a:t>
            </a:r>
            <a:endParaRPr lang="de-DE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3" name="Picture 2" descr="FXE_beamlin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1" y="1074310"/>
            <a:ext cx="7511413" cy="5376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7305" y="6109376"/>
            <a:ext cx="19355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i="1" dirty="0" smtClean="0"/>
              <a:t>Courtesy by European XFEL/</a:t>
            </a:r>
            <a:r>
              <a:rPr lang="en-US" sz="800" i="1" dirty="0" err="1" smtClean="0"/>
              <a:t>Rey.Hori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371737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1670</Words>
  <Application>Microsoft Office PowerPoint</Application>
  <PresentationFormat>On-screen Show (4:3)</PresentationFormat>
  <Paragraphs>345</Paragraphs>
  <Slides>23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DESY European XFEL</vt:lpstr>
      <vt:lpstr>1_DESY European XFEL</vt:lpstr>
      <vt:lpstr>FXE Scientific Instrument: Day 1</vt:lpstr>
      <vt:lpstr>Molecular dynamics using the FXE instrument</vt:lpstr>
      <vt:lpstr>FXE: Quick Summary for Day 1 XFEL Specs</vt:lpstr>
      <vt:lpstr>Workshop: From Picoseconds to Femtosecond X-Ray Experiments, Jan 26, 8:30 – 18:00</vt:lpstr>
      <vt:lpstr>Simultaneous Techniques at the FXE instrument</vt:lpstr>
      <vt:lpstr>PowerPoint Presentation</vt:lpstr>
      <vt:lpstr>PowerPoint Presentation</vt:lpstr>
      <vt:lpstr>Flexible sample environment</vt:lpstr>
      <vt:lpstr>FXE Instrument (Jan. 2016)</vt:lpstr>
      <vt:lpstr>FXE Optics Section for Day 1</vt:lpstr>
      <vt:lpstr>Worst Case Scenario on Day 1</vt:lpstr>
      <vt:lpstr>Dispersive XES at FXE</vt:lpstr>
      <vt:lpstr>Day 1: Easy femtosecond experiment (XES only)</vt:lpstr>
      <vt:lpstr>Liquid WAXS for probing solvation cage</vt:lpstr>
      <vt:lpstr>LPD for Wide-Angle X-ray Scattering</vt:lpstr>
      <vt:lpstr>fs Wide-Angle X-ray Scattering: Nice Potential</vt:lpstr>
      <vt:lpstr>Scanning XANES at FXE (4-bounce mono)</vt:lpstr>
      <vt:lpstr>Dispersive XANES at FXE</vt:lpstr>
      <vt:lpstr>Timing Tool and Femtosecond time resolution</vt:lpstr>
      <vt:lpstr>Summary</vt:lpstr>
      <vt:lpstr>PowerPoint Presentation</vt:lpstr>
      <vt:lpstr>Day -1 Experimental Conditions</vt:lpstr>
      <vt:lpstr>Acknowledgments FXE group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Wichmann, Riko</dc:creator>
  <cp:lastModifiedBy>Christian Bressler</cp:lastModifiedBy>
  <cp:revision>327</cp:revision>
  <cp:lastPrinted>2013-11-04T18:20:40Z</cp:lastPrinted>
  <dcterms:modified xsi:type="dcterms:W3CDTF">2016-02-24T11:02:02Z</dcterms:modified>
</cp:coreProperties>
</file>