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1" r:id="rId3"/>
    <p:sldId id="258" r:id="rId4"/>
    <p:sldId id="257" r:id="rId5"/>
    <p:sldId id="262" r:id="rId6"/>
    <p:sldId id="263" r:id="rId7"/>
    <p:sldId id="259" r:id="rId8"/>
    <p:sldId id="260" r:id="rId9"/>
    <p:sldId id="264" r:id="rId10"/>
    <p:sldId id="266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719" autoAdjust="0"/>
  </p:normalViewPr>
  <p:slideViewPr>
    <p:cSldViewPr snapToGrid="0" snapToObjects="1">
      <p:cViewPr>
        <p:scale>
          <a:sx n="108" d="100"/>
          <a:sy n="108" d="100"/>
        </p:scale>
        <p:origin x="1224" y="-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F0431-39CD-824E-BBE3-18B09C2216CF}" type="datetimeFigureOut">
              <a:rPr lang="en-US" smtClean="0"/>
              <a:t>3/1/16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37C14-2C07-B54C-A2A3-3D1F73D33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807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DDF30-6266-364A-A7AD-3906AC92CEAA}" type="datetimeFigureOut">
              <a:rPr lang="en-US" smtClean="0"/>
              <a:t>3/1/16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E0FCF-9727-B941-A569-E2EA3AA9F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733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E0FCF-9727-B941-A569-E2EA3AA9FD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5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988A-68D5-2B42-9D0D-5498B9C5B500}" type="datetime1">
              <a:rPr lang="en-GB" smtClean="0"/>
              <a:t>01/03/2016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53F9-9E9B-A946-BACF-2B37FF394BAB}" type="datetime1">
              <a:rPr lang="en-GB" smtClean="0"/>
              <a:t>01/03/2016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4CF0-DF65-7D46-AD73-267A5E2A8DE5}" type="datetime1">
              <a:rPr lang="en-GB" smtClean="0"/>
              <a:t>01/03/2016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9872B-834B-6B46-9FD2-B451FDF2045B}" type="datetime1">
              <a:rPr lang="en-GB" smtClean="0"/>
              <a:t>01/03/2016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FAF9-00A1-3E45-BEA4-D94FEBEADA06}" type="datetime1">
              <a:rPr lang="en-GB" smtClean="0"/>
              <a:t>01/03/2016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5CEA-C248-E745-8795-D3D23191A2D8}" type="datetime1">
              <a:rPr lang="en-GB" smtClean="0"/>
              <a:t>01/03/2016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9048-85D4-EC4A-BC1F-FF3AA781A47E}" type="datetime1">
              <a:rPr lang="en-GB" smtClean="0"/>
              <a:t>01/03/2016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8606-8CB8-984D-B4DE-0F8C5E13B801}" type="datetime1">
              <a:rPr lang="en-GB" smtClean="0"/>
              <a:t>01/03/2016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D3895-3250-6D40-BE7E-FDC66FE2F07F}" type="datetime1">
              <a:rPr lang="en-GB" smtClean="0"/>
              <a:t>01/03/2016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BB00-E75F-244D-ADF0-5F0AD74D9350}" type="datetime1">
              <a:rPr lang="en-GB" smtClean="0"/>
              <a:t>01/03/2016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9AFE-2496-7D47-8FED-A1C79B1FFC86}" type="datetime1">
              <a:rPr lang="en-GB" smtClean="0"/>
              <a:t>01/03/2016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DD3272B-4411-8648-BEF5-5356F59F4B3E}" type="datetime1">
              <a:rPr lang="en-GB" smtClean="0"/>
              <a:t>01/03/2016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93239"/>
            <a:ext cx="7772400" cy="2503241"/>
          </a:xfrm>
        </p:spPr>
        <p:txBody>
          <a:bodyPr/>
          <a:lstStyle/>
          <a:p>
            <a:r>
              <a:rPr lang="en-US" sz="7200" dirty="0" smtClean="0"/>
              <a:t>TJ-Chess1 Characterization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925795"/>
          </a:xfrm>
        </p:spPr>
        <p:txBody>
          <a:bodyPr>
            <a:normAutofit/>
          </a:bodyPr>
          <a:lstStyle/>
          <a:p>
            <a:r>
              <a:rPr lang="en-US" sz="2000" u="sng" dirty="0" smtClean="0"/>
              <a:t>K. </a:t>
            </a:r>
            <a:r>
              <a:rPr lang="en-US" sz="2000" u="sng" dirty="0" err="1" smtClean="0"/>
              <a:t>Kanisauskas</a:t>
            </a:r>
            <a:r>
              <a:rPr lang="en-US" sz="2000" dirty="0" smtClean="0"/>
              <a:t>, T. </a:t>
            </a:r>
            <a:r>
              <a:rPr lang="en-US" sz="2000" dirty="0" err="1" smtClean="0"/>
              <a:t>Binnie</a:t>
            </a:r>
            <a:r>
              <a:rPr lang="en-US" sz="2000" dirty="0" smtClean="0"/>
              <a:t>, J. </a:t>
            </a:r>
            <a:r>
              <a:rPr lang="en-US" sz="2000" dirty="0" err="1" smtClean="0"/>
              <a:t>Dopke</a:t>
            </a:r>
            <a:r>
              <a:rPr lang="en-US" sz="2000" dirty="0" smtClean="0"/>
              <a:t>, T. Huffman, J. John, R. </a:t>
            </a:r>
            <a:r>
              <a:rPr lang="en-US" sz="2000" dirty="0" err="1" smtClean="0"/>
              <a:t>Plackett</a:t>
            </a:r>
            <a:r>
              <a:rPr lang="en-US" sz="2000" dirty="0" smtClean="0"/>
              <a:t>, L. </a:t>
            </a:r>
            <a:r>
              <a:rPr lang="en-US" sz="2000" dirty="0" err="1" smtClean="0"/>
              <a:t>Vigani</a:t>
            </a:r>
            <a:r>
              <a:rPr lang="en-US" sz="2000" dirty="0" smtClean="0"/>
              <a:t>, Q</a:t>
            </a:r>
            <a:r>
              <a:rPr lang="en-US" sz="2000" dirty="0"/>
              <a:t>. </a:t>
            </a:r>
            <a:r>
              <a:rPr lang="en-US" sz="2000" dirty="0" err="1"/>
              <a:t>Xiu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445789" y="6087588"/>
            <a:ext cx="403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898989"/>
                </a:solidFill>
              </a:rPr>
              <a:t> </a:t>
            </a:r>
            <a:r>
              <a:rPr lang="en-GB" dirty="0" smtClean="0">
                <a:solidFill>
                  <a:srgbClr val="898989"/>
                </a:solidFill>
              </a:rPr>
              <a:t>ATLAS Strip CMOS Regular Meeting</a:t>
            </a:r>
          </a:p>
          <a:p>
            <a:pPr algn="ctr"/>
            <a:r>
              <a:rPr lang="en-GB" smtClean="0">
                <a:solidFill>
                  <a:srgbClr val="898989"/>
                </a:solidFill>
              </a:rPr>
              <a:t>March 1, </a:t>
            </a:r>
            <a:r>
              <a:rPr lang="en-GB" dirty="0" smtClean="0">
                <a:solidFill>
                  <a:srgbClr val="898989"/>
                </a:solidFill>
              </a:rPr>
              <a:t>2016</a:t>
            </a:r>
            <a:endParaRPr lang="en-US" dirty="0">
              <a:solidFill>
                <a:srgbClr val="89898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8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449" y="2125683"/>
            <a:ext cx="8229600" cy="1600200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53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AMS-Chess1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40" y="1600200"/>
            <a:ext cx="4667002" cy="3365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964184"/>
            <a:ext cx="40197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Isolated Amplifier matrix tested on AMS-Chess1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Input pulses from 0.4V-1.2V</a:t>
            </a:r>
            <a:r>
              <a:rPr lang="en-US" sz="2400" dirty="0"/>
              <a:t>, </a:t>
            </a:r>
            <a:r>
              <a:rPr lang="en-US" sz="2400" dirty="0" smtClean="0"/>
              <a:t>10μs of width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High output signal (in order of volts)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Response non-linear</a:t>
            </a:r>
          </a:p>
          <a:p>
            <a:pPr marL="285750" indent="-285750">
              <a:buFont typeface="Wingdings" charset="2"/>
              <a:buChar char="§"/>
            </a:pPr>
            <a:endParaRPr lang="en-US" sz="2400" dirty="0" smtClean="0"/>
          </a:p>
          <a:p>
            <a:pPr marL="285750" indent="-285750">
              <a:buFont typeface="Wingdings" charset="2"/>
              <a:buChar char="§"/>
            </a:pPr>
            <a:endParaRPr lang="en-US" sz="2400" dirty="0" smtClean="0"/>
          </a:p>
          <a:p>
            <a:pPr marL="285750" indent="-285750">
              <a:buFont typeface="Wingdings" charset="2"/>
              <a:buChar char="§"/>
            </a:pPr>
            <a:endParaRPr lang="en-US" sz="2400" dirty="0" smtClean="0"/>
          </a:p>
          <a:p>
            <a:endParaRPr lang="en-US" sz="2400" dirty="0" smtClean="0"/>
          </a:p>
          <a:p>
            <a:pPr marL="285750" indent="-285750">
              <a:buFont typeface="Wingdings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3451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TJ-Chess1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TJ_Chess1_Lay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81" y="1600200"/>
            <a:ext cx="4541730" cy="4009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684" y="1901375"/>
            <a:ext cx="40620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/>
              <a:t>Analogue pixel response tested on TJ-Chess1 p-on-p test chip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/>
              <a:t>Active pixel structures arranged in 5x5 pixel matrices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/>
              <a:t>Structures 1 and 10 were investigated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/>
              <a:t>Detailed results obtained from structure 1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/>
              <a:t>Laser scans performed at different bias voltages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/>
              <a:t>I-V measurements</a:t>
            </a:r>
          </a:p>
        </p:txBody>
      </p:sp>
    </p:spTree>
    <p:extLst>
      <p:ext uri="{BB962C8B-B14F-4D97-AF65-F5344CB8AC3E}">
        <p14:creationId xmlns:p14="http://schemas.microsoft.com/office/powerpoint/2010/main" val="392855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Initial Testing</a:t>
            </a:r>
            <a:endParaRPr lang="en-US" dirty="0"/>
          </a:p>
        </p:txBody>
      </p:sp>
      <p:pic>
        <p:nvPicPr>
          <p:cNvPr id="4" name="Picture 3" descr="Scop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70" y="1894796"/>
            <a:ext cx="4242797" cy="318209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1894796"/>
            <a:ext cx="401840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TJ-Chess1 placed in the laser setup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Pre-amplifier reset by generating external pulse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Reset pulse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/>
              <a:t>1.8V high, 0V low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/>
              <a:t>40μs width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Laser power set close to </a:t>
            </a:r>
            <a:r>
              <a:rPr lang="en-US" sz="2000" dirty="0" smtClean="0"/>
              <a:t>max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Not focused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beam spot covers large area</a:t>
            </a:r>
            <a:endParaRPr lang="en-US" sz="20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First </a:t>
            </a:r>
            <a:r>
              <a:rPr lang="en-US" sz="2000" dirty="0" err="1" smtClean="0"/>
              <a:t>AmpOut</a:t>
            </a:r>
            <a:r>
              <a:rPr lang="en-US" sz="2000" dirty="0" smtClean="0"/>
              <a:t> signal seen from channel 19 in structure 10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40×400μm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pixels</a:t>
            </a:r>
          </a:p>
          <a:p>
            <a:endParaRPr lang="en-US" sz="2000" dirty="0" smtClean="0"/>
          </a:p>
          <a:p>
            <a:pPr marL="285750" indent="-285750">
              <a:buFont typeface="Wingdings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22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Structure 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752425" cy="28143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425" y="4720533"/>
            <a:ext cx="76584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To get more details laser power was reduced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Several scans performed over the whole structure 10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No clear image of single pixel structure obtained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Signal from single pixel over large area (≈200×2000μm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</a:p>
          <a:p>
            <a:pPr marL="800100" lvl="1" indent="-342900">
              <a:buFont typeface="Lucida Grande"/>
              <a:buChar char="➔"/>
            </a:pPr>
            <a:r>
              <a:rPr lang="en-US" sz="2000" dirty="0"/>
              <a:t>C</a:t>
            </a:r>
            <a:r>
              <a:rPr lang="en-US" sz="2000" dirty="0" smtClean="0"/>
              <a:t>orresponds to area of all pixels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/>
          </a:p>
          <a:p>
            <a:pPr marL="285750" indent="-285750">
              <a:buFont typeface="Wingdings" charset="2"/>
              <a:buChar char="§"/>
            </a:pPr>
            <a:endParaRPr lang="en-US" sz="2000" dirty="0" smtClean="0"/>
          </a:p>
          <a:p>
            <a:endParaRPr lang="en-US" sz="2000" dirty="0" smtClean="0"/>
          </a:p>
          <a:p>
            <a:pPr marL="285750" indent="-285750">
              <a:buFont typeface="Wingdings" charset="2"/>
              <a:buChar char="§"/>
            </a:pP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870" y="1600199"/>
            <a:ext cx="4161930" cy="28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8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Structure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66502"/>
            <a:ext cx="3860118" cy="2617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217" y="1766503"/>
            <a:ext cx="3334649" cy="261778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570824" y="3325597"/>
            <a:ext cx="484618" cy="58490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570824" y="3033145"/>
            <a:ext cx="484618" cy="8606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83000" y="3852007"/>
            <a:ext cx="590426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Pixels?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7425" y="4720533"/>
            <a:ext cx="8144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Structure 1 contains 40×40</a:t>
            </a:r>
            <a:r>
              <a:rPr lang="en-US" sz="2000" dirty="0"/>
              <a:t>μm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 smtClean="0"/>
              <a:t>pixels (6.25μm steps)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Scans performed for two channels with the laser focused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Two gaps seen are believed to be wire bonds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Again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/>
              <a:t>signal from single pixel over large area i.e. ≈200×200μm</a:t>
            </a:r>
            <a:r>
              <a:rPr lang="en-US" sz="2000" baseline="30000" dirty="0" smtClean="0"/>
              <a:t>2</a:t>
            </a:r>
            <a:endParaRPr lang="en-US" sz="2000" dirty="0" smtClean="0"/>
          </a:p>
          <a:p>
            <a:pPr marL="285750" indent="-285750">
              <a:buFont typeface="Wingdings" charset="2"/>
              <a:buChar char="§"/>
            </a:pPr>
            <a:endParaRPr lang="en-US" sz="2000" dirty="0" smtClean="0"/>
          </a:p>
          <a:p>
            <a:endParaRPr lang="en-US" sz="2000" dirty="0" smtClean="0"/>
          </a:p>
          <a:p>
            <a:pPr marL="285750" indent="-285750">
              <a:buFont typeface="Wingdings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512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Structure 1 Continued…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42" y="1810769"/>
            <a:ext cx="3727766" cy="2528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392" y="1810770"/>
            <a:ext cx="3727765" cy="2528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705" y="4617802"/>
            <a:ext cx="8059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Almost identical signal map from CH3 and CH4 (shorted pixels?)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Very high leakage current observed, 7.65mA at -12V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No difference in signal height compared to 0V bias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Signal rise times range between 100-250ns in the active area</a:t>
            </a:r>
          </a:p>
          <a:p>
            <a:endParaRPr lang="en-US" sz="2000" dirty="0" smtClean="0"/>
          </a:p>
          <a:p>
            <a:pPr marL="285750" indent="-285750">
              <a:buFont typeface="Wingdings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36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I-V Measurements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TJ_Chess1_IV_2016_2_11_Reverse_MA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31" y="1600200"/>
            <a:ext cx="4282657" cy="2410442"/>
          </a:xfrm>
          <a:prstGeom prst="rect">
            <a:avLst/>
          </a:prstGeom>
        </p:spPr>
      </p:pic>
      <p:pic>
        <p:nvPicPr>
          <p:cNvPr id="8" name="Picture 7" descr="TJ_Chess1_IV_2016_2_11_Forward_Real_MA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346" y="4205209"/>
            <a:ext cx="4278642" cy="24104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249" y="1963928"/>
            <a:ext cx="375108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Two sets of measurements i.e. at forward and reverse bias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500 samples obtained at each bias step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≈</a:t>
            </a:r>
            <a:r>
              <a:rPr lang="en-US" sz="2000" dirty="0" smtClean="0"/>
              <a:t>20mA observed at -25V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Resistor-like behavior seen in reverse bias range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Exponential-like dependence in forward bias region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/>
          </a:p>
          <a:p>
            <a:endParaRPr lang="en-US" sz="2000" dirty="0" smtClean="0"/>
          </a:p>
          <a:p>
            <a:pPr marL="285750" indent="-285750">
              <a:buFont typeface="Wingdings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361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199" y="2462948"/>
            <a:ext cx="856186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400" dirty="0" err="1" smtClean="0"/>
              <a:t>AmpOut</a:t>
            </a:r>
            <a:r>
              <a:rPr lang="en-US" sz="2400" dirty="0" smtClean="0"/>
              <a:t> signal seen from structures 1 and 10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Unclear structure map seen for structure 10 (wire  bonds?)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Signal seems to arrive from all the pixels within the structure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Very high leakage current observed (in order of mA) at relatively low bias voltages</a:t>
            </a:r>
          </a:p>
          <a:p>
            <a:pPr marL="285750" indent="-285750">
              <a:buFont typeface="Wingdings" charset="2"/>
              <a:buChar char="§"/>
            </a:pPr>
            <a:endParaRPr lang="en-US" sz="2400" dirty="0" smtClean="0"/>
          </a:p>
          <a:p>
            <a:pPr marL="285750" indent="-285750">
              <a:buFont typeface="Wingdings" charset="2"/>
              <a:buChar char="§"/>
            </a:pPr>
            <a:endParaRPr lang="en-US" sz="2400" dirty="0" smtClean="0"/>
          </a:p>
          <a:p>
            <a:pPr marL="285750" indent="-285750">
              <a:buFont typeface="Wingdings" charset="2"/>
              <a:buChar char="§"/>
            </a:pPr>
            <a:endParaRPr lang="en-US" sz="2400" dirty="0" smtClean="0"/>
          </a:p>
          <a:p>
            <a:endParaRPr lang="en-US" sz="2400" dirty="0" smtClean="0"/>
          </a:p>
          <a:p>
            <a:pPr marL="285750" indent="-285750">
              <a:buFont typeface="Wingdings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432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2196" y="2249193"/>
            <a:ext cx="79505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Try out different reset signal configurations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Obtain Fe-55 spectra for different structures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Attempt to test passive structures on irradiated AMS-Chess1</a:t>
            </a:r>
          </a:p>
          <a:p>
            <a:pPr marL="285750" indent="-285750">
              <a:buFont typeface="Wingdings" charset="2"/>
              <a:buChar char="§"/>
            </a:pPr>
            <a:endParaRPr lang="en-US" sz="2400" dirty="0" smtClean="0"/>
          </a:p>
          <a:p>
            <a:pPr marL="285750" indent="-285750">
              <a:buFont typeface="Wingdings" charset="2"/>
              <a:buChar char="§"/>
            </a:pPr>
            <a:endParaRPr lang="en-US" sz="2400" dirty="0" smtClean="0"/>
          </a:p>
          <a:p>
            <a:pPr marL="285750" indent="-285750">
              <a:buFont typeface="Wingdings" charset="2"/>
              <a:buChar char="§"/>
            </a:pPr>
            <a:endParaRPr lang="en-US" sz="2400" dirty="0" smtClean="0"/>
          </a:p>
          <a:p>
            <a:pPr marL="285750" indent="-285750">
              <a:buFont typeface="Wingdings" charset="2"/>
              <a:buChar char="§"/>
            </a:pPr>
            <a:endParaRPr lang="en-US" sz="2400" dirty="0" smtClean="0"/>
          </a:p>
          <a:p>
            <a:endParaRPr lang="en-US" sz="2400" dirty="0" smtClean="0"/>
          </a:p>
          <a:p>
            <a:pPr marL="285750" indent="-285750">
              <a:buFont typeface="Wingdings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388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919</TotalTime>
  <Words>411</Words>
  <Application>Microsoft Macintosh PowerPoint</Application>
  <PresentationFormat>On-screen Show (4:3)</PresentationFormat>
  <Paragraphs>85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Calibri</vt:lpstr>
      <vt:lpstr>Century Gothic</vt:lpstr>
      <vt:lpstr>Courier New</vt:lpstr>
      <vt:lpstr>Lucida Grande</vt:lpstr>
      <vt:lpstr>Palatino Linotype</vt:lpstr>
      <vt:lpstr>Wingdings</vt:lpstr>
      <vt:lpstr>Arial</vt:lpstr>
      <vt:lpstr>Executive</vt:lpstr>
      <vt:lpstr>TJ-Chess1 Characterization</vt:lpstr>
      <vt:lpstr>TJ-Chess1</vt:lpstr>
      <vt:lpstr>Initial Testing</vt:lpstr>
      <vt:lpstr>Structure 10</vt:lpstr>
      <vt:lpstr>Structure 1</vt:lpstr>
      <vt:lpstr>Structure 1 Continued…</vt:lpstr>
      <vt:lpstr>I-V Measurements</vt:lpstr>
      <vt:lpstr>Summary</vt:lpstr>
      <vt:lpstr>Next Steps</vt:lpstr>
      <vt:lpstr>Backup Slides</vt:lpstr>
      <vt:lpstr>AMS-Chess1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TJ-Chess1 Initial Testing</dc:title>
  <dc:creator>Kestutis K.</dc:creator>
  <cp:lastModifiedBy>Kestutis Kanisauskas</cp:lastModifiedBy>
  <cp:revision>23</cp:revision>
  <dcterms:created xsi:type="dcterms:W3CDTF">2016-02-02T10:27:59Z</dcterms:created>
  <dcterms:modified xsi:type="dcterms:W3CDTF">2016-03-01T15:57:38Z</dcterms:modified>
</cp:coreProperties>
</file>