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84" r:id="rId6"/>
  </p:sldMasterIdLst>
  <p:notesMasterIdLst>
    <p:notesMasterId r:id="rId13"/>
  </p:notesMasterIdLst>
  <p:sldIdLst>
    <p:sldId id="405" r:id="rId7"/>
    <p:sldId id="406" r:id="rId8"/>
    <p:sldId id="410" r:id="rId9"/>
    <p:sldId id="411" r:id="rId10"/>
    <p:sldId id="414" r:id="rId11"/>
    <p:sldId id="412" r:id="rId12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006600"/>
    <a:srgbClr val="E1E1FF"/>
    <a:srgbClr val="D0EA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6607" autoAdjust="0"/>
  </p:normalViewPr>
  <p:slideViewPr>
    <p:cSldViewPr>
      <p:cViewPr varScale="1">
        <p:scale>
          <a:sx n="101" d="100"/>
          <a:sy n="101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fld id="{B49680C3-46F0-4323-907F-2FEA5E1A68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407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F9A59-0A2C-4F22-A50A-4A99E2B8B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598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4303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084776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51419"/>
          </a:xfrm>
        </p:spPr>
        <p:txBody>
          <a:bodyPr/>
          <a:lstStyle>
            <a:lvl1pPr marL="0" indent="0">
              <a:buNone/>
              <a:defRPr sz="2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8085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71942"/>
            <a:ext cx="5486400" cy="566738"/>
          </a:xfrm>
        </p:spPr>
        <p:txBody>
          <a:bodyPr anchor="b"/>
          <a:lstStyle>
            <a:lvl1pPr algn="l">
              <a:defRPr sz="2800" b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45916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638680"/>
            <a:ext cx="5486400" cy="804862"/>
          </a:xfrm>
        </p:spPr>
        <p:txBody>
          <a:bodyPr/>
          <a:lstStyle>
            <a:lvl1pPr marL="0" indent="0">
              <a:buNone/>
              <a:defRPr sz="2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9844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0"/>
            <a:ext cx="91440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BD8D9-838E-4FF4-97AA-9EC0D19202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246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4FEBD-25E5-4DBC-80C5-34742F48A7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780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70065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973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380048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>
              <a:defRPr sz="20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227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786047"/>
            <a:ext cx="7848872" cy="1362075"/>
          </a:xfrm>
        </p:spPr>
        <p:txBody>
          <a:bodyPr anchor="t"/>
          <a:lstStyle>
            <a:lvl1pPr algn="l">
              <a:defRPr sz="4400" b="1" cap="none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4418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57338"/>
            <a:ext cx="3810000" cy="451486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3810000" cy="38004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95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484784"/>
            <a:ext cx="4040188" cy="639762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897331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182951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96971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871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929063"/>
            <a:ext cx="77724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F5AFFC1-D825-4786-9538-38B84E7F58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19" descr="STFC_to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90" r:id="rId1"/>
    <p:sldLayoutId id="2147484491" r:id="rId2"/>
    <p:sldLayoutId id="2147484492" r:id="rId3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ctr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fld id="{D45E3EB5-1F15-47CA-A35D-927988C68B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5294313"/>
            <a:ext cx="7580312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93" r:id="rId1"/>
    <p:sldLayoutId id="2147484494" r:id="rId2"/>
    <p:sldLayoutId id="2147484495" r:id="rId3"/>
    <p:sldLayoutId id="2147484496" r:id="rId4"/>
    <p:sldLayoutId id="2147484497" r:id="rId5"/>
    <p:sldLayoutId id="2147484498" r:id="rId6"/>
    <p:sldLayoutId id="2147484499" r:id="rId7"/>
    <p:sldLayoutId id="2147484500" r:id="rId8"/>
    <p:sldLayoutId id="2147484501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3C8C93"/>
                </a:solidFill>
                <a:latin typeface="Calibri" pitchFamily="34" charset="0"/>
              </a:rPr>
              <a:t>HR CHESS News</a:t>
            </a:r>
            <a:endParaRPr lang="en-US" altLang="en-US" dirty="0" smtClean="0">
              <a:solidFill>
                <a:srgbClr val="3C8C93"/>
              </a:solidFill>
              <a:latin typeface="Calibri" pitchFamily="34" charset="0"/>
            </a:endParaRPr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Calibri" pitchFamily="34" charset="0"/>
              </a:rPr>
              <a:t>Jens (et. al.)</a:t>
            </a:r>
            <a:endParaRPr lang="en-US" alt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3C8C93"/>
                </a:solidFill>
              </a:rPr>
              <a:t>Schedule</a:t>
            </a:r>
            <a:endParaRPr lang="en-US" altLang="en-US" dirty="0" smtClean="0">
              <a:solidFill>
                <a:srgbClr val="3C8C93"/>
              </a:solidFill>
            </a:endParaRPr>
          </a:p>
        </p:txBody>
      </p:sp>
      <p:sp>
        <p:nvSpPr>
          <p:cNvPr id="13315" name="Content Placeholder 1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3800475"/>
          </a:xfrm>
        </p:spPr>
        <p:txBody>
          <a:bodyPr/>
          <a:lstStyle/>
          <a:p>
            <a:r>
              <a:rPr lang="en-US" altLang="en-US" dirty="0" smtClean="0"/>
              <a:t>HR-CHESS designer has resigned</a:t>
            </a:r>
          </a:p>
          <a:p>
            <a:pPr lvl="1"/>
            <a:r>
              <a:rPr lang="en-US" altLang="en-US" dirty="0" smtClean="0"/>
              <a:t>BIG THANKS: He (who is not to be named) has spent a lot of time and effort on the project, and we’ll miss him!</a:t>
            </a:r>
          </a:p>
          <a:p>
            <a:r>
              <a:rPr lang="en-US" altLang="en-US" dirty="0" smtClean="0"/>
              <a:t>Schematics and simulation of HR CHESS-2 is mostly done, but layout hasn’t started (as far as I am aware)</a:t>
            </a:r>
            <a:endParaRPr lang="en-US" altLang="en-US" dirty="0"/>
          </a:p>
          <a:p>
            <a:r>
              <a:rPr lang="en-US" altLang="en-US" dirty="0" smtClean="0"/>
              <a:t>No idea about a time scale for </a:t>
            </a:r>
            <a:r>
              <a:rPr lang="en-US" altLang="en-US" smtClean="0"/>
              <a:t>providing CHESS-2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Currently have two diced substrates in hand:</a:t>
            </a:r>
          </a:p>
          <a:p>
            <a:pPr lvl="1"/>
            <a:r>
              <a:rPr lang="en-GB" dirty="0" smtClean="0"/>
              <a:t>25um HR </a:t>
            </a:r>
            <a:r>
              <a:rPr lang="en-GB" dirty="0" err="1" smtClean="0"/>
              <a:t>PonP</a:t>
            </a:r>
            <a:endParaRPr lang="en-GB" dirty="0" smtClean="0"/>
          </a:p>
          <a:p>
            <a:pPr lvl="1"/>
            <a:r>
              <a:rPr lang="en-GB" dirty="0" smtClean="0"/>
              <a:t>18um HR </a:t>
            </a:r>
            <a:r>
              <a:rPr lang="en-GB" dirty="0" err="1" smtClean="0"/>
              <a:t>PonP</a:t>
            </a:r>
            <a:endParaRPr lang="en-GB" dirty="0" smtClean="0"/>
          </a:p>
          <a:p>
            <a:r>
              <a:rPr lang="en-GB" dirty="0" smtClean="0"/>
              <a:t>Both substrates show some features when biasing them:</a:t>
            </a:r>
          </a:p>
          <a:p>
            <a:pPr lvl="1"/>
            <a:r>
              <a:rPr lang="en-GB" dirty="0" smtClean="0"/>
              <a:t>Leakage current dramatically increases, once beyond ~2V</a:t>
            </a:r>
          </a:p>
          <a:p>
            <a:pPr lvl="1"/>
            <a:r>
              <a:rPr lang="en-GB" dirty="0" smtClean="0"/>
              <a:t>May well be due to conductive connection through EPI, all P-type material from deep P-well (@GND) to P-type substrate (Backside bias)</a:t>
            </a:r>
          </a:p>
        </p:txBody>
      </p:sp>
    </p:spTree>
    <p:extLst>
      <p:ext uri="{BB962C8B-B14F-4D97-AF65-F5344CB8AC3E}">
        <p14:creationId xmlns:p14="http://schemas.microsoft.com/office/powerpoint/2010/main" val="3022559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Active Structures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4679974"/>
          </a:xfrm>
        </p:spPr>
        <p:txBody>
          <a:bodyPr/>
          <a:lstStyle/>
          <a:p>
            <a:r>
              <a:rPr lang="en-GB" dirty="0" smtClean="0"/>
              <a:t>Checked isolated amplifiers to start with:</a:t>
            </a:r>
          </a:p>
          <a:p>
            <a:pPr lvl="1"/>
            <a:r>
              <a:rPr lang="en-GB" dirty="0" smtClean="0"/>
              <a:t>Very good results, gain about 30 (mV output per mV input)</a:t>
            </a:r>
          </a:p>
          <a:p>
            <a:r>
              <a:rPr lang="en-GB" dirty="0" smtClean="0"/>
              <a:t>Then started firing at Pixels with IR laser:</a:t>
            </a:r>
          </a:p>
          <a:p>
            <a:pPr lvl="1"/>
            <a:r>
              <a:rPr lang="en-GB" dirty="0" smtClean="0"/>
              <a:t>Uniform response within one structure, no matter where we fire!</a:t>
            </a:r>
          </a:p>
          <a:p>
            <a:pPr lvl="1"/>
            <a:r>
              <a:rPr lang="en-GB" dirty="0" smtClean="0"/>
              <a:t>Full 5x5 matrix seems to be sensitive, output reacts any time we aim the laser within the guard rings</a:t>
            </a:r>
          </a:p>
          <a:p>
            <a:pPr lvl="1"/>
            <a:r>
              <a:rPr lang="en-GB" dirty="0" smtClean="0"/>
              <a:t>Crosstalk not visible on other substructures bonded to the same daughter-card: No crosstalk through bias lines (at least nothing we can decouple on the boards)</a:t>
            </a:r>
          </a:p>
          <a:p>
            <a:r>
              <a:rPr lang="en-GB" dirty="0" smtClean="0"/>
              <a:t>Amplifier peaking time is O(0.5-1us…)</a:t>
            </a:r>
          </a:p>
        </p:txBody>
      </p:sp>
    </p:spTree>
    <p:extLst>
      <p:ext uri="{BB962C8B-B14F-4D97-AF65-F5344CB8AC3E}">
        <p14:creationId xmlns:p14="http://schemas.microsoft.com/office/powerpoint/2010/main" val="2969086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Example of Laser injection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4543471"/>
            <a:ext cx="5933443" cy="1066280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 dirty="0"/>
              <a:t>Laser are fired on </a:t>
            </a:r>
            <a:r>
              <a:rPr lang="en-US" altLang="zh-CN" dirty="0" smtClean="0"/>
              <a:t>two different position of brick 10</a:t>
            </a:r>
          </a:p>
          <a:p>
            <a:r>
              <a:rPr lang="en-US" altLang="zh-CN" dirty="0"/>
              <a:t>Brick</a:t>
            </a:r>
            <a:r>
              <a:rPr lang="en-US" altLang="zh-CN" dirty="0" smtClean="0"/>
              <a:t> 10 (</a:t>
            </a:r>
            <a:r>
              <a:rPr lang="en-US" altLang="zh-CN" dirty="0" smtClean="0">
                <a:solidFill>
                  <a:srgbClr val="FFC000"/>
                </a:solidFill>
              </a:rPr>
              <a:t>Channel </a:t>
            </a:r>
            <a:r>
              <a:rPr lang="en-US" altLang="zh-CN" dirty="0">
                <a:solidFill>
                  <a:srgbClr val="FFC000"/>
                </a:solidFill>
              </a:rPr>
              <a:t>1</a:t>
            </a:r>
            <a:r>
              <a:rPr lang="en-US" altLang="zh-CN" dirty="0">
                <a:solidFill>
                  <a:srgbClr val="FFC000"/>
                </a:solidFill>
                <a:sym typeface="Wingdings" panose="05000000000000000000" pitchFamily="2" charset="2"/>
              </a:rPr>
              <a:t> Pixel 1;   </a:t>
            </a:r>
            <a:r>
              <a:rPr lang="en-US" altLang="zh-CN" dirty="0">
                <a:solidFill>
                  <a:srgbClr val="C00000"/>
                </a:solidFill>
              </a:rPr>
              <a:t>Channel 2</a:t>
            </a:r>
            <a:r>
              <a:rPr lang="en-US" altLang="zh-CN" dirty="0">
                <a:solidFill>
                  <a:srgbClr val="C00000"/>
                </a:solidFill>
                <a:sym typeface="Wingdings" panose="05000000000000000000" pitchFamily="2" charset="2"/>
              </a:rPr>
              <a:t> Pixel </a:t>
            </a:r>
            <a:r>
              <a:rPr lang="en-US" altLang="zh-CN" dirty="0" smtClean="0">
                <a:solidFill>
                  <a:srgbClr val="C00000"/>
                </a:solidFill>
                <a:sym typeface="Wingdings" panose="05000000000000000000" pitchFamily="2" charset="2"/>
              </a:rPr>
              <a:t>5</a:t>
            </a:r>
            <a:r>
              <a:rPr lang="en-US" altLang="zh-CN" dirty="0" smtClean="0">
                <a:sym typeface="Wingdings" panose="05000000000000000000" pitchFamily="2" charset="2"/>
              </a:rPr>
              <a:t>)</a:t>
            </a:r>
            <a:endParaRPr lang="zh-CN" altLang="en-US" dirty="0"/>
          </a:p>
          <a:p>
            <a:r>
              <a:rPr lang="en-US" altLang="zh-CN" dirty="0"/>
              <a:t>Brick</a:t>
            </a:r>
            <a:r>
              <a:rPr lang="en-US" altLang="zh-CN" dirty="0" smtClean="0"/>
              <a:t> </a:t>
            </a:r>
            <a:r>
              <a:rPr lang="en-US" altLang="zh-CN" dirty="0"/>
              <a:t>3</a:t>
            </a:r>
            <a:r>
              <a:rPr lang="en-US" altLang="zh-CN" dirty="0" smtClean="0"/>
              <a:t> </a:t>
            </a:r>
            <a:r>
              <a:rPr lang="en-US" altLang="zh-CN" dirty="0"/>
              <a:t>( </a:t>
            </a:r>
            <a:r>
              <a:rPr lang="en-US" altLang="zh-CN" dirty="0" smtClean="0">
                <a:solidFill>
                  <a:srgbClr val="0070C0"/>
                </a:solidFill>
              </a:rPr>
              <a:t>Channel </a:t>
            </a:r>
            <a:r>
              <a:rPr lang="en-US" altLang="zh-CN" dirty="0">
                <a:solidFill>
                  <a:srgbClr val="0070C0"/>
                </a:solidFill>
              </a:rPr>
              <a:t>3</a:t>
            </a:r>
            <a:r>
              <a:rPr lang="en-US" altLang="zh-CN" dirty="0">
                <a:solidFill>
                  <a:srgbClr val="0070C0"/>
                </a:solidFill>
                <a:sym typeface="Wingdings" panose="05000000000000000000" pitchFamily="2" charset="2"/>
              </a:rPr>
              <a:t> Pixel 8;   </a:t>
            </a:r>
            <a:r>
              <a:rPr lang="en-US" altLang="zh-CN" dirty="0">
                <a:solidFill>
                  <a:srgbClr val="00B050"/>
                </a:solidFill>
              </a:rPr>
              <a:t>Channel 4</a:t>
            </a:r>
            <a:r>
              <a:rPr lang="en-US" altLang="zh-CN" dirty="0">
                <a:solidFill>
                  <a:srgbClr val="00B050"/>
                </a:solidFill>
                <a:sym typeface="Wingdings" panose="05000000000000000000" pitchFamily="2" charset="2"/>
              </a:rPr>
              <a:t> Pixel </a:t>
            </a:r>
            <a:r>
              <a:rPr lang="en-US" altLang="zh-CN" dirty="0" smtClean="0">
                <a:solidFill>
                  <a:srgbClr val="00B050"/>
                </a:solidFill>
                <a:sym typeface="Wingdings" panose="05000000000000000000" pitchFamily="2" charset="2"/>
              </a:rPr>
              <a:t>9</a:t>
            </a:r>
            <a:r>
              <a:rPr lang="en-US" altLang="zh-CN" dirty="0" smtClean="0">
                <a:sym typeface="Wingdings" panose="05000000000000000000" pitchFamily="2" charset="2"/>
              </a:rPr>
              <a:t>)</a:t>
            </a:r>
            <a:endParaRPr lang="en-US" altLang="zh-CN" dirty="0">
              <a:sym typeface="Wingdings" panose="05000000000000000000" pitchFamily="2" charset="2"/>
            </a:endParaRPr>
          </a:p>
        </p:txBody>
      </p:sp>
      <p:pic>
        <p:nvPicPr>
          <p:cNvPr id="2050" name="Picture 2" descr="D:\Work\ITK_CMOS\TCT\CleanRoom_R12\20160219\lasersignalMAXATTN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39518"/>
            <a:ext cx="4295096" cy="325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Work\ITK_CMOS\TCT\CleanRoom_R12\20160219\lasersignalMAXATTN2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136" y="1039518"/>
            <a:ext cx="4283968" cy="3245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组合 6"/>
          <p:cNvGrpSpPr/>
          <p:nvPr/>
        </p:nvGrpSpPr>
        <p:grpSpPr>
          <a:xfrm>
            <a:off x="6372200" y="4402121"/>
            <a:ext cx="2448272" cy="1331135"/>
            <a:chOff x="582961" y="1348839"/>
            <a:chExt cx="4320764" cy="2171428"/>
          </a:xfrm>
        </p:grpSpPr>
        <p:grpSp>
          <p:nvGrpSpPr>
            <p:cNvPr id="10" name="组合 9"/>
            <p:cNvGrpSpPr/>
            <p:nvPr/>
          </p:nvGrpSpPr>
          <p:grpSpPr>
            <a:xfrm>
              <a:off x="582961" y="1348839"/>
              <a:ext cx="4320196" cy="432048"/>
              <a:chOff x="107788" y="1628487"/>
              <a:chExt cx="4320196" cy="432048"/>
            </a:xfrm>
          </p:grpSpPr>
          <p:sp>
            <p:nvSpPr>
              <p:cNvPr id="35" name="矩形 34"/>
              <p:cNvSpPr/>
              <p:nvPr/>
            </p:nvSpPr>
            <p:spPr>
              <a:xfrm>
                <a:off x="971884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36" name="矩形 35"/>
              <p:cNvSpPr/>
              <p:nvPr/>
            </p:nvSpPr>
            <p:spPr>
              <a:xfrm>
                <a:off x="1835980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dirty="0"/>
              </a:p>
            </p:txBody>
          </p:sp>
          <p:sp>
            <p:nvSpPr>
              <p:cNvPr id="37" name="矩形 36"/>
              <p:cNvSpPr/>
              <p:nvPr/>
            </p:nvSpPr>
            <p:spPr>
              <a:xfrm>
                <a:off x="2700076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38" name="矩形 37"/>
              <p:cNvSpPr/>
              <p:nvPr/>
            </p:nvSpPr>
            <p:spPr>
              <a:xfrm>
                <a:off x="107788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39" name="矩形 38"/>
              <p:cNvSpPr/>
              <p:nvPr/>
            </p:nvSpPr>
            <p:spPr>
              <a:xfrm>
                <a:off x="3563888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583103" y="1780887"/>
              <a:ext cx="4320196" cy="432048"/>
              <a:chOff x="107788" y="1628487"/>
              <a:chExt cx="4320196" cy="432048"/>
            </a:xfrm>
          </p:grpSpPr>
          <p:sp>
            <p:nvSpPr>
              <p:cNvPr id="30" name="矩形 29"/>
              <p:cNvSpPr/>
              <p:nvPr/>
            </p:nvSpPr>
            <p:spPr>
              <a:xfrm>
                <a:off x="971884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1</a:t>
                </a:r>
                <a:endParaRPr lang="zh-CN" altLang="en-US" dirty="0"/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1835980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4</a:t>
                </a:r>
                <a:endParaRPr lang="zh-CN" altLang="en-US" dirty="0"/>
              </a:p>
            </p:txBody>
          </p:sp>
          <p:sp>
            <p:nvSpPr>
              <p:cNvPr id="32" name="矩形 31"/>
              <p:cNvSpPr/>
              <p:nvPr/>
            </p:nvSpPr>
            <p:spPr>
              <a:xfrm>
                <a:off x="2700076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7</a:t>
                </a:r>
                <a:endParaRPr lang="zh-CN" altLang="en-US" dirty="0"/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107788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34" name="矩形 33"/>
              <p:cNvSpPr/>
              <p:nvPr/>
            </p:nvSpPr>
            <p:spPr>
              <a:xfrm>
                <a:off x="3563888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  <p:grpSp>
          <p:nvGrpSpPr>
            <p:cNvPr id="12" name="组合 11"/>
            <p:cNvGrpSpPr/>
            <p:nvPr/>
          </p:nvGrpSpPr>
          <p:grpSpPr>
            <a:xfrm>
              <a:off x="583245" y="2224123"/>
              <a:ext cx="4320196" cy="432048"/>
              <a:chOff x="107788" y="1628487"/>
              <a:chExt cx="4320196" cy="432048"/>
            </a:xfrm>
          </p:grpSpPr>
          <p:sp>
            <p:nvSpPr>
              <p:cNvPr id="25" name="矩形 24"/>
              <p:cNvSpPr/>
              <p:nvPr/>
            </p:nvSpPr>
            <p:spPr>
              <a:xfrm>
                <a:off x="971884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/>
                  <a:t>2</a:t>
                </a:r>
                <a:endParaRPr lang="zh-CN" altLang="en-US" dirty="0"/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1835980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5</a:t>
                </a:r>
                <a:endParaRPr lang="zh-CN" altLang="en-US" dirty="0"/>
              </a:p>
            </p:txBody>
          </p:sp>
          <p:sp>
            <p:nvSpPr>
              <p:cNvPr id="27" name="矩形 26"/>
              <p:cNvSpPr/>
              <p:nvPr/>
            </p:nvSpPr>
            <p:spPr>
              <a:xfrm>
                <a:off x="2700076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/>
                  <a:t>8</a:t>
                </a:r>
                <a:endParaRPr lang="zh-CN" altLang="en-US" dirty="0"/>
              </a:p>
            </p:txBody>
          </p:sp>
          <p:sp>
            <p:nvSpPr>
              <p:cNvPr id="28" name="矩形 27"/>
              <p:cNvSpPr/>
              <p:nvPr/>
            </p:nvSpPr>
            <p:spPr>
              <a:xfrm>
                <a:off x="107788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3563888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583387" y="2656171"/>
              <a:ext cx="4320196" cy="432048"/>
              <a:chOff x="107788" y="1628487"/>
              <a:chExt cx="4320196" cy="432048"/>
            </a:xfrm>
          </p:grpSpPr>
          <p:sp>
            <p:nvSpPr>
              <p:cNvPr id="20" name="矩形 19"/>
              <p:cNvSpPr/>
              <p:nvPr/>
            </p:nvSpPr>
            <p:spPr>
              <a:xfrm>
                <a:off x="971884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/>
                  <a:t>3</a:t>
                </a:r>
                <a:endParaRPr lang="zh-CN" altLang="en-US" dirty="0"/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1835980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6</a:t>
                </a:r>
                <a:endParaRPr lang="zh-CN" altLang="en-US" dirty="0"/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2700076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/>
                  <a:t>9</a:t>
                </a:r>
                <a:endParaRPr lang="zh-CN" altLang="en-US" dirty="0"/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107788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3563888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  <p:grpSp>
          <p:nvGrpSpPr>
            <p:cNvPr id="14" name="组合 13"/>
            <p:cNvGrpSpPr/>
            <p:nvPr/>
          </p:nvGrpSpPr>
          <p:grpSpPr>
            <a:xfrm>
              <a:off x="583529" y="3088219"/>
              <a:ext cx="4320196" cy="432048"/>
              <a:chOff x="107788" y="1628487"/>
              <a:chExt cx="4320196" cy="432048"/>
            </a:xfrm>
          </p:grpSpPr>
          <p:sp>
            <p:nvSpPr>
              <p:cNvPr id="15" name="矩形 14"/>
              <p:cNvSpPr/>
              <p:nvPr/>
            </p:nvSpPr>
            <p:spPr>
              <a:xfrm>
                <a:off x="971884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1835980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2700076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107788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19" name="矩形 18"/>
              <p:cNvSpPr/>
              <p:nvPr/>
            </p:nvSpPr>
            <p:spPr>
              <a:xfrm>
                <a:off x="3563888" y="1628487"/>
                <a:ext cx="86409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</p:grpSp>
      <p:cxnSp>
        <p:nvCxnSpPr>
          <p:cNvPr id="5" name="直接箭头连接符 4"/>
          <p:cNvCxnSpPr/>
          <p:nvPr/>
        </p:nvCxnSpPr>
        <p:spPr>
          <a:xfrm>
            <a:off x="3537036" y="3217250"/>
            <a:ext cx="2835164" cy="118487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>
            <a:off x="7994517" y="3426095"/>
            <a:ext cx="825955" cy="230716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300192" y="3933056"/>
            <a:ext cx="1511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Laser Position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2048" name="TextBox 2047"/>
          <p:cNvSpPr txBox="1"/>
          <p:nvPr/>
        </p:nvSpPr>
        <p:spPr>
          <a:xfrm rot="484200">
            <a:off x="208961" y="5872039"/>
            <a:ext cx="58326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Thanks to Qinglei (IHEP) and Gary (RAL) for putting lots of time into this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61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453595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Passive pixels are currently being hooked up at RAL to have a go at those:</a:t>
            </a:r>
          </a:p>
          <a:p>
            <a:pPr lvl="1"/>
            <a:r>
              <a:rPr lang="en-GB" dirty="0" smtClean="0"/>
              <a:t>Fast amplifier could provide for TCT measurements</a:t>
            </a:r>
          </a:p>
          <a:p>
            <a:r>
              <a:rPr lang="en-GB" dirty="0" smtClean="0"/>
              <a:t>Irradiate at </a:t>
            </a:r>
            <a:r>
              <a:rPr lang="en-GB" dirty="0" err="1" smtClean="0"/>
              <a:t>Ljubiliana</a:t>
            </a:r>
            <a:endParaRPr lang="en-GB" dirty="0"/>
          </a:p>
          <a:p>
            <a:pPr lvl="1"/>
            <a:r>
              <a:rPr lang="en-GB" dirty="0" smtClean="0"/>
              <a:t>O(10) chips to be run up to different levels</a:t>
            </a:r>
          </a:p>
          <a:p>
            <a:pPr lvl="1"/>
            <a:r>
              <a:rPr lang="en-GB" dirty="0" smtClean="0"/>
              <a:t>Backside bias current might show that we cannot run fully depleted when collecting electrons</a:t>
            </a:r>
          </a:p>
          <a:p>
            <a:pPr lvl="2"/>
            <a:r>
              <a:rPr lang="en-GB" dirty="0" smtClean="0"/>
              <a:t>Need to check why this never appeared in TCAD sims</a:t>
            </a:r>
          </a:p>
          <a:p>
            <a:r>
              <a:rPr lang="en-GB" dirty="0" smtClean="0"/>
              <a:t>Who wants chips?</a:t>
            </a:r>
            <a:endParaRPr lang="en-GB" dirty="0"/>
          </a:p>
          <a:p>
            <a:pPr lvl="1"/>
            <a:r>
              <a:rPr lang="en-GB" dirty="0"/>
              <a:t>Need to know whether people want </a:t>
            </a:r>
            <a:r>
              <a:rPr lang="en-GB" dirty="0" err="1"/>
              <a:t>daughtercards</a:t>
            </a:r>
            <a:r>
              <a:rPr lang="en-GB" dirty="0"/>
              <a:t> as </a:t>
            </a:r>
            <a:r>
              <a:rPr lang="en-GB" dirty="0" smtClean="0"/>
              <a:t>well</a:t>
            </a:r>
          </a:p>
          <a:p>
            <a:pPr lvl="1"/>
            <a:r>
              <a:rPr lang="en-GB" dirty="0" smtClean="0"/>
              <a:t>Igor will get some (2), IHEP and UCSC have asked</a:t>
            </a:r>
          </a:p>
          <a:p>
            <a:pPr lvl="1"/>
            <a:r>
              <a:rPr lang="en-GB" dirty="0" smtClean="0"/>
              <a:t>Anyone else? (I suppose DESY…)</a:t>
            </a:r>
          </a:p>
        </p:txBody>
      </p:sp>
    </p:spTree>
    <p:extLst>
      <p:ext uri="{BB962C8B-B14F-4D97-AF65-F5344CB8AC3E}">
        <p14:creationId xmlns:p14="http://schemas.microsoft.com/office/powerpoint/2010/main" val="277240282"/>
      </p:ext>
    </p:extLst>
  </p:cSld>
  <p:clrMapOvr>
    <a:masterClrMapping/>
  </p:clrMapOvr>
</p:sld>
</file>

<file path=ppt/theme/theme1.xml><?xml version="1.0" encoding="utf-8"?>
<a:theme xmlns:a="http://schemas.openxmlformats.org/drawingml/2006/main" name="STFC_PowerPoint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ABF215B8A3384E874FC40A3B0B2302" ma:contentTypeVersion="4" ma:contentTypeDescription="Create a new document." ma:contentTypeScope="" ma:versionID="f198c3dfa143f328b4bfb76fd905c4a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66758ad48435124b95dc0df0729e68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AEDD1CD-9190-4F8F-B585-354F10A56A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E48F0D-BF64-462E-8350-40C896A295A7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43DFA70B-2EBB-489B-8E34-F6A10FA685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296FBB7F-3BD1-4268-A9F5-6DA0E1615553}">
  <ds:schemaRefs>
    <ds:schemaRef ds:uri="http://schemas.microsoft.com/sharepoint/v3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STFC_PowerPoint_template</Template>
  <TotalTime>42</TotalTime>
  <Words>399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STFC_PowerPoint_template</vt:lpstr>
      <vt:lpstr>1_Blank Presentation</vt:lpstr>
      <vt:lpstr>HR CHESS News</vt:lpstr>
      <vt:lpstr>Schedule</vt:lpstr>
      <vt:lpstr>Testing</vt:lpstr>
      <vt:lpstr>Active Structures</vt:lpstr>
      <vt:lpstr>Example of Laser injection</vt:lpstr>
      <vt:lpstr>Next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CHESS News</dc:title>
  <dc:creator>Dopke, Jens (STFC,RAL,PPD)</dc:creator>
  <cp:lastModifiedBy>Dopke, Jens (STFC,RAL,PPD)</cp:lastModifiedBy>
  <cp:revision>8</cp:revision>
  <dcterms:created xsi:type="dcterms:W3CDTF">2016-03-01T14:39:24Z</dcterms:created>
  <dcterms:modified xsi:type="dcterms:W3CDTF">2016-03-01T15:21:52Z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display_urn:schemas-microsoft-com:office:office#Editor">
    <vt:lpwstr>Summers, Karen (STFC,RAL,OBR)</vt:lpwstr>
  </property>
  <property fmtid="{D5CDD505-2E9C-101B-9397-08002B2CF9AE}" pid="4" name="xd_Signature">
    <vt:lpwstr/>
  </property>
  <property fmtid="{D5CDD505-2E9C-101B-9397-08002B2CF9AE}" pid="5" name="display_urn:schemas-microsoft-com:office:office#Author">
    <vt:lpwstr>Summers, Karen (STFC,RAL,OBR)</vt:lpwstr>
  </property>
  <property fmtid="{D5CDD505-2E9C-101B-9397-08002B2CF9AE}" pid="6" name="TemplateUrl">
    <vt:lpwstr/>
  </property>
  <property fmtid="{D5CDD505-2E9C-101B-9397-08002B2CF9AE}" pid="7" name="xd_ProgID">
    <vt:lpwstr/>
  </property>
  <property fmtid="{D5CDD505-2E9C-101B-9397-08002B2CF9AE}" pid="8" name="ContentTypeId">
    <vt:lpwstr>0x010100F731947B08D5984288BC8B16A979FF50</vt:lpwstr>
  </property>
</Properties>
</file>