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3" r:id="rId2"/>
    <p:sldId id="299" r:id="rId3"/>
    <p:sldId id="308" r:id="rId4"/>
    <p:sldId id="309" r:id="rId5"/>
    <p:sldId id="311" r:id="rId6"/>
    <p:sldId id="312" r:id="rId7"/>
    <p:sldId id="313" r:id="rId8"/>
    <p:sldId id="310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8080"/>
    <a:srgbClr val="FFCC00"/>
    <a:srgbClr val="CCCCFF"/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01/03/2016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01/03/2016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01/03/2016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ategoryDisplay.py?categId=4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odle.com/poll/r6ugqgyy3y7hdwyd" TargetMode="External"/><Relationship Id="rId2" Type="http://schemas.openxmlformats.org/officeDocument/2006/relationships/hyperlink" Target="https://indico.desy.de/categoryDisplay.py?categId=4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 and ABCN’ work</a:t>
            </a:r>
            <a:br>
              <a:rPr lang="en-GB" dirty="0" smtClean="0"/>
            </a:br>
            <a:r>
              <a:rPr lang="en-GB" sz="3200" dirty="0" smtClean="0"/>
              <a:t>1 March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CHESS-1 hardware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Testing additional CHESS-1 motherboards at the moment </a:t>
            </a:r>
            <a:br>
              <a:rPr lang="en-GB" sz="2400" dirty="0" smtClean="0"/>
            </a:br>
            <a:r>
              <a:rPr lang="en-GB" sz="2400" dirty="0" smtClean="0"/>
              <a:t>(needed for test work at RAL, QMUL, Beijing)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Transitioning to mostly working on ABCN’ readout for CHESS-2 modules – more on next slides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0000FF"/>
                </a:solidFill>
              </a:rPr>
              <a:t>What is it?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A future ASIC to read out the CHESS-2 and later CHESS-3 sensors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Begin by coding in an FPGA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Closely related: we need a demonstrator Strip CMOS module by the time of the Strips TDR.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0000FF"/>
                </a:solidFill>
              </a:rPr>
              <a:t>Who?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Colleagues at the University of British Columbia (Vancouver), the University of Science and Technology of China (Hebei) and Oxford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With very helpful input from colleagues including Paul K., Weiguo L., Matt W., Marcel S., Richard N. and Vitaliy F., among others.</a:t>
            </a:r>
          </a:p>
        </p:txBody>
      </p:sp>
    </p:spTree>
    <p:extLst>
      <p:ext uri="{BB962C8B-B14F-4D97-AF65-F5344CB8AC3E}">
        <p14:creationId xmlns:p14="http://schemas.microsoft.com/office/powerpoint/2010/main" val="18378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Report back of work so far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Held a series of meetings to define work, including at ITk Week 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(see </a:t>
            </a:r>
            <a:r>
              <a:rPr lang="en-GB" sz="2400" dirty="0" err="1" smtClean="0">
                <a:hlinkClick r:id="rId2"/>
              </a:rPr>
              <a:t>Indico</a:t>
            </a:r>
            <a:r>
              <a:rPr lang="en-GB" sz="2400" dirty="0" smtClean="0"/>
              <a:t> for materials) 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>Decisions so far: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The ABCN’ will be based on the ABC130</a:t>
            </a:r>
            <a:r>
              <a:rPr lang="en-GB" sz="3200" b="1" dirty="0" smtClean="0">
                <a:solidFill>
                  <a:srgbClr val="0000FF"/>
                </a:solidFill>
              </a:rPr>
              <a:t>*</a:t>
            </a:r>
            <a:r>
              <a:rPr lang="en-GB" sz="2400" dirty="0" smtClean="0"/>
              <a:t> codebase.</a:t>
            </a:r>
            <a:br>
              <a:rPr lang="en-GB" sz="2400" dirty="0" smtClean="0"/>
            </a:br>
            <a:endParaRPr lang="en-GB" sz="2400" dirty="0" smtClean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The CHESS-2 demonstrator module will include:  (see next slide)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4 CHESS-2 sensors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2 hybrids or PCBs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2 FPGAs / hybrid (probably)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3 ABCN’ logical units / FPGA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No HCC* emulated object ( -- reduced complexity + schedule considerations)</a:t>
            </a:r>
          </a:p>
        </p:txBody>
      </p:sp>
    </p:spTree>
    <p:extLst>
      <p:ext uri="{BB962C8B-B14F-4D97-AF65-F5344CB8AC3E}">
        <p14:creationId xmlns:p14="http://schemas.microsoft.com/office/powerpoint/2010/main" val="8061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>
          <a:xfrm>
            <a:off x="2879812" y="2700866"/>
            <a:ext cx="3492388" cy="3716466"/>
          </a:xfrm>
          <a:prstGeom prst="rect">
            <a:avLst/>
          </a:prstGeom>
          <a:solidFill>
            <a:srgbClr val="33CC33">
              <a:alpha val="5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Demonstrator 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The plan so far – a balance between convincing to see and challenging to produce:</a:t>
            </a:r>
            <a:endParaRPr lang="en-GB" dirty="0" smtClean="0"/>
          </a:p>
        </p:txBody>
      </p:sp>
      <p:sp>
        <p:nvSpPr>
          <p:cNvPr id="63" name="Right Brace 62"/>
          <p:cNvSpPr/>
          <p:nvPr/>
        </p:nvSpPr>
        <p:spPr>
          <a:xfrm rot="16200000">
            <a:off x="3663632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3146875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1691680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636297" y="2700866"/>
            <a:ext cx="1243515" cy="3716466"/>
            <a:chOff x="1331640" y="2448838"/>
            <a:chExt cx="1243515" cy="3716466"/>
          </a:xfrm>
        </p:grpSpPr>
        <p:sp>
          <p:nvSpPr>
            <p:cNvPr id="64" name="Rectangle 63"/>
            <p:cNvSpPr/>
            <p:nvPr/>
          </p:nvSpPr>
          <p:spPr>
            <a:xfrm>
              <a:off x="1331640" y="2448838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468893" y="2851403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11660" y="5661248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47764" y="252118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447764" y="28647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447764" y="360018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447764" y="403362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447764" y="4397141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447764" y="5138237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468893" y="4309950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6336196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200" y="2700866"/>
            <a:ext cx="1243515" cy="3716466"/>
            <a:chOff x="6336196" y="2700866"/>
            <a:chExt cx="1243515" cy="3716466"/>
          </a:xfrm>
        </p:grpSpPr>
        <p:sp>
          <p:nvSpPr>
            <p:cNvPr id="97" name="Rectangle 96"/>
            <p:cNvSpPr/>
            <p:nvPr/>
          </p:nvSpPr>
          <p:spPr>
            <a:xfrm>
              <a:off x="6336196" y="2700866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653469" y="3103431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516216" y="5913276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393549" y="27732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93549" y="35010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93549" y="3852216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393549" y="42856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93549" y="5044053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93549" y="5390265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53469" y="4561978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8" name="Right Brace 107"/>
          <p:cNvSpPr/>
          <p:nvPr/>
        </p:nvSpPr>
        <p:spPr>
          <a:xfrm rot="16200000">
            <a:off x="5355468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4838711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111" name="Rectangle 110"/>
          <p:cNvSpPr/>
          <p:nvPr/>
        </p:nvSpPr>
        <p:spPr>
          <a:xfrm>
            <a:off x="3077210" y="5771001"/>
            <a:ext cx="3150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 may extend as baseboard, to be seen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52696" y="2706327"/>
            <a:ext cx="1666876" cy="1485813"/>
            <a:chOff x="4652696" y="2706327"/>
            <a:chExt cx="1666876" cy="1485813"/>
          </a:xfrm>
        </p:grpSpPr>
        <p:grpSp>
          <p:nvGrpSpPr>
            <p:cNvPr id="12" name="Group 11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6" name="Rectangle 9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35196" y="2706327"/>
            <a:ext cx="1666875" cy="1485813"/>
            <a:chOff x="2935196" y="2706327"/>
            <a:chExt cx="1666875" cy="1485813"/>
          </a:xfrm>
        </p:grpSpPr>
        <p:grpSp>
          <p:nvGrpSpPr>
            <p:cNvPr id="8" name="Group 7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7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" name="Rectangle 1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652696" y="4247443"/>
            <a:ext cx="1666876" cy="1485813"/>
            <a:chOff x="4652696" y="2706327"/>
            <a:chExt cx="1666876" cy="1485813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18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" name="Rectangle 121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935196" y="4247443"/>
            <a:ext cx="1666875" cy="1485813"/>
            <a:chOff x="2935196" y="2706327"/>
            <a:chExt cx="1666875" cy="14858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129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0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" name="Rectangle 132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632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Hardware to be used and phasing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 smtClean="0"/>
              <a:t>First available hardware </a:t>
            </a:r>
            <a:r>
              <a:rPr lang="en-GB" sz="2000" dirty="0" smtClean="0"/>
              <a:t>= FPGA only – use Atlys or </a:t>
            </a:r>
            <a:r>
              <a:rPr lang="en-GB" sz="2000" dirty="0" err="1" smtClean="0"/>
              <a:t>Nexys</a:t>
            </a:r>
            <a:r>
              <a:rPr lang="en-GB" sz="2000" dirty="0" smtClean="0"/>
              <a:t> Video </a:t>
            </a:r>
            <a:br>
              <a:rPr lang="en-GB" sz="2000" dirty="0" smtClean="0"/>
            </a:b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000" b="1" dirty="0" smtClean="0"/>
              <a:t>First hardware with a real CHESS-2 chip </a:t>
            </a:r>
            <a:r>
              <a:rPr lang="en-GB" sz="2000" dirty="0" smtClean="0"/>
              <a:t>= CHESS-2 readout system by SLAC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1196752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Commercial FPGA board – Atlys or </a:t>
            </a:r>
            <a:r>
              <a:rPr lang="en-GB" sz="1400" dirty="0" err="1" smtClean="0">
                <a:sym typeface="Wingdings" panose="05000000000000000000" pitchFamily="2" charset="2"/>
              </a:rPr>
              <a:t>Nexys</a:t>
            </a:r>
            <a:r>
              <a:rPr lang="en-GB" sz="1400" dirty="0" smtClean="0">
                <a:sym typeface="Wingdings" panose="05000000000000000000" pitchFamily="2" charset="2"/>
              </a:rPr>
              <a:t> Video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719572" y="1484784"/>
            <a:ext cx="3384376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2968" y="1597770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2922" y="2024579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32140" y="2024562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568797" y="2240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573439" y="2384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77962" y="1597770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87924" y="2240868"/>
            <a:ext cx="59499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7924" y="2384884"/>
            <a:ext cx="59499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322761" y="1952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47763" y="1952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75956" y="1520788"/>
            <a:ext cx="11879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2</a:t>
            </a:r>
            <a:r>
              <a:rPr lang="en-GB" sz="1400" baseline="30000" dirty="0" smtClean="0">
                <a:sym typeface="Wingdings" panose="05000000000000000000" pitchFamily="2" charset="2"/>
              </a:rPr>
              <a:t>nd</a:t>
            </a:r>
            <a:r>
              <a:rPr lang="en-GB" sz="1400" dirty="0" smtClean="0">
                <a:sym typeface="Wingdings" panose="05000000000000000000" pitchFamily="2" charset="2"/>
              </a:rPr>
              <a:t> Atlys or 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err="1" smtClean="0">
                <a:sym typeface="Wingdings" panose="05000000000000000000" pitchFamily="2" charset="2"/>
              </a:rPr>
              <a:t>Nexys</a:t>
            </a:r>
            <a:r>
              <a:rPr lang="en-GB" sz="1400" dirty="0" smtClean="0">
                <a:sym typeface="Wingdings" panose="05000000000000000000" pitchFamily="2" charset="2"/>
              </a:rPr>
              <a:t> Video</a:t>
            </a:r>
            <a:endParaRPr lang="en-GB" sz="1400" dirty="0"/>
          </a:p>
        </p:txBody>
      </p:sp>
      <p:sp>
        <p:nvSpPr>
          <p:cNvPr id="33" name="Rectangle 32"/>
          <p:cNvSpPr/>
          <p:nvPr/>
        </p:nvSpPr>
        <p:spPr>
          <a:xfrm>
            <a:off x="5724128" y="1520788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362922" y="2240868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362922" y="2384884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19571" y="4473116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47864" y="6155951"/>
            <a:ext cx="75608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85137" y="488290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85137" y="561070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85137" y="596191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82922" y="4473116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12159" y="4165339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HSIO-2</a:t>
            </a:r>
            <a:endParaRPr lang="en-GB" sz="1400" dirty="0"/>
          </a:p>
        </p:txBody>
      </p:sp>
      <p:sp>
        <p:nvSpPr>
          <p:cNvPr id="63" name="Right Brace 62"/>
          <p:cNvSpPr/>
          <p:nvPr/>
        </p:nvSpPr>
        <p:spPr>
          <a:xfrm rot="16200000">
            <a:off x="3237515" y="3482313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1560" y="4165339"/>
            <a:ext cx="14633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 board(s)</a:t>
            </a:r>
            <a:endParaRPr lang="en-GB" sz="1400" dirty="0"/>
          </a:p>
        </p:txBody>
      </p:sp>
      <p:sp>
        <p:nvSpPr>
          <p:cNvPr id="67" name="Rectangle 66"/>
          <p:cNvSpPr/>
          <p:nvPr/>
        </p:nvSpPr>
        <p:spPr>
          <a:xfrm>
            <a:off x="2572708" y="3891825"/>
            <a:ext cx="59597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modulo some partitioning of boards and possibly addition of adaptor boards 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4490634" y="4887837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485628" y="4887837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5080011" y="5041726"/>
            <a:ext cx="1040161" cy="993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Usual HSIO-2 firmware/contents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255429" y="5242621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920372" y="5341776"/>
            <a:ext cx="1054982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15816" y="5416940"/>
            <a:ext cx="156710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915816" y="5560956"/>
            <a:ext cx="1567106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7531594" y="5553236"/>
            <a:ext cx="38877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7531594" y="5697252"/>
            <a:ext cx="38877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167844" y="4473116"/>
            <a:ext cx="0" cy="216024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848563" y="5054165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RCE s/w</a:t>
            </a:r>
            <a:endParaRPr lang="en-GB" sz="1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935596" y="4810900"/>
            <a:ext cx="1666876" cy="1485813"/>
            <a:chOff x="4652696" y="2706327"/>
            <a:chExt cx="1666876" cy="1485813"/>
          </a:xfrm>
        </p:grpSpPr>
        <p:grpSp>
          <p:nvGrpSpPr>
            <p:cNvPr id="57" name="Group 56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6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Rectangle 7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863588" y="4545124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78" name="Right Brace 77"/>
          <p:cNvSpPr/>
          <p:nvPr/>
        </p:nvSpPr>
        <p:spPr>
          <a:xfrm rot="5400000">
            <a:off x="6075474" y="5125208"/>
            <a:ext cx="235670" cy="220456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896036" y="6273316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82" name="Right Brace 81"/>
          <p:cNvSpPr/>
          <p:nvPr/>
        </p:nvSpPr>
        <p:spPr>
          <a:xfrm rot="5400000">
            <a:off x="2387507" y="1761593"/>
            <a:ext cx="235670" cy="236516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1206034" y="2977207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4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Next steps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Basic import of ABC130* codebase, instantiate on Atlys (or </a:t>
            </a:r>
            <a:r>
              <a:rPr lang="en-GB" sz="2400" dirty="0" err="1" smtClean="0"/>
              <a:t>Nexys</a:t>
            </a:r>
            <a:r>
              <a:rPr lang="en-GB" sz="2400" dirty="0" smtClean="0"/>
              <a:t> Video)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Work on CHESS-2 Data Emulator 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Adapt ABC130* data flow, FIFOs (etc) to CHESS-2 output data format (bit widths etc)</a:t>
            </a:r>
          </a:p>
        </p:txBody>
      </p:sp>
    </p:spTree>
    <p:extLst>
      <p:ext uri="{BB962C8B-B14F-4D97-AF65-F5344CB8AC3E}">
        <p14:creationId xmlns:p14="http://schemas.microsoft.com/office/powerpoint/2010/main" val="29280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Admin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The meeting series and previous materials are on </a:t>
            </a:r>
            <a:r>
              <a:rPr lang="en-GB" sz="2400" dirty="0" err="1" smtClean="0"/>
              <a:t>Indico</a:t>
            </a:r>
            <a:r>
              <a:rPr lang="en-GB" sz="2400" dirty="0" smtClean="0"/>
              <a:t> here: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>
                <a:hlinkClick r:id="rId2"/>
              </a:rPr>
              <a:t>https</a:t>
            </a:r>
            <a:r>
              <a:rPr lang="en-GB" sz="2400" dirty="0">
                <a:hlinkClick r:id="rId2"/>
              </a:rPr>
              <a:t>://</a:t>
            </a:r>
            <a:r>
              <a:rPr lang="en-GB" sz="2400" dirty="0" smtClean="0">
                <a:hlinkClick r:id="rId2"/>
              </a:rPr>
              <a:t>indico.desy.de/categoryDisplay.py?categId=424</a:t>
            </a:r>
            <a:r>
              <a:rPr lang="en-GB" sz="2400" dirty="0" smtClean="0"/>
              <a:t> </a:t>
            </a: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>Setting up a weekly meeting timeslot for those working on this and those who would like to follow closely and give input: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u="sng" dirty="0" smtClean="0">
                <a:hlinkClick r:id="rId3"/>
              </a:rPr>
              <a:t>http</a:t>
            </a:r>
            <a:r>
              <a:rPr lang="en-GB" sz="2400" u="sng" dirty="0">
                <a:hlinkClick r:id="rId3"/>
              </a:rPr>
              <a:t>://doodle.com/poll/r6ugqgyy3y7hdwyd</a:t>
            </a: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>Propose that we’ll report back to the fortnightly CMOS meeting.</a:t>
            </a:r>
          </a:p>
        </p:txBody>
      </p:sp>
    </p:spTree>
    <p:extLst>
      <p:ext uri="{BB962C8B-B14F-4D97-AF65-F5344CB8AC3E}">
        <p14:creationId xmlns:p14="http://schemas.microsoft.com/office/powerpoint/2010/main" val="10437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416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Status of test kit and ABCN’ work 1 March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249</cp:revision>
  <cp:lastPrinted>2015-07-21T15:43:16Z</cp:lastPrinted>
  <dcterms:created xsi:type="dcterms:W3CDTF">2014-09-18T13:48:06Z</dcterms:created>
  <dcterms:modified xsi:type="dcterms:W3CDTF">2016-03-01T19:27:52Z</dcterms:modified>
</cp:coreProperties>
</file>