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2" r:id="rId2"/>
    <p:sldId id="1074" r:id="rId3"/>
    <p:sldId id="1161" r:id="rId4"/>
    <p:sldId id="1138" r:id="rId5"/>
    <p:sldId id="1141" r:id="rId6"/>
    <p:sldId id="1142" r:id="rId7"/>
    <p:sldId id="1143" r:id="rId8"/>
    <p:sldId id="1144" r:id="rId9"/>
    <p:sldId id="1145" r:id="rId10"/>
    <p:sldId id="1146" r:id="rId11"/>
    <p:sldId id="1083" r:id="rId12"/>
    <p:sldId id="1067" r:id="rId13"/>
    <p:sldId id="1157" r:id="rId14"/>
    <p:sldId id="1112" r:id="rId15"/>
    <p:sldId id="1158" r:id="rId16"/>
    <p:sldId id="1093" r:id="rId17"/>
    <p:sldId id="1154" r:id="rId18"/>
    <p:sldId id="1155" r:id="rId19"/>
    <p:sldId id="1159" r:id="rId20"/>
    <p:sldId id="1160" r:id="rId21"/>
    <p:sldId id="1147" r:id="rId22"/>
    <p:sldId id="1156" r:id="rId23"/>
    <p:sldId id="1137" r:id="rId24"/>
  </p:sldIdLst>
  <p:sldSz cx="9144000" cy="6858000" type="screen4x3"/>
  <p:notesSz cx="7099300" cy="10234613"/>
  <p:defaultTextStyle>
    <a:defPPr>
      <a:defRPr lang="de-DE"/>
    </a:defPPr>
    <a:lvl1pPr algn="ctr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defRPr sz="900" b="1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defRPr sz="900" b="1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defRPr sz="900" b="1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defRPr sz="900" b="1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defRPr sz="900" b="1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900" b="1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6pPr>
    <a:lvl7pPr marL="2743200" algn="l" defTabSz="914400" rtl="0" eaLnBrk="1" latinLnBrk="0" hangingPunct="1">
      <a:defRPr sz="900" b="1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7pPr>
    <a:lvl8pPr marL="3200400" algn="l" defTabSz="914400" rtl="0" eaLnBrk="1" latinLnBrk="0" hangingPunct="1">
      <a:defRPr sz="900" b="1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8pPr>
    <a:lvl9pPr marL="3657600" algn="l" defTabSz="914400" rtl="0" eaLnBrk="1" latinLnBrk="0" hangingPunct="1">
      <a:defRPr sz="900" b="1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FBFBF"/>
    <a:srgbClr val="D9D9D9"/>
    <a:srgbClr val="FF9797"/>
    <a:srgbClr val="C1B0E6"/>
    <a:srgbClr val="261748"/>
    <a:srgbClr val="FFFFCC"/>
    <a:srgbClr val="FF0000"/>
    <a:srgbClr val="60004B"/>
    <a:srgbClr val="FD93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71" autoAdjust="0"/>
    <p:restoredTop sz="85945" autoAdjust="0"/>
  </p:normalViewPr>
  <p:slideViewPr>
    <p:cSldViewPr snapToGrid="0">
      <p:cViewPr varScale="1">
        <p:scale>
          <a:sx n="117" d="100"/>
          <a:sy n="117" d="100"/>
        </p:scale>
        <p:origin x="-1464" y="-102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8"/>
    </p:cViewPr>
  </p:sorterViewPr>
  <p:notesViewPr>
    <p:cSldViewPr snapToGrid="0">
      <p:cViewPr>
        <p:scale>
          <a:sx n="100" d="100"/>
          <a:sy n="100" d="100"/>
        </p:scale>
        <p:origin x="-3480" y="468"/>
      </p:cViewPr>
      <p:guideLst>
        <p:guide orient="horz" pos="3224"/>
        <p:guide pos="2229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701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FontTx/>
              <a:buNone/>
              <a:defRPr sz="1200" b="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8" y="1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b="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2883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FontTx/>
              <a:buNone/>
              <a:defRPr sz="1200" b="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8" y="9722883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b="0"/>
            </a:lvl1pPr>
          </a:lstStyle>
          <a:p>
            <a:fld id="{888E083F-56AA-4929-9683-D54D43A11F53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6712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771108" indent="-296580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 marL="1186320" indent="-237264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 marL="1660848" indent="-237264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 marL="2135375" indent="-237264" eaLnBrk="0" hangingPunct="0"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marL="2609903" indent="-237264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marL="3084431" indent="-237264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marL="3558959" indent="-237264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marL="4033487" indent="-237264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defRPr sz="900" b="1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fld id="{4CE3535B-879E-4DEE-91F3-64DDC7192506}" type="slidenum">
              <a:rPr lang="de-DE" sz="1200" b="0"/>
              <a:pPr/>
              <a:t>1</a:t>
            </a:fld>
            <a:endParaRPr lang="de-DE" sz="1200" b="0"/>
          </a:p>
        </p:txBody>
      </p:sp>
      <p:sp>
        <p:nvSpPr>
          <p:cNvPr id="6246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5" y="4861443"/>
            <a:ext cx="5206153" cy="460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06" tIns="47453" rIns="94906" bIns="47453"/>
          <a:lstStyle/>
          <a:p>
            <a:pPr marL="237264" indent="-237264">
              <a:spcBef>
                <a:spcPct val="0"/>
              </a:spcBef>
              <a:spcAft>
                <a:spcPct val="20000"/>
              </a:spcAft>
            </a:pPr>
            <a:r>
              <a:rPr lang="en-GB" sz="1100" b="1"/>
              <a:t>How to edit the title slide</a:t>
            </a:r>
          </a:p>
          <a:p>
            <a:pPr marL="237264" indent="-237264">
              <a:spcBef>
                <a:spcPct val="0"/>
              </a:spcBef>
              <a:spcAft>
                <a:spcPct val="20000"/>
              </a:spcAft>
            </a:pPr>
            <a:endParaRPr lang="en-GB" sz="1100"/>
          </a:p>
          <a:p>
            <a:pPr marL="237264" indent="-237264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 Upper area: </a:t>
            </a:r>
            <a:r>
              <a:rPr lang="en-GB" sz="1100" b="1"/>
              <a:t>Title</a:t>
            </a:r>
            <a:r>
              <a:rPr lang="en-GB" sz="1100"/>
              <a:t> of your talk, max. 2 rows of the defined size (55 pt)</a:t>
            </a:r>
          </a:p>
          <a:p>
            <a:pPr marL="237264" indent="-237264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 Lower area </a:t>
            </a:r>
            <a:r>
              <a:rPr lang="en-GB" sz="1100" b="1"/>
              <a:t>(subtitle):</a:t>
            </a:r>
            <a:r>
              <a:rPr lang="en-GB" sz="1100"/>
              <a:t> Conference/meeting/workshop, location, date, </a:t>
            </a:r>
            <a:br>
              <a:rPr lang="en-GB" sz="1100"/>
            </a:br>
            <a:r>
              <a:rPr lang="en-GB" sz="1100"/>
              <a:t>  your name and affiliation, </a:t>
            </a:r>
            <a:br>
              <a:rPr lang="en-GB" sz="1100"/>
            </a:br>
            <a:r>
              <a:rPr lang="en-GB" sz="1100"/>
              <a:t>  max. 4 rows of the defined size (32 pt)</a:t>
            </a:r>
          </a:p>
          <a:p>
            <a:pPr marL="237264" indent="-237264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Change the </a:t>
            </a:r>
            <a:r>
              <a:rPr lang="en-GB" sz="1100" b="1"/>
              <a:t>partner logos</a:t>
            </a:r>
            <a:r>
              <a:rPr lang="en-GB" sz="1100"/>
              <a:t> or add others in the last row.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</p:spPr>
        <p:txBody>
          <a:bodyPr lIns="99048" tIns="49524" rIns="99048" bIns="49524"/>
          <a:lstStyle/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lIns="99048" tIns="49524" rIns="99048" bIns="49524"/>
          <a:lstStyle/>
          <a:p>
            <a:pPr marL="247620" indent="-247620">
              <a:lnSpc>
                <a:spcPct val="90000"/>
              </a:lnSpc>
              <a:spcBef>
                <a:spcPts val="217"/>
              </a:spcBef>
              <a:defRPr b="1"/>
            </a:pPr>
            <a:r>
              <a:t>Before you start</a:t>
            </a:r>
            <a:r>
              <a:rPr b="0"/>
              <a:t> editing the slides of your talk change to the </a:t>
            </a:r>
            <a:r>
              <a:t>Master Slide view</a:t>
            </a:r>
            <a:r>
              <a:rPr b="0"/>
              <a:t>:</a:t>
            </a:r>
          </a:p>
          <a:p>
            <a:pPr marL="247620" indent="-247620">
              <a:lnSpc>
                <a:spcPct val="90000"/>
              </a:lnSpc>
              <a:spcBef>
                <a:spcPts val="217"/>
              </a:spcBef>
            </a:pPr>
            <a:r>
              <a:t>Menu button “View” &gt; Slide Master:</a:t>
            </a:r>
          </a:p>
          <a:p>
            <a:pPr marL="247620" indent="-247620">
              <a:lnSpc>
                <a:spcPct val="90000"/>
              </a:lnSpc>
              <a:spcBef>
                <a:spcPts val="217"/>
              </a:spcBef>
            </a:pPr>
            <a:endParaRPr/>
          </a:p>
          <a:p>
            <a:pPr marL="247620" indent="-247620">
              <a:lnSpc>
                <a:spcPct val="90000"/>
              </a:lnSpc>
              <a:spcBef>
                <a:spcPts val="217"/>
              </a:spcBef>
              <a:defRPr b="1"/>
            </a:pPr>
            <a:r>
              <a:t>Edit the following items:</a:t>
            </a:r>
          </a:p>
          <a:p>
            <a:pPr>
              <a:lnSpc>
                <a:spcPct val="90000"/>
              </a:lnSpc>
              <a:spcBef>
                <a:spcPts val="217"/>
              </a:spcBef>
              <a:defRPr b="1"/>
            </a:pPr>
            <a:r>
              <a:t>1. On the Title slide (second master slide)</a:t>
            </a:r>
          </a:p>
          <a:p>
            <a:pPr>
              <a:lnSpc>
                <a:spcPct val="90000"/>
              </a:lnSpc>
              <a:spcBef>
                <a:spcPts val="217"/>
              </a:spcBef>
              <a:defRPr b="1"/>
            </a:pPr>
            <a:r>
              <a:t>     </a:t>
            </a:r>
            <a:r>
              <a:rPr b="0"/>
              <a:t> a) Click to add title of your talk</a:t>
            </a:r>
          </a:p>
          <a:p>
            <a:pPr>
              <a:lnSpc>
                <a:spcPct val="90000"/>
              </a:lnSpc>
              <a:spcBef>
                <a:spcPts val="217"/>
              </a:spcBef>
            </a:pPr>
            <a:r>
              <a:t>      b) Click to add subtitle (conference, location, name of the speaker, date)</a:t>
            </a:r>
          </a:p>
          <a:p>
            <a:pPr>
              <a:lnSpc>
                <a:spcPct val="90000"/>
              </a:lnSpc>
              <a:spcBef>
                <a:spcPts val="217"/>
              </a:spcBef>
              <a:defRPr b="1"/>
            </a:pPr>
            <a:r>
              <a:t>2. On the Slide Master (first master slide)</a:t>
            </a:r>
          </a:p>
          <a:p>
            <a:pPr>
              <a:lnSpc>
                <a:spcPct val="90000"/>
              </a:lnSpc>
              <a:spcBef>
                <a:spcPts val="217"/>
              </a:spcBef>
            </a:pPr>
            <a:r>
              <a:t>      a) The 1st row in the violet header: Delete the existent text and write the title of your talk into this text field</a:t>
            </a:r>
            <a:br/>
            <a:r>
              <a:t>      b) The 2 rows in the footer area: Delete the text and write the information regarding your talk (same as on the Title Slide) into this text field.  </a:t>
            </a:r>
            <a:br/>
            <a:endParaRPr b="1"/>
          </a:p>
          <a:p>
            <a:pPr>
              <a:lnSpc>
                <a:spcPct val="90000"/>
              </a:lnSpc>
              <a:spcBef>
                <a:spcPts val="217"/>
              </a:spcBef>
              <a:defRPr b="1"/>
            </a:pPr>
            <a:r>
              <a:t>Close Master View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22" name="Rectangle 82"/>
          <p:cNvSpPr>
            <a:spLocks noChangeArrowheads="1"/>
          </p:cNvSpPr>
          <p:nvPr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827463"/>
            <a:ext cx="7258050" cy="1704975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 anchor="ctr" anchorCtr="1"/>
          <a:lstStyle>
            <a:lvl1pPr marL="0" indent="0" algn="ctr">
              <a:defRPr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Thomas Tschentscher</a:t>
            </a:r>
          </a:p>
          <a:p>
            <a:pPr lvl="0"/>
            <a:r>
              <a:rPr lang="en-GB" noProof="0" smtClean="0"/>
              <a:t>conference, location, date</a:t>
            </a:r>
          </a:p>
        </p:txBody>
      </p:sp>
      <p:sp>
        <p:nvSpPr>
          <p:cNvPr id="10325" name="Line 85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/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87" y="1315420"/>
            <a:ext cx="8501063" cy="52308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ltGray"/>
        <p:txBody>
          <a:bodyPr/>
          <a:lstStyle>
            <a:lvl1pPr>
              <a:defRPr/>
            </a:lvl1pPr>
          </a:lstStyle>
          <a:p>
            <a:fld id="{F4FDF152-CCDD-45D2-A883-C8FA0039B15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090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43249" y="6415852"/>
            <a:ext cx="3535841" cy="305069"/>
          </a:xfrm>
          <a:prstGeom prst="rect">
            <a:avLst/>
          </a:prstGeom>
          <a:ln/>
        </p:spPr>
        <p:txBody>
          <a:bodyPr lIns="77404" tIns="38702" rIns="77404" bIns="38702"/>
          <a:lstStyle>
            <a:lvl1pPr>
              <a:defRPr/>
            </a:lvl1pPr>
          </a:lstStyle>
          <a:p>
            <a:r>
              <a:rPr lang="en-US" smtClean="0"/>
              <a:t>07.03.2016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961863" y="6415852"/>
            <a:ext cx="4145979" cy="305069"/>
          </a:xfrm>
          <a:prstGeom prst="rect">
            <a:avLst/>
          </a:prstGeom>
          <a:ln/>
        </p:spPr>
        <p:txBody>
          <a:bodyPr lIns="77404" tIns="38702" rIns="77404" bIns="38702"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D18147-7F90-4ED4-A31F-03D9884B7FA2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46948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1093787" y="307975"/>
            <a:ext cx="7283451" cy="71437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416640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000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fld id="{B6FDC833-1C4A-45EC-94C3-6462BED2F35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5786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>
              <a:spcBef>
                <a:spcPct val="0"/>
              </a:spcBef>
              <a:buClrTx/>
              <a:buFontTx/>
              <a:buNone/>
            </a:pPr>
            <a:endParaRPr lang="en-GB" sz="2400" b="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algn="l"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b="0" dirty="0" smtClean="0">
                <a:solidFill>
                  <a:schemeClr val="bg1"/>
                </a:solidFill>
              </a:rPr>
              <a:t>COM Meeting </a:t>
            </a:r>
            <a:r>
              <a:rPr lang="en-GB" sz="1000" b="0" baseline="0" dirty="0" smtClean="0">
                <a:solidFill>
                  <a:schemeClr val="bg1"/>
                </a:solidFill>
              </a:rPr>
              <a:t>– HED instrument</a:t>
            </a:r>
            <a:endParaRPr lang="en-GB" sz="1000" b="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374650" y="1347788"/>
            <a:ext cx="8501063" cy="523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Text format – don’t edit!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err="1" smtClean="0"/>
              <a:t>Fith</a:t>
            </a:r>
            <a:r>
              <a:rPr lang="en-GB" dirty="0" smtClean="0"/>
              <a:t> level</a:t>
            </a:r>
          </a:p>
        </p:txBody>
      </p:sp>
      <p:sp>
        <p:nvSpPr>
          <p:cNvPr id="11" name="Text Box 123"/>
          <p:cNvSpPr txBox="1">
            <a:spLocks noChangeArrowheads="1"/>
          </p:cNvSpPr>
          <p:nvPr userDrawn="1"/>
        </p:nvSpPr>
        <p:spPr bwMode="auto">
          <a:xfrm>
            <a:off x="57468" y="6568440"/>
            <a:ext cx="4819332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algn="l" eaLnBrk="0" hangingPunct="0">
              <a:lnSpc>
                <a:spcPct val="100000"/>
              </a:lnSpc>
              <a:spcBef>
                <a:spcPts val="0"/>
              </a:spcBef>
              <a:buClrTx/>
              <a:buFontTx/>
              <a:buNone/>
            </a:pPr>
            <a:r>
              <a:rPr lang="en-US" sz="800" b="0" baseline="0" dirty="0" smtClean="0">
                <a:solidFill>
                  <a:schemeClr val="tx1"/>
                </a:solidFill>
              </a:rPr>
              <a:t>Ulf Zastrau, group leader HED, European XFEL, </a:t>
            </a:r>
          </a:p>
          <a:p>
            <a:pPr algn="l" eaLnBrk="0" hangingPunct="0">
              <a:lnSpc>
                <a:spcPct val="100000"/>
              </a:lnSpc>
              <a:spcBef>
                <a:spcPts val="0"/>
              </a:spcBef>
              <a:buClrTx/>
              <a:buFontTx/>
              <a:buNone/>
            </a:pPr>
            <a:r>
              <a:rPr lang="en-US" sz="800" b="0" baseline="0" dirty="0" smtClean="0">
                <a:solidFill>
                  <a:schemeClr val="tx1"/>
                </a:solidFill>
              </a:rPr>
              <a:t>COM Meeting May 9, 2016 </a:t>
            </a:r>
            <a:endParaRPr lang="en-GB" sz="800" b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7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defRPr b="1">
          <a:solidFill>
            <a:schemeClr val="tx2"/>
          </a:solidFill>
          <a:latin typeface="+mn-lt"/>
          <a:ea typeface="+mn-ea"/>
          <a:cs typeface="+mn-cs"/>
        </a:defRPr>
      </a:lvl1pPr>
      <a:lvl2pPr marL="492125" indent="-220663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n"/>
        <a:defRPr>
          <a:solidFill>
            <a:schemeClr val="hlink"/>
          </a:solidFill>
          <a:latin typeface="+mn-lt"/>
          <a:ea typeface="+mn-ea"/>
        </a:defRPr>
      </a:lvl2pPr>
      <a:lvl3pPr marL="727075" indent="-233363" algn="l" rtl="0" fontAlgn="base">
        <a:spcBef>
          <a:spcPct val="20000"/>
        </a:spcBef>
        <a:spcAft>
          <a:spcPct val="0"/>
        </a:spcAft>
        <a:buClr>
          <a:srgbClr val="FF3300"/>
        </a:buClr>
        <a:buSzPct val="60000"/>
        <a:buFont typeface="Wingdings" pitchFamily="2" charset="2"/>
        <a:buChar char="è"/>
        <a:defRPr sz="1600" b="1">
          <a:solidFill>
            <a:srgbClr val="FF3300"/>
          </a:solidFill>
          <a:latin typeface="+mn-lt"/>
          <a:ea typeface="+mn-ea"/>
        </a:defRPr>
      </a:lvl3pPr>
      <a:lvl4pPr marL="927100" indent="-198438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rgbClr val="100F2E"/>
          </a:solidFill>
          <a:latin typeface="+mn-lt"/>
          <a:ea typeface="+mn-ea"/>
        </a:defRPr>
      </a:lvl4pPr>
      <a:lvl5pPr marL="11525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5pPr>
      <a:lvl6pPr marL="16097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6pPr>
      <a:lvl7pPr marL="20669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7pPr>
      <a:lvl8pPr marL="25241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8pPr>
      <a:lvl9pPr marL="2981325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1400" b="1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2" descr="aluminum"/>
          <p:cNvPicPr>
            <a:picLocks noChangeArrowheads="1"/>
          </p:cNvPicPr>
          <p:nvPr/>
        </p:nvPicPr>
        <p:blipFill>
          <a:blip r:embed="rId3" cstate="print">
            <a:lum bright="-44000" contrast="-24000"/>
          </a:blip>
          <a:srcRect l="6404" r="10300"/>
          <a:stretch>
            <a:fillRect/>
          </a:stretch>
        </p:blipFill>
        <p:spPr bwMode="auto">
          <a:xfrm>
            <a:off x="106135" y="1099683"/>
            <a:ext cx="8923565" cy="569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9256" y="4276901"/>
            <a:ext cx="8484507" cy="2181947"/>
          </a:xfrm>
        </p:spPr>
        <p:txBody>
          <a:bodyPr/>
          <a:lstStyle/>
          <a:p>
            <a:pPr eaLnBrk="1" hangingPunct="1">
              <a:spcBef>
                <a:spcPct val="60000"/>
              </a:spcBef>
            </a:pPr>
            <a:r>
              <a:rPr lang="en-GB" sz="2400" b="1" dirty="0" smtClean="0">
                <a:solidFill>
                  <a:schemeClr val="bg1"/>
                </a:solidFill>
              </a:rPr>
              <a:t>HED group at XFEL: </a:t>
            </a:r>
          </a:p>
          <a:p>
            <a:pPr eaLnBrk="1" hangingPunct="1">
              <a:spcBef>
                <a:spcPct val="60000"/>
              </a:spcBef>
            </a:pPr>
            <a:r>
              <a:rPr lang="en-GB" sz="2000" b="1" dirty="0" smtClean="0">
                <a:solidFill>
                  <a:schemeClr val="bg1"/>
                </a:solidFill>
              </a:rPr>
              <a:t>Karen Appel, </a:t>
            </a:r>
            <a:r>
              <a:rPr lang="en-GB" sz="2000" b="1" dirty="0">
                <a:solidFill>
                  <a:schemeClr val="bg1"/>
                </a:solidFill>
              </a:rPr>
              <a:t>Nicole </a:t>
            </a:r>
            <a:r>
              <a:rPr lang="en-GB" sz="2000" b="1" dirty="0" err="1" smtClean="0">
                <a:solidFill>
                  <a:schemeClr val="bg1"/>
                </a:solidFill>
              </a:rPr>
              <a:t>Biedermann</a:t>
            </a:r>
            <a:r>
              <a:rPr lang="en-GB" sz="2000" b="1" dirty="0" smtClean="0">
                <a:solidFill>
                  <a:schemeClr val="bg1"/>
                </a:solidFill>
              </a:rPr>
              <a:t>*, </a:t>
            </a:r>
            <a:r>
              <a:rPr lang="en-GB" sz="2000" b="1" dirty="0">
                <a:solidFill>
                  <a:schemeClr val="bg1"/>
                </a:solidFill>
              </a:rPr>
              <a:t>Sebastian Göde, Zuzana Konopkova, </a:t>
            </a:r>
            <a:r>
              <a:rPr lang="en-GB" sz="2000" b="1" dirty="0" smtClean="0">
                <a:solidFill>
                  <a:schemeClr val="bg1"/>
                </a:solidFill>
              </a:rPr>
              <a:t>Emma McBride**, Motoaki Nakatsutsumi</a:t>
            </a:r>
            <a:r>
              <a:rPr lang="en-GB" sz="2000" b="1" dirty="0">
                <a:solidFill>
                  <a:schemeClr val="bg1"/>
                </a:solidFill>
              </a:rPr>
              <a:t>, Andreas </a:t>
            </a:r>
            <a:r>
              <a:rPr lang="en-GB" sz="2000" b="1" dirty="0" smtClean="0">
                <a:solidFill>
                  <a:schemeClr val="bg1"/>
                </a:solidFill>
              </a:rPr>
              <a:t>Schmidt***, </a:t>
            </a:r>
            <a:r>
              <a:rPr lang="en-GB" sz="2000" b="1" dirty="0">
                <a:solidFill>
                  <a:schemeClr val="bg1"/>
                </a:solidFill>
              </a:rPr>
              <a:t>Konstantin </a:t>
            </a:r>
            <a:r>
              <a:rPr lang="en-GB" sz="2000" b="1" dirty="0" smtClean="0">
                <a:solidFill>
                  <a:schemeClr val="bg1"/>
                </a:solidFill>
              </a:rPr>
              <a:t>Sukharnikov, Ian </a:t>
            </a:r>
            <a:r>
              <a:rPr lang="en-GB" sz="2000" b="1" dirty="0">
                <a:solidFill>
                  <a:schemeClr val="bg1"/>
                </a:solidFill>
              </a:rPr>
              <a:t>Thorpe</a:t>
            </a:r>
            <a:r>
              <a:rPr lang="en-GB" sz="2000" b="1" dirty="0" smtClean="0">
                <a:solidFill>
                  <a:schemeClr val="bg1"/>
                </a:solidFill>
              </a:rPr>
              <a:t>, and Ulf Zastrau</a:t>
            </a:r>
          </a:p>
          <a:p>
            <a:pPr eaLnBrk="1" hangingPunct="1">
              <a:spcBef>
                <a:spcPts val="600"/>
              </a:spcBef>
            </a:pPr>
            <a:endParaRPr lang="en-GB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en-GB" dirty="0" smtClean="0">
                <a:solidFill>
                  <a:schemeClr val="bg1"/>
                </a:solidFill>
              </a:rPr>
              <a:t>* DFG PhD student          **PPE </a:t>
            </a:r>
            <a:r>
              <a:rPr lang="en-GB" dirty="0">
                <a:solidFill>
                  <a:schemeClr val="bg1"/>
                </a:solidFill>
              </a:rPr>
              <a:t>VW-fellow at </a:t>
            </a:r>
            <a:r>
              <a:rPr lang="en-GB" dirty="0" smtClean="0">
                <a:solidFill>
                  <a:schemeClr val="bg1"/>
                </a:solidFill>
              </a:rPr>
              <a:t>SLAC        ***also MID team</a:t>
            </a:r>
          </a:p>
        </p:txBody>
      </p:sp>
      <p:sp>
        <p:nvSpPr>
          <p:cNvPr id="3075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106135" y="1058864"/>
            <a:ext cx="8870950" cy="1145494"/>
          </a:xfrm>
          <a:noFill/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bg1"/>
                </a:solidFill>
              </a:rPr>
              <a:t>HED commissioning and first experiment</a:t>
            </a:r>
            <a:endParaRPr lang="en-GB" sz="3200" b="1" dirty="0" smtClean="0">
              <a:solidFill>
                <a:schemeClr val="bg1"/>
              </a:solidFill>
            </a:endParaRPr>
          </a:p>
        </p:txBody>
      </p:sp>
      <p:sp>
        <p:nvSpPr>
          <p:cNvPr id="7" name="Textfeld 7"/>
          <p:cNvSpPr txBox="1"/>
          <p:nvPr/>
        </p:nvSpPr>
        <p:spPr>
          <a:xfrm>
            <a:off x="1099232" y="132674"/>
            <a:ext cx="7269162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bg1"/>
                </a:solidFill>
              </a:rPr>
              <a:t>Commissioning Meeting</a:t>
            </a:r>
          </a:p>
          <a:p>
            <a:pPr algn="ctr"/>
            <a:r>
              <a:rPr lang="en-US" sz="2400" b="0" dirty="0" smtClean="0">
                <a:solidFill>
                  <a:schemeClr val="bg1"/>
                </a:solidFill>
              </a:rPr>
              <a:t>March 9, 2016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94" y="2166652"/>
            <a:ext cx="6532246" cy="177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82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Day-1 </a:t>
            </a:r>
            <a:r>
              <a:rPr lang="de-DE" dirty="0" err="1" smtClean="0"/>
              <a:t>early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87" y="1894114"/>
            <a:ext cx="8410699" cy="4652118"/>
          </a:xfrm>
        </p:spPr>
        <p:txBody>
          <a:bodyPr/>
          <a:lstStyle/>
          <a:p>
            <a:pPr>
              <a:buAutoNum type="arabicParenR"/>
            </a:pPr>
            <a:r>
              <a:rPr lang="de-DE" sz="2800" dirty="0" smtClean="0">
                <a:solidFill>
                  <a:schemeClr val="bg2"/>
                </a:solidFill>
              </a:rPr>
              <a:t>quasi-</a:t>
            </a:r>
            <a:r>
              <a:rPr lang="de-DE" sz="2800" dirty="0" err="1" smtClean="0">
                <a:solidFill>
                  <a:schemeClr val="bg2"/>
                </a:solidFill>
              </a:rPr>
              <a:t>static</a:t>
            </a:r>
            <a:r>
              <a:rPr lang="de-DE" sz="2800" dirty="0" smtClean="0">
                <a:solidFill>
                  <a:schemeClr val="bg2"/>
                </a:solidFill>
              </a:rPr>
              <a:t> </a:t>
            </a:r>
            <a:r>
              <a:rPr lang="de-DE" sz="2800" dirty="0" err="1" smtClean="0">
                <a:solidFill>
                  <a:schemeClr val="bg2"/>
                </a:solidFill>
              </a:rPr>
              <a:t>compression</a:t>
            </a:r>
            <a:r>
              <a:rPr lang="de-DE" sz="2800" dirty="0" smtClean="0">
                <a:solidFill>
                  <a:schemeClr val="bg2"/>
                </a:solidFill>
              </a:rPr>
              <a:t> </a:t>
            </a:r>
            <a:r>
              <a:rPr lang="de-DE" sz="2800" dirty="0" err="1" smtClean="0">
                <a:solidFill>
                  <a:schemeClr val="bg2"/>
                </a:solidFill>
              </a:rPr>
              <a:t>using</a:t>
            </a:r>
            <a:r>
              <a:rPr lang="de-DE" sz="2800" dirty="0" smtClean="0">
                <a:solidFill>
                  <a:schemeClr val="bg2"/>
                </a:solidFill>
              </a:rPr>
              <a:t> </a:t>
            </a:r>
            <a:r>
              <a:rPr lang="de-DE" sz="2800" dirty="0" err="1" smtClean="0">
                <a:solidFill>
                  <a:schemeClr val="bg2"/>
                </a:solidFill>
              </a:rPr>
              <a:t>the</a:t>
            </a:r>
            <a:r>
              <a:rPr lang="de-DE" sz="2800" dirty="0" smtClean="0">
                <a:solidFill>
                  <a:schemeClr val="bg2"/>
                </a:solidFill>
              </a:rPr>
              <a:t> </a:t>
            </a:r>
            <a:r>
              <a:rPr lang="de-DE" sz="2800" dirty="0" err="1" smtClean="0">
                <a:solidFill>
                  <a:schemeClr val="bg2"/>
                </a:solidFill>
              </a:rPr>
              <a:t>dynamic</a:t>
            </a:r>
            <a:r>
              <a:rPr lang="de-DE" sz="2800" dirty="0" smtClean="0">
                <a:solidFill>
                  <a:schemeClr val="bg2"/>
                </a:solidFill>
              </a:rPr>
              <a:t> diamond-</a:t>
            </a:r>
            <a:r>
              <a:rPr lang="de-DE" sz="2800" dirty="0" err="1" smtClean="0">
                <a:solidFill>
                  <a:schemeClr val="bg2"/>
                </a:solidFill>
              </a:rPr>
              <a:t>anvil</a:t>
            </a:r>
            <a:r>
              <a:rPr lang="de-DE" sz="2800" dirty="0" smtClean="0">
                <a:solidFill>
                  <a:schemeClr val="bg2"/>
                </a:solidFill>
              </a:rPr>
              <a:t> </a:t>
            </a:r>
            <a:r>
              <a:rPr lang="de-DE" sz="2800" dirty="0" err="1" smtClean="0">
                <a:solidFill>
                  <a:schemeClr val="bg2"/>
                </a:solidFill>
              </a:rPr>
              <a:t>cell</a:t>
            </a:r>
            <a:r>
              <a:rPr lang="en-US" sz="2800" dirty="0" smtClean="0">
                <a:solidFill>
                  <a:schemeClr val="bg2"/>
                </a:solidFill>
              </a:rPr>
              <a:t> (</a:t>
            </a:r>
            <a:r>
              <a:rPr lang="en-US" sz="2800" dirty="0" err="1" smtClean="0">
                <a:solidFill>
                  <a:schemeClr val="bg2"/>
                </a:solidFill>
              </a:rPr>
              <a:t>dDAC</a:t>
            </a:r>
            <a:r>
              <a:rPr lang="en-US" sz="2800" dirty="0" smtClean="0">
                <a:solidFill>
                  <a:schemeClr val="bg2"/>
                </a:solidFill>
              </a:rPr>
              <a:t>)</a:t>
            </a:r>
          </a:p>
          <a:p>
            <a:pPr>
              <a:buAutoNum type="arabicParenR"/>
            </a:pPr>
            <a:endParaRPr lang="de-DE" sz="2800" dirty="0" smtClean="0"/>
          </a:p>
          <a:p>
            <a:pPr>
              <a:buAutoNum type="arabicParenR"/>
            </a:pPr>
            <a:endParaRPr lang="de-DE" sz="2800" dirty="0"/>
          </a:p>
          <a:p>
            <a:pPr>
              <a:buAutoNum type="arabicParenR"/>
            </a:pPr>
            <a:r>
              <a:rPr lang="de-DE" sz="2800" dirty="0" smtClean="0"/>
              <a:t>a) </a:t>
            </a:r>
            <a:r>
              <a:rPr lang="de-DE" sz="2800" dirty="0" err="1" smtClean="0"/>
              <a:t>isochoric</a:t>
            </a:r>
            <a:r>
              <a:rPr lang="de-DE" sz="2800" dirty="0" smtClean="0"/>
              <a:t> </a:t>
            </a:r>
            <a:r>
              <a:rPr lang="de-DE" sz="2800" dirty="0" err="1" smtClean="0"/>
              <a:t>heating</a:t>
            </a:r>
            <a:r>
              <a:rPr lang="de-DE" sz="2800" dirty="0" smtClean="0"/>
              <a:t> </a:t>
            </a:r>
            <a:r>
              <a:rPr lang="de-DE" sz="2800" dirty="0" err="1" smtClean="0"/>
              <a:t>with</a:t>
            </a:r>
            <a:r>
              <a:rPr lang="de-DE" sz="2800" dirty="0" smtClean="0"/>
              <a:t> </a:t>
            </a:r>
            <a:r>
              <a:rPr lang="de-DE" sz="2800" dirty="0" err="1" smtClean="0"/>
              <a:t>intense</a:t>
            </a:r>
            <a:r>
              <a:rPr lang="de-DE" sz="2800" dirty="0" smtClean="0"/>
              <a:t> x-</a:t>
            </a:r>
            <a:r>
              <a:rPr lang="de-DE" sz="2800" dirty="0" err="1" smtClean="0"/>
              <a:t>ray</a:t>
            </a:r>
            <a:r>
              <a:rPr lang="de-DE" sz="2800" dirty="0" smtClean="0"/>
              <a:t> </a:t>
            </a:r>
            <a:r>
              <a:rPr lang="de-DE" sz="2800" dirty="0" err="1" smtClean="0"/>
              <a:t>pulses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smtClean="0">
                <a:solidFill>
                  <a:schemeClr val="bg2"/>
                </a:solidFill>
              </a:rPr>
              <a:t>b) </a:t>
            </a:r>
            <a:r>
              <a:rPr lang="de-DE" sz="2800" dirty="0" err="1" smtClean="0">
                <a:solidFill>
                  <a:schemeClr val="bg2"/>
                </a:solidFill>
              </a:rPr>
              <a:t>addition</a:t>
            </a:r>
            <a:r>
              <a:rPr lang="de-DE" sz="2800" dirty="0" smtClean="0">
                <a:solidFill>
                  <a:schemeClr val="bg2"/>
                </a:solidFill>
              </a:rPr>
              <a:t> </a:t>
            </a:r>
            <a:r>
              <a:rPr lang="de-DE" sz="2800" dirty="0" err="1" smtClean="0">
                <a:solidFill>
                  <a:schemeClr val="bg2"/>
                </a:solidFill>
              </a:rPr>
              <a:t>of</a:t>
            </a:r>
            <a:r>
              <a:rPr lang="de-DE" sz="2800" dirty="0" smtClean="0">
                <a:solidFill>
                  <a:schemeClr val="bg2"/>
                </a:solidFill>
              </a:rPr>
              <a:t> pump-probe </a:t>
            </a:r>
            <a:r>
              <a:rPr lang="de-DE" sz="2800" dirty="0" err="1" smtClean="0">
                <a:solidFill>
                  <a:schemeClr val="bg2"/>
                </a:solidFill>
              </a:rPr>
              <a:t>laser</a:t>
            </a:r>
            <a:endParaRPr lang="de-DE" sz="2800" dirty="0" smtClean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F152-CCDD-45D2-A883-C8FA0039B151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604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8907" indent="-241887"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7550" indent="-193510"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4569" indent="-193510"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41589" indent="-193510" eaLnBrk="0" hangingPunct="0"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28609" indent="-19351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15629" indent="-19351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02649" indent="-19351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89668" indent="-19351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6120B9-F2EB-45E1-804A-CAE69E0814C5}" type="slidenum">
              <a:rPr lang="de-DE" altLang="en-US" sz="1100" i="0">
                <a:solidFill>
                  <a:schemeClr val="bg1"/>
                </a:solidFill>
              </a:rPr>
              <a:pPr eaLnBrk="1" hangingPunct="1"/>
              <a:t>11</a:t>
            </a:fld>
            <a:endParaRPr lang="de-DE" altLang="en-US" sz="1100" i="0" dirty="0">
              <a:solidFill>
                <a:schemeClr val="bg1"/>
              </a:solidFill>
            </a:endParaRPr>
          </a:p>
        </p:txBody>
      </p:sp>
      <p:sp>
        <p:nvSpPr>
          <p:cNvPr id="417794" name="Rectangle 2"/>
          <p:cNvSpPr>
            <a:spLocks noChangeArrowheads="1"/>
          </p:cNvSpPr>
          <p:nvPr/>
        </p:nvSpPr>
        <p:spPr bwMode="auto">
          <a:xfrm>
            <a:off x="0" y="4115798"/>
            <a:ext cx="9144000" cy="2427111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404" tIns="38702" rIns="77404" bIns="38702" anchor="ctr"/>
          <a:lstStyle>
            <a:lvl1pPr eaLnBrk="0" hangingPunct="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>
          <a:xfrm>
            <a:off x="1085626" y="541339"/>
            <a:ext cx="7283450" cy="481012"/>
          </a:xfrm>
        </p:spPr>
        <p:txBody>
          <a:bodyPr/>
          <a:lstStyle/>
          <a:p>
            <a:r>
              <a:rPr lang="de-DE" altLang="en-US" sz="2800" b="0" dirty="0" err="1" smtClean="0"/>
              <a:t>Isochoric</a:t>
            </a:r>
            <a:r>
              <a:rPr lang="de-DE" altLang="en-US" sz="2800" b="0" dirty="0" smtClean="0"/>
              <a:t> </a:t>
            </a:r>
            <a:r>
              <a:rPr lang="de-DE" altLang="en-US" sz="2800" b="0" dirty="0" err="1" smtClean="0"/>
              <a:t>heating</a:t>
            </a:r>
            <a:r>
              <a:rPr lang="de-DE" altLang="en-US" sz="2800" b="0" dirty="0" smtClean="0"/>
              <a:t>:</a:t>
            </a:r>
            <a:br>
              <a:rPr lang="de-DE" altLang="en-US" sz="2800" b="0" dirty="0" smtClean="0"/>
            </a:br>
            <a:r>
              <a:rPr lang="de-DE" altLang="en-US" b="0" dirty="0" smtClean="0"/>
              <a:t>Generating </a:t>
            </a:r>
            <a:r>
              <a:rPr lang="de-DE" altLang="en-US" b="0" dirty="0"/>
              <a:t>uniform Warm </a:t>
            </a:r>
            <a:r>
              <a:rPr lang="de-DE" altLang="en-US" b="0" dirty="0" err="1"/>
              <a:t>Dense</a:t>
            </a:r>
            <a:r>
              <a:rPr lang="de-DE" altLang="en-US" b="0" dirty="0"/>
              <a:t> Matter</a:t>
            </a:r>
          </a:p>
        </p:txBody>
      </p:sp>
      <p:sp>
        <p:nvSpPr>
          <p:cNvPr id="417796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-254000" y="1126768"/>
            <a:ext cx="9627810" cy="5307121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1700" dirty="0">
                <a:solidFill>
                  <a:srgbClr val="000054"/>
                </a:solidFill>
              </a:rPr>
              <a:t>NEEDS</a:t>
            </a:r>
            <a:endParaRPr lang="en-US" altLang="en-US" sz="1700" dirty="0"/>
          </a:p>
          <a:p>
            <a:pPr algn="ctr">
              <a:lnSpc>
                <a:spcPct val="80000"/>
              </a:lnSpc>
              <a:buFontTx/>
              <a:buNone/>
            </a:pPr>
            <a:endParaRPr lang="en-US" altLang="en-US" sz="15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1500" dirty="0">
                <a:sym typeface="Wingdings" panose="05000000000000000000" pitchFamily="2" charset="2"/>
              </a:rPr>
              <a:t></a:t>
            </a:r>
            <a:r>
              <a:rPr lang="en-US" altLang="en-US" sz="1500" dirty="0"/>
              <a:t> To generate WDM one needs </a:t>
            </a:r>
            <a:r>
              <a:rPr lang="en-US" altLang="en-US" sz="1500" dirty="0">
                <a:solidFill>
                  <a:srgbClr val="FF0000"/>
                </a:solidFill>
              </a:rPr>
              <a:t>femtosecond radiation sources</a:t>
            </a:r>
            <a:r>
              <a:rPr lang="en-US" altLang="en-US" sz="1500" dirty="0"/>
              <a:t> of high brilliance (no hydro-dynamics).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altLang="en-US" sz="15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1500" dirty="0"/>
              <a:t>optical short pulse laser radiation (</a:t>
            </a:r>
            <a:r>
              <a:rPr lang="en-US" altLang="en-US" sz="1500" dirty="0">
                <a:latin typeface="Symbol" panose="05050102010706020507" pitchFamily="18" charset="2"/>
              </a:rPr>
              <a:t>l </a:t>
            </a:r>
            <a:r>
              <a:rPr lang="en-US" altLang="en-US" sz="1500" dirty="0"/>
              <a:t>~ 1 µm) :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1500" dirty="0"/>
              <a:t>high reflectivity at plasma (</a:t>
            </a:r>
            <a:r>
              <a:rPr lang="en-US" altLang="en-US" sz="1500" dirty="0" err="1"/>
              <a:t>n</a:t>
            </a:r>
            <a:r>
              <a:rPr lang="en-US" altLang="en-US" sz="1500" baseline="-25000" dirty="0" err="1"/>
              <a:t>c</a:t>
            </a:r>
            <a:r>
              <a:rPr lang="en-US" altLang="en-US" sz="1500" dirty="0"/>
              <a:t> = </a:t>
            </a:r>
            <a:r>
              <a:rPr lang="en-US" altLang="en-US" sz="1500" dirty="0">
                <a:latin typeface="Symbol" panose="05050102010706020507" pitchFamily="18" charset="2"/>
              </a:rPr>
              <a:t>w</a:t>
            </a:r>
            <a:r>
              <a:rPr lang="en-US" altLang="en-US" sz="1500" dirty="0"/>
              <a:t>²</a:t>
            </a:r>
            <a:r>
              <a:rPr lang="en-US" altLang="en-US" sz="1500" dirty="0">
                <a:latin typeface="Symbol" panose="05050102010706020507" pitchFamily="18" charset="2"/>
              </a:rPr>
              <a:t>e</a:t>
            </a:r>
            <a:r>
              <a:rPr lang="en-US" altLang="en-US" sz="1500" baseline="-25000" dirty="0"/>
              <a:t>0</a:t>
            </a:r>
            <a:r>
              <a:rPr lang="en-US" altLang="en-US" sz="1500" dirty="0"/>
              <a:t>m/e²  ~ 10</a:t>
            </a:r>
            <a:r>
              <a:rPr lang="en-US" altLang="en-US" sz="1500" baseline="30000" dirty="0"/>
              <a:t>21</a:t>
            </a:r>
            <a:r>
              <a:rPr lang="en-US" altLang="en-US" sz="1500" dirty="0"/>
              <a:t> e</a:t>
            </a:r>
            <a:r>
              <a:rPr lang="en-US" altLang="en-US" sz="1500" baseline="50000" dirty="0"/>
              <a:t>-</a:t>
            </a:r>
            <a:r>
              <a:rPr lang="en-US" altLang="en-US" sz="1500" dirty="0"/>
              <a:t>/cm³)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1500" dirty="0"/>
              <a:t>very hot electron distribution ~ </a:t>
            </a:r>
            <a:r>
              <a:rPr lang="en-US" altLang="en-US" sz="1500" dirty="0" err="1"/>
              <a:t>keV</a:t>
            </a:r>
            <a:r>
              <a:rPr lang="en-US" altLang="en-US" sz="1500" dirty="0"/>
              <a:t>, MeV	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1500" dirty="0"/>
              <a:t>steep gradients in </a:t>
            </a:r>
            <a:r>
              <a:rPr lang="en-US" altLang="en-US" sz="1500" i="1" dirty="0"/>
              <a:t>n</a:t>
            </a:r>
            <a:r>
              <a:rPr lang="en-US" altLang="en-US" sz="1500" i="1" baseline="-25000" dirty="0"/>
              <a:t>e</a:t>
            </a:r>
            <a:r>
              <a:rPr lang="en-US" altLang="en-US" sz="1500" dirty="0"/>
              <a:t> und </a:t>
            </a:r>
            <a:r>
              <a:rPr lang="en-US" altLang="en-US" sz="1500" i="1" dirty="0"/>
              <a:t>T</a:t>
            </a:r>
            <a:r>
              <a:rPr lang="en-US" altLang="en-US" sz="1500" dirty="0"/>
              <a:t> -   highly ionized   -   strong E- und B-fields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altLang="en-US" sz="8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1700" dirty="0">
                <a:solidFill>
                  <a:srgbClr val="000054"/>
                </a:solidFill>
              </a:rPr>
              <a:t>POSSIBLE SOLUTIONS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altLang="en-US" sz="1700" dirty="0">
              <a:solidFill>
                <a:srgbClr val="000054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1700" dirty="0"/>
              <a:t> </a:t>
            </a:r>
            <a:r>
              <a:rPr lang="en-US" altLang="en-US" sz="1500" dirty="0"/>
              <a:t>(laser-generated) electron or ion pulses heat matter indirectly and </a:t>
            </a:r>
            <a:r>
              <a:rPr lang="en-US" altLang="en-US" sz="1500" dirty="0" err="1"/>
              <a:t>isochorically</a:t>
            </a:r>
            <a:endParaRPr lang="en-US" altLang="en-US" sz="1500" dirty="0"/>
          </a:p>
          <a:p>
            <a:pPr algn="ctr">
              <a:lnSpc>
                <a:spcPct val="80000"/>
              </a:lnSpc>
              <a:buFontTx/>
              <a:buNone/>
            </a:pPr>
            <a:endParaRPr lang="en-US" altLang="en-US" sz="1400" i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1700" dirty="0">
                <a:solidFill>
                  <a:schemeClr val="tx1"/>
                </a:solidFill>
              </a:rPr>
              <a:t>or: </a:t>
            </a:r>
            <a:r>
              <a:rPr lang="en-US" altLang="en-US" sz="1700" u="sng" dirty="0" err="1">
                <a:solidFill>
                  <a:schemeClr val="tx1"/>
                </a:solidFill>
              </a:rPr>
              <a:t>ultrashort</a:t>
            </a:r>
            <a:r>
              <a:rPr lang="en-US" altLang="en-US" sz="1700" u="sng" dirty="0">
                <a:solidFill>
                  <a:schemeClr val="tx1"/>
                </a:solidFill>
              </a:rPr>
              <a:t> X-ray pulses from Free-Electron-Lasers (FELs)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altLang="en-US" sz="17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altLang="en-US" sz="1500" dirty="0">
                <a:solidFill>
                  <a:schemeClr val="tx1"/>
                </a:solidFill>
              </a:rPr>
              <a:t>fs-pulses of high intensity</a:t>
            </a:r>
          </a:p>
          <a:p>
            <a:pPr algn="ctr">
              <a:lnSpc>
                <a:spcPct val="80000"/>
              </a:lnSpc>
            </a:pPr>
            <a:r>
              <a:rPr lang="en-US" altLang="en-US" sz="1500" dirty="0">
                <a:solidFill>
                  <a:schemeClr val="tx1"/>
                </a:solidFill>
              </a:rPr>
              <a:t> penetration into the volume, no reflection (</a:t>
            </a:r>
            <a:r>
              <a:rPr lang="en-US" altLang="en-US" sz="1500" dirty="0" err="1">
                <a:solidFill>
                  <a:schemeClr val="tx1"/>
                </a:solidFill>
              </a:rPr>
              <a:t>n</a:t>
            </a:r>
            <a:r>
              <a:rPr lang="en-US" altLang="en-US" sz="1500" baseline="-25000" dirty="0" err="1">
                <a:solidFill>
                  <a:schemeClr val="tx1"/>
                </a:solidFill>
              </a:rPr>
              <a:t>c</a:t>
            </a:r>
            <a:r>
              <a:rPr lang="en-US" altLang="en-US" sz="1500" baseline="-25000" dirty="0">
                <a:solidFill>
                  <a:schemeClr val="tx1"/>
                </a:solidFill>
              </a:rPr>
              <a:t> </a:t>
            </a:r>
            <a:r>
              <a:rPr lang="en-US" altLang="en-US" sz="1500" dirty="0">
                <a:solidFill>
                  <a:schemeClr val="tx1"/>
                </a:solidFill>
              </a:rPr>
              <a:t>&gt; 10</a:t>
            </a:r>
            <a:r>
              <a:rPr lang="en-US" altLang="en-US" sz="1500" baseline="30000" dirty="0">
                <a:solidFill>
                  <a:schemeClr val="tx1"/>
                </a:solidFill>
              </a:rPr>
              <a:t>24</a:t>
            </a:r>
            <a:r>
              <a:rPr lang="en-US" altLang="en-US" sz="1500" dirty="0">
                <a:solidFill>
                  <a:schemeClr val="tx1"/>
                </a:solidFill>
              </a:rPr>
              <a:t> e</a:t>
            </a:r>
            <a:r>
              <a:rPr lang="en-US" altLang="en-US" sz="1500" baseline="50000" dirty="0">
                <a:solidFill>
                  <a:schemeClr val="tx1"/>
                </a:solidFill>
              </a:rPr>
              <a:t>-</a:t>
            </a:r>
            <a:r>
              <a:rPr lang="en-US" altLang="en-US" sz="1500" dirty="0">
                <a:solidFill>
                  <a:schemeClr val="tx1"/>
                </a:solidFill>
              </a:rPr>
              <a:t>/cm³) </a:t>
            </a:r>
          </a:p>
          <a:p>
            <a:pPr algn="ctr">
              <a:lnSpc>
                <a:spcPct val="80000"/>
              </a:lnSpc>
            </a:pPr>
            <a:r>
              <a:rPr lang="en-US" altLang="en-US" sz="1500" dirty="0">
                <a:solidFill>
                  <a:schemeClr val="tx1"/>
                </a:solidFill>
              </a:rPr>
              <a:t>linear photo-absorption of bound electrons</a:t>
            </a:r>
          </a:p>
          <a:p>
            <a:pPr algn="ctr">
              <a:lnSpc>
                <a:spcPct val="80000"/>
              </a:lnSpc>
            </a:pPr>
            <a:r>
              <a:rPr lang="en-US" altLang="en-US" sz="1500" dirty="0">
                <a:solidFill>
                  <a:schemeClr val="tx1"/>
                </a:solidFill>
              </a:rPr>
              <a:t>  defined ‘warm’ photo-electrons and Auger electrons with E &lt; 100 eV</a:t>
            </a:r>
          </a:p>
          <a:p>
            <a:pPr algn="ctr">
              <a:lnSpc>
                <a:spcPct val="80000"/>
              </a:lnSpc>
            </a:pPr>
            <a:r>
              <a:rPr lang="en-US" altLang="en-US" sz="1500" dirty="0">
                <a:solidFill>
                  <a:schemeClr val="tx1"/>
                </a:solidFill>
              </a:rPr>
              <a:t>due to short wavelength very low </a:t>
            </a:r>
            <a:r>
              <a:rPr lang="en-US" altLang="en-US" sz="1500" dirty="0" err="1">
                <a:solidFill>
                  <a:schemeClr val="tx1"/>
                </a:solidFill>
              </a:rPr>
              <a:t>ponderomotive</a:t>
            </a:r>
            <a:r>
              <a:rPr lang="en-US" altLang="en-US" sz="1500" dirty="0">
                <a:solidFill>
                  <a:schemeClr val="tx1"/>
                </a:solidFill>
              </a:rPr>
              <a:t> force (F ~ I</a:t>
            </a:r>
            <a:r>
              <a:rPr lang="en-US" altLang="en-US" sz="1500" dirty="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lang="en-US" altLang="en-US" sz="1500" dirty="0">
                <a:solidFill>
                  <a:schemeClr val="tx1"/>
                </a:solidFill>
              </a:rPr>
              <a:t>²) at high intensity</a:t>
            </a:r>
          </a:p>
          <a:p>
            <a:pPr algn="ctr">
              <a:lnSpc>
                <a:spcPct val="80000"/>
              </a:lnSpc>
            </a:pPr>
            <a:r>
              <a:rPr lang="en-US" altLang="en-US" sz="1500" dirty="0">
                <a:solidFill>
                  <a:schemeClr val="tx1"/>
                </a:solidFill>
              </a:rPr>
              <a:t>heating is </a:t>
            </a:r>
            <a:r>
              <a:rPr lang="en-US" altLang="en-US" sz="1500" dirty="0" err="1">
                <a:solidFill>
                  <a:schemeClr val="tx1"/>
                </a:solidFill>
              </a:rPr>
              <a:t>isochorical</a:t>
            </a:r>
            <a:r>
              <a:rPr lang="en-US" altLang="en-US" sz="1500" dirty="0">
                <a:solidFill>
                  <a:schemeClr val="tx1"/>
                </a:solidFill>
              </a:rPr>
              <a:t> and homogeneous    </a:t>
            </a:r>
          </a:p>
        </p:txBody>
      </p:sp>
    </p:spTree>
    <p:extLst>
      <p:ext uri="{BB962C8B-B14F-4D97-AF65-F5344CB8AC3E}">
        <p14:creationId xmlns:p14="http://schemas.microsoft.com/office/powerpoint/2010/main" val="8497401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77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77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779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779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779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779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779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779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779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41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of intense x-rays with dense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31" y="1110795"/>
            <a:ext cx="8501063" cy="5230812"/>
          </a:xfrm>
        </p:spPr>
        <p:txBody>
          <a:bodyPr/>
          <a:lstStyle/>
          <a:p>
            <a:r>
              <a:rPr lang="en-US" sz="1600" dirty="0" smtClean="0"/>
              <a:t>X-ray heating</a:t>
            </a:r>
          </a:p>
          <a:p>
            <a:pPr lvl="1"/>
            <a:r>
              <a:rPr lang="en-US" sz="1600" dirty="0" smtClean="0"/>
              <a:t> </a:t>
            </a:r>
            <a:r>
              <a:rPr lang="de-DE" sz="1600" dirty="0"/>
              <a:t>X-</a:t>
            </a:r>
            <a:r>
              <a:rPr lang="de-DE" sz="1600" dirty="0" err="1"/>
              <a:t>ray</a:t>
            </a:r>
            <a:r>
              <a:rPr lang="de-DE" sz="1600" dirty="0"/>
              <a:t> </a:t>
            </a:r>
            <a:r>
              <a:rPr lang="de-DE" sz="1600" dirty="0" err="1"/>
              <a:t>energy</a:t>
            </a:r>
            <a:r>
              <a:rPr lang="de-DE" sz="1600" dirty="0"/>
              <a:t>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/>
              <a:t>absorbed</a:t>
            </a:r>
            <a:r>
              <a:rPr lang="de-DE" sz="1600" dirty="0"/>
              <a:t> </a:t>
            </a:r>
            <a:r>
              <a:rPr lang="de-DE" sz="1600" dirty="0" smtClean="0"/>
              <a:t>in </a:t>
            </a:r>
            <a:r>
              <a:rPr lang="de-DE" sz="1600" dirty="0" err="1" smtClean="0"/>
              <a:t>the</a:t>
            </a:r>
            <a:r>
              <a:rPr lang="de-DE" sz="1600" dirty="0" smtClean="0"/>
              <a:t> electronic </a:t>
            </a:r>
            <a:r>
              <a:rPr lang="de-DE" sz="1600" dirty="0" err="1"/>
              <a:t>system</a:t>
            </a:r>
            <a:endParaRPr lang="de-DE" sz="1600" dirty="0"/>
          </a:p>
          <a:p>
            <a:pPr lvl="2"/>
            <a:r>
              <a:rPr lang="de-DE" sz="1400" dirty="0" err="1"/>
              <a:t>Photo-ionization</a:t>
            </a:r>
            <a:endParaRPr lang="de-DE" sz="1400" dirty="0"/>
          </a:p>
          <a:p>
            <a:pPr lvl="2"/>
            <a:r>
              <a:rPr lang="de-DE" sz="1400" dirty="0" err="1"/>
              <a:t>Auger-processes</a:t>
            </a:r>
            <a:endParaRPr lang="de-DE" sz="1400" dirty="0"/>
          </a:p>
          <a:p>
            <a:pPr lvl="2"/>
            <a:r>
              <a:rPr lang="de-DE" sz="1400" dirty="0" err="1"/>
              <a:t>Electron</a:t>
            </a:r>
            <a:r>
              <a:rPr lang="de-DE" sz="1400" dirty="0"/>
              <a:t> </a:t>
            </a:r>
            <a:r>
              <a:rPr lang="de-DE" sz="1400" dirty="0" err="1"/>
              <a:t>scattering</a:t>
            </a:r>
            <a:endParaRPr lang="de-DE" sz="1400" dirty="0"/>
          </a:p>
          <a:p>
            <a:pPr lvl="1"/>
            <a:r>
              <a:rPr lang="en-US" sz="1600" dirty="0"/>
              <a:t>Intense x-ray pulse will modify ionization &amp; structure and will generate a </a:t>
            </a:r>
            <a:r>
              <a:rPr lang="en-US" sz="1600" dirty="0" smtClean="0"/>
              <a:t>two-temperature </a:t>
            </a:r>
            <a:r>
              <a:rPr lang="en-US" sz="1600" dirty="0"/>
              <a:t>non-equilibrium state. </a:t>
            </a:r>
            <a:endParaRPr lang="en-US" sz="1600" dirty="0" smtClean="0"/>
          </a:p>
          <a:p>
            <a:pPr lvl="1"/>
            <a:r>
              <a:rPr lang="en-US" sz="1600" dirty="0" smtClean="0"/>
              <a:t>Ion </a:t>
            </a:r>
            <a:r>
              <a:rPr lang="en-US" sz="1600" dirty="0"/>
              <a:t>temperature will catch up at </a:t>
            </a:r>
            <a:r>
              <a:rPr lang="en-US" sz="1600" dirty="0" err="1"/>
              <a:t>ps</a:t>
            </a:r>
            <a:r>
              <a:rPr lang="en-US" sz="1600" dirty="0"/>
              <a:t> levels. </a:t>
            </a:r>
          </a:p>
          <a:p>
            <a:pPr marL="271462" lvl="1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251" y="4180108"/>
            <a:ext cx="3141878" cy="197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78186" y="6239665"/>
            <a:ext cx="385354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de-DE" sz="1200" b="0" dirty="0" smtClean="0">
                <a:solidFill>
                  <a:schemeClr val="tx2"/>
                </a:solidFill>
              </a:rPr>
              <a:t>U. Zastrau, P. Sperling </a:t>
            </a:r>
            <a:r>
              <a:rPr lang="de-DE" sz="1200" b="0" i="1" dirty="0" smtClean="0">
                <a:solidFill>
                  <a:schemeClr val="tx2"/>
                </a:solidFill>
              </a:rPr>
              <a:t>et al.</a:t>
            </a:r>
            <a:r>
              <a:rPr lang="de-DE" sz="1200" b="0" dirty="0" smtClean="0">
                <a:solidFill>
                  <a:schemeClr val="tx2"/>
                </a:solidFill>
              </a:rPr>
              <a:t>, PRL</a:t>
            </a:r>
            <a:r>
              <a:rPr lang="de-DE" sz="1200" b="0" u="sng" dirty="0" smtClean="0">
                <a:solidFill>
                  <a:schemeClr val="tx2"/>
                </a:solidFill>
              </a:rPr>
              <a:t>112</a:t>
            </a:r>
            <a:r>
              <a:rPr lang="de-DE" sz="1200" b="0" dirty="0" smtClean="0">
                <a:solidFill>
                  <a:schemeClr val="tx2"/>
                </a:solidFill>
              </a:rPr>
              <a:t>, 105002 (2014)</a:t>
            </a:r>
            <a:endParaRPr lang="de-DE" sz="1100" b="0" dirty="0" smtClean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F152-CCDD-45D2-A883-C8FA0039B151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13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31" y="4229100"/>
            <a:ext cx="5054172" cy="1733566"/>
          </a:xfrm>
          <a:prstGeom prst="rect">
            <a:avLst/>
          </a:prstGeom>
        </p:spPr>
      </p:pic>
      <p:sp>
        <p:nvSpPr>
          <p:cNvPr id="14" name="Textfeld 7"/>
          <p:cNvSpPr txBox="1"/>
          <p:nvPr/>
        </p:nvSpPr>
        <p:spPr>
          <a:xfrm>
            <a:off x="519061" y="3516574"/>
            <a:ext cx="4371739" cy="585991"/>
          </a:xfrm>
          <a:prstGeom prst="rect">
            <a:avLst/>
          </a:prstGeom>
          <a:noFill/>
        </p:spPr>
        <p:txBody>
          <a:bodyPr wrap="square" lIns="77404" tIns="38702" rIns="77404" bIns="38702" rtlCol="0">
            <a:spAutoFit/>
          </a:bodyPr>
          <a:lstStyle/>
          <a:p>
            <a:pPr algn="ctr"/>
            <a:r>
              <a:rPr lang="en-US" sz="1100" b="0" dirty="0" smtClean="0"/>
              <a:t>Monte-Carlo simulation: Evolution </a:t>
            </a:r>
            <a:r>
              <a:rPr lang="en-US" sz="1100" b="0" dirty="0"/>
              <a:t>of the electron distribution for different </a:t>
            </a:r>
            <a:r>
              <a:rPr lang="en-US" sz="1100" b="0" dirty="0" err="1"/>
              <a:t>fluences</a:t>
            </a:r>
            <a:r>
              <a:rPr lang="en-US" sz="1100" b="0" dirty="0"/>
              <a:t> of the 92eV XUV pulse (a) 0.2 J/cm², (b) 1.5 J/cm², and (c) 5 J/cm².</a:t>
            </a:r>
          </a:p>
        </p:txBody>
      </p:sp>
      <p:sp>
        <p:nvSpPr>
          <p:cNvPr id="15" name="Rechteck 8"/>
          <p:cNvSpPr/>
          <p:nvPr/>
        </p:nvSpPr>
        <p:spPr>
          <a:xfrm>
            <a:off x="336013" y="6260738"/>
            <a:ext cx="3974952" cy="262826"/>
          </a:xfrm>
          <a:prstGeom prst="rect">
            <a:avLst/>
          </a:prstGeom>
        </p:spPr>
        <p:txBody>
          <a:bodyPr wrap="square" lIns="77404" tIns="38702" rIns="77404" bIns="38702">
            <a:spAutoFit/>
          </a:bodyPr>
          <a:lstStyle/>
          <a:p>
            <a:pPr algn="r" defTabSz="915141"/>
            <a:r>
              <a:rPr lang="fr-FR" sz="1200" b="0" dirty="0"/>
              <a:t>N. Medvedev, U. </a:t>
            </a:r>
            <a:r>
              <a:rPr lang="fr-FR" sz="1200" b="0" dirty="0" smtClean="0"/>
              <a:t>Zastrau </a:t>
            </a:r>
            <a:r>
              <a:rPr lang="fr-FR" sz="1200" b="0" i="1" dirty="0"/>
              <a:t>et al</a:t>
            </a:r>
            <a:r>
              <a:rPr lang="fr-FR" sz="1200" b="0" i="1" dirty="0" smtClean="0"/>
              <a:t>., </a:t>
            </a:r>
            <a:r>
              <a:rPr lang="fr-FR" sz="1200" b="0" dirty="0" smtClean="0"/>
              <a:t>PRL </a:t>
            </a:r>
            <a:r>
              <a:rPr lang="fr-FR" sz="1200" b="0" u="sng" dirty="0"/>
              <a:t>107</a:t>
            </a:r>
            <a:r>
              <a:rPr lang="fr-FR" sz="1200" b="0" dirty="0"/>
              <a:t>, 165003 (2011)</a:t>
            </a:r>
            <a:endParaRPr lang="de-DE" sz="1200" b="0" dirty="0"/>
          </a:p>
        </p:txBody>
      </p:sp>
      <p:sp>
        <p:nvSpPr>
          <p:cNvPr id="17" name="Textfeld 7"/>
          <p:cNvSpPr txBox="1"/>
          <p:nvPr/>
        </p:nvSpPr>
        <p:spPr>
          <a:xfrm>
            <a:off x="5467252" y="3601212"/>
            <a:ext cx="3141878" cy="416714"/>
          </a:xfrm>
          <a:prstGeom prst="rect">
            <a:avLst/>
          </a:prstGeom>
          <a:noFill/>
        </p:spPr>
        <p:txBody>
          <a:bodyPr wrap="square" lIns="77404" tIns="38702" rIns="77404" bIns="38702" rtlCol="0">
            <a:spAutoFit/>
          </a:bodyPr>
          <a:lstStyle/>
          <a:p>
            <a:pPr algn="ctr"/>
            <a:r>
              <a:rPr lang="en-US" sz="1100" b="0" dirty="0" smtClean="0"/>
              <a:t>FLASH Experiment: Increase of diffuse scattering due to electron-ion equilibration</a:t>
            </a:r>
            <a:endParaRPr lang="en-US" sz="1100" b="0" dirty="0"/>
          </a:p>
        </p:txBody>
      </p:sp>
    </p:spTree>
    <p:extLst>
      <p:ext uri="{BB962C8B-B14F-4D97-AF65-F5344CB8AC3E}">
        <p14:creationId xmlns:p14="http://schemas.microsoft.com/office/powerpoint/2010/main" val="254296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b="0" dirty="0">
                <a:latin typeface="Calibri"/>
              </a:rPr>
              <a:t>Study </a:t>
            </a:r>
            <a:r>
              <a:rPr lang="de-DE" b="0" dirty="0" err="1">
                <a:latin typeface="Calibri"/>
              </a:rPr>
              <a:t>of</a:t>
            </a:r>
            <a:r>
              <a:rPr lang="de-DE" b="0" dirty="0">
                <a:latin typeface="Calibri"/>
              </a:rPr>
              <a:t>:</a:t>
            </a:r>
            <a:br>
              <a:rPr lang="de-DE" b="0" dirty="0">
                <a:latin typeface="Calibri"/>
              </a:rPr>
            </a:br>
            <a:r>
              <a:rPr lang="de-DE" b="0" dirty="0" err="1">
                <a:latin typeface="Calibri"/>
              </a:rPr>
              <a:t>Isochoric</a:t>
            </a:r>
            <a:r>
              <a:rPr lang="de-DE" b="0" dirty="0">
                <a:latin typeface="Calibri"/>
              </a:rPr>
              <a:t> X-</a:t>
            </a:r>
            <a:r>
              <a:rPr lang="de-DE" b="0" dirty="0" err="1">
                <a:latin typeface="Calibri"/>
              </a:rPr>
              <a:t>ray</a:t>
            </a:r>
            <a:r>
              <a:rPr lang="de-DE" b="0" dirty="0">
                <a:latin typeface="Calibri"/>
              </a:rPr>
              <a:t> </a:t>
            </a:r>
            <a:r>
              <a:rPr lang="de-DE" b="0" dirty="0" err="1" smtClean="0">
                <a:latin typeface="Calibri"/>
              </a:rPr>
              <a:t>heating</a:t>
            </a:r>
            <a:r>
              <a:rPr lang="de-DE" b="0" dirty="0" smtClean="0">
                <a:latin typeface="Calibri"/>
              </a:rPr>
              <a:t>; </a:t>
            </a:r>
            <a:r>
              <a:rPr lang="de-DE" b="0" dirty="0" err="1" smtClean="0">
                <a:latin typeface="Calibri"/>
              </a:rPr>
              <a:t>Electron</a:t>
            </a:r>
            <a:r>
              <a:rPr lang="de-DE" b="0" dirty="0" smtClean="0">
                <a:latin typeface="Calibri"/>
              </a:rPr>
              <a:t> </a:t>
            </a:r>
            <a:r>
              <a:rPr lang="de-DE" b="0" dirty="0" err="1">
                <a:latin typeface="Calibri"/>
              </a:rPr>
              <a:t>coupling</a:t>
            </a:r>
            <a:r>
              <a:rPr lang="de-DE" b="0" dirty="0">
                <a:latin typeface="Calibri"/>
              </a:rPr>
              <a:t> </a:t>
            </a:r>
            <a:r>
              <a:rPr lang="de-DE" b="0" dirty="0" err="1" smtClean="0">
                <a:latin typeface="Calibri"/>
              </a:rPr>
              <a:t>processes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8147-7F90-4ED4-A31F-03D9884B7FA2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4142860" y="2847044"/>
            <a:ext cx="216024" cy="28083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5297" y="5499147"/>
            <a:ext cx="2442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800" b="0" dirty="0" err="1" smtClean="0">
                <a:solidFill>
                  <a:prstClr val="black"/>
                </a:solidFill>
                <a:latin typeface="Calibri"/>
                <a:ea typeface="+mn-ea"/>
              </a:rPr>
              <a:t>Cu</a:t>
            </a: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, Al,….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800" b="0" dirty="0" err="1" smtClean="0">
                <a:solidFill>
                  <a:prstClr val="black"/>
                </a:solidFill>
                <a:latin typeface="Calibri"/>
                <a:ea typeface="+mn-ea"/>
              </a:rPr>
              <a:t>Stacked</a:t>
            </a: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/</a:t>
            </a:r>
            <a:r>
              <a:rPr lang="de-DE" sz="1800" b="0" dirty="0" err="1" smtClean="0">
                <a:solidFill>
                  <a:prstClr val="black"/>
                </a:solidFill>
                <a:latin typeface="Calibri"/>
                <a:ea typeface="+mn-ea"/>
              </a:rPr>
              <a:t>layered</a:t>
            </a: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de-DE" sz="1800" b="0" dirty="0" err="1" smtClean="0">
                <a:solidFill>
                  <a:prstClr val="black"/>
                </a:solidFill>
                <a:latin typeface="Calibri"/>
                <a:ea typeface="+mn-ea"/>
              </a:rPr>
              <a:t>targets</a:t>
            </a: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endParaRPr lang="de-DE" sz="1800" b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472708" y="3915387"/>
            <a:ext cx="1462279" cy="7408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793" y="3259044"/>
            <a:ext cx="279441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400" b="0" u="sng" dirty="0" smtClean="0">
                <a:solidFill>
                  <a:prstClr val="black"/>
                </a:solidFill>
                <a:latin typeface="Calibri"/>
                <a:ea typeface="+mn-ea"/>
              </a:rPr>
              <a:t>XFEL </a:t>
            </a:r>
            <a:r>
              <a:rPr lang="de-DE" sz="1400" b="0" u="sng" dirty="0" err="1" smtClean="0">
                <a:solidFill>
                  <a:prstClr val="black"/>
                </a:solidFill>
                <a:latin typeface="Calibri"/>
                <a:ea typeface="+mn-ea"/>
              </a:rPr>
              <a:t>parameters</a:t>
            </a:r>
            <a:r>
              <a:rPr lang="de-DE" sz="1400" b="0" u="sng" dirty="0" smtClean="0">
                <a:solidFill>
                  <a:prstClr val="black"/>
                </a:solidFill>
                <a:latin typeface="Calibri"/>
                <a:ea typeface="+mn-ea"/>
              </a:rPr>
              <a:t>: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de-DE" sz="1400" b="0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400" dirty="0" err="1" smtClean="0">
                <a:solidFill>
                  <a:prstClr val="black"/>
                </a:solidFill>
                <a:latin typeface="Calibri"/>
                <a:ea typeface="+mn-ea"/>
              </a:rPr>
              <a:t>E</a:t>
            </a:r>
            <a:r>
              <a:rPr lang="de-DE" sz="1400" baseline="-25000" dirty="0" err="1" smtClean="0">
                <a:solidFill>
                  <a:prstClr val="black"/>
                </a:solidFill>
                <a:latin typeface="Calibri"/>
                <a:ea typeface="+mn-ea"/>
              </a:rPr>
              <a:t>ph</a:t>
            </a:r>
            <a:r>
              <a:rPr lang="de-DE" sz="1400" dirty="0" smtClean="0">
                <a:solidFill>
                  <a:prstClr val="black"/>
                </a:solidFill>
                <a:latin typeface="Calibri"/>
                <a:ea typeface="+mn-ea"/>
              </a:rPr>
              <a:t>: 8-25 </a:t>
            </a:r>
            <a:r>
              <a:rPr lang="de-DE" sz="1400" dirty="0" err="1" smtClean="0">
                <a:solidFill>
                  <a:prstClr val="black"/>
                </a:solidFill>
                <a:latin typeface="Calibri"/>
                <a:ea typeface="+mn-ea"/>
              </a:rPr>
              <a:t>keV</a:t>
            </a:r>
            <a:r>
              <a:rPr lang="de-DE" sz="1400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de-DE" sz="1400" b="0" dirty="0" smtClean="0">
                <a:solidFill>
                  <a:prstClr val="black"/>
                </a:solidFill>
                <a:latin typeface="Calibri"/>
                <a:ea typeface="+mn-ea"/>
              </a:rPr>
              <a:t>(</a:t>
            </a:r>
            <a:r>
              <a:rPr lang="de-DE" sz="1400" b="0" dirty="0" err="1" smtClean="0">
                <a:solidFill>
                  <a:prstClr val="black"/>
                </a:solidFill>
                <a:latin typeface="Calibri"/>
                <a:ea typeface="+mn-ea"/>
              </a:rPr>
              <a:t>tunable</a:t>
            </a:r>
            <a:r>
              <a:rPr lang="de-DE" sz="1400" b="0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de-DE" sz="1400" b="0" dirty="0" err="1" smtClean="0">
                <a:solidFill>
                  <a:prstClr val="black"/>
                </a:solidFill>
                <a:latin typeface="Calibri"/>
                <a:ea typeface="+mn-ea"/>
              </a:rPr>
              <a:t>if</a:t>
            </a:r>
            <a:r>
              <a:rPr lang="de-DE" sz="1400" b="0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de-DE" sz="1400" b="0" dirty="0" err="1" smtClean="0">
                <a:solidFill>
                  <a:prstClr val="black"/>
                </a:solidFill>
                <a:latin typeface="Calibri"/>
                <a:ea typeface="+mn-ea"/>
              </a:rPr>
              <a:t>possible</a:t>
            </a:r>
            <a:r>
              <a:rPr lang="de-DE" sz="1400" b="0" dirty="0" smtClean="0">
                <a:solidFill>
                  <a:prstClr val="black"/>
                </a:solidFill>
                <a:latin typeface="Calibri"/>
                <a:ea typeface="+mn-ea"/>
              </a:rPr>
              <a:t>)</a:t>
            </a:r>
            <a:endParaRPr lang="de-DE" sz="1400" b="0" dirty="0">
              <a:solidFill>
                <a:prstClr val="black"/>
              </a:solidFill>
              <a:latin typeface="Calibri"/>
              <a:ea typeface="+mn-ea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400" b="0" dirty="0" smtClean="0">
                <a:solidFill>
                  <a:prstClr val="black"/>
                </a:solidFill>
                <a:latin typeface="Calibri"/>
                <a:ea typeface="+mn-ea"/>
              </a:rPr>
              <a:t>Rep rate: 100 kHz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400" b="0" dirty="0" err="1" smtClean="0">
                <a:solidFill>
                  <a:prstClr val="black"/>
                </a:solidFill>
                <a:latin typeface="Calibri"/>
                <a:ea typeface="+mn-ea"/>
              </a:rPr>
              <a:t>Bandwidth</a:t>
            </a:r>
            <a:r>
              <a:rPr lang="de-DE" sz="1400" b="0" dirty="0">
                <a:solidFill>
                  <a:prstClr val="black"/>
                </a:solidFill>
                <a:latin typeface="Calibri"/>
                <a:ea typeface="+mn-ea"/>
              </a:rPr>
              <a:t>:</a:t>
            </a:r>
            <a:r>
              <a:rPr lang="de-DE" sz="1400" b="0" dirty="0" smtClean="0">
                <a:solidFill>
                  <a:prstClr val="black"/>
                </a:solidFill>
                <a:latin typeface="Calibri"/>
                <a:ea typeface="+mn-ea"/>
              </a:rPr>
              <a:t> 10</a:t>
            </a:r>
            <a:r>
              <a:rPr lang="de-DE" sz="1400" b="0" baseline="30000" dirty="0" smtClean="0">
                <a:solidFill>
                  <a:prstClr val="black"/>
                </a:solidFill>
                <a:latin typeface="Calibri"/>
                <a:ea typeface="+mn-ea"/>
              </a:rPr>
              <a:t>-3</a:t>
            </a:r>
            <a:r>
              <a:rPr lang="de-DE" sz="1400" b="0" dirty="0" smtClean="0">
                <a:solidFill>
                  <a:prstClr val="black"/>
                </a:solidFill>
                <a:latin typeface="Calibri"/>
                <a:ea typeface="+mn-ea"/>
              </a:rPr>
              <a:t> - 10</a:t>
            </a:r>
            <a:r>
              <a:rPr lang="de-DE" sz="1400" b="0" baseline="30000" dirty="0" smtClean="0">
                <a:solidFill>
                  <a:prstClr val="black"/>
                </a:solidFill>
                <a:latin typeface="Calibri"/>
                <a:ea typeface="+mn-ea"/>
              </a:rPr>
              <a:t>-4</a:t>
            </a:r>
            <a:endParaRPr lang="de-DE" sz="1400" b="0" dirty="0">
              <a:solidFill>
                <a:prstClr val="black"/>
              </a:solidFill>
              <a:latin typeface="Calibri"/>
              <a:ea typeface="+mn-ea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400" b="0" dirty="0" smtClean="0">
                <a:solidFill>
                  <a:prstClr val="black"/>
                </a:solidFill>
                <a:latin typeface="Calibri"/>
                <a:ea typeface="+mn-ea"/>
              </a:rPr>
              <a:t>Pulse </a:t>
            </a:r>
            <a:r>
              <a:rPr lang="de-DE" sz="1400" b="0" dirty="0" err="1" smtClean="0">
                <a:solidFill>
                  <a:prstClr val="black"/>
                </a:solidFill>
                <a:latin typeface="Calibri"/>
                <a:ea typeface="+mn-ea"/>
              </a:rPr>
              <a:t>duration</a:t>
            </a:r>
            <a:r>
              <a:rPr lang="de-DE" sz="1400" b="0" dirty="0" smtClean="0">
                <a:solidFill>
                  <a:prstClr val="black"/>
                </a:solidFill>
                <a:latin typeface="Calibri"/>
                <a:ea typeface="+mn-ea"/>
              </a:rPr>
              <a:t>: 100-500 </a:t>
            </a:r>
            <a:r>
              <a:rPr lang="de-DE" sz="1400" b="0" dirty="0" err="1" smtClean="0">
                <a:solidFill>
                  <a:prstClr val="black"/>
                </a:solidFill>
                <a:latin typeface="Calibri"/>
                <a:ea typeface="+mn-ea"/>
              </a:rPr>
              <a:t>fs</a:t>
            </a:r>
            <a:endParaRPr lang="de-DE" sz="1400" b="0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400" dirty="0" smtClean="0">
                <a:solidFill>
                  <a:prstClr val="black"/>
                </a:solidFill>
                <a:latin typeface="Calibri"/>
                <a:ea typeface="+mn-ea"/>
              </a:rPr>
              <a:t>Photon </a:t>
            </a:r>
            <a:r>
              <a:rPr lang="de-DE" sz="1400" dirty="0" err="1" smtClean="0">
                <a:solidFill>
                  <a:prstClr val="black"/>
                </a:solidFill>
                <a:latin typeface="Calibri"/>
                <a:ea typeface="+mn-ea"/>
              </a:rPr>
              <a:t>flux</a:t>
            </a:r>
            <a:r>
              <a:rPr lang="de-DE" sz="1400" dirty="0">
                <a:solidFill>
                  <a:prstClr val="black"/>
                </a:solidFill>
                <a:latin typeface="Calibri"/>
                <a:ea typeface="+mn-ea"/>
              </a:rPr>
              <a:t>:</a:t>
            </a:r>
            <a:r>
              <a:rPr lang="de-DE" sz="1400" dirty="0" smtClean="0">
                <a:solidFill>
                  <a:prstClr val="black"/>
                </a:solidFill>
                <a:latin typeface="Calibri"/>
                <a:ea typeface="+mn-ea"/>
              </a:rPr>
              <a:t> &gt; 2x10</a:t>
            </a:r>
            <a:r>
              <a:rPr lang="de-DE" sz="1400" baseline="30000" dirty="0" smtClean="0">
                <a:solidFill>
                  <a:prstClr val="black"/>
                </a:solidFill>
                <a:latin typeface="Calibri"/>
                <a:ea typeface="+mn-ea"/>
              </a:rPr>
              <a:t>11</a:t>
            </a:r>
            <a:r>
              <a:rPr lang="de-DE" sz="1400" dirty="0" smtClean="0">
                <a:solidFill>
                  <a:prstClr val="black"/>
                </a:solidFill>
                <a:latin typeface="Calibri"/>
                <a:ea typeface="+mn-ea"/>
              </a:rPr>
              <a:t> (&gt;1 </a:t>
            </a:r>
            <a:r>
              <a:rPr lang="de-DE" sz="1400" dirty="0" err="1" smtClean="0">
                <a:solidFill>
                  <a:prstClr val="black"/>
                </a:solidFill>
                <a:latin typeface="Calibri"/>
                <a:ea typeface="+mn-ea"/>
              </a:rPr>
              <a:t>mJ</a:t>
            </a:r>
            <a:r>
              <a:rPr lang="de-DE" sz="1400" dirty="0" smtClean="0">
                <a:solidFill>
                  <a:prstClr val="black"/>
                </a:solidFill>
                <a:latin typeface="Calibri"/>
                <a:ea typeface="+mn-ea"/>
              </a:rPr>
              <a:t>)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400" b="0" dirty="0" smtClean="0">
                <a:solidFill>
                  <a:prstClr val="black"/>
                </a:solidFill>
                <a:latin typeface="Calibri"/>
                <a:ea typeface="+mn-ea"/>
              </a:rPr>
              <a:t>Focus: 1 </a:t>
            </a:r>
            <a:r>
              <a:rPr lang="de-DE" sz="1400" b="0" dirty="0" err="1" smtClean="0">
                <a:solidFill>
                  <a:prstClr val="black"/>
                </a:solidFill>
                <a:latin typeface="Calibri"/>
                <a:ea typeface="+mn-ea"/>
              </a:rPr>
              <a:t>micron</a:t>
            </a:r>
            <a:r>
              <a:rPr lang="de-DE" sz="1400" b="0" dirty="0" smtClean="0">
                <a:solidFill>
                  <a:prstClr val="black"/>
                </a:solidFill>
                <a:latin typeface="Calibri"/>
                <a:ea typeface="+mn-ea"/>
              </a:rPr>
              <a:t> (variable </a:t>
            </a:r>
            <a:r>
              <a:rPr lang="de-DE" sz="1400" b="0" dirty="0" err="1" smtClean="0">
                <a:solidFill>
                  <a:prstClr val="black"/>
                </a:solidFill>
                <a:latin typeface="Calibri"/>
                <a:ea typeface="+mn-ea"/>
              </a:rPr>
              <a:t>using</a:t>
            </a:r>
            <a:r>
              <a:rPr lang="de-DE" sz="1400" b="0" dirty="0" smtClean="0">
                <a:solidFill>
                  <a:prstClr val="black"/>
                </a:solidFill>
                <a:latin typeface="Calibri"/>
                <a:ea typeface="+mn-ea"/>
              </a:rPr>
              <a:t> CRL)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366853" y="2674886"/>
            <a:ext cx="629772" cy="1207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949" y="1071486"/>
            <a:ext cx="2173494" cy="136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70507" y="2273091"/>
            <a:ext cx="1180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XES (front)</a:t>
            </a:r>
            <a:endParaRPr lang="de-DE" sz="1800" b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502900" y="2662378"/>
            <a:ext cx="573156" cy="1232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68988" y="2267580"/>
            <a:ext cx="1097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XES (</a:t>
            </a:r>
            <a:r>
              <a:rPr lang="de-DE" sz="1800" b="0" dirty="0" err="1" smtClean="0">
                <a:solidFill>
                  <a:prstClr val="black"/>
                </a:solidFill>
                <a:latin typeface="Calibri"/>
                <a:ea typeface="+mn-ea"/>
              </a:rPr>
              <a:t>rear</a:t>
            </a: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)</a:t>
            </a:r>
            <a:endParaRPr lang="de-DE" sz="1800" b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502900" y="4365104"/>
            <a:ext cx="1223051" cy="865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22695" y="5169608"/>
            <a:ext cx="2195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800" b="0" dirty="0" err="1" smtClean="0">
                <a:solidFill>
                  <a:prstClr val="black"/>
                </a:solidFill>
                <a:latin typeface="Calibri"/>
                <a:ea typeface="+mn-ea"/>
              </a:rPr>
              <a:t>Inelastic</a:t>
            </a: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de-DE" sz="1800" b="0" dirty="0" err="1" smtClean="0">
                <a:solidFill>
                  <a:prstClr val="black"/>
                </a:solidFill>
                <a:latin typeface="Calibri"/>
                <a:ea typeface="+mn-ea"/>
              </a:rPr>
              <a:t>Scattering</a:t>
            </a: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800" b="0" dirty="0" err="1" smtClean="0">
                <a:solidFill>
                  <a:prstClr val="black"/>
                </a:solidFill>
                <a:latin typeface="Calibri"/>
                <a:ea typeface="+mn-ea"/>
              </a:rPr>
              <a:t>Measuring</a:t>
            </a: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 (</a:t>
            </a:r>
            <a:r>
              <a:rPr lang="de-DE" sz="1800" b="0" dirty="0" err="1" smtClean="0">
                <a:solidFill>
                  <a:prstClr val="black"/>
                </a:solidFill>
                <a:latin typeface="Calibri"/>
                <a:ea typeface="+mn-ea"/>
              </a:rPr>
              <a:t>Te</a:t>
            </a: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, ne, </a:t>
            </a:r>
            <a:r>
              <a:rPr lang="de-DE" sz="1800" b="0" dirty="0" err="1" smtClean="0">
                <a:solidFill>
                  <a:prstClr val="black"/>
                </a:solidFill>
                <a:latin typeface="Calibri"/>
                <a:ea typeface="+mn-ea"/>
              </a:rPr>
              <a:t>Ti</a:t>
            </a: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)</a:t>
            </a:r>
            <a:endParaRPr lang="de-DE" sz="1800" b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72027" y="5924445"/>
            <a:ext cx="2917786" cy="584775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600" b="0" dirty="0" smtClean="0">
                <a:solidFill>
                  <a:prstClr val="black"/>
                </a:solidFill>
                <a:latin typeface="Calibri"/>
                <a:ea typeface="+mn-ea"/>
              </a:rPr>
              <a:t>High Rep rate </a:t>
            </a:r>
            <a:r>
              <a:rPr lang="de-DE" sz="1600" b="0" dirty="0" err="1" smtClean="0">
                <a:solidFill>
                  <a:prstClr val="black"/>
                </a:solidFill>
                <a:latin typeface="Calibri"/>
                <a:ea typeface="+mn-ea"/>
              </a:rPr>
              <a:t>allows</a:t>
            </a:r>
            <a:r>
              <a:rPr lang="de-DE" sz="1600" b="0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de-DE" sz="1600" b="0" dirty="0" err="1" smtClean="0">
                <a:solidFill>
                  <a:prstClr val="black"/>
                </a:solidFill>
                <a:latin typeface="Calibri"/>
                <a:ea typeface="+mn-ea"/>
              </a:rPr>
              <a:t>to</a:t>
            </a:r>
            <a:r>
              <a:rPr lang="de-DE" sz="1600" b="0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de-DE" sz="1600" b="0" dirty="0" err="1" smtClean="0">
                <a:solidFill>
                  <a:prstClr val="black"/>
                </a:solidFill>
                <a:latin typeface="Calibri"/>
                <a:ea typeface="+mn-ea"/>
              </a:rPr>
              <a:t>measure</a:t>
            </a:r>
            <a:r>
              <a:rPr lang="de-DE" sz="1600" b="0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600" b="0" dirty="0" smtClean="0">
                <a:solidFill>
                  <a:prstClr val="black"/>
                </a:solidFill>
                <a:latin typeface="Calibri"/>
                <a:ea typeface="+mn-ea"/>
              </a:rPr>
              <a:t>Plasmon </a:t>
            </a:r>
            <a:r>
              <a:rPr lang="de-DE" sz="1600" b="0" dirty="0" err="1" smtClean="0">
                <a:solidFill>
                  <a:prstClr val="black"/>
                </a:solidFill>
                <a:latin typeface="Calibri"/>
                <a:ea typeface="+mn-ea"/>
              </a:rPr>
              <a:t>scattering</a:t>
            </a:r>
            <a:r>
              <a:rPr lang="de-DE" sz="1600" b="0" dirty="0" smtClean="0">
                <a:solidFill>
                  <a:prstClr val="black"/>
                </a:solidFill>
                <a:latin typeface="Calibri"/>
                <a:ea typeface="+mn-ea"/>
              </a:rPr>
              <a:t> at &gt;9keV</a:t>
            </a:r>
            <a:endParaRPr lang="de-DE" sz="1600" b="0" dirty="0" smtClean="0">
              <a:solidFill>
                <a:prstClr val="black"/>
              </a:solidFill>
              <a:latin typeface="Calibri"/>
              <a:ea typeface="+mn-ea"/>
              <a:sym typeface="Wingdings" panose="05000000000000000000" pitchFamily="2" charset="2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502900" y="4251200"/>
            <a:ext cx="1430107" cy="109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4809" y="6212429"/>
            <a:ext cx="4031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Monochromator </a:t>
            </a:r>
            <a:r>
              <a:rPr lang="de-DE" sz="1800" b="0" dirty="0" err="1" smtClean="0">
                <a:solidFill>
                  <a:prstClr val="black"/>
                </a:solidFill>
                <a:latin typeface="Calibri"/>
                <a:ea typeface="+mn-ea"/>
              </a:rPr>
              <a:t>to</a:t>
            </a: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 clean pulse </a:t>
            </a:r>
            <a:r>
              <a:rPr lang="de-DE" sz="1800" b="0" dirty="0" err="1" smtClean="0">
                <a:solidFill>
                  <a:prstClr val="black"/>
                </a:solidFill>
                <a:latin typeface="Calibri"/>
                <a:ea typeface="+mn-ea"/>
              </a:rPr>
              <a:t>spectrum</a:t>
            </a:r>
            <a:endParaRPr lang="de-DE" sz="1800" b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05692" y="3895146"/>
            <a:ext cx="1423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Transmission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(</a:t>
            </a:r>
            <a:r>
              <a:rPr lang="de-DE" sz="1800" b="0" dirty="0" err="1" smtClean="0">
                <a:solidFill>
                  <a:prstClr val="black"/>
                </a:solidFill>
                <a:latin typeface="Calibri"/>
                <a:ea typeface="+mn-ea"/>
              </a:rPr>
              <a:t>attenuation</a:t>
            </a: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)</a:t>
            </a:r>
            <a:endParaRPr lang="de-DE" sz="1800" b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0" name="Can 19"/>
          <p:cNvSpPr/>
          <p:nvPr/>
        </p:nvSpPr>
        <p:spPr>
          <a:xfrm rot="16200000">
            <a:off x="6249351" y="3851310"/>
            <a:ext cx="720080" cy="82176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de-DE" sz="1800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5993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5"/>
          <p:cNvPicPr>
            <a:picLocks noChangeAspect="1"/>
          </p:cNvPicPr>
          <p:nvPr/>
        </p:nvPicPr>
        <p:blipFill rotWithShape="1">
          <a:blip r:embed="rId2"/>
          <a:srcRect t="35174" r="41966"/>
          <a:stretch/>
        </p:blipFill>
        <p:spPr>
          <a:xfrm>
            <a:off x="3717257" y="4887090"/>
            <a:ext cx="1663913" cy="1484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X-</a:t>
            </a:r>
            <a:r>
              <a:rPr lang="de-DE" dirty="0" err="1" smtClean="0"/>
              <a:t>ray</a:t>
            </a:r>
            <a:r>
              <a:rPr lang="de-DE" dirty="0" smtClean="0"/>
              <a:t> pump-probe – </a:t>
            </a:r>
            <a:r>
              <a:rPr lang="de-DE" dirty="0" err="1" smtClean="0"/>
              <a:t>fs</a:t>
            </a:r>
            <a:r>
              <a:rPr lang="de-DE" dirty="0" smtClean="0"/>
              <a:t> </a:t>
            </a:r>
            <a:r>
              <a:rPr lang="de-DE" dirty="0" err="1" smtClean="0"/>
              <a:t>dynamic</a:t>
            </a:r>
            <a:r>
              <a:rPr lang="de-DE" dirty="0" smtClean="0"/>
              <a:t> </a:t>
            </a:r>
            <a:r>
              <a:rPr lang="de-DE" dirty="0" err="1" smtClean="0"/>
              <a:t>response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8147-7F90-4ED4-A31F-03D9884B7FA2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5" name="TextBox 4"/>
          <p:cNvSpPr txBox="1"/>
          <p:nvPr/>
        </p:nvSpPr>
        <p:spPr>
          <a:xfrm>
            <a:off x="400050" y="1494064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5" name="TextBox 14"/>
          <p:cNvSpPr txBox="1"/>
          <p:nvPr/>
        </p:nvSpPr>
        <p:spPr>
          <a:xfrm>
            <a:off x="4141825" y="6180013"/>
            <a:ext cx="7954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Solid </a:t>
            </a:r>
            <a:r>
              <a:rPr lang="de-DE" sz="1000" dirty="0" err="1" smtClean="0"/>
              <a:t>foils</a:t>
            </a:r>
            <a:endParaRPr lang="de-DE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3793191" y="4585669"/>
            <a:ext cx="19365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Targets at initial </a:t>
            </a:r>
            <a:r>
              <a:rPr lang="de-DE" sz="1200" dirty="0" err="1" smtClean="0"/>
              <a:t>density</a:t>
            </a:r>
            <a:endParaRPr lang="de-DE" sz="1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65274" y="1103326"/>
            <a:ext cx="8749011" cy="2063105"/>
            <a:chOff x="361950" y="3470077"/>
            <a:chExt cx="10054620" cy="2417147"/>
          </a:xfrm>
        </p:grpSpPr>
        <p:sp>
          <p:nvSpPr>
            <p:cNvPr id="19" name="Content Placeholder 2"/>
            <p:cNvSpPr txBox="1">
              <a:spLocks/>
            </p:cNvSpPr>
            <p:nvPr/>
          </p:nvSpPr>
          <p:spPr bwMode="auto">
            <a:xfrm>
              <a:off x="361950" y="3470077"/>
              <a:ext cx="8501063" cy="388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270000" tIns="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defRPr sz="1800" b="1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92125" indent="-220663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Font typeface="Wingdings" pitchFamily="2" charset="2"/>
                <a:buChar char="n"/>
                <a:defRPr>
                  <a:solidFill>
                    <a:schemeClr val="hlink"/>
                  </a:solidFill>
                  <a:latin typeface="+mn-lt"/>
                  <a:ea typeface="+mn-ea"/>
                </a:defRPr>
              </a:lvl2pPr>
              <a:lvl3pPr marL="727075" indent="-233363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FF3300"/>
                </a:buClr>
                <a:buSzPct val="60000"/>
                <a:buFont typeface="Wingdings" pitchFamily="2" charset="2"/>
                <a:buChar char="è"/>
                <a:defRPr sz="1600" b="1">
                  <a:solidFill>
                    <a:srgbClr val="FF3300"/>
                  </a:solidFill>
                  <a:latin typeface="+mn-lt"/>
                  <a:ea typeface="+mn-ea"/>
                </a:defRPr>
              </a:lvl3pPr>
              <a:lvl4pPr marL="927100" indent="-198438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itchFamily="2" charset="2"/>
                <a:buChar char="§"/>
                <a:defRPr sz="1600">
                  <a:solidFill>
                    <a:srgbClr val="100F2E"/>
                  </a:solidFill>
                  <a:latin typeface="+mn-lt"/>
                  <a:ea typeface="+mn-ea"/>
                </a:defRPr>
              </a:lvl4pPr>
              <a:lvl5pPr marL="1152525" indent="-223838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1400" b="1">
                  <a:solidFill>
                    <a:srgbClr val="100F2E"/>
                  </a:solidFill>
                  <a:latin typeface="+mn-lt"/>
                  <a:ea typeface="+mn-ea"/>
                </a:defRPr>
              </a:lvl5pPr>
              <a:lvl6pPr marL="1609725" indent="-223838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1400" b="1">
                  <a:solidFill>
                    <a:srgbClr val="100F2E"/>
                  </a:solidFill>
                  <a:latin typeface="+mn-lt"/>
                  <a:ea typeface="+mn-ea"/>
                </a:defRPr>
              </a:lvl6pPr>
              <a:lvl7pPr marL="2066925" indent="-223838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1400" b="1">
                  <a:solidFill>
                    <a:srgbClr val="100F2E"/>
                  </a:solidFill>
                  <a:latin typeface="+mn-lt"/>
                  <a:ea typeface="+mn-ea"/>
                </a:defRPr>
              </a:lvl7pPr>
              <a:lvl8pPr marL="2524125" indent="-223838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1400" b="1">
                  <a:solidFill>
                    <a:srgbClr val="100F2E"/>
                  </a:solidFill>
                  <a:latin typeface="+mn-lt"/>
                  <a:ea typeface="+mn-ea"/>
                </a:defRPr>
              </a:lvl8pPr>
              <a:lvl9pPr marL="2981325" indent="-223838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Char char="»"/>
                <a:defRPr sz="1400" b="1">
                  <a:solidFill>
                    <a:srgbClr val="100F2E"/>
                  </a:solidFill>
                  <a:latin typeface="+mn-lt"/>
                  <a:ea typeface="+mn-ea"/>
                </a:defRPr>
              </a:lvl9pPr>
            </a:lstStyle>
            <a:p>
              <a:pPr marL="0" indent="0"/>
              <a:r>
                <a:rPr lang="en-GB" sz="1400" kern="0" dirty="0" smtClean="0"/>
                <a:t>HED x-ray beam split &amp; delay line (SDL)</a:t>
              </a:r>
              <a:endParaRPr lang="en-GB" sz="1400" b="0" kern="0" dirty="0" smtClean="0"/>
            </a:p>
            <a:p>
              <a:pPr marL="285750" indent="-285750">
                <a:buFont typeface="Wingdings" pitchFamily="2" charset="2"/>
                <a:buChar char="q"/>
              </a:pPr>
              <a:endParaRPr lang="en-GB" sz="1400" b="0" kern="0" dirty="0" smtClean="0"/>
            </a:p>
            <a:p>
              <a:pPr marL="0" indent="0"/>
              <a:endParaRPr lang="en-GB" sz="1400" kern="0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446088" y="4186373"/>
              <a:ext cx="5980815" cy="1700851"/>
              <a:chOff x="1572844" y="3809985"/>
              <a:chExt cx="5980815" cy="1700851"/>
            </a:xfrm>
          </p:grpSpPr>
          <p:pic>
            <p:nvPicPr>
              <p:cNvPr id="23" name="Grafik 71" descr="Strahlengang_Prinzip.png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629109" y="4068074"/>
                <a:ext cx="5924550" cy="1147760"/>
              </a:xfrm>
              <a:prstGeom prst="rect">
                <a:avLst/>
              </a:prstGeom>
            </p:spPr>
          </p:pic>
          <p:sp>
            <p:nvSpPr>
              <p:cNvPr id="24" name="Oval 23"/>
              <p:cNvSpPr/>
              <p:nvPr/>
            </p:nvSpPr>
            <p:spPr bwMode="auto">
              <a:xfrm>
                <a:off x="2479861" y="4689343"/>
                <a:ext cx="645042" cy="427923"/>
              </a:xfrm>
              <a:prstGeom prst="ellipse">
                <a:avLst/>
              </a:prstGeom>
              <a:noFill/>
              <a:ln w="19050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7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6" charset="-128"/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 bwMode="auto">
              <a:xfrm>
                <a:off x="2295564" y="5046382"/>
                <a:ext cx="297711" cy="248092"/>
              </a:xfrm>
              <a:custGeom>
                <a:avLst/>
                <a:gdLst>
                  <a:gd name="connsiteX0" fmla="*/ 297711 w 297711"/>
                  <a:gd name="connsiteY0" fmla="*/ 0 h 248093"/>
                  <a:gd name="connsiteX1" fmla="*/ 0 w 297711"/>
                  <a:gd name="connsiteY1" fmla="*/ 248093 h 248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7711" h="248093">
                    <a:moveTo>
                      <a:pt x="297711" y="0"/>
                    </a:moveTo>
                    <a:lnTo>
                      <a:pt x="0" y="248093"/>
                    </a:lnTo>
                  </a:path>
                </a:pathLst>
              </a:custGeom>
              <a:noFill/>
              <a:ln w="12700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en-GB" sz="70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797513" y="5294480"/>
                <a:ext cx="1486887" cy="216356"/>
              </a:xfrm>
              <a:prstGeom prst="rect">
                <a:avLst/>
              </a:prstGeom>
              <a:noFill/>
            </p:spPr>
            <p:txBody>
              <a:bodyPr wrap="none" lIns="36000" tIns="0" rIns="0" bIns="0" rtlCol="0">
                <a:spAutoFit/>
              </a:bodyPr>
              <a:lstStyle/>
              <a:p>
                <a:pPr algn="l"/>
                <a:r>
                  <a:rPr lang="en-GB" sz="1200" b="0" dirty="0" err="1" smtClean="0">
                    <a:solidFill>
                      <a:srgbClr val="000090"/>
                    </a:solidFill>
                  </a:rPr>
                  <a:t>Wavefront</a:t>
                </a:r>
                <a:r>
                  <a:rPr lang="en-GB" sz="1200" b="0" dirty="0" smtClean="0">
                    <a:solidFill>
                      <a:srgbClr val="000090"/>
                    </a:solidFill>
                  </a:rPr>
                  <a:t> splitting</a:t>
                </a:r>
              </a:p>
            </p:txBody>
          </p:sp>
          <p:sp>
            <p:nvSpPr>
              <p:cNvPr id="27" name="Right Arrow 26"/>
              <p:cNvSpPr/>
              <p:nvPr/>
            </p:nvSpPr>
            <p:spPr bwMode="auto">
              <a:xfrm>
                <a:off x="1629108" y="4574980"/>
                <a:ext cx="168405" cy="153322"/>
              </a:xfrm>
              <a:prstGeom prst="rightArrow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700"/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6243787" y="4475384"/>
                <a:ext cx="645042" cy="427923"/>
              </a:xfrm>
              <a:prstGeom prst="ellipse">
                <a:avLst/>
              </a:prstGeom>
              <a:noFill/>
              <a:ln w="19050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None/>
                  <a:tabLst/>
                </a:pPr>
                <a:endParaRPr kumimoji="0" lang="en-GB" sz="7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6" charset="-128"/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 bwMode="auto">
              <a:xfrm>
                <a:off x="6009870" y="4805379"/>
                <a:ext cx="297711" cy="248092"/>
              </a:xfrm>
              <a:custGeom>
                <a:avLst/>
                <a:gdLst>
                  <a:gd name="connsiteX0" fmla="*/ 297711 w 297711"/>
                  <a:gd name="connsiteY0" fmla="*/ 0 h 248093"/>
                  <a:gd name="connsiteX1" fmla="*/ 0 w 297711"/>
                  <a:gd name="connsiteY1" fmla="*/ 248093 h 248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7711" h="248093">
                    <a:moveTo>
                      <a:pt x="297711" y="0"/>
                    </a:moveTo>
                    <a:lnTo>
                      <a:pt x="0" y="248093"/>
                    </a:lnTo>
                  </a:path>
                </a:pathLst>
              </a:custGeom>
              <a:noFill/>
              <a:ln w="12700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en-GB" sz="70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963114" y="5053469"/>
                <a:ext cx="1215270" cy="216356"/>
              </a:xfrm>
              <a:prstGeom prst="rect">
                <a:avLst/>
              </a:prstGeom>
              <a:noFill/>
            </p:spPr>
            <p:txBody>
              <a:bodyPr wrap="none" lIns="36000" tIns="0" rIns="0" bIns="0" rtlCol="0">
                <a:spAutoFit/>
              </a:bodyPr>
              <a:lstStyle/>
              <a:p>
                <a:pPr algn="l"/>
                <a:r>
                  <a:rPr lang="en-GB" sz="1200" b="0" dirty="0" smtClean="0">
                    <a:solidFill>
                      <a:srgbClr val="000090"/>
                    </a:solidFill>
                  </a:rPr>
                  <a:t>Recombination</a:t>
                </a:r>
              </a:p>
            </p:txBody>
          </p:sp>
          <p:sp>
            <p:nvSpPr>
              <p:cNvPr id="31" name="Freeform 30"/>
              <p:cNvSpPr/>
              <p:nvPr/>
            </p:nvSpPr>
            <p:spPr bwMode="auto">
              <a:xfrm>
                <a:off x="1572844" y="4208791"/>
                <a:ext cx="280933" cy="319353"/>
              </a:xfrm>
              <a:custGeom>
                <a:avLst/>
                <a:gdLst>
                  <a:gd name="connsiteX0" fmla="*/ 0 w 2828261"/>
                  <a:gd name="connsiteY0" fmla="*/ 1623242 h 1637419"/>
                  <a:gd name="connsiteX1" fmla="*/ 1396410 w 2828261"/>
                  <a:gd name="connsiteY1" fmla="*/ 5 h 1637419"/>
                  <a:gd name="connsiteX2" fmla="*/ 2828261 w 2828261"/>
                  <a:gd name="connsiteY2" fmla="*/ 1637419 h 1637419"/>
                  <a:gd name="connsiteX0" fmla="*/ 0 w 2828261"/>
                  <a:gd name="connsiteY0" fmla="*/ 1623242 h 1637419"/>
                  <a:gd name="connsiteX1" fmla="*/ 1429747 w 2828261"/>
                  <a:gd name="connsiteY1" fmla="*/ 5 h 1637419"/>
                  <a:gd name="connsiteX2" fmla="*/ 2828261 w 2828261"/>
                  <a:gd name="connsiteY2" fmla="*/ 1637419 h 1637419"/>
                  <a:gd name="connsiteX0" fmla="*/ 0 w 2828261"/>
                  <a:gd name="connsiteY0" fmla="*/ 1628004 h 1642181"/>
                  <a:gd name="connsiteX1" fmla="*/ 1444035 w 2828261"/>
                  <a:gd name="connsiteY1" fmla="*/ 5 h 1642181"/>
                  <a:gd name="connsiteX2" fmla="*/ 2828261 w 2828261"/>
                  <a:gd name="connsiteY2" fmla="*/ 1642181 h 1642181"/>
                  <a:gd name="connsiteX0" fmla="*/ 0 w 2828261"/>
                  <a:gd name="connsiteY0" fmla="*/ 1623246 h 1642185"/>
                  <a:gd name="connsiteX1" fmla="*/ 1444035 w 2828261"/>
                  <a:gd name="connsiteY1" fmla="*/ 9 h 1642185"/>
                  <a:gd name="connsiteX2" fmla="*/ 2828261 w 2828261"/>
                  <a:gd name="connsiteY2" fmla="*/ 1642185 h 1642185"/>
                  <a:gd name="connsiteX0" fmla="*/ 0 w 2828261"/>
                  <a:gd name="connsiteY0" fmla="*/ 1623243 h 1642182"/>
                  <a:gd name="connsiteX1" fmla="*/ 1444035 w 2828261"/>
                  <a:gd name="connsiteY1" fmla="*/ 6 h 1642182"/>
                  <a:gd name="connsiteX2" fmla="*/ 2828261 w 2828261"/>
                  <a:gd name="connsiteY2" fmla="*/ 1642182 h 1642182"/>
                  <a:gd name="connsiteX0" fmla="*/ 0 w 2828261"/>
                  <a:gd name="connsiteY0" fmla="*/ 1623243 h 1642182"/>
                  <a:gd name="connsiteX1" fmla="*/ 1444035 w 2828261"/>
                  <a:gd name="connsiteY1" fmla="*/ 6 h 1642182"/>
                  <a:gd name="connsiteX2" fmla="*/ 2828261 w 2828261"/>
                  <a:gd name="connsiteY2" fmla="*/ 1642182 h 1642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28261" h="1642182">
                    <a:moveTo>
                      <a:pt x="0" y="1623243"/>
                    </a:moveTo>
                    <a:cubicBezTo>
                      <a:pt x="824466" y="1358130"/>
                      <a:pt x="972658" y="-3150"/>
                      <a:pt x="1444035" y="6"/>
                    </a:cubicBezTo>
                    <a:cubicBezTo>
                      <a:pt x="1915412" y="3162"/>
                      <a:pt x="1919399" y="1243756"/>
                      <a:pt x="2828261" y="1642182"/>
                    </a:cubicBez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en-GB" sz="700"/>
              </a:p>
            </p:txBody>
          </p:sp>
          <p:sp>
            <p:nvSpPr>
              <p:cNvPr id="32" name="Freeform 31"/>
              <p:cNvSpPr/>
              <p:nvPr/>
            </p:nvSpPr>
            <p:spPr bwMode="auto">
              <a:xfrm rot="20169170">
                <a:off x="3442295" y="4194993"/>
                <a:ext cx="280933" cy="319353"/>
              </a:xfrm>
              <a:custGeom>
                <a:avLst/>
                <a:gdLst>
                  <a:gd name="connsiteX0" fmla="*/ 0 w 2828261"/>
                  <a:gd name="connsiteY0" fmla="*/ 1623242 h 1637419"/>
                  <a:gd name="connsiteX1" fmla="*/ 1396410 w 2828261"/>
                  <a:gd name="connsiteY1" fmla="*/ 5 h 1637419"/>
                  <a:gd name="connsiteX2" fmla="*/ 2828261 w 2828261"/>
                  <a:gd name="connsiteY2" fmla="*/ 1637419 h 1637419"/>
                  <a:gd name="connsiteX0" fmla="*/ 0 w 2828261"/>
                  <a:gd name="connsiteY0" fmla="*/ 1623242 h 1637419"/>
                  <a:gd name="connsiteX1" fmla="*/ 1429747 w 2828261"/>
                  <a:gd name="connsiteY1" fmla="*/ 5 h 1637419"/>
                  <a:gd name="connsiteX2" fmla="*/ 2828261 w 2828261"/>
                  <a:gd name="connsiteY2" fmla="*/ 1637419 h 1637419"/>
                  <a:gd name="connsiteX0" fmla="*/ 0 w 2828261"/>
                  <a:gd name="connsiteY0" fmla="*/ 1628004 h 1642181"/>
                  <a:gd name="connsiteX1" fmla="*/ 1444035 w 2828261"/>
                  <a:gd name="connsiteY1" fmla="*/ 5 h 1642181"/>
                  <a:gd name="connsiteX2" fmla="*/ 2828261 w 2828261"/>
                  <a:gd name="connsiteY2" fmla="*/ 1642181 h 1642181"/>
                  <a:gd name="connsiteX0" fmla="*/ 0 w 2828261"/>
                  <a:gd name="connsiteY0" fmla="*/ 1623246 h 1642185"/>
                  <a:gd name="connsiteX1" fmla="*/ 1444035 w 2828261"/>
                  <a:gd name="connsiteY1" fmla="*/ 9 h 1642185"/>
                  <a:gd name="connsiteX2" fmla="*/ 2828261 w 2828261"/>
                  <a:gd name="connsiteY2" fmla="*/ 1642185 h 1642185"/>
                  <a:gd name="connsiteX0" fmla="*/ 0 w 2828261"/>
                  <a:gd name="connsiteY0" fmla="*/ 1623243 h 1642182"/>
                  <a:gd name="connsiteX1" fmla="*/ 1444035 w 2828261"/>
                  <a:gd name="connsiteY1" fmla="*/ 6 h 1642182"/>
                  <a:gd name="connsiteX2" fmla="*/ 2828261 w 2828261"/>
                  <a:gd name="connsiteY2" fmla="*/ 1642182 h 1642182"/>
                  <a:gd name="connsiteX0" fmla="*/ 0 w 2828261"/>
                  <a:gd name="connsiteY0" fmla="*/ 1623243 h 1642182"/>
                  <a:gd name="connsiteX1" fmla="*/ 1444035 w 2828261"/>
                  <a:gd name="connsiteY1" fmla="*/ 6 h 1642182"/>
                  <a:gd name="connsiteX2" fmla="*/ 2828261 w 2828261"/>
                  <a:gd name="connsiteY2" fmla="*/ 1642182 h 1642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28261" h="1642182">
                    <a:moveTo>
                      <a:pt x="0" y="1623243"/>
                    </a:moveTo>
                    <a:cubicBezTo>
                      <a:pt x="824466" y="1358130"/>
                      <a:pt x="972658" y="-3150"/>
                      <a:pt x="1444035" y="6"/>
                    </a:cubicBezTo>
                    <a:cubicBezTo>
                      <a:pt x="1915412" y="3162"/>
                      <a:pt x="1919399" y="1243756"/>
                      <a:pt x="2828261" y="1642182"/>
                    </a:cubicBez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en-GB" sz="700"/>
              </a:p>
            </p:txBody>
          </p:sp>
          <p:sp>
            <p:nvSpPr>
              <p:cNvPr id="33" name="Freeform 32"/>
              <p:cNvSpPr/>
              <p:nvPr/>
            </p:nvSpPr>
            <p:spPr bwMode="auto">
              <a:xfrm rot="1509222">
                <a:off x="3495459" y="4671141"/>
                <a:ext cx="280933" cy="319353"/>
              </a:xfrm>
              <a:custGeom>
                <a:avLst/>
                <a:gdLst>
                  <a:gd name="connsiteX0" fmla="*/ 0 w 2828261"/>
                  <a:gd name="connsiteY0" fmla="*/ 1623242 h 1637419"/>
                  <a:gd name="connsiteX1" fmla="*/ 1396410 w 2828261"/>
                  <a:gd name="connsiteY1" fmla="*/ 5 h 1637419"/>
                  <a:gd name="connsiteX2" fmla="*/ 2828261 w 2828261"/>
                  <a:gd name="connsiteY2" fmla="*/ 1637419 h 1637419"/>
                  <a:gd name="connsiteX0" fmla="*/ 0 w 2828261"/>
                  <a:gd name="connsiteY0" fmla="*/ 1623242 h 1637419"/>
                  <a:gd name="connsiteX1" fmla="*/ 1429747 w 2828261"/>
                  <a:gd name="connsiteY1" fmla="*/ 5 h 1637419"/>
                  <a:gd name="connsiteX2" fmla="*/ 2828261 w 2828261"/>
                  <a:gd name="connsiteY2" fmla="*/ 1637419 h 1637419"/>
                  <a:gd name="connsiteX0" fmla="*/ 0 w 2828261"/>
                  <a:gd name="connsiteY0" fmla="*/ 1628004 h 1642181"/>
                  <a:gd name="connsiteX1" fmla="*/ 1444035 w 2828261"/>
                  <a:gd name="connsiteY1" fmla="*/ 5 h 1642181"/>
                  <a:gd name="connsiteX2" fmla="*/ 2828261 w 2828261"/>
                  <a:gd name="connsiteY2" fmla="*/ 1642181 h 1642181"/>
                  <a:gd name="connsiteX0" fmla="*/ 0 w 2828261"/>
                  <a:gd name="connsiteY0" fmla="*/ 1623246 h 1642185"/>
                  <a:gd name="connsiteX1" fmla="*/ 1444035 w 2828261"/>
                  <a:gd name="connsiteY1" fmla="*/ 9 h 1642185"/>
                  <a:gd name="connsiteX2" fmla="*/ 2828261 w 2828261"/>
                  <a:gd name="connsiteY2" fmla="*/ 1642185 h 1642185"/>
                  <a:gd name="connsiteX0" fmla="*/ 0 w 2828261"/>
                  <a:gd name="connsiteY0" fmla="*/ 1623243 h 1642182"/>
                  <a:gd name="connsiteX1" fmla="*/ 1444035 w 2828261"/>
                  <a:gd name="connsiteY1" fmla="*/ 6 h 1642182"/>
                  <a:gd name="connsiteX2" fmla="*/ 2828261 w 2828261"/>
                  <a:gd name="connsiteY2" fmla="*/ 1642182 h 1642182"/>
                  <a:gd name="connsiteX0" fmla="*/ 0 w 2828261"/>
                  <a:gd name="connsiteY0" fmla="*/ 1623243 h 1642182"/>
                  <a:gd name="connsiteX1" fmla="*/ 1444035 w 2828261"/>
                  <a:gd name="connsiteY1" fmla="*/ 6 h 1642182"/>
                  <a:gd name="connsiteX2" fmla="*/ 2828261 w 2828261"/>
                  <a:gd name="connsiteY2" fmla="*/ 1642182 h 1642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28261" h="1642182">
                    <a:moveTo>
                      <a:pt x="0" y="1623243"/>
                    </a:moveTo>
                    <a:cubicBezTo>
                      <a:pt x="824466" y="1358130"/>
                      <a:pt x="972658" y="-3150"/>
                      <a:pt x="1444035" y="6"/>
                    </a:cubicBezTo>
                    <a:cubicBezTo>
                      <a:pt x="1915412" y="3162"/>
                      <a:pt x="1919399" y="1243756"/>
                      <a:pt x="2828261" y="1642182"/>
                    </a:cubicBez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en-GB" sz="700"/>
              </a:p>
            </p:txBody>
          </p:sp>
          <p:sp>
            <p:nvSpPr>
              <p:cNvPr id="34" name="Freeform 33"/>
              <p:cNvSpPr/>
              <p:nvPr/>
            </p:nvSpPr>
            <p:spPr bwMode="auto">
              <a:xfrm>
                <a:off x="7272726" y="4208791"/>
                <a:ext cx="280933" cy="319353"/>
              </a:xfrm>
              <a:custGeom>
                <a:avLst/>
                <a:gdLst>
                  <a:gd name="connsiteX0" fmla="*/ 0 w 2828261"/>
                  <a:gd name="connsiteY0" fmla="*/ 1623242 h 1637419"/>
                  <a:gd name="connsiteX1" fmla="*/ 1396410 w 2828261"/>
                  <a:gd name="connsiteY1" fmla="*/ 5 h 1637419"/>
                  <a:gd name="connsiteX2" fmla="*/ 2828261 w 2828261"/>
                  <a:gd name="connsiteY2" fmla="*/ 1637419 h 1637419"/>
                  <a:gd name="connsiteX0" fmla="*/ 0 w 2828261"/>
                  <a:gd name="connsiteY0" fmla="*/ 1623242 h 1637419"/>
                  <a:gd name="connsiteX1" fmla="*/ 1429747 w 2828261"/>
                  <a:gd name="connsiteY1" fmla="*/ 5 h 1637419"/>
                  <a:gd name="connsiteX2" fmla="*/ 2828261 w 2828261"/>
                  <a:gd name="connsiteY2" fmla="*/ 1637419 h 1637419"/>
                  <a:gd name="connsiteX0" fmla="*/ 0 w 2828261"/>
                  <a:gd name="connsiteY0" fmla="*/ 1628004 h 1642181"/>
                  <a:gd name="connsiteX1" fmla="*/ 1444035 w 2828261"/>
                  <a:gd name="connsiteY1" fmla="*/ 5 h 1642181"/>
                  <a:gd name="connsiteX2" fmla="*/ 2828261 w 2828261"/>
                  <a:gd name="connsiteY2" fmla="*/ 1642181 h 1642181"/>
                  <a:gd name="connsiteX0" fmla="*/ 0 w 2828261"/>
                  <a:gd name="connsiteY0" fmla="*/ 1623246 h 1642185"/>
                  <a:gd name="connsiteX1" fmla="*/ 1444035 w 2828261"/>
                  <a:gd name="connsiteY1" fmla="*/ 9 h 1642185"/>
                  <a:gd name="connsiteX2" fmla="*/ 2828261 w 2828261"/>
                  <a:gd name="connsiteY2" fmla="*/ 1642185 h 1642185"/>
                  <a:gd name="connsiteX0" fmla="*/ 0 w 2828261"/>
                  <a:gd name="connsiteY0" fmla="*/ 1623243 h 1642182"/>
                  <a:gd name="connsiteX1" fmla="*/ 1444035 w 2828261"/>
                  <a:gd name="connsiteY1" fmla="*/ 6 h 1642182"/>
                  <a:gd name="connsiteX2" fmla="*/ 2828261 w 2828261"/>
                  <a:gd name="connsiteY2" fmla="*/ 1642182 h 1642182"/>
                  <a:gd name="connsiteX0" fmla="*/ 0 w 2828261"/>
                  <a:gd name="connsiteY0" fmla="*/ 1623243 h 1642182"/>
                  <a:gd name="connsiteX1" fmla="*/ 1444035 w 2828261"/>
                  <a:gd name="connsiteY1" fmla="*/ 6 h 1642182"/>
                  <a:gd name="connsiteX2" fmla="*/ 2828261 w 2828261"/>
                  <a:gd name="connsiteY2" fmla="*/ 1642182 h 1642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28261" h="1642182">
                    <a:moveTo>
                      <a:pt x="0" y="1623243"/>
                    </a:moveTo>
                    <a:cubicBezTo>
                      <a:pt x="824466" y="1358130"/>
                      <a:pt x="972658" y="-3150"/>
                      <a:pt x="1444035" y="6"/>
                    </a:cubicBezTo>
                    <a:cubicBezTo>
                      <a:pt x="1915412" y="3162"/>
                      <a:pt x="1919399" y="1243756"/>
                      <a:pt x="2828261" y="1642182"/>
                    </a:cubicBez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en-GB" sz="700"/>
              </a:p>
            </p:txBody>
          </p:sp>
          <p:sp>
            <p:nvSpPr>
              <p:cNvPr id="35" name="Freeform 34"/>
              <p:cNvSpPr/>
              <p:nvPr/>
            </p:nvSpPr>
            <p:spPr bwMode="auto">
              <a:xfrm>
                <a:off x="6909937" y="4208791"/>
                <a:ext cx="280933" cy="319353"/>
              </a:xfrm>
              <a:custGeom>
                <a:avLst/>
                <a:gdLst>
                  <a:gd name="connsiteX0" fmla="*/ 0 w 2828261"/>
                  <a:gd name="connsiteY0" fmla="*/ 1623242 h 1637419"/>
                  <a:gd name="connsiteX1" fmla="*/ 1396410 w 2828261"/>
                  <a:gd name="connsiteY1" fmla="*/ 5 h 1637419"/>
                  <a:gd name="connsiteX2" fmla="*/ 2828261 w 2828261"/>
                  <a:gd name="connsiteY2" fmla="*/ 1637419 h 1637419"/>
                  <a:gd name="connsiteX0" fmla="*/ 0 w 2828261"/>
                  <a:gd name="connsiteY0" fmla="*/ 1623242 h 1637419"/>
                  <a:gd name="connsiteX1" fmla="*/ 1429747 w 2828261"/>
                  <a:gd name="connsiteY1" fmla="*/ 5 h 1637419"/>
                  <a:gd name="connsiteX2" fmla="*/ 2828261 w 2828261"/>
                  <a:gd name="connsiteY2" fmla="*/ 1637419 h 1637419"/>
                  <a:gd name="connsiteX0" fmla="*/ 0 w 2828261"/>
                  <a:gd name="connsiteY0" fmla="*/ 1628004 h 1642181"/>
                  <a:gd name="connsiteX1" fmla="*/ 1444035 w 2828261"/>
                  <a:gd name="connsiteY1" fmla="*/ 5 h 1642181"/>
                  <a:gd name="connsiteX2" fmla="*/ 2828261 w 2828261"/>
                  <a:gd name="connsiteY2" fmla="*/ 1642181 h 1642181"/>
                  <a:gd name="connsiteX0" fmla="*/ 0 w 2828261"/>
                  <a:gd name="connsiteY0" fmla="*/ 1623246 h 1642185"/>
                  <a:gd name="connsiteX1" fmla="*/ 1444035 w 2828261"/>
                  <a:gd name="connsiteY1" fmla="*/ 9 h 1642185"/>
                  <a:gd name="connsiteX2" fmla="*/ 2828261 w 2828261"/>
                  <a:gd name="connsiteY2" fmla="*/ 1642185 h 1642185"/>
                  <a:gd name="connsiteX0" fmla="*/ 0 w 2828261"/>
                  <a:gd name="connsiteY0" fmla="*/ 1623243 h 1642182"/>
                  <a:gd name="connsiteX1" fmla="*/ 1444035 w 2828261"/>
                  <a:gd name="connsiteY1" fmla="*/ 6 h 1642182"/>
                  <a:gd name="connsiteX2" fmla="*/ 2828261 w 2828261"/>
                  <a:gd name="connsiteY2" fmla="*/ 1642182 h 1642182"/>
                  <a:gd name="connsiteX0" fmla="*/ 0 w 2828261"/>
                  <a:gd name="connsiteY0" fmla="*/ 1623243 h 1642182"/>
                  <a:gd name="connsiteX1" fmla="*/ 1444035 w 2828261"/>
                  <a:gd name="connsiteY1" fmla="*/ 6 h 1642182"/>
                  <a:gd name="connsiteX2" fmla="*/ 2828261 w 2828261"/>
                  <a:gd name="connsiteY2" fmla="*/ 1642182 h 1642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28261" h="1642182">
                    <a:moveTo>
                      <a:pt x="0" y="1623243"/>
                    </a:moveTo>
                    <a:cubicBezTo>
                      <a:pt x="824466" y="1358130"/>
                      <a:pt x="972658" y="-3150"/>
                      <a:pt x="1444035" y="6"/>
                    </a:cubicBezTo>
                    <a:cubicBezTo>
                      <a:pt x="1915412" y="3162"/>
                      <a:pt x="1919399" y="1243756"/>
                      <a:pt x="2828261" y="1642182"/>
                    </a:cubicBez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en-GB" sz="700"/>
              </a:p>
            </p:txBody>
          </p:sp>
          <p:sp>
            <p:nvSpPr>
              <p:cNvPr id="36" name="Freeform 35"/>
              <p:cNvSpPr/>
              <p:nvPr/>
            </p:nvSpPr>
            <p:spPr bwMode="auto">
              <a:xfrm>
                <a:off x="7058950" y="4123972"/>
                <a:ext cx="361507" cy="0"/>
              </a:xfrm>
              <a:custGeom>
                <a:avLst/>
                <a:gdLst>
                  <a:gd name="connsiteX0" fmla="*/ 0 w 361507"/>
                  <a:gd name="connsiteY0" fmla="*/ 0 h 0"/>
                  <a:gd name="connsiteX1" fmla="*/ 361507 w 361507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61507">
                    <a:moveTo>
                      <a:pt x="0" y="0"/>
                    </a:moveTo>
                    <a:lnTo>
                      <a:pt x="361507" y="0"/>
                    </a:ln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en-GB" sz="70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7083495" y="3809985"/>
                <a:ext cx="225998" cy="252416"/>
              </a:xfrm>
              <a:prstGeom prst="rect">
                <a:avLst/>
              </a:prstGeom>
              <a:noFill/>
            </p:spPr>
            <p:txBody>
              <a:bodyPr wrap="none" lIns="36000" tIns="0" rIns="0" bIns="0" rtlCol="0">
                <a:spAutoFit/>
              </a:bodyPr>
              <a:lstStyle/>
              <a:p>
                <a:pPr algn="l"/>
                <a:r>
                  <a:rPr lang="en-GB" sz="1400" b="0" dirty="0" err="1" smtClean="0">
                    <a:latin typeface="Symbol" pitchFamily="18" charset="2"/>
                  </a:rPr>
                  <a:t>D</a:t>
                </a:r>
                <a:r>
                  <a:rPr lang="en-GB" sz="1400" b="0" dirty="0" err="1" smtClean="0"/>
                  <a:t>t</a:t>
                </a:r>
                <a:endParaRPr lang="en-GB" sz="1400" b="0" dirty="0" smtClean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7947630" y="4566799"/>
              <a:ext cx="2468940" cy="9790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050" dirty="0" smtClean="0"/>
                <a:t>S. </a:t>
              </a:r>
              <a:r>
                <a:rPr lang="de-DE" sz="1050" dirty="0" err="1" smtClean="0"/>
                <a:t>Roling</a:t>
              </a:r>
              <a:r>
                <a:rPr lang="de-DE" sz="1050" dirty="0" smtClean="0"/>
                <a:t>, H. Zacharias, et al., </a:t>
              </a:r>
            </a:p>
            <a:p>
              <a:pPr algn="r"/>
              <a:r>
                <a:rPr lang="de-DE" sz="1050" b="0" dirty="0" smtClean="0"/>
                <a:t>SPIE </a:t>
              </a:r>
              <a:r>
                <a:rPr lang="de-DE" sz="1050" b="0" dirty="0" err="1" smtClean="0"/>
                <a:t>conf</a:t>
              </a:r>
              <a:r>
                <a:rPr lang="de-DE" sz="1050" b="0" dirty="0" smtClean="0"/>
                <a:t> 8504,  850407 (2012) </a:t>
              </a:r>
            </a:p>
            <a:p>
              <a:pPr algn="r"/>
              <a:r>
                <a:rPr lang="de-DE" sz="1050" b="0" dirty="0" smtClean="0"/>
                <a:t>BMBF </a:t>
              </a:r>
              <a:r>
                <a:rPr lang="de-DE" sz="1050" b="0" dirty="0" err="1" smtClean="0"/>
                <a:t>project</a:t>
              </a:r>
              <a:r>
                <a:rPr lang="de-DE" sz="1050" b="0" dirty="0" smtClean="0"/>
                <a:t> 05K10PM2</a:t>
              </a:r>
            </a:p>
            <a:p>
              <a:pPr algn="r"/>
              <a:r>
                <a:rPr lang="de-DE" sz="1050" dirty="0" smtClean="0"/>
                <a:t>University </a:t>
              </a:r>
              <a:r>
                <a:rPr lang="de-DE" sz="1050" dirty="0" err="1" smtClean="0"/>
                <a:t>of</a:t>
              </a:r>
              <a:r>
                <a:rPr lang="de-DE" sz="1050" dirty="0" smtClean="0"/>
                <a:t> Münster</a:t>
              </a:r>
              <a:endParaRPr lang="de-DE" sz="105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14893" y="3814495"/>
              <a:ext cx="8517233" cy="252416"/>
            </a:xfrm>
            <a:prstGeom prst="rect">
              <a:avLst/>
            </a:prstGeom>
            <a:noFill/>
          </p:spPr>
          <p:txBody>
            <a:bodyPr wrap="none" lIns="36000" tIns="0" rIns="0" bIns="0" rtlCol="0">
              <a:spAutoFit/>
            </a:bodyPr>
            <a:lstStyle/>
            <a:p>
              <a:pPr algn="l"/>
              <a:r>
                <a:rPr lang="en-GB" sz="1400" b="0" dirty="0" smtClean="0"/>
                <a:t>Multi-layer mirrors     ---     Variable delay up to </a:t>
              </a:r>
              <a:r>
                <a:rPr lang="en-GB" sz="1400" b="0" dirty="0">
                  <a:solidFill>
                    <a:srgbClr val="0000FF"/>
                  </a:solidFill>
                </a:rPr>
                <a:t> </a:t>
              </a:r>
              <a:r>
                <a:rPr lang="en-GB" sz="1400" b="0" dirty="0">
                  <a:solidFill>
                    <a:srgbClr val="261748"/>
                  </a:solidFill>
                </a:rPr>
                <a:t>~23 </a:t>
              </a:r>
              <a:r>
                <a:rPr lang="en-GB" sz="1400" b="0" dirty="0" err="1">
                  <a:solidFill>
                    <a:srgbClr val="261748"/>
                  </a:solidFill>
                </a:rPr>
                <a:t>ps</a:t>
              </a:r>
              <a:r>
                <a:rPr lang="en-GB" sz="1400" b="0" dirty="0">
                  <a:solidFill>
                    <a:srgbClr val="261748"/>
                  </a:solidFill>
                </a:rPr>
                <a:t> (5 </a:t>
              </a:r>
              <a:r>
                <a:rPr lang="en-GB" sz="1400" b="0" dirty="0" err="1">
                  <a:solidFill>
                    <a:srgbClr val="261748"/>
                  </a:solidFill>
                </a:rPr>
                <a:t>keV</a:t>
              </a:r>
              <a:r>
                <a:rPr lang="en-GB" sz="1400" b="0" dirty="0" smtClean="0">
                  <a:solidFill>
                    <a:srgbClr val="261748"/>
                  </a:solidFill>
                </a:rPr>
                <a:t>), </a:t>
              </a:r>
              <a:r>
                <a:rPr lang="en-GB" sz="1400" b="0" dirty="0" smtClean="0">
                  <a:solidFill>
                    <a:srgbClr val="261748"/>
                  </a:solidFill>
                  <a:sym typeface="Wingdings" pitchFamily="2" charset="2"/>
                </a:rPr>
                <a:t>~</a:t>
              </a:r>
              <a:r>
                <a:rPr lang="en-GB" sz="1400" b="0" dirty="0" smtClean="0">
                  <a:solidFill>
                    <a:srgbClr val="261748"/>
                  </a:solidFill>
                </a:rPr>
                <a:t>4 </a:t>
              </a:r>
              <a:r>
                <a:rPr lang="en-GB" sz="1400" b="0" dirty="0" err="1">
                  <a:solidFill>
                    <a:srgbClr val="261748"/>
                  </a:solidFill>
                </a:rPr>
                <a:t>ps</a:t>
              </a:r>
              <a:r>
                <a:rPr lang="en-GB" sz="1400" b="0" dirty="0">
                  <a:solidFill>
                    <a:srgbClr val="261748"/>
                  </a:solidFill>
                </a:rPr>
                <a:t> (15 </a:t>
              </a:r>
              <a:r>
                <a:rPr lang="en-GB" sz="1400" b="0" dirty="0" err="1">
                  <a:solidFill>
                    <a:srgbClr val="261748"/>
                  </a:solidFill>
                </a:rPr>
                <a:t>keV</a:t>
              </a:r>
              <a:r>
                <a:rPr lang="en-GB" sz="1400" b="0" dirty="0" smtClean="0">
                  <a:solidFill>
                    <a:srgbClr val="261748"/>
                  </a:solidFill>
                </a:rPr>
                <a:t>), 2 </a:t>
              </a:r>
              <a:r>
                <a:rPr lang="en-GB" sz="1400" b="0" dirty="0" err="1" smtClean="0">
                  <a:solidFill>
                    <a:srgbClr val="261748"/>
                  </a:solidFill>
                </a:rPr>
                <a:t>ps</a:t>
              </a:r>
              <a:r>
                <a:rPr lang="en-GB" sz="1400" b="0" dirty="0" smtClean="0">
                  <a:solidFill>
                    <a:srgbClr val="261748"/>
                  </a:solidFill>
                </a:rPr>
                <a:t> (20 </a:t>
              </a:r>
              <a:r>
                <a:rPr lang="en-GB" sz="1400" b="0" dirty="0" err="1" smtClean="0">
                  <a:solidFill>
                    <a:srgbClr val="261748"/>
                  </a:solidFill>
                </a:rPr>
                <a:t>keV</a:t>
              </a:r>
              <a:r>
                <a:rPr lang="en-GB" sz="1400" b="0" dirty="0" smtClean="0">
                  <a:solidFill>
                    <a:srgbClr val="261748"/>
                  </a:solidFill>
                </a:rPr>
                <a:t>)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30644" y="3704812"/>
            <a:ext cx="7375737" cy="566309"/>
          </a:xfrm>
          <a:prstGeom prst="rect">
            <a:avLst/>
          </a:prstGeom>
          <a:noFill/>
          <a:ln w="76200">
            <a:solidFill>
              <a:schemeClr val="tx1">
                <a:lumMod val="90000"/>
                <a:lumOff val="10000"/>
              </a:schemeClr>
            </a:solidFill>
          </a:ln>
        </p:spPr>
        <p:txBody>
          <a:bodyPr wrap="none" rtlCol="0">
            <a:spAutoFit/>
          </a:bodyPr>
          <a:lstStyle/>
          <a:p>
            <a:pPr marL="171450" indent="-171450">
              <a:buFont typeface="Wingdings"/>
              <a:buChar char="à"/>
            </a:pPr>
            <a:r>
              <a:rPr lang="de-DE" sz="1400" dirty="0" err="1" smtClean="0">
                <a:sym typeface="Wingdings" panose="05000000000000000000" pitchFamily="2" charset="2"/>
              </a:rPr>
              <a:t>Measure</a:t>
            </a:r>
            <a:r>
              <a:rPr lang="de-DE" sz="1400" dirty="0" smtClean="0">
                <a:sym typeface="Wingdings" panose="05000000000000000000" pitchFamily="2" charset="2"/>
              </a:rPr>
              <a:t> ultrafast </a:t>
            </a:r>
            <a:r>
              <a:rPr lang="de-DE" sz="1400" dirty="0" err="1" smtClean="0">
                <a:sym typeface="Wingdings" panose="05000000000000000000" pitchFamily="2" charset="2"/>
              </a:rPr>
              <a:t>dynamic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response</a:t>
            </a:r>
            <a:r>
              <a:rPr lang="de-DE" sz="1400" dirty="0" smtClean="0">
                <a:sym typeface="Wingdings" panose="05000000000000000000" pitchFamily="2" charset="2"/>
              </a:rPr>
              <a:t> (</a:t>
            </a:r>
            <a:r>
              <a:rPr lang="de-DE" sz="1400" dirty="0" err="1" smtClean="0">
                <a:sym typeface="Wingdings" panose="05000000000000000000" pitchFamily="2" charset="2"/>
              </a:rPr>
              <a:t>electron-electron</a:t>
            </a:r>
            <a:r>
              <a:rPr lang="de-DE" sz="1400" dirty="0" smtClean="0">
                <a:sym typeface="Wingdings" panose="05000000000000000000" pitchFamily="2" charset="2"/>
              </a:rPr>
              <a:t>, </a:t>
            </a:r>
            <a:r>
              <a:rPr lang="de-DE" sz="1400" dirty="0" err="1" smtClean="0">
                <a:sym typeface="Wingdings" panose="05000000000000000000" pitchFamily="2" charset="2"/>
              </a:rPr>
              <a:t>electron-ion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equilibration</a:t>
            </a:r>
            <a:r>
              <a:rPr lang="de-DE" sz="1400" dirty="0" smtClean="0">
                <a:sym typeface="Wingdings" panose="05000000000000000000" pitchFamily="2" charset="2"/>
              </a:rPr>
              <a:t>) </a:t>
            </a:r>
          </a:p>
          <a:p>
            <a:pPr marL="171450" indent="-171450">
              <a:buFont typeface="Wingdings"/>
              <a:buChar char="à"/>
            </a:pP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with</a:t>
            </a:r>
            <a:r>
              <a:rPr lang="de-DE" sz="1400" dirty="0" smtClean="0">
                <a:sym typeface="Wingdings" panose="05000000000000000000" pitchFamily="2" charset="2"/>
              </a:rPr>
              <a:t> 2 subsequent </a:t>
            </a:r>
            <a:r>
              <a:rPr lang="de-DE" sz="1400" dirty="0" err="1" smtClean="0">
                <a:sym typeface="Wingdings" panose="05000000000000000000" pitchFamily="2" charset="2"/>
              </a:rPr>
              <a:t>fs</a:t>
            </a:r>
            <a:r>
              <a:rPr lang="de-DE" sz="1400" dirty="0" smtClean="0">
                <a:sym typeface="Wingdings" panose="05000000000000000000" pitchFamily="2" charset="2"/>
              </a:rPr>
              <a:t> x-</a:t>
            </a:r>
            <a:r>
              <a:rPr lang="de-DE" sz="1400" dirty="0" err="1" smtClean="0">
                <a:sym typeface="Wingdings" panose="05000000000000000000" pitchFamily="2" charset="2"/>
              </a:rPr>
              <a:t>ray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pulses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launched</a:t>
            </a:r>
            <a:r>
              <a:rPr lang="de-DE" sz="1400" dirty="0" smtClean="0">
                <a:sym typeface="Wingdings" panose="05000000000000000000" pitchFamily="2" charset="2"/>
              </a:rPr>
              <a:t> </a:t>
            </a:r>
            <a:r>
              <a:rPr lang="de-DE" sz="1400" dirty="0" err="1" smtClean="0">
                <a:sym typeface="Wingdings" panose="05000000000000000000" pitchFamily="2" charset="2"/>
              </a:rPr>
              <a:t>into</a:t>
            </a:r>
            <a:r>
              <a:rPr lang="de-DE" sz="1400" dirty="0" smtClean="0">
                <a:sym typeface="Wingdings" panose="05000000000000000000" pitchFamily="2" charset="2"/>
              </a:rPr>
              <a:t> sample</a:t>
            </a:r>
          </a:p>
        </p:txBody>
      </p:sp>
    </p:spTree>
    <p:extLst>
      <p:ext uri="{BB962C8B-B14F-4D97-AF65-F5344CB8AC3E}">
        <p14:creationId xmlns:p14="http://schemas.microsoft.com/office/powerpoint/2010/main" val="40718627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</a:pPr>
            <a:r>
              <a:rPr lang="de-DE" b="0" dirty="0" err="1">
                <a:latin typeface="Calibri"/>
              </a:rPr>
              <a:t>Isochoric</a:t>
            </a:r>
            <a:r>
              <a:rPr lang="de-DE" b="0" dirty="0">
                <a:latin typeface="Calibri"/>
              </a:rPr>
              <a:t> X-</a:t>
            </a:r>
            <a:r>
              <a:rPr lang="de-DE" b="0" dirty="0" err="1">
                <a:latin typeface="Calibri"/>
              </a:rPr>
              <a:t>ray</a:t>
            </a:r>
            <a:r>
              <a:rPr lang="de-DE" b="0" dirty="0">
                <a:latin typeface="Calibri"/>
              </a:rPr>
              <a:t> </a:t>
            </a:r>
            <a:r>
              <a:rPr lang="de-DE" b="0" dirty="0" err="1" smtClean="0">
                <a:latin typeface="Calibri"/>
              </a:rPr>
              <a:t>heating</a:t>
            </a:r>
            <a:r>
              <a:rPr lang="de-DE" b="0" dirty="0" smtClean="0">
                <a:latin typeface="Calibri"/>
              </a:rPr>
              <a:t>; </a:t>
            </a:r>
            <a:r>
              <a:rPr lang="de-DE" b="0" dirty="0" err="1" smtClean="0">
                <a:latin typeface="Calibri"/>
              </a:rPr>
              <a:t>Electron</a:t>
            </a:r>
            <a:r>
              <a:rPr lang="de-DE" b="0" dirty="0" smtClean="0">
                <a:latin typeface="Calibri"/>
              </a:rPr>
              <a:t> </a:t>
            </a:r>
            <a:r>
              <a:rPr lang="de-DE" b="0" dirty="0" err="1">
                <a:latin typeface="Calibri"/>
              </a:rPr>
              <a:t>coupling</a:t>
            </a:r>
            <a:r>
              <a:rPr lang="de-DE" b="0" dirty="0">
                <a:latin typeface="Calibri"/>
              </a:rPr>
              <a:t> </a:t>
            </a:r>
            <a:r>
              <a:rPr lang="de-DE" b="0" dirty="0" err="1" smtClean="0">
                <a:latin typeface="Calibri"/>
              </a:rPr>
              <a:t>dynamics</a:t>
            </a:r>
            <a:r>
              <a:rPr lang="de-DE" b="0" dirty="0" smtClean="0">
                <a:latin typeface="Calibri"/>
              </a:rPr>
              <a:t>; </a:t>
            </a:r>
            <a:r>
              <a:rPr lang="de-DE" b="0" dirty="0" err="1" smtClean="0">
                <a:latin typeface="Calibri"/>
              </a:rPr>
              <a:t>Equilibration</a:t>
            </a:r>
            <a:r>
              <a:rPr lang="de-DE" b="0" dirty="0" smtClean="0">
                <a:latin typeface="Calibri"/>
              </a:rPr>
              <a:t> </a:t>
            </a:r>
            <a:r>
              <a:rPr lang="de-DE" b="0" dirty="0" err="1">
                <a:latin typeface="Calibri"/>
              </a:rPr>
              <a:t>times</a:t>
            </a:r>
            <a:r>
              <a:rPr lang="de-DE" b="0" dirty="0">
                <a:latin typeface="Calibri"/>
              </a:rPr>
              <a:t> (e-e, </a:t>
            </a:r>
            <a:r>
              <a:rPr lang="de-DE" b="0" dirty="0" smtClean="0">
                <a:latin typeface="Calibri"/>
              </a:rPr>
              <a:t>e-</a:t>
            </a:r>
            <a:r>
              <a:rPr lang="de-DE" b="0" dirty="0" err="1" smtClean="0">
                <a:latin typeface="Calibri"/>
              </a:rPr>
              <a:t>ion</a:t>
            </a:r>
            <a:r>
              <a:rPr lang="de-DE" b="0" dirty="0" smtClean="0">
                <a:latin typeface="Calibri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8147-7F90-4ED4-A31F-03D9884B7FA2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4142860" y="2847044"/>
            <a:ext cx="216024" cy="28083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5297" y="5499147"/>
            <a:ext cx="2442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800" b="0" dirty="0" err="1" smtClean="0">
                <a:solidFill>
                  <a:prstClr val="black"/>
                </a:solidFill>
                <a:latin typeface="Calibri"/>
                <a:ea typeface="+mn-ea"/>
              </a:rPr>
              <a:t>Cu</a:t>
            </a: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, Al,….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800" b="0" dirty="0" err="1" smtClean="0">
                <a:solidFill>
                  <a:prstClr val="black"/>
                </a:solidFill>
                <a:latin typeface="Calibri"/>
                <a:ea typeface="+mn-ea"/>
              </a:rPr>
              <a:t>Stacked</a:t>
            </a: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/</a:t>
            </a:r>
            <a:r>
              <a:rPr lang="de-DE" sz="1800" b="0" dirty="0" err="1" smtClean="0">
                <a:solidFill>
                  <a:prstClr val="black"/>
                </a:solidFill>
                <a:latin typeface="Calibri"/>
                <a:ea typeface="+mn-ea"/>
              </a:rPr>
              <a:t>layered</a:t>
            </a: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de-DE" sz="1800" b="0" dirty="0" err="1" smtClean="0">
                <a:solidFill>
                  <a:prstClr val="black"/>
                </a:solidFill>
                <a:latin typeface="Calibri"/>
                <a:ea typeface="+mn-ea"/>
              </a:rPr>
              <a:t>targets</a:t>
            </a: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endParaRPr lang="de-DE" sz="1800" b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472708" y="3915387"/>
            <a:ext cx="1462279" cy="7408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793" y="3259044"/>
            <a:ext cx="279441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400" b="0" u="sng" dirty="0" smtClean="0">
                <a:solidFill>
                  <a:prstClr val="black"/>
                </a:solidFill>
                <a:latin typeface="Calibri"/>
                <a:ea typeface="+mn-ea"/>
              </a:rPr>
              <a:t>XFEL </a:t>
            </a:r>
            <a:r>
              <a:rPr lang="de-DE" sz="1400" b="0" u="sng" dirty="0" err="1" smtClean="0">
                <a:solidFill>
                  <a:prstClr val="black"/>
                </a:solidFill>
                <a:latin typeface="Calibri"/>
                <a:ea typeface="+mn-ea"/>
              </a:rPr>
              <a:t>parameters</a:t>
            </a:r>
            <a:r>
              <a:rPr lang="de-DE" sz="1400" b="0" u="sng" dirty="0" smtClean="0">
                <a:solidFill>
                  <a:prstClr val="black"/>
                </a:solidFill>
                <a:latin typeface="Calibri"/>
                <a:ea typeface="+mn-ea"/>
              </a:rPr>
              <a:t>: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de-DE" sz="1400" b="0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400" dirty="0" err="1" smtClean="0">
                <a:solidFill>
                  <a:prstClr val="black"/>
                </a:solidFill>
                <a:latin typeface="Calibri"/>
                <a:ea typeface="+mn-ea"/>
              </a:rPr>
              <a:t>E</a:t>
            </a:r>
            <a:r>
              <a:rPr lang="de-DE" sz="1400" baseline="-25000" dirty="0" err="1" smtClean="0">
                <a:solidFill>
                  <a:prstClr val="black"/>
                </a:solidFill>
                <a:latin typeface="Calibri"/>
                <a:ea typeface="+mn-ea"/>
              </a:rPr>
              <a:t>ph</a:t>
            </a:r>
            <a:r>
              <a:rPr lang="de-DE" sz="1400" dirty="0" smtClean="0">
                <a:solidFill>
                  <a:prstClr val="black"/>
                </a:solidFill>
                <a:latin typeface="Calibri"/>
                <a:ea typeface="+mn-ea"/>
              </a:rPr>
              <a:t>: 8-25 </a:t>
            </a:r>
            <a:r>
              <a:rPr lang="de-DE" sz="1400" dirty="0" err="1" smtClean="0">
                <a:solidFill>
                  <a:prstClr val="black"/>
                </a:solidFill>
                <a:latin typeface="Calibri"/>
                <a:ea typeface="+mn-ea"/>
              </a:rPr>
              <a:t>keV</a:t>
            </a:r>
            <a:r>
              <a:rPr lang="de-DE" sz="1400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de-DE" sz="1400" b="0" dirty="0" smtClean="0">
                <a:solidFill>
                  <a:prstClr val="black"/>
                </a:solidFill>
                <a:latin typeface="Calibri"/>
                <a:ea typeface="+mn-ea"/>
              </a:rPr>
              <a:t>(</a:t>
            </a:r>
            <a:r>
              <a:rPr lang="de-DE" sz="1400" b="0" dirty="0" err="1" smtClean="0">
                <a:solidFill>
                  <a:prstClr val="black"/>
                </a:solidFill>
                <a:latin typeface="Calibri"/>
                <a:ea typeface="+mn-ea"/>
              </a:rPr>
              <a:t>tunable</a:t>
            </a:r>
            <a:r>
              <a:rPr lang="de-DE" sz="1400" b="0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de-DE" sz="1400" b="0" dirty="0" err="1" smtClean="0">
                <a:solidFill>
                  <a:prstClr val="black"/>
                </a:solidFill>
                <a:latin typeface="Calibri"/>
                <a:ea typeface="+mn-ea"/>
              </a:rPr>
              <a:t>if</a:t>
            </a:r>
            <a:r>
              <a:rPr lang="de-DE" sz="1400" b="0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de-DE" sz="1400" b="0" dirty="0" err="1" smtClean="0">
                <a:solidFill>
                  <a:prstClr val="black"/>
                </a:solidFill>
                <a:latin typeface="Calibri"/>
                <a:ea typeface="+mn-ea"/>
              </a:rPr>
              <a:t>possible</a:t>
            </a:r>
            <a:r>
              <a:rPr lang="de-DE" sz="1400" b="0" dirty="0" smtClean="0">
                <a:solidFill>
                  <a:prstClr val="black"/>
                </a:solidFill>
                <a:latin typeface="Calibri"/>
                <a:ea typeface="+mn-ea"/>
              </a:rPr>
              <a:t>)</a:t>
            </a:r>
            <a:endParaRPr lang="de-DE" sz="1400" b="0" dirty="0">
              <a:solidFill>
                <a:prstClr val="black"/>
              </a:solidFill>
              <a:latin typeface="Calibri"/>
              <a:ea typeface="+mn-ea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400" b="0" dirty="0" smtClean="0">
                <a:solidFill>
                  <a:prstClr val="black"/>
                </a:solidFill>
                <a:latin typeface="Calibri"/>
                <a:ea typeface="+mn-ea"/>
              </a:rPr>
              <a:t>Rep rate: 100 kHz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400" b="0" dirty="0" err="1" smtClean="0">
                <a:solidFill>
                  <a:prstClr val="black"/>
                </a:solidFill>
                <a:latin typeface="Calibri"/>
                <a:ea typeface="+mn-ea"/>
              </a:rPr>
              <a:t>Bandwidth</a:t>
            </a:r>
            <a:r>
              <a:rPr lang="de-DE" sz="1400" b="0" dirty="0">
                <a:solidFill>
                  <a:prstClr val="black"/>
                </a:solidFill>
                <a:latin typeface="Calibri"/>
                <a:ea typeface="+mn-ea"/>
              </a:rPr>
              <a:t>:</a:t>
            </a:r>
            <a:r>
              <a:rPr lang="de-DE" sz="1400" b="0" dirty="0" smtClean="0">
                <a:solidFill>
                  <a:prstClr val="black"/>
                </a:solidFill>
                <a:latin typeface="Calibri"/>
                <a:ea typeface="+mn-ea"/>
              </a:rPr>
              <a:t> 10</a:t>
            </a:r>
            <a:r>
              <a:rPr lang="de-DE" sz="1400" b="0" baseline="30000" dirty="0" smtClean="0">
                <a:solidFill>
                  <a:prstClr val="black"/>
                </a:solidFill>
                <a:latin typeface="Calibri"/>
                <a:ea typeface="+mn-ea"/>
              </a:rPr>
              <a:t>-3</a:t>
            </a:r>
            <a:r>
              <a:rPr lang="de-DE" sz="1400" b="0" dirty="0" smtClean="0">
                <a:solidFill>
                  <a:prstClr val="black"/>
                </a:solidFill>
                <a:latin typeface="Calibri"/>
                <a:ea typeface="+mn-ea"/>
              </a:rPr>
              <a:t> - 10</a:t>
            </a:r>
            <a:r>
              <a:rPr lang="de-DE" sz="1400" b="0" baseline="30000" dirty="0" smtClean="0">
                <a:solidFill>
                  <a:prstClr val="black"/>
                </a:solidFill>
                <a:latin typeface="Calibri"/>
                <a:ea typeface="+mn-ea"/>
              </a:rPr>
              <a:t>-4</a:t>
            </a:r>
            <a:endParaRPr lang="de-DE" sz="1400" b="0" dirty="0">
              <a:solidFill>
                <a:prstClr val="black"/>
              </a:solidFill>
              <a:latin typeface="Calibri"/>
              <a:ea typeface="+mn-ea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400" dirty="0" smtClean="0">
                <a:solidFill>
                  <a:srgbClr val="FF0000"/>
                </a:solidFill>
                <a:latin typeface="Calibri"/>
                <a:ea typeface="+mn-ea"/>
              </a:rPr>
              <a:t>Pulse </a:t>
            </a:r>
            <a:r>
              <a:rPr lang="de-DE" sz="1400" dirty="0" err="1" smtClean="0">
                <a:solidFill>
                  <a:srgbClr val="FF0000"/>
                </a:solidFill>
                <a:latin typeface="Calibri"/>
                <a:ea typeface="+mn-ea"/>
              </a:rPr>
              <a:t>duration</a:t>
            </a:r>
            <a:r>
              <a:rPr lang="de-DE" sz="1400" dirty="0" smtClean="0">
                <a:solidFill>
                  <a:srgbClr val="FF0000"/>
                </a:solidFill>
                <a:latin typeface="Calibri"/>
                <a:ea typeface="+mn-ea"/>
              </a:rPr>
              <a:t>: </a:t>
            </a:r>
            <a:r>
              <a:rPr lang="de-DE" sz="1400" dirty="0" smtClean="0">
                <a:solidFill>
                  <a:srgbClr val="FF0000"/>
                </a:solidFill>
                <a:latin typeface="Calibri"/>
                <a:ea typeface="+mn-ea"/>
              </a:rPr>
              <a:t>15 </a:t>
            </a:r>
            <a:r>
              <a:rPr lang="de-DE" sz="1400" dirty="0" err="1" smtClean="0">
                <a:solidFill>
                  <a:srgbClr val="FF0000"/>
                </a:solidFill>
                <a:latin typeface="Calibri"/>
                <a:ea typeface="+mn-ea"/>
              </a:rPr>
              <a:t>fs</a:t>
            </a:r>
            <a:endParaRPr lang="de-DE" sz="1400" dirty="0" smtClean="0">
              <a:solidFill>
                <a:srgbClr val="FF0000"/>
              </a:solidFill>
              <a:latin typeface="Calibri"/>
              <a:ea typeface="+mn-ea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400" dirty="0" smtClean="0">
                <a:solidFill>
                  <a:prstClr val="black"/>
                </a:solidFill>
                <a:latin typeface="Calibri"/>
                <a:ea typeface="+mn-ea"/>
              </a:rPr>
              <a:t>Photon </a:t>
            </a:r>
            <a:r>
              <a:rPr lang="de-DE" sz="1400" dirty="0" err="1" smtClean="0">
                <a:solidFill>
                  <a:prstClr val="black"/>
                </a:solidFill>
                <a:latin typeface="Calibri"/>
                <a:ea typeface="+mn-ea"/>
              </a:rPr>
              <a:t>flux</a:t>
            </a:r>
            <a:r>
              <a:rPr lang="de-DE" sz="1400" dirty="0">
                <a:solidFill>
                  <a:prstClr val="black"/>
                </a:solidFill>
                <a:latin typeface="Calibri"/>
                <a:ea typeface="+mn-ea"/>
              </a:rPr>
              <a:t>:</a:t>
            </a:r>
            <a:r>
              <a:rPr lang="de-DE" sz="1400" dirty="0" smtClean="0">
                <a:solidFill>
                  <a:prstClr val="black"/>
                </a:solidFill>
                <a:latin typeface="Calibri"/>
                <a:ea typeface="+mn-ea"/>
              </a:rPr>
              <a:t> &gt; 2x10</a:t>
            </a:r>
            <a:r>
              <a:rPr lang="de-DE" sz="1400" baseline="30000" dirty="0" smtClean="0">
                <a:solidFill>
                  <a:prstClr val="black"/>
                </a:solidFill>
                <a:latin typeface="Calibri"/>
                <a:ea typeface="+mn-ea"/>
              </a:rPr>
              <a:t>11</a:t>
            </a:r>
            <a:r>
              <a:rPr lang="de-DE" sz="1400" dirty="0" smtClean="0">
                <a:solidFill>
                  <a:prstClr val="black"/>
                </a:solidFill>
                <a:latin typeface="Calibri"/>
                <a:ea typeface="+mn-ea"/>
              </a:rPr>
              <a:t> (&gt;1 </a:t>
            </a:r>
            <a:r>
              <a:rPr lang="de-DE" sz="1400" dirty="0" err="1" smtClean="0">
                <a:solidFill>
                  <a:prstClr val="black"/>
                </a:solidFill>
                <a:latin typeface="Calibri"/>
                <a:ea typeface="+mn-ea"/>
              </a:rPr>
              <a:t>mJ</a:t>
            </a:r>
            <a:r>
              <a:rPr lang="de-DE" sz="1400" dirty="0" smtClean="0">
                <a:solidFill>
                  <a:prstClr val="black"/>
                </a:solidFill>
                <a:latin typeface="Calibri"/>
                <a:ea typeface="+mn-ea"/>
              </a:rPr>
              <a:t>)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400" b="0" dirty="0" smtClean="0">
                <a:solidFill>
                  <a:prstClr val="black"/>
                </a:solidFill>
                <a:latin typeface="Calibri"/>
                <a:ea typeface="+mn-ea"/>
              </a:rPr>
              <a:t>Focus: 1 </a:t>
            </a:r>
            <a:r>
              <a:rPr lang="de-DE" sz="1400" b="0" dirty="0" err="1" smtClean="0">
                <a:solidFill>
                  <a:prstClr val="black"/>
                </a:solidFill>
                <a:latin typeface="Calibri"/>
                <a:ea typeface="+mn-ea"/>
              </a:rPr>
              <a:t>micron</a:t>
            </a:r>
            <a:r>
              <a:rPr lang="de-DE" sz="1400" b="0" dirty="0" smtClean="0">
                <a:solidFill>
                  <a:prstClr val="black"/>
                </a:solidFill>
                <a:latin typeface="Calibri"/>
                <a:ea typeface="+mn-ea"/>
              </a:rPr>
              <a:t> (variable </a:t>
            </a:r>
            <a:r>
              <a:rPr lang="de-DE" sz="1400" b="0" dirty="0" err="1" smtClean="0">
                <a:solidFill>
                  <a:prstClr val="black"/>
                </a:solidFill>
                <a:latin typeface="Calibri"/>
                <a:ea typeface="+mn-ea"/>
              </a:rPr>
              <a:t>using</a:t>
            </a:r>
            <a:r>
              <a:rPr lang="de-DE" sz="1400" b="0" dirty="0" smtClean="0">
                <a:solidFill>
                  <a:prstClr val="black"/>
                </a:solidFill>
                <a:latin typeface="Calibri"/>
                <a:ea typeface="+mn-ea"/>
              </a:rPr>
              <a:t> CRL)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366853" y="2674886"/>
            <a:ext cx="629772" cy="1207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949" y="1071486"/>
            <a:ext cx="2173494" cy="136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70507" y="2273091"/>
            <a:ext cx="1180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XES (front)</a:t>
            </a:r>
            <a:endParaRPr lang="de-DE" sz="1800" b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502900" y="2662378"/>
            <a:ext cx="573156" cy="1232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68988" y="2267580"/>
            <a:ext cx="1097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XES (</a:t>
            </a:r>
            <a:r>
              <a:rPr lang="de-DE" sz="1800" b="0" dirty="0" err="1" smtClean="0">
                <a:solidFill>
                  <a:prstClr val="black"/>
                </a:solidFill>
                <a:latin typeface="Calibri"/>
                <a:ea typeface="+mn-ea"/>
              </a:rPr>
              <a:t>rear</a:t>
            </a: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)</a:t>
            </a:r>
            <a:endParaRPr lang="de-DE" sz="1800" b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502900" y="4365104"/>
            <a:ext cx="1223051" cy="865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22695" y="5169608"/>
            <a:ext cx="2195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800" b="0" dirty="0" err="1" smtClean="0">
                <a:solidFill>
                  <a:prstClr val="black"/>
                </a:solidFill>
                <a:latin typeface="Calibri"/>
                <a:ea typeface="+mn-ea"/>
              </a:rPr>
              <a:t>Inelastic</a:t>
            </a: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de-DE" sz="1800" b="0" dirty="0" err="1" smtClean="0">
                <a:solidFill>
                  <a:prstClr val="black"/>
                </a:solidFill>
                <a:latin typeface="Calibri"/>
                <a:ea typeface="+mn-ea"/>
              </a:rPr>
              <a:t>Scattering</a:t>
            </a: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800" b="0" dirty="0" err="1" smtClean="0">
                <a:solidFill>
                  <a:prstClr val="black"/>
                </a:solidFill>
                <a:latin typeface="Calibri"/>
                <a:ea typeface="+mn-ea"/>
              </a:rPr>
              <a:t>Measuring</a:t>
            </a: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 (</a:t>
            </a:r>
            <a:r>
              <a:rPr lang="de-DE" sz="1800" b="0" dirty="0" err="1" smtClean="0">
                <a:solidFill>
                  <a:prstClr val="black"/>
                </a:solidFill>
                <a:latin typeface="Calibri"/>
                <a:ea typeface="+mn-ea"/>
              </a:rPr>
              <a:t>Te</a:t>
            </a: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, ne, </a:t>
            </a:r>
            <a:r>
              <a:rPr lang="de-DE" sz="1800" b="0" dirty="0" err="1" smtClean="0">
                <a:solidFill>
                  <a:prstClr val="black"/>
                </a:solidFill>
                <a:latin typeface="Calibri"/>
                <a:ea typeface="+mn-ea"/>
              </a:rPr>
              <a:t>Ti</a:t>
            </a: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)</a:t>
            </a:r>
            <a:endParaRPr lang="de-DE" sz="1800" b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72027" y="5924445"/>
            <a:ext cx="2917786" cy="584775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600" b="0" dirty="0" smtClean="0">
                <a:solidFill>
                  <a:prstClr val="black"/>
                </a:solidFill>
                <a:latin typeface="Calibri"/>
                <a:ea typeface="+mn-ea"/>
              </a:rPr>
              <a:t>High Rep rate </a:t>
            </a:r>
            <a:r>
              <a:rPr lang="de-DE" sz="1600" b="0" dirty="0" err="1" smtClean="0">
                <a:solidFill>
                  <a:prstClr val="black"/>
                </a:solidFill>
                <a:latin typeface="Calibri"/>
                <a:ea typeface="+mn-ea"/>
              </a:rPr>
              <a:t>allows</a:t>
            </a:r>
            <a:r>
              <a:rPr lang="de-DE" sz="1600" b="0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de-DE" sz="1600" b="0" dirty="0" err="1" smtClean="0">
                <a:solidFill>
                  <a:prstClr val="black"/>
                </a:solidFill>
                <a:latin typeface="Calibri"/>
                <a:ea typeface="+mn-ea"/>
              </a:rPr>
              <a:t>to</a:t>
            </a:r>
            <a:r>
              <a:rPr lang="de-DE" sz="1600" b="0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de-DE" sz="1600" b="0" dirty="0" err="1" smtClean="0">
                <a:solidFill>
                  <a:prstClr val="black"/>
                </a:solidFill>
                <a:latin typeface="Calibri"/>
                <a:ea typeface="+mn-ea"/>
              </a:rPr>
              <a:t>measure</a:t>
            </a:r>
            <a:r>
              <a:rPr lang="de-DE" sz="1600" b="0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600" b="0" dirty="0" smtClean="0">
                <a:solidFill>
                  <a:prstClr val="black"/>
                </a:solidFill>
                <a:latin typeface="Calibri"/>
                <a:ea typeface="+mn-ea"/>
              </a:rPr>
              <a:t>Plasmon </a:t>
            </a:r>
            <a:r>
              <a:rPr lang="de-DE" sz="1600" b="0" dirty="0" err="1" smtClean="0">
                <a:solidFill>
                  <a:prstClr val="black"/>
                </a:solidFill>
                <a:latin typeface="Calibri"/>
                <a:ea typeface="+mn-ea"/>
              </a:rPr>
              <a:t>scattering</a:t>
            </a:r>
            <a:r>
              <a:rPr lang="de-DE" sz="1600" b="0" dirty="0" smtClean="0">
                <a:solidFill>
                  <a:prstClr val="black"/>
                </a:solidFill>
                <a:latin typeface="Calibri"/>
                <a:ea typeface="+mn-ea"/>
              </a:rPr>
              <a:t> at &gt;9keV</a:t>
            </a:r>
            <a:endParaRPr lang="de-DE" sz="1600" b="0" dirty="0" smtClean="0">
              <a:solidFill>
                <a:prstClr val="black"/>
              </a:solidFill>
              <a:latin typeface="Calibri"/>
              <a:ea typeface="+mn-ea"/>
              <a:sym typeface="Wingdings" panose="05000000000000000000" pitchFamily="2" charset="2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502900" y="4251200"/>
            <a:ext cx="1430107" cy="109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05692" y="3895146"/>
            <a:ext cx="1423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Transmission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(</a:t>
            </a:r>
            <a:r>
              <a:rPr lang="de-DE" sz="1800" b="0" dirty="0" err="1" smtClean="0">
                <a:solidFill>
                  <a:prstClr val="black"/>
                </a:solidFill>
                <a:latin typeface="Calibri"/>
                <a:ea typeface="+mn-ea"/>
              </a:rPr>
              <a:t>attenuation</a:t>
            </a: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)</a:t>
            </a:r>
            <a:endParaRPr lang="de-DE" sz="1800" b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0" name="Can 19"/>
          <p:cNvSpPr/>
          <p:nvPr/>
        </p:nvSpPr>
        <p:spPr>
          <a:xfrm rot="16200000">
            <a:off x="6249351" y="3851310"/>
            <a:ext cx="720080" cy="82176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de-DE" sz="1800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82072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4"/>
          <p:cNvPicPr>
            <a:picLocks noChangeAspect="1"/>
          </p:cNvPicPr>
          <p:nvPr/>
        </p:nvPicPr>
        <p:blipFill rotWithShape="1">
          <a:blip r:embed="rId2"/>
          <a:srcRect l="47639" r="723"/>
          <a:stretch/>
        </p:blipFill>
        <p:spPr bwMode="auto">
          <a:xfrm>
            <a:off x="5592536" y="2636948"/>
            <a:ext cx="3551464" cy="286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584" y="292799"/>
            <a:ext cx="7485608" cy="708244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Plasmons </a:t>
            </a:r>
            <a:r>
              <a:rPr lang="de-DE" dirty="0"/>
              <a:t>in </a:t>
            </a:r>
            <a:r>
              <a:rPr lang="de-DE" dirty="0" err="1"/>
              <a:t>isochorically</a:t>
            </a:r>
            <a:r>
              <a:rPr lang="de-DE" dirty="0"/>
              <a:t> </a:t>
            </a:r>
            <a:r>
              <a:rPr lang="de-DE" dirty="0" err="1"/>
              <a:t>heated</a:t>
            </a:r>
            <a:r>
              <a:rPr lang="de-DE" dirty="0"/>
              <a:t> </a:t>
            </a:r>
            <a:r>
              <a:rPr lang="de-DE" dirty="0" err="1" smtClean="0"/>
              <a:t>Aluminum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Free-</a:t>
            </a:r>
            <a:r>
              <a:rPr lang="de-DE" dirty="0" err="1" smtClean="0"/>
              <a:t>electron</a:t>
            </a:r>
            <a:r>
              <a:rPr lang="de-DE" dirty="0" smtClean="0"/>
              <a:t> </a:t>
            </a:r>
            <a:r>
              <a:rPr lang="de-DE" dirty="0" err="1" smtClean="0"/>
              <a:t>temperature</a:t>
            </a:r>
            <a:r>
              <a:rPr lang="de-DE" dirty="0" smtClean="0"/>
              <a:t> </a:t>
            </a:r>
            <a:r>
              <a:rPr lang="de-DE" dirty="0" err="1" smtClean="0"/>
              <a:t>measurement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8147-7F90-4ED4-A31F-03D9884B7FA2}" type="slidenum">
              <a:rPr lang="de-DE" smtClean="0"/>
              <a:pPr/>
              <a:t>16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4" y="1779814"/>
            <a:ext cx="5143087" cy="4108309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3835190" y="6572561"/>
            <a:ext cx="5208092" cy="262826"/>
          </a:xfrm>
          <a:prstGeom prst="rect">
            <a:avLst/>
          </a:prstGeom>
        </p:spPr>
        <p:txBody>
          <a:bodyPr wrap="square" lIns="77404" tIns="38702" rIns="77404" bIns="38702">
            <a:spAutoFit/>
          </a:bodyPr>
          <a:lstStyle/>
          <a:p>
            <a:pPr algn="r"/>
            <a:r>
              <a:rPr lang="nl-NL" sz="1200" b="0" dirty="0" smtClean="0"/>
              <a:t>P. </a:t>
            </a:r>
            <a:r>
              <a:rPr lang="nl-NL" sz="1200" b="0" dirty="0"/>
              <a:t>Sperling, ... </a:t>
            </a:r>
            <a:r>
              <a:rPr lang="nl-NL" sz="1200" b="0" dirty="0" smtClean="0"/>
              <a:t>U. Zastrau </a:t>
            </a:r>
            <a:r>
              <a:rPr lang="nl-NL" sz="1200" b="0" i="1" dirty="0"/>
              <a:t>et </a:t>
            </a:r>
            <a:r>
              <a:rPr lang="nl-NL" sz="1200" b="0" i="1" dirty="0" smtClean="0"/>
              <a:t>al., </a:t>
            </a:r>
            <a:r>
              <a:rPr lang="de-DE" sz="1200" b="0" i="1" dirty="0" smtClean="0"/>
              <a:t>PRL </a:t>
            </a:r>
            <a:r>
              <a:rPr lang="de-DE" sz="1200" b="0" i="1" dirty="0"/>
              <a:t>115,</a:t>
            </a:r>
            <a:r>
              <a:rPr lang="de-DE" sz="1200" b="0" dirty="0"/>
              <a:t> 115001 (2015)</a:t>
            </a:r>
            <a:endParaRPr lang="en-US" sz="1200" b="0" dirty="0"/>
          </a:p>
        </p:txBody>
      </p:sp>
      <p:sp>
        <p:nvSpPr>
          <p:cNvPr id="9" name="Rechteck 8"/>
          <p:cNvSpPr/>
          <p:nvPr/>
        </p:nvSpPr>
        <p:spPr>
          <a:xfrm>
            <a:off x="1814044" y="1241858"/>
            <a:ext cx="1514997" cy="706024"/>
          </a:xfrm>
          <a:prstGeom prst="rect">
            <a:avLst/>
          </a:prstGeom>
          <a:ln>
            <a:solidFill>
              <a:srgbClr val="2501FF"/>
            </a:solidFill>
          </a:ln>
        </p:spPr>
        <p:txBody>
          <a:bodyPr wrap="square" lIns="77404" tIns="38702" rIns="77404" bIns="38702">
            <a:spAutoFit/>
          </a:bodyPr>
          <a:lstStyle/>
          <a:p>
            <a:pPr algn="ctr"/>
            <a:r>
              <a:rPr lang="nl-NL" sz="1200" dirty="0"/>
              <a:t>U. Zastrau </a:t>
            </a:r>
            <a:r>
              <a:rPr lang="nl-NL" sz="1200" i="1" dirty="0"/>
              <a:t>et al., </a:t>
            </a:r>
          </a:p>
          <a:p>
            <a:pPr algn="ctr"/>
            <a:r>
              <a:rPr lang="nl-NL" sz="1200" i="1" dirty="0"/>
              <a:t>JINST</a:t>
            </a:r>
            <a:r>
              <a:rPr lang="nl-NL" sz="1200" dirty="0"/>
              <a:t> 8 </a:t>
            </a:r>
            <a:endParaRPr lang="nl-NL" sz="1200" dirty="0" smtClean="0"/>
          </a:p>
          <a:p>
            <a:pPr algn="ctr"/>
            <a:r>
              <a:rPr lang="nl-NL" sz="1200" dirty="0" smtClean="0"/>
              <a:t>P10006 </a:t>
            </a:r>
            <a:r>
              <a:rPr lang="nl-NL" sz="1200" dirty="0"/>
              <a:t>(2013)</a:t>
            </a:r>
            <a:endParaRPr lang="en-US" sz="1200" dirty="0"/>
          </a:p>
        </p:txBody>
      </p:sp>
      <p:sp>
        <p:nvSpPr>
          <p:cNvPr id="10" name="Rectangle 4"/>
          <p:cNvSpPr/>
          <p:nvPr/>
        </p:nvSpPr>
        <p:spPr>
          <a:xfrm>
            <a:off x="4140645" y="2310098"/>
            <a:ext cx="1533533" cy="653702"/>
          </a:xfrm>
          <a:prstGeom prst="rect">
            <a:avLst/>
          </a:prstGeom>
          <a:ln>
            <a:solidFill>
              <a:srgbClr val="2501FF"/>
            </a:solidFill>
          </a:ln>
        </p:spPr>
        <p:txBody>
          <a:bodyPr wrap="square" lIns="77404" tIns="38702" rIns="77404" bIns="38702">
            <a:spAutoFit/>
          </a:bodyPr>
          <a:lstStyle/>
          <a:p>
            <a:pPr algn="ctr"/>
            <a:r>
              <a:rPr lang="en-US" sz="1100" dirty="0"/>
              <a:t>U. Zastrau et al., </a:t>
            </a:r>
          </a:p>
          <a:p>
            <a:pPr algn="ctr"/>
            <a:r>
              <a:rPr lang="en-US" sz="1100" i="1" dirty="0"/>
              <a:t>RSI</a:t>
            </a:r>
            <a:r>
              <a:rPr lang="en-US" sz="1100" dirty="0"/>
              <a:t> </a:t>
            </a:r>
            <a:r>
              <a:rPr lang="de-DE" sz="1100" dirty="0"/>
              <a:t>85, </a:t>
            </a:r>
            <a:endParaRPr lang="de-DE" sz="1100" dirty="0" smtClean="0"/>
          </a:p>
          <a:p>
            <a:pPr algn="ctr"/>
            <a:r>
              <a:rPr lang="de-DE" sz="1100" dirty="0" smtClean="0"/>
              <a:t>093106 </a:t>
            </a:r>
            <a:r>
              <a:rPr lang="de-DE" sz="1100" dirty="0"/>
              <a:t>(2014) </a:t>
            </a:r>
            <a:endParaRPr lang="en-US" sz="1100" dirty="0"/>
          </a:p>
        </p:txBody>
      </p:sp>
      <p:sp>
        <p:nvSpPr>
          <p:cNvPr id="12" name="Rechteck 7"/>
          <p:cNvSpPr/>
          <p:nvPr/>
        </p:nvSpPr>
        <p:spPr>
          <a:xfrm>
            <a:off x="6003213" y="5654074"/>
            <a:ext cx="2800351" cy="484425"/>
          </a:xfrm>
          <a:prstGeom prst="rect">
            <a:avLst/>
          </a:prstGeom>
        </p:spPr>
        <p:txBody>
          <a:bodyPr wrap="square" lIns="77404" tIns="38702" rIns="77404" bIns="38702">
            <a:spAutoFit/>
          </a:bodyPr>
          <a:lstStyle/>
          <a:p>
            <a:pPr algn="ctr"/>
            <a:r>
              <a:rPr lang="it-IT" sz="1200" dirty="0" err="1">
                <a:latin typeface="Helvetica-Bold"/>
              </a:rPr>
              <a:t>isochorically</a:t>
            </a:r>
            <a:r>
              <a:rPr lang="it-IT" sz="1200" dirty="0">
                <a:latin typeface="Helvetica-Bold"/>
              </a:rPr>
              <a:t> </a:t>
            </a:r>
            <a:r>
              <a:rPr lang="it-IT" sz="1200" dirty="0" err="1">
                <a:latin typeface="Helvetica-Bold"/>
              </a:rPr>
              <a:t>heated</a:t>
            </a:r>
            <a:r>
              <a:rPr lang="it-IT" sz="1200" dirty="0">
                <a:latin typeface="Helvetica-Bold"/>
              </a:rPr>
              <a:t> Al: </a:t>
            </a:r>
            <a:endParaRPr lang="it-IT" sz="1200" dirty="0" smtClean="0">
              <a:latin typeface="Helvetica-Bold"/>
            </a:endParaRPr>
          </a:p>
          <a:p>
            <a:pPr algn="ctr"/>
            <a:r>
              <a:rPr lang="it-IT" sz="1200" dirty="0" smtClean="0">
                <a:latin typeface="Symbol" panose="05050102010706020507" pitchFamily="18" charset="2"/>
              </a:rPr>
              <a:t>r </a:t>
            </a:r>
            <a:r>
              <a:rPr lang="it-IT" sz="1200" dirty="0">
                <a:latin typeface="Arial-BoldMT"/>
              </a:rPr>
              <a:t>= 2.8 g/cm³ , </a:t>
            </a:r>
            <a:r>
              <a:rPr lang="en-US" sz="1200" dirty="0">
                <a:latin typeface="Arial-BoldMT"/>
              </a:rPr>
              <a:t>Z = 3</a:t>
            </a:r>
            <a:endParaRPr lang="en-US" sz="1200" dirty="0"/>
          </a:p>
        </p:txBody>
      </p:sp>
      <p:sp>
        <p:nvSpPr>
          <p:cNvPr id="13" name="Textfeld 8"/>
          <p:cNvSpPr txBox="1"/>
          <p:nvPr/>
        </p:nvSpPr>
        <p:spPr>
          <a:xfrm>
            <a:off x="5932972" y="1665206"/>
            <a:ext cx="2870592" cy="724491"/>
          </a:xfrm>
          <a:prstGeom prst="rect">
            <a:avLst/>
          </a:prstGeom>
          <a:noFill/>
        </p:spPr>
        <p:txBody>
          <a:bodyPr wrap="square" lIns="77404" tIns="38702" rIns="77404" bIns="38702" rtlCol="0">
            <a:spAutoFit/>
          </a:bodyPr>
          <a:lstStyle/>
          <a:p>
            <a:r>
              <a:rPr lang="de-DE" sz="1400" dirty="0" smtClean="0"/>
              <a:t>(</a:t>
            </a:r>
            <a:r>
              <a:rPr lang="de-DE" sz="1400" dirty="0" err="1" smtClean="0"/>
              <a:t>weak</a:t>
            </a:r>
            <a:r>
              <a:rPr lang="de-DE" sz="1400" dirty="0" smtClean="0"/>
              <a:t>) e-e </a:t>
            </a:r>
            <a:r>
              <a:rPr lang="de-DE" sz="1400" dirty="0" err="1" smtClean="0"/>
              <a:t>collisions</a:t>
            </a:r>
            <a:r>
              <a:rPr lang="de-DE" sz="1400" dirty="0" smtClean="0"/>
              <a:t> </a:t>
            </a:r>
            <a:r>
              <a:rPr lang="de-DE" sz="1400" dirty="0" err="1" smtClean="0"/>
              <a:t>as</a:t>
            </a:r>
            <a:r>
              <a:rPr lang="de-DE" sz="1400" dirty="0" smtClean="0"/>
              <a:t> </a:t>
            </a:r>
            <a:r>
              <a:rPr lang="de-DE" sz="1400" dirty="0" err="1" smtClean="0"/>
              <a:t>treated</a:t>
            </a:r>
            <a:r>
              <a:rPr lang="de-DE" sz="1400" dirty="0" smtClean="0"/>
              <a:t> in Born </a:t>
            </a:r>
            <a:r>
              <a:rPr lang="de-DE" sz="1400" dirty="0" err="1" smtClean="0"/>
              <a:t>approximation</a:t>
            </a:r>
            <a:r>
              <a:rPr lang="de-DE" sz="1400" dirty="0" smtClean="0"/>
              <a:t> </a:t>
            </a:r>
            <a:r>
              <a:rPr lang="de-DE" sz="1400" dirty="0" err="1" smtClean="0"/>
              <a:t>are</a:t>
            </a:r>
            <a:r>
              <a:rPr lang="de-DE" sz="1400" dirty="0" smtClean="0"/>
              <a:t> </a:t>
            </a:r>
            <a:r>
              <a:rPr lang="de-DE" sz="1400" dirty="0" err="1" smtClean="0"/>
              <a:t>insufficient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explain</a:t>
            </a:r>
            <a:r>
              <a:rPr lang="de-DE" sz="1400" dirty="0" smtClean="0"/>
              <a:t> </a:t>
            </a:r>
            <a:r>
              <a:rPr lang="de-DE" sz="1400" dirty="0" err="1" smtClean="0"/>
              <a:t>data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160632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Day-1 </a:t>
            </a:r>
            <a:r>
              <a:rPr lang="de-DE" dirty="0" err="1" smtClean="0"/>
              <a:t>early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87" y="1894114"/>
            <a:ext cx="8410699" cy="4652118"/>
          </a:xfrm>
        </p:spPr>
        <p:txBody>
          <a:bodyPr/>
          <a:lstStyle/>
          <a:p>
            <a:pPr>
              <a:buAutoNum type="arabicParenR"/>
            </a:pPr>
            <a:r>
              <a:rPr lang="de-DE" sz="2800" dirty="0" smtClean="0">
                <a:solidFill>
                  <a:schemeClr val="bg2"/>
                </a:solidFill>
              </a:rPr>
              <a:t>quasi-</a:t>
            </a:r>
            <a:r>
              <a:rPr lang="de-DE" sz="2800" dirty="0" err="1" smtClean="0">
                <a:solidFill>
                  <a:schemeClr val="bg2"/>
                </a:solidFill>
              </a:rPr>
              <a:t>static</a:t>
            </a:r>
            <a:r>
              <a:rPr lang="de-DE" sz="2800" dirty="0" smtClean="0">
                <a:solidFill>
                  <a:schemeClr val="bg2"/>
                </a:solidFill>
              </a:rPr>
              <a:t> </a:t>
            </a:r>
            <a:r>
              <a:rPr lang="de-DE" sz="2800" dirty="0" err="1" smtClean="0">
                <a:solidFill>
                  <a:schemeClr val="bg2"/>
                </a:solidFill>
              </a:rPr>
              <a:t>compression</a:t>
            </a:r>
            <a:r>
              <a:rPr lang="de-DE" sz="2800" dirty="0" smtClean="0">
                <a:solidFill>
                  <a:schemeClr val="bg2"/>
                </a:solidFill>
              </a:rPr>
              <a:t> </a:t>
            </a:r>
            <a:r>
              <a:rPr lang="de-DE" sz="2800" dirty="0" err="1" smtClean="0">
                <a:solidFill>
                  <a:schemeClr val="bg2"/>
                </a:solidFill>
              </a:rPr>
              <a:t>using</a:t>
            </a:r>
            <a:r>
              <a:rPr lang="de-DE" sz="2800" dirty="0" smtClean="0">
                <a:solidFill>
                  <a:schemeClr val="bg2"/>
                </a:solidFill>
              </a:rPr>
              <a:t> </a:t>
            </a:r>
            <a:r>
              <a:rPr lang="de-DE" sz="2800" dirty="0" err="1" smtClean="0">
                <a:solidFill>
                  <a:schemeClr val="bg2"/>
                </a:solidFill>
              </a:rPr>
              <a:t>the</a:t>
            </a:r>
            <a:r>
              <a:rPr lang="de-DE" sz="2800" dirty="0" smtClean="0">
                <a:solidFill>
                  <a:schemeClr val="bg2"/>
                </a:solidFill>
              </a:rPr>
              <a:t> </a:t>
            </a:r>
            <a:r>
              <a:rPr lang="de-DE" sz="2800" dirty="0" err="1" smtClean="0">
                <a:solidFill>
                  <a:schemeClr val="bg2"/>
                </a:solidFill>
              </a:rPr>
              <a:t>dynamic</a:t>
            </a:r>
            <a:r>
              <a:rPr lang="de-DE" sz="2800" dirty="0" smtClean="0">
                <a:solidFill>
                  <a:schemeClr val="bg2"/>
                </a:solidFill>
              </a:rPr>
              <a:t> diamond-</a:t>
            </a:r>
            <a:r>
              <a:rPr lang="de-DE" sz="2800" dirty="0" err="1" smtClean="0">
                <a:solidFill>
                  <a:schemeClr val="bg2"/>
                </a:solidFill>
              </a:rPr>
              <a:t>anvil</a:t>
            </a:r>
            <a:r>
              <a:rPr lang="de-DE" sz="2800" dirty="0" smtClean="0">
                <a:solidFill>
                  <a:schemeClr val="bg2"/>
                </a:solidFill>
              </a:rPr>
              <a:t> </a:t>
            </a:r>
            <a:r>
              <a:rPr lang="de-DE" sz="2800" dirty="0" err="1" smtClean="0">
                <a:solidFill>
                  <a:schemeClr val="bg2"/>
                </a:solidFill>
              </a:rPr>
              <a:t>cell</a:t>
            </a:r>
            <a:r>
              <a:rPr lang="en-US" sz="2800" dirty="0" smtClean="0">
                <a:solidFill>
                  <a:schemeClr val="bg2"/>
                </a:solidFill>
              </a:rPr>
              <a:t> (</a:t>
            </a:r>
            <a:r>
              <a:rPr lang="en-US" sz="2800" dirty="0" err="1" smtClean="0">
                <a:solidFill>
                  <a:schemeClr val="bg2"/>
                </a:solidFill>
              </a:rPr>
              <a:t>dDAC</a:t>
            </a:r>
            <a:r>
              <a:rPr lang="en-US" sz="2800" dirty="0" smtClean="0">
                <a:solidFill>
                  <a:schemeClr val="bg2"/>
                </a:solidFill>
              </a:rPr>
              <a:t>)</a:t>
            </a:r>
          </a:p>
          <a:p>
            <a:pPr>
              <a:buAutoNum type="arabicParenR"/>
            </a:pPr>
            <a:endParaRPr lang="de-DE" sz="2800" dirty="0" smtClean="0"/>
          </a:p>
          <a:p>
            <a:pPr>
              <a:buAutoNum type="arabicParenR"/>
            </a:pPr>
            <a:endParaRPr lang="de-DE" sz="2800" dirty="0"/>
          </a:p>
          <a:p>
            <a:pPr>
              <a:buAutoNum type="arabicParenR"/>
            </a:pPr>
            <a:r>
              <a:rPr lang="de-DE" sz="2800" dirty="0" smtClean="0">
                <a:solidFill>
                  <a:schemeClr val="bg2"/>
                </a:solidFill>
              </a:rPr>
              <a:t>a) </a:t>
            </a:r>
            <a:r>
              <a:rPr lang="de-DE" sz="2800" dirty="0" err="1" smtClean="0">
                <a:solidFill>
                  <a:schemeClr val="bg2"/>
                </a:solidFill>
              </a:rPr>
              <a:t>isochoric</a:t>
            </a:r>
            <a:r>
              <a:rPr lang="de-DE" sz="2800" dirty="0" smtClean="0">
                <a:solidFill>
                  <a:schemeClr val="bg2"/>
                </a:solidFill>
              </a:rPr>
              <a:t> </a:t>
            </a:r>
            <a:r>
              <a:rPr lang="de-DE" sz="2800" dirty="0" err="1" smtClean="0">
                <a:solidFill>
                  <a:schemeClr val="bg2"/>
                </a:solidFill>
              </a:rPr>
              <a:t>heating</a:t>
            </a:r>
            <a:r>
              <a:rPr lang="de-DE" sz="2800" dirty="0" smtClean="0">
                <a:solidFill>
                  <a:schemeClr val="bg2"/>
                </a:solidFill>
              </a:rPr>
              <a:t> </a:t>
            </a:r>
            <a:r>
              <a:rPr lang="de-DE" sz="2800" dirty="0" err="1" smtClean="0">
                <a:solidFill>
                  <a:schemeClr val="bg2"/>
                </a:solidFill>
              </a:rPr>
              <a:t>with</a:t>
            </a:r>
            <a:r>
              <a:rPr lang="de-DE" sz="2800" dirty="0" smtClean="0">
                <a:solidFill>
                  <a:schemeClr val="bg2"/>
                </a:solidFill>
              </a:rPr>
              <a:t> </a:t>
            </a:r>
            <a:r>
              <a:rPr lang="de-DE" sz="2800" dirty="0" err="1" smtClean="0">
                <a:solidFill>
                  <a:schemeClr val="bg2"/>
                </a:solidFill>
              </a:rPr>
              <a:t>intense</a:t>
            </a:r>
            <a:r>
              <a:rPr lang="de-DE" sz="2800" dirty="0" smtClean="0">
                <a:solidFill>
                  <a:schemeClr val="bg2"/>
                </a:solidFill>
              </a:rPr>
              <a:t> x-</a:t>
            </a:r>
            <a:r>
              <a:rPr lang="de-DE" sz="2800" dirty="0" err="1" smtClean="0">
                <a:solidFill>
                  <a:schemeClr val="bg2"/>
                </a:solidFill>
              </a:rPr>
              <a:t>ray</a:t>
            </a:r>
            <a:r>
              <a:rPr lang="de-DE" sz="2800" dirty="0" smtClean="0">
                <a:solidFill>
                  <a:schemeClr val="bg2"/>
                </a:solidFill>
              </a:rPr>
              <a:t> </a:t>
            </a:r>
            <a:r>
              <a:rPr lang="de-DE" sz="2800" dirty="0" err="1" smtClean="0">
                <a:solidFill>
                  <a:schemeClr val="bg2"/>
                </a:solidFill>
              </a:rPr>
              <a:t>pulses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smtClean="0"/>
              <a:t>b) </a:t>
            </a:r>
            <a:r>
              <a:rPr lang="de-DE" sz="2800" dirty="0" err="1" smtClean="0"/>
              <a:t>addition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pump-probe </a:t>
            </a:r>
            <a:r>
              <a:rPr lang="de-DE" sz="2800" dirty="0" err="1" smtClean="0"/>
              <a:t>laser</a:t>
            </a:r>
            <a:endParaRPr lang="de-DE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F152-CCDD-45D2-A883-C8FA0039B151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076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Pump-probe </a:t>
            </a:r>
            <a:r>
              <a:rPr lang="de-DE" dirty="0" err="1" smtClean="0"/>
              <a:t>laser</a:t>
            </a:r>
            <a:r>
              <a:rPr lang="de-DE" dirty="0" smtClean="0"/>
              <a:t> </a:t>
            </a:r>
            <a:r>
              <a:rPr lang="de-DE" dirty="0" err="1" smtClean="0"/>
              <a:t>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F152-CCDD-45D2-A883-C8FA0039B151}" type="slidenum">
              <a:rPr lang="en-GB" smtClean="0"/>
              <a:pPr/>
              <a:t>18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480" y="1188720"/>
            <a:ext cx="6470588" cy="329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60" y="4442993"/>
            <a:ext cx="7635155" cy="20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837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</a:pPr>
            <a:r>
              <a:rPr lang="de-DE" b="0" dirty="0" err="1">
                <a:latin typeface="Calibri"/>
              </a:rPr>
              <a:t>Isochoric</a:t>
            </a:r>
            <a:r>
              <a:rPr lang="de-DE" b="0" dirty="0">
                <a:latin typeface="Calibri"/>
              </a:rPr>
              <a:t> X-</a:t>
            </a:r>
            <a:r>
              <a:rPr lang="de-DE" b="0" dirty="0" err="1">
                <a:latin typeface="Calibri"/>
              </a:rPr>
              <a:t>ray</a:t>
            </a:r>
            <a:r>
              <a:rPr lang="de-DE" b="0" dirty="0">
                <a:latin typeface="Calibri"/>
              </a:rPr>
              <a:t> </a:t>
            </a:r>
            <a:r>
              <a:rPr lang="de-DE" b="0" dirty="0" err="1" smtClean="0">
                <a:latin typeface="Calibri"/>
              </a:rPr>
              <a:t>heating</a:t>
            </a:r>
            <a:r>
              <a:rPr lang="de-DE" b="0" dirty="0" smtClean="0">
                <a:latin typeface="Calibri"/>
              </a:rPr>
              <a:t>; </a:t>
            </a:r>
            <a:r>
              <a:rPr lang="de-DE" b="0" dirty="0" err="1" smtClean="0">
                <a:latin typeface="Calibri"/>
              </a:rPr>
              <a:t>Electron</a:t>
            </a:r>
            <a:r>
              <a:rPr lang="de-DE" b="0" dirty="0" smtClean="0">
                <a:latin typeface="Calibri"/>
              </a:rPr>
              <a:t> </a:t>
            </a:r>
            <a:r>
              <a:rPr lang="de-DE" b="0" dirty="0" err="1">
                <a:latin typeface="Calibri"/>
              </a:rPr>
              <a:t>coupling</a:t>
            </a:r>
            <a:r>
              <a:rPr lang="de-DE" b="0" dirty="0">
                <a:latin typeface="Calibri"/>
              </a:rPr>
              <a:t> </a:t>
            </a:r>
            <a:r>
              <a:rPr lang="de-DE" b="0" dirty="0" err="1" smtClean="0">
                <a:latin typeface="Calibri"/>
              </a:rPr>
              <a:t>dynamics</a:t>
            </a:r>
            <a:r>
              <a:rPr lang="de-DE" b="0" dirty="0" smtClean="0">
                <a:latin typeface="Calibri"/>
              </a:rPr>
              <a:t>; </a:t>
            </a:r>
            <a:r>
              <a:rPr lang="de-DE" b="0" dirty="0" err="1" smtClean="0">
                <a:latin typeface="Calibri"/>
              </a:rPr>
              <a:t>Equilibration</a:t>
            </a:r>
            <a:r>
              <a:rPr lang="de-DE" b="0" dirty="0" smtClean="0">
                <a:latin typeface="Calibri"/>
              </a:rPr>
              <a:t> </a:t>
            </a:r>
            <a:r>
              <a:rPr lang="de-DE" b="0" dirty="0" err="1">
                <a:latin typeface="Calibri"/>
              </a:rPr>
              <a:t>times</a:t>
            </a:r>
            <a:r>
              <a:rPr lang="de-DE" b="0" dirty="0">
                <a:latin typeface="Calibri"/>
              </a:rPr>
              <a:t> (e-e, </a:t>
            </a:r>
            <a:r>
              <a:rPr lang="de-DE" b="0" dirty="0" smtClean="0">
                <a:latin typeface="Calibri"/>
              </a:rPr>
              <a:t>e-</a:t>
            </a:r>
            <a:r>
              <a:rPr lang="de-DE" b="0" dirty="0" err="1" smtClean="0">
                <a:latin typeface="Calibri"/>
              </a:rPr>
              <a:t>ion</a:t>
            </a:r>
            <a:r>
              <a:rPr lang="de-DE" b="0" dirty="0" smtClean="0">
                <a:latin typeface="Calibri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8147-7F90-4ED4-A31F-03D9884B7FA2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4142860" y="2847044"/>
            <a:ext cx="216024" cy="28083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5297" y="5499147"/>
            <a:ext cx="2442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800" b="0" dirty="0" err="1" smtClean="0">
                <a:solidFill>
                  <a:prstClr val="black"/>
                </a:solidFill>
                <a:latin typeface="Calibri"/>
                <a:ea typeface="+mn-ea"/>
              </a:rPr>
              <a:t>Cu</a:t>
            </a: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, Al,….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800" b="0" dirty="0" err="1" smtClean="0">
                <a:solidFill>
                  <a:prstClr val="black"/>
                </a:solidFill>
                <a:latin typeface="Calibri"/>
                <a:ea typeface="+mn-ea"/>
              </a:rPr>
              <a:t>Stacked</a:t>
            </a: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/</a:t>
            </a:r>
            <a:r>
              <a:rPr lang="de-DE" sz="1800" b="0" dirty="0" err="1" smtClean="0">
                <a:solidFill>
                  <a:prstClr val="black"/>
                </a:solidFill>
                <a:latin typeface="Calibri"/>
                <a:ea typeface="+mn-ea"/>
              </a:rPr>
              <a:t>layered</a:t>
            </a: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de-DE" sz="1800" b="0" dirty="0" err="1" smtClean="0">
                <a:solidFill>
                  <a:prstClr val="black"/>
                </a:solidFill>
                <a:latin typeface="Calibri"/>
                <a:ea typeface="+mn-ea"/>
              </a:rPr>
              <a:t>targets</a:t>
            </a: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endParaRPr lang="de-DE" sz="1800" b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472708" y="3915387"/>
            <a:ext cx="1462279" cy="7408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de-DE" sz="1800" b="0">
              <a:solidFill>
                <a:prstClr val="white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366853" y="2674886"/>
            <a:ext cx="629772" cy="1207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949" y="1071486"/>
            <a:ext cx="2173494" cy="136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70507" y="2273091"/>
            <a:ext cx="1180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XES (front)</a:t>
            </a:r>
            <a:endParaRPr lang="de-DE" sz="1800" b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502900" y="2662378"/>
            <a:ext cx="573156" cy="1232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68988" y="2267580"/>
            <a:ext cx="1097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XES (</a:t>
            </a:r>
            <a:r>
              <a:rPr lang="de-DE" sz="1800" b="0" dirty="0" err="1" smtClean="0">
                <a:solidFill>
                  <a:prstClr val="black"/>
                </a:solidFill>
                <a:latin typeface="Calibri"/>
                <a:ea typeface="+mn-ea"/>
              </a:rPr>
              <a:t>rear</a:t>
            </a: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)</a:t>
            </a:r>
            <a:endParaRPr lang="de-DE" sz="1800" b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502900" y="4251200"/>
            <a:ext cx="1430107" cy="109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05692" y="3895146"/>
            <a:ext cx="1423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Transmission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(</a:t>
            </a:r>
            <a:r>
              <a:rPr lang="de-DE" sz="1800" b="0" dirty="0" err="1" smtClean="0">
                <a:solidFill>
                  <a:prstClr val="black"/>
                </a:solidFill>
                <a:latin typeface="Calibri"/>
                <a:ea typeface="+mn-ea"/>
              </a:rPr>
              <a:t>attenuation</a:t>
            </a: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)</a:t>
            </a:r>
            <a:endParaRPr lang="de-DE" sz="1800" b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0" name="Can 19"/>
          <p:cNvSpPr/>
          <p:nvPr/>
        </p:nvSpPr>
        <p:spPr>
          <a:xfrm rot="16200000">
            <a:off x="6249351" y="3851310"/>
            <a:ext cx="720080" cy="82176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3793" y="3259044"/>
            <a:ext cx="279441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400" b="0" u="sng" dirty="0" smtClean="0">
                <a:solidFill>
                  <a:prstClr val="black"/>
                </a:solidFill>
                <a:latin typeface="Calibri"/>
                <a:ea typeface="+mn-ea"/>
              </a:rPr>
              <a:t>XFEL </a:t>
            </a:r>
            <a:r>
              <a:rPr lang="de-DE" sz="1400" b="0" u="sng" dirty="0" err="1" smtClean="0">
                <a:solidFill>
                  <a:prstClr val="black"/>
                </a:solidFill>
                <a:latin typeface="Calibri"/>
                <a:ea typeface="+mn-ea"/>
              </a:rPr>
              <a:t>parameters</a:t>
            </a:r>
            <a:r>
              <a:rPr lang="de-DE" sz="1400" b="0" u="sng" dirty="0" smtClean="0">
                <a:solidFill>
                  <a:prstClr val="black"/>
                </a:solidFill>
                <a:latin typeface="Calibri"/>
                <a:ea typeface="+mn-ea"/>
              </a:rPr>
              <a:t>: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de-DE" sz="1400" b="0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400" dirty="0" err="1" smtClean="0">
                <a:solidFill>
                  <a:prstClr val="black"/>
                </a:solidFill>
                <a:latin typeface="Calibri"/>
                <a:ea typeface="+mn-ea"/>
              </a:rPr>
              <a:t>E</a:t>
            </a:r>
            <a:r>
              <a:rPr lang="de-DE" sz="1400" baseline="-25000" dirty="0" err="1" smtClean="0">
                <a:solidFill>
                  <a:prstClr val="black"/>
                </a:solidFill>
                <a:latin typeface="Calibri"/>
                <a:ea typeface="+mn-ea"/>
              </a:rPr>
              <a:t>ph</a:t>
            </a:r>
            <a:r>
              <a:rPr lang="de-DE" sz="1400" dirty="0" smtClean="0">
                <a:solidFill>
                  <a:prstClr val="black"/>
                </a:solidFill>
                <a:latin typeface="Calibri"/>
                <a:ea typeface="+mn-ea"/>
              </a:rPr>
              <a:t>: 8-25 </a:t>
            </a:r>
            <a:r>
              <a:rPr lang="de-DE" sz="1400" dirty="0" err="1" smtClean="0">
                <a:solidFill>
                  <a:prstClr val="black"/>
                </a:solidFill>
                <a:latin typeface="Calibri"/>
                <a:ea typeface="+mn-ea"/>
              </a:rPr>
              <a:t>keV</a:t>
            </a:r>
            <a:r>
              <a:rPr lang="de-DE" sz="1400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de-DE" sz="1400" b="0" dirty="0" smtClean="0">
                <a:solidFill>
                  <a:prstClr val="black"/>
                </a:solidFill>
                <a:latin typeface="Calibri"/>
                <a:ea typeface="+mn-ea"/>
              </a:rPr>
              <a:t>(</a:t>
            </a:r>
            <a:r>
              <a:rPr lang="de-DE" sz="1400" b="0" dirty="0" err="1" smtClean="0">
                <a:solidFill>
                  <a:prstClr val="black"/>
                </a:solidFill>
                <a:latin typeface="Calibri"/>
                <a:ea typeface="+mn-ea"/>
              </a:rPr>
              <a:t>tunable</a:t>
            </a:r>
            <a:r>
              <a:rPr lang="de-DE" sz="1400" b="0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de-DE" sz="1400" b="0" dirty="0" err="1" smtClean="0">
                <a:solidFill>
                  <a:prstClr val="black"/>
                </a:solidFill>
                <a:latin typeface="Calibri"/>
                <a:ea typeface="+mn-ea"/>
              </a:rPr>
              <a:t>if</a:t>
            </a:r>
            <a:r>
              <a:rPr lang="de-DE" sz="1400" b="0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de-DE" sz="1400" b="0" dirty="0" err="1" smtClean="0">
                <a:solidFill>
                  <a:prstClr val="black"/>
                </a:solidFill>
                <a:latin typeface="Calibri"/>
                <a:ea typeface="+mn-ea"/>
              </a:rPr>
              <a:t>possible</a:t>
            </a:r>
            <a:r>
              <a:rPr lang="de-DE" sz="1400" b="0" dirty="0" smtClean="0">
                <a:solidFill>
                  <a:prstClr val="black"/>
                </a:solidFill>
                <a:latin typeface="Calibri"/>
                <a:ea typeface="+mn-ea"/>
              </a:rPr>
              <a:t>)</a:t>
            </a:r>
            <a:endParaRPr lang="de-DE" sz="1400" b="0" dirty="0">
              <a:solidFill>
                <a:prstClr val="black"/>
              </a:solidFill>
              <a:latin typeface="Calibri"/>
              <a:ea typeface="+mn-ea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400" b="0" dirty="0" smtClean="0">
                <a:solidFill>
                  <a:prstClr val="black"/>
                </a:solidFill>
                <a:latin typeface="Calibri"/>
                <a:ea typeface="+mn-ea"/>
              </a:rPr>
              <a:t>Rep rate: 100 kHz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400" b="0" dirty="0" err="1" smtClean="0">
                <a:solidFill>
                  <a:prstClr val="black"/>
                </a:solidFill>
                <a:latin typeface="Calibri"/>
                <a:ea typeface="+mn-ea"/>
              </a:rPr>
              <a:t>Bandwidth</a:t>
            </a:r>
            <a:r>
              <a:rPr lang="de-DE" sz="1400" b="0" dirty="0">
                <a:solidFill>
                  <a:prstClr val="black"/>
                </a:solidFill>
                <a:latin typeface="Calibri"/>
                <a:ea typeface="+mn-ea"/>
              </a:rPr>
              <a:t>:</a:t>
            </a:r>
            <a:r>
              <a:rPr lang="de-DE" sz="1400" b="0" dirty="0" smtClean="0">
                <a:solidFill>
                  <a:prstClr val="black"/>
                </a:solidFill>
                <a:latin typeface="Calibri"/>
                <a:ea typeface="+mn-ea"/>
              </a:rPr>
              <a:t> 10</a:t>
            </a:r>
            <a:r>
              <a:rPr lang="de-DE" sz="1400" b="0" baseline="30000" dirty="0" smtClean="0">
                <a:solidFill>
                  <a:prstClr val="black"/>
                </a:solidFill>
                <a:latin typeface="Calibri"/>
                <a:ea typeface="+mn-ea"/>
              </a:rPr>
              <a:t>-3</a:t>
            </a:r>
            <a:r>
              <a:rPr lang="de-DE" sz="1400" b="0" dirty="0" smtClean="0">
                <a:solidFill>
                  <a:prstClr val="black"/>
                </a:solidFill>
                <a:latin typeface="Calibri"/>
                <a:ea typeface="+mn-ea"/>
              </a:rPr>
              <a:t> - 10</a:t>
            </a:r>
            <a:r>
              <a:rPr lang="de-DE" sz="1400" b="0" baseline="30000" dirty="0" smtClean="0">
                <a:solidFill>
                  <a:prstClr val="black"/>
                </a:solidFill>
                <a:latin typeface="Calibri"/>
                <a:ea typeface="+mn-ea"/>
              </a:rPr>
              <a:t>-4</a:t>
            </a:r>
            <a:endParaRPr lang="de-DE" sz="1400" b="0" dirty="0">
              <a:solidFill>
                <a:prstClr val="black"/>
              </a:solidFill>
              <a:latin typeface="Calibri"/>
              <a:ea typeface="+mn-ea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400" dirty="0" smtClean="0">
                <a:solidFill>
                  <a:srgbClr val="FF0000"/>
                </a:solidFill>
                <a:latin typeface="Calibri"/>
                <a:ea typeface="+mn-ea"/>
              </a:rPr>
              <a:t>Pulse </a:t>
            </a:r>
            <a:r>
              <a:rPr lang="de-DE" sz="1400" dirty="0" err="1" smtClean="0">
                <a:solidFill>
                  <a:srgbClr val="FF0000"/>
                </a:solidFill>
                <a:latin typeface="Calibri"/>
                <a:ea typeface="+mn-ea"/>
              </a:rPr>
              <a:t>duration</a:t>
            </a:r>
            <a:r>
              <a:rPr lang="de-DE" sz="1400" dirty="0" smtClean="0">
                <a:solidFill>
                  <a:srgbClr val="FF0000"/>
                </a:solidFill>
                <a:latin typeface="Calibri"/>
                <a:ea typeface="+mn-ea"/>
              </a:rPr>
              <a:t>: 15-500 </a:t>
            </a:r>
            <a:r>
              <a:rPr lang="de-DE" sz="1400" dirty="0" err="1" smtClean="0">
                <a:solidFill>
                  <a:srgbClr val="FF0000"/>
                </a:solidFill>
                <a:latin typeface="Calibri"/>
                <a:ea typeface="+mn-ea"/>
              </a:rPr>
              <a:t>fs</a:t>
            </a:r>
            <a:endParaRPr lang="de-DE" sz="1400" dirty="0" smtClean="0">
              <a:solidFill>
                <a:srgbClr val="FF0000"/>
              </a:solidFill>
              <a:latin typeface="Calibri"/>
              <a:ea typeface="+mn-ea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400" dirty="0" smtClean="0">
                <a:solidFill>
                  <a:prstClr val="black"/>
                </a:solidFill>
                <a:latin typeface="Calibri"/>
                <a:ea typeface="+mn-ea"/>
              </a:rPr>
              <a:t>Photon </a:t>
            </a:r>
            <a:r>
              <a:rPr lang="de-DE" sz="1400" dirty="0" err="1" smtClean="0">
                <a:solidFill>
                  <a:prstClr val="black"/>
                </a:solidFill>
                <a:latin typeface="Calibri"/>
                <a:ea typeface="+mn-ea"/>
              </a:rPr>
              <a:t>flux</a:t>
            </a:r>
            <a:r>
              <a:rPr lang="de-DE" sz="1400" dirty="0">
                <a:solidFill>
                  <a:prstClr val="black"/>
                </a:solidFill>
                <a:latin typeface="Calibri"/>
                <a:ea typeface="+mn-ea"/>
              </a:rPr>
              <a:t>:</a:t>
            </a:r>
            <a:r>
              <a:rPr lang="de-DE" sz="1400" dirty="0" smtClean="0">
                <a:solidFill>
                  <a:prstClr val="black"/>
                </a:solidFill>
                <a:latin typeface="Calibri"/>
                <a:ea typeface="+mn-ea"/>
              </a:rPr>
              <a:t> &gt; 2x10</a:t>
            </a:r>
            <a:r>
              <a:rPr lang="de-DE" sz="1400" baseline="30000" dirty="0" smtClean="0">
                <a:solidFill>
                  <a:prstClr val="black"/>
                </a:solidFill>
                <a:latin typeface="Calibri"/>
                <a:ea typeface="+mn-ea"/>
              </a:rPr>
              <a:t>11</a:t>
            </a:r>
            <a:r>
              <a:rPr lang="de-DE" sz="1400" dirty="0" smtClean="0">
                <a:solidFill>
                  <a:prstClr val="black"/>
                </a:solidFill>
                <a:latin typeface="Calibri"/>
                <a:ea typeface="+mn-ea"/>
              </a:rPr>
              <a:t> (&gt;1 </a:t>
            </a:r>
            <a:r>
              <a:rPr lang="de-DE" sz="1400" dirty="0" err="1" smtClean="0">
                <a:solidFill>
                  <a:prstClr val="black"/>
                </a:solidFill>
                <a:latin typeface="Calibri"/>
                <a:ea typeface="+mn-ea"/>
              </a:rPr>
              <a:t>mJ</a:t>
            </a:r>
            <a:r>
              <a:rPr lang="de-DE" sz="1400" dirty="0" smtClean="0">
                <a:solidFill>
                  <a:prstClr val="black"/>
                </a:solidFill>
                <a:latin typeface="Calibri"/>
                <a:ea typeface="+mn-ea"/>
              </a:rPr>
              <a:t>)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400" b="0" dirty="0" smtClean="0">
                <a:solidFill>
                  <a:prstClr val="black"/>
                </a:solidFill>
                <a:latin typeface="Calibri"/>
                <a:ea typeface="+mn-ea"/>
              </a:rPr>
              <a:t>Focus: 1 </a:t>
            </a:r>
            <a:r>
              <a:rPr lang="de-DE" sz="1400" b="0" dirty="0" err="1" smtClean="0">
                <a:solidFill>
                  <a:prstClr val="black"/>
                </a:solidFill>
                <a:latin typeface="Calibri"/>
                <a:ea typeface="+mn-ea"/>
              </a:rPr>
              <a:t>micron</a:t>
            </a:r>
            <a:r>
              <a:rPr lang="de-DE" sz="1400" b="0" dirty="0" smtClean="0">
                <a:solidFill>
                  <a:prstClr val="black"/>
                </a:solidFill>
                <a:latin typeface="Calibri"/>
                <a:ea typeface="+mn-ea"/>
              </a:rPr>
              <a:t> (variable </a:t>
            </a:r>
            <a:r>
              <a:rPr lang="de-DE" sz="1400" b="0" dirty="0" err="1" smtClean="0">
                <a:solidFill>
                  <a:prstClr val="black"/>
                </a:solidFill>
                <a:latin typeface="Calibri"/>
                <a:ea typeface="+mn-ea"/>
              </a:rPr>
              <a:t>using</a:t>
            </a:r>
            <a:r>
              <a:rPr lang="de-DE" sz="1400" b="0" dirty="0" smtClean="0">
                <a:solidFill>
                  <a:prstClr val="black"/>
                </a:solidFill>
                <a:latin typeface="Calibri"/>
                <a:ea typeface="+mn-ea"/>
              </a:rPr>
              <a:t> CRL)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400" dirty="0" smtClean="0">
                <a:solidFill>
                  <a:srgbClr val="FF0000"/>
                </a:solidFill>
                <a:latin typeface="Calibri"/>
                <a:ea typeface="+mn-ea"/>
              </a:rPr>
              <a:t>Timing </a:t>
            </a:r>
            <a:r>
              <a:rPr lang="de-DE" sz="1400" dirty="0" err="1" smtClean="0">
                <a:solidFill>
                  <a:srgbClr val="FF0000"/>
                </a:solidFill>
                <a:latin typeface="Calibri"/>
                <a:ea typeface="+mn-ea"/>
              </a:rPr>
              <a:t>jitter</a:t>
            </a:r>
            <a:r>
              <a:rPr lang="de-DE" sz="1400" dirty="0" smtClean="0">
                <a:solidFill>
                  <a:srgbClr val="FF0000"/>
                </a:solidFill>
                <a:latin typeface="Calibri"/>
                <a:ea typeface="+mn-ea"/>
              </a:rPr>
              <a:t>: &lt; 15 </a:t>
            </a:r>
            <a:r>
              <a:rPr lang="de-DE" sz="1400" dirty="0" err="1" smtClean="0">
                <a:solidFill>
                  <a:srgbClr val="FF0000"/>
                </a:solidFill>
                <a:latin typeface="Calibri"/>
                <a:ea typeface="+mn-ea"/>
              </a:rPr>
              <a:t>fs</a:t>
            </a:r>
            <a:endParaRPr lang="de-DE" sz="1400" dirty="0" smtClean="0">
              <a:solidFill>
                <a:srgbClr val="FF0000"/>
              </a:solidFill>
              <a:latin typeface="Calibri"/>
              <a:ea typeface="+mn-ea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4545287" y="4446858"/>
            <a:ext cx="1141896" cy="7839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567300" y="3491656"/>
            <a:ext cx="1199617" cy="6909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182982" y="2845325"/>
            <a:ext cx="2406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800" b="0" dirty="0" err="1" smtClean="0">
                <a:solidFill>
                  <a:prstClr val="black"/>
                </a:solidFill>
                <a:latin typeface="Calibri"/>
                <a:ea typeface="+mn-ea"/>
              </a:rPr>
              <a:t>Reflectivity</a:t>
            </a: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/</a:t>
            </a:r>
            <a:r>
              <a:rPr lang="de-DE" sz="1800" b="0" dirty="0" err="1" smtClean="0">
                <a:solidFill>
                  <a:prstClr val="black"/>
                </a:solidFill>
                <a:latin typeface="Calibri"/>
                <a:ea typeface="+mn-ea"/>
              </a:rPr>
              <a:t>Polarimetry</a:t>
            </a:r>
            <a:endParaRPr lang="de-DE" sz="1800" b="0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Measurement (ne, </a:t>
            </a:r>
            <a:r>
              <a:rPr lang="de-DE" sz="1800" b="0" dirty="0" err="1" smtClean="0">
                <a:solidFill>
                  <a:prstClr val="black"/>
                </a:solidFill>
                <a:latin typeface="Calibri"/>
                <a:ea typeface="+mn-ea"/>
              </a:rPr>
              <a:t>Te</a:t>
            </a: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) </a:t>
            </a:r>
            <a:endParaRPr lang="de-DE" sz="1800" b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33007" y="5022093"/>
            <a:ext cx="180594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400" u="sng" dirty="0" smtClean="0">
                <a:solidFill>
                  <a:srgbClr val="FF0000"/>
                </a:solidFill>
                <a:latin typeface="Calibri"/>
                <a:ea typeface="+mn-ea"/>
              </a:rPr>
              <a:t>PP Laser </a:t>
            </a:r>
            <a:r>
              <a:rPr lang="de-DE" sz="1400" u="sng" dirty="0" err="1" smtClean="0">
                <a:solidFill>
                  <a:srgbClr val="FF0000"/>
                </a:solidFill>
                <a:latin typeface="Calibri"/>
                <a:ea typeface="+mn-ea"/>
              </a:rPr>
              <a:t>parameters</a:t>
            </a:r>
            <a:r>
              <a:rPr lang="de-DE" sz="1400" u="sng" dirty="0" smtClean="0">
                <a:solidFill>
                  <a:srgbClr val="FF0000"/>
                </a:solidFill>
                <a:latin typeface="Calibri"/>
                <a:ea typeface="+mn-ea"/>
              </a:rPr>
              <a:t>: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de-DE" sz="1400" b="0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400" b="0" dirty="0" err="1" smtClean="0">
                <a:solidFill>
                  <a:prstClr val="black"/>
                </a:solidFill>
                <a:latin typeface="Calibri"/>
                <a:ea typeface="+mn-ea"/>
              </a:rPr>
              <a:t>E</a:t>
            </a:r>
            <a:r>
              <a:rPr lang="de-DE" sz="1400" b="0" baseline="-25000" dirty="0" err="1" smtClean="0">
                <a:solidFill>
                  <a:prstClr val="black"/>
                </a:solidFill>
                <a:latin typeface="Calibri"/>
                <a:ea typeface="+mn-ea"/>
              </a:rPr>
              <a:t>ph</a:t>
            </a:r>
            <a:r>
              <a:rPr lang="de-DE" sz="1400" b="0" dirty="0" smtClean="0">
                <a:solidFill>
                  <a:prstClr val="black"/>
                </a:solidFill>
                <a:latin typeface="Calibri"/>
                <a:ea typeface="+mn-ea"/>
              </a:rPr>
              <a:t>: 800  </a:t>
            </a:r>
            <a:r>
              <a:rPr lang="de-DE" sz="1400" b="0" dirty="0" err="1" smtClean="0">
                <a:solidFill>
                  <a:prstClr val="black"/>
                </a:solidFill>
                <a:latin typeface="Calibri"/>
                <a:ea typeface="+mn-ea"/>
              </a:rPr>
              <a:t>nm</a:t>
            </a:r>
            <a:endParaRPr lang="de-DE" sz="1400" b="0" dirty="0">
              <a:solidFill>
                <a:prstClr val="black"/>
              </a:solidFill>
              <a:latin typeface="Calibri"/>
              <a:ea typeface="+mn-ea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400" b="0" dirty="0" smtClean="0">
                <a:solidFill>
                  <a:prstClr val="black"/>
                </a:solidFill>
                <a:latin typeface="Calibri"/>
                <a:ea typeface="+mn-ea"/>
              </a:rPr>
              <a:t>Rep rate: 100 kHz</a:t>
            </a:r>
            <a:endParaRPr lang="de-DE" sz="1400" b="0" dirty="0">
              <a:solidFill>
                <a:prstClr val="black"/>
              </a:solidFill>
              <a:latin typeface="Calibri"/>
              <a:ea typeface="+mn-ea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400" b="0" dirty="0" smtClean="0">
                <a:solidFill>
                  <a:prstClr val="black"/>
                </a:solidFill>
                <a:latin typeface="Calibri"/>
                <a:ea typeface="+mn-ea"/>
              </a:rPr>
              <a:t>Pulse </a:t>
            </a:r>
            <a:r>
              <a:rPr lang="de-DE" sz="1400" b="0" dirty="0" err="1" smtClean="0">
                <a:solidFill>
                  <a:prstClr val="black"/>
                </a:solidFill>
                <a:latin typeface="Calibri"/>
                <a:ea typeface="+mn-ea"/>
              </a:rPr>
              <a:t>duration</a:t>
            </a:r>
            <a:r>
              <a:rPr lang="de-DE" sz="1400" b="0" dirty="0" smtClean="0">
                <a:solidFill>
                  <a:prstClr val="black"/>
                </a:solidFill>
                <a:latin typeface="Calibri"/>
                <a:ea typeface="+mn-ea"/>
              </a:rPr>
              <a:t>: 15 </a:t>
            </a:r>
            <a:r>
              <a:rPr lang="de-DE" sz="1400" b="0" dirty="0" err="1" smtClean="0">
                <a:solidFill>
                  <a:prstClr val="black"/>
                </a:solidFill>
                <a:latin typeface="Calibri"/>
                <a:ea typeface="+mn-ea"/>
              </a:rPr>
              <a:t>fs</a:t>
            </a:r>
            <a:endParaRPr lang="de-DE" sz="1400" b="0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400" b="0" dirty="0" smtClean="0">
                <a:solidFill>
                  <a:prstClr val="black"/>
                </a:solidFill>
                <a:latin typeface="Calibri"/>
                <a:ea typeface="+mn-ea"/>
              </a:rPr>
              <a:t>Photon </a:t>
            </a:r>
            <a:r>
              <a:rPr lang="de-DE" sz="1400" b="0" dirty="0" err="1" smtClean="0">
                <a:solidFill>
                  <a:prstClr val="black"/>
                </a:solidFill>
                <a:latin typeface="Calibri"/>
                <a:ea typeface="+mn-ea"/>
              </a:rPr>
              <a:t>energy</a:t>
            </a:r>
            <a:r>
              <a:rPr lang="de-DE" sz="1400" b="0" dirty="0" smtClean="0">
                <a:solidFill>
                  <a:prstClr val="black"/>
                </a:solidFill>
                <a:latin typeface="Calibri"/>
                <a:ea typeface="+mn-ea"/>
              </a:rPr>
              <a:t>: &lt; 1 </a:t>
            </a:r>
            <a:r>
              <a:rPr lang="de-DE" sz="1400" b="0" dirty="0" err="1" smtClean="0">
                <a:solidFill>
                  <a:prstClr val="black"/>
                </a:solidFill>
                <a:latin typeface="Calibri"/>
                <a:ea typeface="+mn-ea"/>
              </a:rPr>
              <a:t>mJ</a:t>
            </a:r>
            <a:endParaRPr lang="de-DE" sz="1400" b="0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400" dirty="0" smtClean="0">
                <a:solidFill>
                  <a:prstClr val="black"/>
                </a:solidFill>
                <a:latin typeface="Calibri"/>
                <a:ea typeface="+mn-ea"/>
              </a:rPr>
              <a:t>Timing </a:t>
            </a:r>
            <a:r>
              <a:rPr lang="de-DE" sz="1400" dirty="0" err="1" smtClean="0">
                <a:solidFill>
                  <a:prstClr val="black"/>
                </a:solidFill>
                <a:latin typeface="Calibri"/>
                <a:ea typeface="+mn-ea"/>
              </a:rPr>
              <a:t>jitter</a:t>
            </a:r>
            <a:r>
              <a:rPr lang="de-DE" sz="1400" dirty="0" smtClean="0">
                <a:solidFill>
                  <a:prstClr val="black"/>
                </a:solidFill>
                <a:latin typeface="Calibri"/>
                <a:ea typeface="+mn-ea"/>
              </a:rPr>
              <a:t>: &lt; 15 </a:t>
            </a:r>
            <a:r>
              <a:rPr lang="de-DE" sz="1400" dirty="0" err="1" smtClean="0">
                <a:solidFill>
                  <a:prstClr val="black"/>
                </a:solidFill>
                <a:latin typeface="Calibri"/>
                <a:ea typeface="+mn-ea"/>
              </a:rPr>
              <a:t>fs</a:t>
            </a:r>
            <a:endParaRPr lang="de-DE" sz="1400" dirty="0" smtClean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6" name="Can 25"/>
          <p:cNvSpPr/>
          <p:nvPr/>
        </p:nvSpPr>
        <p:spPr>
          <a:xfrm rot="14162672">
            <a:off x="5809286" y="3275111"/>
            <a:ext cx="216024" cy="217129"/>
          </a:xfrm>
          <a:prstGeom prst="can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de-DE" sz="1800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775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952" y="533174"/>
            <a:ext cx="7283450" cy="481012"/>
          </a:xfrm>
        </p:spPr>
        <p:txBody>
          <a:bodyPr/>
          <a:lstStyle/>
          <a:p>
            <a:r>
              <a:rPr lang="de-DE" sz="2700" b="0" dirty="0" smtClean="0"/>
              <a:t>HED </a:t>
            </a:r>
            <a:r>
              <a:rPr lang="de-DE" sz="2700" b="0" dirty="0" err="1" smtClean="0"/>
              <a:t>subset</a:t>
            </a:r>
            <a:r>
              <a:rPr lang="de-DE" sz="2700" b="0" dirty="0" smtClean="0"/>
              <a:t>: Warm </a:t>
            </a:r>
            <a:r>
              <a:rPr lang="de-DE" sz="2700" b="0" dirty="0" err="1" smtClean="0"/>
              <a:t>Dense</a:t>
            </a:r>
            <a:r>
              <a:rPr lang="de-DE" sz="2700" b="0" dirty="0" smtClean="0"/>
              <a:t> Matter (WDM)</a:t>
            </a:r>
            <a:endParaRPr lang="de-DE" sz="27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F152-CCDD-45D2-A883-C8FA0039B151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3074" name="Picture 2" descr="C:\Users\zastrauu\Desktop\talks\phase_diagram_zo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50" y="1607005"/>
            <a:ext cx="6335487" cy="3181698"/>
          </a:xfrm>
          <a:prstGeom prst="rect">
            <a:avLst/>
          </a:prstGeom>
          <a:noFill/>
          <a:ln w="38100">
            <a:solidFill>
              <a:schemeClr val="tx1">
                <a:lumMod val="90000"/>
                <a:lumOff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17243" y="1663563"/>
            <a:ext cx="2358571" cy="312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395" tIns="38698" rIns="77395" bIns="38698">
            <a:spAutoFit/>
          </a:bodyPr>
          <a:lstStyle/>
          <a:p>
            <a:pPr algn="ctr"/>
            <a:r>
              <a:rPr lang="en-US" sz="1800" dirty="0" err="1"/>
              <a:t>E</a:t>
            </a:r>
            <a:r>
              <a:rPr lang="en-US" sz="1800" baseline="-25000" dirty="0" err="1"/>
              <a:t>therm</a:t>
            </a:r>
            <a:r>
              <a:rPr lang="en-US" sz="1800" dirty="0"/>
              <a:t> ~ </a:t>
            </a:r>
            <a:r>
              <a:rPr lang="en-US" sz="1800" dirty="0" err="1"/>
              <a:t>E</a:t>
            </a:r>
            <a:r>
              <a:rPr lang="en-US" sz="1800" baseline="-25000" dirty="0" err="1"/>
              <a:t>Fermi</a:t>
            </a:r>
            <a:endParaRPr lang="en-US" sz="1800" baseline="-25000" dirty="0"/>
          </a:p>
          <a:p>
            <a:pPr algn="ctr"/>
            <a:endParaRPr lang="en-US" sz="1800" baseline="-25000" dirty="0"/>
          </a:p>
          <a:p>
            <a:pPr algn="ctr"/>
            <a:r>
              <a:rPr lang="en-US" sz="1800" dirty="0"/>
              <a:t>1..100 eV</a:t>
            </a:r>
          </a:p>
          <a:p>
            <a:pPr algn="ctr"/>
            <a:endParaRPr lang="en-US" sz="1800" dirty="0"/>
          </a:p>
          <a:p>
            <a:pPr algn="ctr"/>
            <a:r>
              <a:rPr lang="en-US" sz="1800" dirty="0" err="1">
                <a:latin typeface="Symbol" pitchFamily="18" charset="2"/>
              </a:rPr>
              <a:t>r</a:t>
            </a:r>
            <a:r>
              <a:rPr lang="en-US" sz="1800" baseline="-25000" dirty="0" err="1"/>
              <a:t>WDM</a:t>
            </a:r>
            <a:r>
              <a:rPr lang="en-US" sz="1800" dirty="0">
                <a:latin typeface="Symbol" pitchFamily="18" charset="2"/>
              </a:rPr>
              <a:t> </a:t>
            </a:r>
            <a:r>
              <a:rPr lang="en-US" sz="1800" dirty="0">
                <a:cs typeface="Arial" pitchFamily="34" charset="0"/>
              </a:rPr>
              <a:t>≈</a:t>
            </a:r>
            <a:r>
              <a:rPr lang="en-US" sz="1800" dirty="0"/>
              <a:t> </a:t>
            </a:r>
            <a:r>
              <a:rPr lang="en-US" sz="1800" dirty="0" err="1">
                <a:latin typeface="Symbol" pitchFamily="18" charset="2"/>
              </a:rPr>
              <a:t>r</a:t>
            </a:r>
            <a:r>
              <a:rPr lang="en-US" sz="1800" baseline="-25000" dirty="0" err="1"/>
              <a:t>solid</a:t>
            </a:r>
            <a:endParaRPr lang="en-US" sz="1800" baseline="-25000" dirty="0"/>
          </a:p>
          <a:p>
            <a:pPr algn="ctr"/>
            <a:endParaRPr lang="en-US" sz="1800" baseline="-25000" dirty="0"/>
          </a:p>
          <a:p>
            <a:pPr algn="ctr"/>
            <a:endParaRPr lang="en-US" sz="1800" dirty="0"/>
          </a:p>
          <a:p>
            <a:pPr algn="ctr"/>
            <a:r>
              <a:rPr lang="en-US" sz="1800" dirty="0" smtClean="0"/>
              <a:t>strong </a:t>
            </a:r>
            <a:r>
              <a:rPr lang="en-US" sz="1800" dirty="0"/>
              <a:t>coupling</a:t>
            </a:r>
          </a:p>
          <a:p>
            <a:pPr algn="ctr"/>
            <a:r>
              <a:rPr lang="en-US" sz="1800" dirty="0">
                <a:latin typeface="Symbol" pitchFamily="18" charset="2"/>
              </a:rPr>
              <a:t>G</a:t>
            </a:r>
            <a:r>
              <a:rPr lang="en-US" sz="1800" dirty="0"/>
              <a:t> </a:t>
            </a:r>
            <a:r>
              <a:rPr lang="en-US" sz="1800" dirty="0">
                <a:cs typeface="Arial" pitchFamily="34" charset="0"/>
              </a:rPr>
              <a:t>≥ </a:t>
            </a:r>
            <a:r>
              <a:rPr lang="en-US" sz="1800" dirty="0"/>
              <a:t>1 </a:t>
            </a:r>
          </a:p>
          <a:p>
            <a:pPr algn="ctr"/>
            <a:r>
              <a:rPr lang="en-US" sz="1800" dirty="0" err="1"/>
              <a:t>E</a:t>
            </a:r>
            <a:r>
              <a:rPr lang="en-US" sz="1800" baseline="-25000" dirty="0" err="1"/>
              <a:t>coulomb</a:t>
            </a:r>
            <a:r>
              <a:rPr lang="en-US" sz="1800" baseline="-25000" dirty="0"/>
              <a:t> </a:t>
            </a:r>
            <a:r>
              <a:rPr lang="en-US" sz="1800" dirty="0"/>
              <a:t>~ </a:t>
            </a:r>
            <a:r>
              <a:rPr lang="en-US" sz="1800" dirty="0" err="1"/>
              <a:t>E</a:t>
            </a:r>
            <a:r>
              <a:rPr lang="en-US" sz="1800" baseline="-25000" dirty="0" err="1"/>
              <a:t>therm</a:t>
            </a:r>
            <a:endParaRPr lang="en-US" sz="1800" baseline="-25000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3732" y="1124253"/>
            <a:ext cx="9050981" cy="401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7395" tIns="38698" rIns="77395" bIns="38698">
            <a:spAutoFit/>
          </a:bodyPr>
          <a:lstStyle/>
          <a:p>
            <a:r>
              <a:rPr lang="en-US" sz="2100" dirty="0">
                <a:solidFill>
                  <a:srgbClr val="B2B2B2"/>
                </a:solidFill>
              </a:rPr>
              <a:t>Condensed Matter    &lt;&gt;   </a:t>
            </a:r>
            <a:r>
              <a:rPr lang="en-US" sz="2100" dirty="0">
                <a:solidFill>
                  <a:srgbClr val="FEF3A0"/>
                </a:solidFill>
              </a:rPr>
              <a:t> </a:t>
            </a:r>
            <a:r>
              <a:rPr lang="en-US" sz="2100" dirty="0"/>
              <a:t>Warm Dense Matter    </a:t>
            </a:r>
            <a:r>
              <a:rPr lang="en-US" sz="2100" dirty="0">
                <a:solidFill>
                  <a:srgbClr val="B2B2B2"/>
                </a:solidFill>
              </a:rPr>
              <a:t>&lt;&gt;    Hot Dense Matter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51927" y="5130417"/>
            <a:ext cx="8832749" cy="143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395" tIns="38698" rIns="77395" bIns="38698">
            <a:spAutoFit/>
          </a:bodyPr>
          <a:lstStyle/>
          <a:p>
            <a:pPr algn="ctr"/>
            <a:r>
              <a:rPr lang="en-US" sz="2000" dirty="0"/>
              <a:t>High </a:t>
            </a:r>
            <a:r>
              <a:rPr lang="en-US" sz="2000" dirty="0" smtClean="0"/>
              <a:t>free-electron </a:t>
            </a:r>
            <a:r>
              <a:rPr lang="en-US" sz="2000" dirty="0"/>
              <a:t>d</a:t>
            </a:r>
            <a:r>
              <a:rPr lang="en-US" sz="2000" dirty="0" smtClean="0"/>
              <a:t>ensity: penetration only up to </a:t>
            </a:r>
            <a:r>
              <a:rPr lang="en-US" sz="2000" dirty="0"/>
              <a:t>critical </a:t>
            </a:r>
            <a:r>
              <a:rPr lang="en-US" sz="2000" dirty="0" smtClean="0"/>
              <a:t>density </a:t>
            </a:r>
          </a:p>
          <a:p>
            <a:pPr algn="ctr"/>
            <a:r>
              <a:rPr lang="en-US" sz="2000" dirty="0" err="1" smtClean="0"/>
              <a:t>n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>
                <a:latin typeface="Symbol" pitchFamily="18" charset="2"/>
              </a:rPr>
              <a:t>w</a:t>
            </a:r>
            <a:r>
              <a:rPr lang="en-US" sz="2000" dirty="0"/>
              <a:t>²</a:t>
            </a:r>
            <a:r>
              <a:rPr lang="en-US" sz="2000" dirty="0">
                <a:latin typeface="Symbol" pitchFamily="18" charset="2"/>
              </a:rPr>
              <a:t>e</a:t>
            </a:r>
            <a:r>
              <a:rPr lang="en-US" sz="2000" baseline="-25000" dirty="0"/>
              <a:t>0</a:t>
            </a:r>
            <a:r>
              <a:rPr lang="en-US" sz="2000" dirty="0"/>
              <a:t>m/e² </a:t>
            </a:r>
          </a:p>
          <a:p>
            <a:pPr marL="342900" indent="-342900" algn="ctr">
              <a:buFont typeface="Wingdings"/>
              <a:buChar char="à"/>
            </a:pPr>
            <a:r>
              <a:rPr lang="en-US" sz="2000" dirty="0" smtClean="0">
                <a:sym typeface="Wingdings" panose="05000000000000000000" pitchFamily="2" charset="2"/>
              </a:rPr>
              <a:t>a</a:t>
            </a:r>
            <a:r>
              <a:rPr lang="en-US" sz="2000" dirty="0" smtClean="0"/>
              <a:t>ccess to volumetric plasma </a:t>
            </a:r>
            <a:r>
              <a:rPr lang="en-US" sz="2000" dirty="0"/>
              <a:t>parameters </a:t>
            </a:r>
            <a:r>
              <a:rPr lang="en-US" sz="2000" dirty="0" smtClean="0"/>
              <a:t>only by short </a:t>
            </a:r>
            <a:r>
              <a:rPr lang="en-US" sz="2000" dirty="0"/>
              <a:t>wavelength </a:t>
            </a:r>
            <a:r>
              <a:rPr lang="en-US" sz="2000" dirty="0" smtClean="0"/>
              <a:t>radiation (</a:t>
            </a:r>
            <a:r>
              <a:rPr lang="en-US" sz="2000" dirty="0">
                <a:latin typeface="Symbol" pitchFamily="18" charset="2"/>
              </a:rPr>
              <a:t>w </a:t>
            </a:r>
            <a:r>
              <a:rPr lang="en-US" sz="2000" dirty="0"/>
              <a:t>&gt; </a:t>
            </a:r>
            <a:r>
              <a:rPr lang="en-US" sz="2000" dirty="0" err="1">
                <a:latin typeface="Symbol" pitchFamily="18" charset="2"/>
              </a:rPr>
              <a:t>w</a:t>
            </a:r>
            <a:r>
              <a:rPr lang="en-US" sz="2000" baseline="-25000" dirty="0" err="1"/>
              <a:t>P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5795528" y="2163536"/>
            <a:ext cx="1397131" cy="2064833"/>
            <a:chOff x="5795528" y="2163536"/>
            <a:chExt cx="1397131" cy="2064833"/>
          </a:xfrm>
        </p:grpSpPr>
        <p:cxnSp>
          <p:nvCxnSpPr>
            <p:cNvPr id="8" name="Straight Arrow Connector 7"/>
            <p:cNvCxnSpPr/>
            <p:nvPr/>
          </p:nvCxnSpPr>
          <p:spPr bwMode="auto">
            <a:xfrm flipV="1">
              <a:off x="5919107" y="2163536"/>
              <a:ext cx="0" cy="1869622"/>
            </a:xfrm>
            <a:prstGeom prst="straightConnector1">
              <a:avLst/>
            </a:prstGeom>
            <a:solidFill>
              <a:schemeClr val="accent1"/>
            </a:solidFill>
            <a:ln w="127000" cap="flat" cmpd="sng" algn="ctr">
              <a:solidFill>
                <a:srgbClr val="FF0000">
                  <a:alpha val="3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Freeform 9"/>
            <p:cNvSpPr/>
            <p:nvPr/>
          </p:nvSpPr>
          <p:spPr bwMode="auto">
            <a:xfrm>
              <a:off x="5878287" y="3020788"/>
              <a:ext cx="685800" cy="955221"/>
            </a:xfrm>
            <a:custGeom>
              <a:avLst/>
              <a:gdLst>
                <a:gd name="connsiteX0" fmla="*/ 0 w 685800"/>
                <a:gd name="connsiteY0" fmla="*/ 955221 h 955221"/>
                <a:gd name="connsiteX1" fmla="*/ 302078 w 685800"/>
                <a:gd name="connsiteY1" fmla="*/ 865414 h 955221"/>
                <a:gd name="connsiteX2" fmla="*/ 538843 w 685800"/>
                <a:gd name="connsiteY2" fmla="*/ 604157 h 955221"/>
                <a:gd name="connsiteX3" fmla="*/ 685800 w 685800"/>
                <a:gd name="connsiteY3" fmla="*/ 0 h 95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" h="955221">
                  <a:moveTo>
                    <a:pt x="0" y="955221"/>
                  </a:moveTo>
                  <a:cubicBezTo>
                    <a:pt x="106135" y="939573"/>
                    <a:pt x="212271" y="923925"/>
                    <a:pt x="302078" y="865414"/>
                  </a:cubicBezTo>
                  <a:cubicBezTo>
                    <a:pt x="391885" y="806903"/>
                    <a:pt x="474889" y="748393"/>
                    <a:pt x="538843" y="604157"/>
                  </a:cubicBezTo>
                  <a:cubicBezTo>
                    <a:pt x="602797" y="459921"/>
                    <a:pt x="644298" y="229960"/>
                    <a:pt x="685800" y="0"/>
                  </a:cubicBezTo>
                </a:path>
              </a:pathLst>
            </a:custGeom>
            <a:noFill/>
            <a:ln w="127000" cap="flat" cmpd="sng" algn="ctr">
              <a:solidFill>
                <a:srgbClr val="60004B">
                  <a:alpha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None/>
                <a:tabLst/>
              </a:pPr>
              <a:endParaRPr kumimoji="0" lang="de-DE" sz="9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16" charset="-128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V="1">
              <a:off x="5860597" y="3967845"/>
              <a:ext cx="646339" cy="8164"/>
            </a:xfrm>
            <a:prstGeom prst="straightConnector1">
              <a:avLst/>
            </a:prstGeom>
            <a:solidFill>
              <a:schemeClr val="accent1"/>
            </a:solidFill>
            <a:ln w="127000" cap="flat" cmpd="sng" algn="ctr">
              <a:solidFill>
                <a:schemeClr val="tx1">
                  <a:lumMod val="75000"/>
                  <a:lumOff val="25000"/>
                  <a:alpha val="30196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TextBox 12"/>
            <p:cNvSpPr txBox="1"/>
            <p:nvPr/>
          </p:nvSpPr>
          <p:spPr>
            <a:xfrm rot="16200000">
              <a:off x="5340915" y="3168104"/>
              <a:ext cx="114005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Isochoric</a:t>
              </a:r>
              <a:r>
                <a:rPr lang="de-DE" dirty="0" smtClean="0"/>
                <a:t> </a:t>
              </a:r>
              <a:r>
                <a:rPr lang="de-DE" dirty="0" err="1" smtClean="0"/>
                <a:t>heating</a:t>
              </a:r>
              <a:endParaRPr lang="de-DE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43599" y="3997537"/>
              <a:ext cx="124906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static</a:t>
              </a:r>
              <a:r>
                <a:rPr lang="de-DE" dirty="0" smtClean="0"/>
                <a:t> </a:t>
              </a:r>
              <a:r>
                <a:rPr lang="de-DE" dirty="0" err="1" smtClean="0"/>
                <a:t>compression</a:t>
              </a:r>
              <a:endParaRPr lang="de-DE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12681" y="3456517"/>
              <a:ext cx="902811" cy="3970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shock</a:t>
              </a:r>
              <a:r>
                <a:rPr lang="de-DE" dirty="0" smtClean="0"/>
                <a:t>/</a:t>
              </a:r>
              <a:r>
                <a:rPr lang="de-DE" dirty="0" err="1" smtClean="0"/>
                <a:t>ramp</a:t>
              </a:r>
              <a:r>
                <a:rPr lang="de-DE" dirty="0" smtClean="0"/>
                <a:t> </a:t>
              </a:r>
            </a:p>
            <a:p>
              <a:r>
                <a:rPr lang="de-DE" dirty="0" err="1" smtClean="0"/>
                <a:t>compression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16268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</a:pPr>
            <a:r>
              <a:rPr lang="de-DE" b="0" dirty="0" err="1">
                <a:latin typeface="Calibri"/>
              </a:rPr>
              <a:t>Isochoric</a:t>
            </a:r>
            <a:r>
              <a:rPr lang="de-DE" b="0" dirty="0">
                <a:latin typeface="Calibri"/>
              </a:rPr>
              <a:t> </a:t>
            </a:r>
            <a:r>
              <a:rPr lang="de-DE" b="0" dirty="0" err="1">
                <a:latin typeface="Calibri"/>
              </a:rPr>
              <a:t>optical</a:t>
            </a:r>
            <a:r>
              <a:rPr lang="de-DE" b="0" dirty="0">
                <a:latin typeface="Calibri"/>
              </a:rPr>
              <a:t> </a:t>
            </a:r>
            <a:r>
              <a:rPr lang="de-DE" b="0" dirty="0" err="1" smtClean="0">
                <a:latin typeface="Calibri"/>
              </a:rPr>
              <a:t>heating</a:t>
            </a:r>
            <a:r>
              <a:rPr lang="de-DE" b="0" dirty="0" smtClean="0">
                <a:latin typeface="Calibri"/>
              </a:rPr>
              <a:t>; Shock-</a:t>
            </a:r>
            <a:r>
              <a:rPr lang="de-DE" b="0" dirty="0" err="1" smtClean="0">
                <a:latin typeface="Calibri"/>
              </a:rPr>
              <a:t>compression</a:t>
            </a:r>
            <a:r>
              <a:rPr lang="de-DE" b="0" dirty="0" smtClean="0">
                <a:latin typeface="Calibri"/>
              </a:rPr>
              <a:t>; </a:t>
            </a:r>
            <a:br>
              <a:rPr lang="de-DE" b="0" dirty="0" smtClean="0">
                <a:latin typeface="Calibri"/>
              </a:rPr>
            </a:br>
            <a:r>
              <a:rPr lang="de-DE" b="0" dirty="0" err="1" smtClean="0">
                <a:latin typeface="Calibri"/>
              </a:rPr>
              <a:t>Electron</a:t>
            </a:r>
            <a:r>
              <a:rPr lang="de-DE" b="0" dirty="0" smtClean="0">
                <a:latin typeface="Calibri"/>
              </a:rPr>
              <a:t> </a:t>
            </a:r>
            <a:r>
              <a:rPr lang="de-DE" b="0" dirty="0" err="1">
                <a:latin typeface="Calibri"/>
              </a:rPr>
              <a:t>coupling</a:t>
            </a:r>
            <a:r>
              <a:rPr lang="de-DE" b="0" dirty="0">
                <a:latin typeface="Calibri"/>
              </a:rPr>
              <a:t> </a:t>
            </a:r>
            <a:r>
              <a:rPr lang="de-DE" b="0" dirty="0" err="1" smtClean="0">
                <a:latin typeface="Calibri"/>
              </a:rPr>
              <a:t>dynamics</a:t>
            </a:r>
            <a:r>
              <a:rPr lang="de-DE" b="0" dirty="0" smtClean="0">
                <a:latin typeface="Calibri"/>
              </a:rPr>
              <a:t>; Phase </a:t>
            </a:r>
            <a:r>
              <a:rPr lang="de-DE" b="0" dirty="0" err="1">
                <a:latin typeface="Calibri"/>
              </a:rPr>
              <a:t>transitions</a:t>
            </a:r>
            <a:endParaRPr lang="de-DE" b="0" dirty="0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18147-7F90-4ED4-A31F-03D9884B7FA2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4142860" y="2847044"/>
            <a:ext cx="216024" cy="28083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5297" y="5499147"/>
            <a:ext cx="2442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800" b="0" dirty="0" err="1" smtClean="0">
                <a:solidFill>
                  <a:prstClr val="black"/>
                </a:solidFill>
                <a:latin typeface="Calibri"/>
                <a:ea typeface="+mn-ea"/>
              </a:rPr>
              <a:t>Cu</a:t>
            </a: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, Al,….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800" b="0" dirty="0" err="1" smtClean="0">
                <a:solidFill>
                  <a:prstClr val="black"/>
                </a:solidFill>
                <a:latin typeface="Calibri"/>
                <a:ea typeface="+mn-ea"/>
              </a:rPr>
              <a:t>Stacked</a:t>
            </a: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/</a:t>
            </a:r>
            <a:r>
              <a:rPr lang="de-DE" sz="1800" b="0" dirty="0" err="1" smtClean="0">
                <a:solidFill>
                  <a:prstClr val="black"/>
                </a:solidFill>
                <a:latin typeface="Calibri"/>
                <a:ea typeface="+mn-ea"/>
              </a:rPr>
              <a:t>layered</a:t>
            </a: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de-DE" sz="1800" b="0" dirty="0" err="1" smtClean="0">
                <a:solidFill>
                  <a:prstClr val="black"/>
                </a:solidFill>
                <a:latin typeface="Calibri"/>
                <a:ea typeface="+mn-ea"/>
              </a:rPr>
              <a:t>targets</a:t>
            </a: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endParaRPr lang="de-DE" sz="1800" b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472708" y="3915387"/>
            <a:ext cx="1462279" cy="7408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de-DE" sz="1800" b="0">
              <a:solidFill>
                <a:prstClr val="white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366853" y="2674886"/>
            <a:ext cx="629772" cy="1207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949" y="1071486"/>
            <a:ext cx="2173494" cy="136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70507" y="2273091"/>
            <a:ext cx="1180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XES (front)</a:t>
            </a:r>
            <a:endParaRPr lang="de-DE" sz="1800" b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502900" y="2662378"/>
            <a:ext cx="573156" cy="1232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68988" y="2267580"/>
            <a:ext cx="1097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XES (</a:t>
            </a:r>
            <a:r>
              <a:rPr lang="de-DE" sz="1800" b="0" dirty="0" err="1" smtClean="0">
                <a:solidFill>
                  <a:prstClr val="black"/>
                </a:solidFill>
                <a:latin typeface="Calibri"/>
                <a:ea typeface="+mn-ea"/>
              </a:rPr>
              <a:t>rear</a:t>
            </a: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)</a:t>
            </a:r>
            <a:endParaRPr lang="de-DE" sz="1800" b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502900" y="4251200"/>
            <a:ext cx="1430107" cy="109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63793" y="2646744"/>
            <a:ext cx="265636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400" b="0" u="sng" dirty="0" smtClean="0">
                <a:solidFill>
                  <a:prstClr val="black"/>
                </a:solidFill>
                <a:latin typeface="Calibri"/>
                <a:ea typeface="+mn-ea"/>
              </a:rPr>
              <a:t>XFEL </a:t>
            </a:r>
            <a:r>
              <a:rPr lang="de-DE" sz="1400" b="0" u="sng" dirty="0" err="1" smtClean="0">
                <a:solidFill>
                  <a:prstClr val="black"/>
                </a:solidFill>
                <a:latin typeface="Calibri"/>
                <a:ea typeface="+mn-ea"/>
              </a:rPr>
              <a:t>parameters</a:t>
            </a:r>
            <a:r>
              <a:rPr lang="de-DE" sz="1400" b="0" u="sng" dirty="0" smtClean="0">
                <a:solidFill>
                  <a:prstClr val="black"/>
                </a:solidFill>
                <a:latin typeface="Calibri"/>
                <a:ea typeface="+mn-ea"/>
              </a:rPr>
              <a:t>: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de-DE" sz="1400" b="0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400" dirty="0" err="1" smtClean="0">
                <a:solidFill>
                  <a:srgbClr val="FF0000"/>
                </a:solidFill>
                <a:latin typeface="Calibri"/>
                <a:ea typeface="+mn-ea"/>
              </a:rPr>
              <a:t>E</a:t>
            </a:r>
            <a:r>
              <a:rPr lang="de-DE" sz="1400" baseline="-25000" dirty="0" err="1" smtClean="0">
                <a:solidFill>
                  <a:srgbClr val="FF0000"/>
                </a:solidFill>
                <a:latin typeface="Calibri"/>
                <a:ea typeface="+mn-ea"/>
              </a:rPr>
              <a:t>ph</a:t>
            </a:r>
            <a:r>
              <a:rPr lang="de-DE" sz="1400" dirty="0" smtClean="0">
                <a:solidFill>
                  <a:srgbClr val="FF0000"/>
                </a:solidFill>
                <a:latin typeface="Calibri"/>
                <a:ea typeface="+mn-ea"/>
              </a:rPr>
              <a:t>: </a:t>
            </a:r>
            <a:r>
              <a:rPr lang="de-DE" sz="1400" dirty="0" smtClean="0">
                <a:solidFill>
                  <a:srgbClr val="FF0000"/>
                </a:solidFill>
                <a:latin typeface="Calibri"/>
                <a:ea typeface="+mn-ea"/>
              </a:rPr>
              <a:t>5-12 </a:t>
            </a:r>
            <a:r>
              <a:rPr lang="de-DE" sz="1400" dirty="0" err="1" smtClean="0">
                <a:solidFill>
                  <a:srgbClr val="FF0000"/>
                </a:solidFill>
                <a:latin typeface="Calibri"/>
                <a:ea typeface="+mn-ea"/>
              </a:rPr>
              <a:t>keV</a:t>
            </a:r>
            <a:r>
              <a:rPr lang="de-DE" sz="1400" dirty="0" smtClean="0">
                <a:solidFill>
                  <a:srgbClr val="FF0000"/>
                </a:solidFill>
                <a:latin typeface="Calibri"/>
                <a:ea typeface="+mn-ea"/>
              </a:rPr>
              <a:t> (</a:t>
            </a:r>
            <a:r>
              <a:rPr lang="de-DE" sz="1400" dirty="0" err="1" smtClean="0">
                <a:solidFill>
                  <a:srgbClr val="FF0000"/>
                </a:solidFill>
                <a:latin typeface="Calibri"/>
                <a:ea typeface="+mn-ea"/>
              </a:rPr>
              <a:t>tunable</a:t>
            </a:r>
            <a:r>
              <a:rPr lang="de-DE" sz="1400" dirty="0" smtClean="0">
                <a:solidFill>
                  <a:srgbClr val="FF0000"/>
                </a:solidFill>
                <a:latin typeface="Calibri"/>
                <a:ea typeface="+mn-ea"/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  <a:latin typeface="Calibri"/>
                <a:ea typeface="+mn-ea"/>
              </a:rPr>
              <a:t>if</a:t>
            </a:r>
            <a:r>
              <a:rPr lang="de-DE" sz="1400" dirty="0" smtClean="0">
                <a:solidFill>
                  <a:srgbClr val="FF0000"/>
                </a:solidFill>
                <a:latin typeface="Calibri"/>
                <a:ea typeface="+mn-ea"/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  <a:latin typeface="Calibri"/>
                <a:ea typeface="+mn-ea"/>
              </a:rPr>
              <a:t>possible</a:t>
            </a:r>
            <a:r>
              <a:rPr lang="de-DE" sz="1400" dirty="0" smtClean="0">
                <a:solidFill>
                  <a:srgbClr val="FF0000"/>
                </a:solidFill>
                <a:latin typeface="Calibri"/>
                <a:ea typeface="+mn-ea"/>
              </a:rPr>
              <a:t>)</a:t>
            </a:r>
            <a:endParaRPr lang="de-DE" sz="1400" dirty="0">
              <a:solidFill>
                <a:srgbClr val="FF0000"/>
              </a:solidFill>
              <a:latin typeface="Calibri"/>
              <a:ea typeface="+mn-ea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400" dirty="0" smtClean="0">
                <a:solidFill>
                  <a:srgbClr val="FF0000"/>
                </a:solidFill>
                <a:latin typeface="Calibri"/>
                <a:ea typeface="+mn-ea"/>
              </a:rPr>
              <a:t>Rep rate: </a:t>
            </a:r>
            <a:r>
              <a:rPr lang="de-DE" sz="1400" dirty="0" smtClean="0">
                <a:solidFill>
                  <a:srgbClr val="FF0000"/>
                </a:solidFill>
                <a:latin typeface="Calibri"/>
                <a:ea typeface="+mn-ea"/>
              </a:rPr>
              <a:t>10 Hz</a:t>
            </a:r>
            <a:endParaRPr lang="de-DE" sz="1400" dirty="0" smtClean="0">
              <a:solidFill>
                <a:srgbClr val="FF0000"/>
              </a:solidFill>
              <a:latin typeface="Calibri"/>
              <a:ea typeface="+mn-ea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400" b="0" dirty="0" err="1" smtClean="0">
                <a:solidFill>
                  <a:prstClr val="black"/>
                </a:solidFill>
                <a:latin typeface="Calibri"/>
                <a:ea typeface="+mn-ea"/>
              </a:rPr>
              <a:t>Bandwidth</a:t>
            </a:r>
            <a:r>
              <a:rPr lang="de-DE" sz="1400" b="0" dirty="0">
                <a:solidFill>
                  <a:prstClr val="black"/>
                </a:solidFill>
                <a:latin typeface="Calibri"/>
                <a:ea typeface="+mn-ea"/>
              </a:rPr>
              <a:t>:</a:t>
            </a:r>
            <a:r>
              <a:rPr lang="de-DE" sz="1400" b="0" dirty="0" smtClean="0">
                <a:solidFill>
                  <a:prstClr val="black"/>
                </a:solidFill>
                <a:latin typeface="Calibri"/>
                <a:ea typeface="+mn-ea"/>
              </a:rPr>
              <a:t> 10</a:t>
            </a:r>
            <a:r>
              <a:rPr lang="de-DE" sz="1400" b="0" baseline="30000" dirty="0" smtClean="0">
                <a:solidFill>
                  <a:prstClr val="black"/>
                </a:solidFill>
                <a:latin typeface="Calibri"/>
                <a:ea typeface="+mn-ea"/>
              </a:rPr>
              <a:t>-3</a:t>
            </a:r>
            <a:r>
              <a:rPr lang="de-DE" sz="1400" b="0" dirty="0" smtClean="0">
                <a:solidFill>
                  <a:prstClr val="black"/>
                </a:solidFill>
                <a:latin typeface="Calibri"/>
                <a:ea typeface="+mn-ea"/>
              </a:rPr>
              <a:t> - 10</a:t>
            </a:r>
            <a:r>
              <a:rPr lang="de-DE" sz="1400" b="0" baseline="30000" dirty="0" smtClean="0">
                <a:solidFill>
                  <a:prstClr val="black"/>
                </a:solidFill>
                <a:latin typeface="Calibri"/>
                <a:ea typeface="+mn-ea"/>
              </a:rPr>
              <a:t>-4</a:t>
            </a:r>
            <a:endParaRPr lang="de-DE" sz="1400" b="0" dirty="0">
              <a:solidFill>
                <a:prstClr val="black"/>
              </a:solidFill>
              <a:latin typeface="Calibri"/>
              <a:ea typeface="+mn-ea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400" b="0" dirty="0" smtClean="0">
                <a:latin typeface="Calibri"/>
                <a:ea typeface="+mn-ea"/>
              </a:rPr>
              <a:t>Pulse </a:t>
            </a:r>
            <a:r>
              <a:rPr lang="de-DE" sz="1400" b="0" dirty="0" err="1" smtClean="0">
                <a:latin typeface="Calibri"/>
                <a:ea typeface="+mn-ea"/>
              </a:rPr>
              <a:t>duration</a:t>
            </a:r>
            <a:r>
              <a:rPr lang="de-DE" sz="1400" b="0" dirty="0" smtClean="0">
                <a:latin typeface="Calibri"/>
                <a:ea typeface="+mn-ea"/>
              </a:rPr>
              <a:t>: </a:t>
            </a:r>
            <a:r>
              <a:rPr lang="de-DE" sz="1400" b="0" dirty="0" smtClean="0">
                <a:latin typeface="Calibri"/>
                <a:ea typeface="+mn-ea"/>
              </a:rPr>
              <a:t>15 </a:t>
            </a:r>
            <a:r>
              <a:rPr lang="de-DE" sz="1400" b="0" dirty="0" err="1" smtClean="0">
                <a:latin typeface="Calibri"/>
                <a:ea typeface="+mn-ea"/>
              </a:rPr>
              <a:t>fs</a:t>
            </a:r>
            <a:endParaRPr lang="de-DE" sz="1400" b="0" dirty="0" smtClean="0">
              <a:latin typeface="Calibri"/>
              <a:ea typeface="+mn-ea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400" b="0" dirty="0" smtClean="0">
                <a:solidFill>
                  <a:prstClr val="black"/>
                </a:solidFill>
                <a:latin typeface="Calibri"/>
                <a:ea typeface="+mn-ea"/>
              </a:rPr>
              <a:t>Photon </a:t>
            </a:r>
            <a:r>
              <a:rPr lang="de-DE" sz="1400" b="0" dirty="0" err="1" smtClean="0">
                <a:solidFill>
                  <a:prstClr val="black"/>
                </a:solidFill>
                <a:latin typeface="Calibri"/>
                <a:ea typeface="+mn-ea"/>
              </a:rPr>
              <a:t>flux</a:t>
            </a:r>
            <a:r>
              <a:rPr lang="de-DE" sz="1400" b="0" dirty="0">
                <a:solidFill>
                  <a:prstClr val="black"/>
                </a:solidFill>
                <a:latin typeface="Calibri"/>
                <a:ea typeface="+mn-ea"/>
              </a:rPr>
              <a:t>:</a:t>
            </a:r>
            <a:r>
              <a:rPr lang="de-DE" sz="1400" b="0" dirty="0" smtClean="0">
                <a:solidFill>
                  <a:prstClr val="black"/>
                </a:solidFill>
                <a:latin typeface="Calibri"/>
                <a:ea typeface="+mn-ea"/>
              </a:rPr>
              <a:t> &gt; 2x10</a:t>
            </a:r>
            <a:r>
              <a:rPr lang="de-DE" sz="1400" b="0" baseline="30000" dirty="0" smtClean="0">
                <a:solidFill>
                  <a:prstClr val="black"/>
                </a:solidFill>
                <a:latin typeface="Calibri"/>
                <a:ea typeface="+mn-ea"/>
              </a:rPr>
              <a:t>11</a:t>
            </a:r>
            <a:r>
              <a:rPr lang="de-DE" sz="1400" b="0" dirty="0" smtClean="0">
                <a:solidFill>
                  <a:prstClr val="black"/>
                </a:solidFill>
                <a:latin typeface="Calibri"/>
                <a:ea typeface="+mn-ea"/>
              </a:rPr>
              <a:t> (&gt;1 </a:t>
            </a:r>
            <a:r>
              <a:rPr lang="de-DE" sz="1400" b="0" dirty="0" err="1" smtClean="0">
                <a:solidFill>
                  <a:prstClr val="black"/>
                </a:solidFill>
                <a:latin typeface="Calibri"/>
                <a:ea typeface="+mn-ea"/>
              </a:rPr>
              <a:t>mJ</a:t>
            </a:r>
            <a:r>
              <a:rPr lang="de-DE" sz="1400" b="0" dirty="0" smtClean="0">
                <a:solidFill>
                  <a:prstClr val="black"/>
                </a:solidFill>
                <a:latin typeface="Calibri"/>
                <a:ea typeface="+mn-ea"/>
              </a:rPr>
              <a:t>)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400" b="0" dirty="0" smtClean="0">
                <a:solidFill>
                  <a:prstClr val="black"/>
                </a:solidFill>
                <a:latin typeface="Calibri"/>
                <a:ea typeface="+mn-ea"/>
              </a:rPr>
              <a:t>Focus: 1 </a:t>
            </a:r>
            <a:r>
              <a:rPr lang="de-DE" sz="1400" b="0" dirty="0" err="1" smtClean="0">
                <a:solidFill>
                  <a:prstClr val="black"/>
                </a:solidFill>
                <a:latin typeface="Calibri"/>
                <a:ea typeface="+mn-ea"/>
              </a:rPr>
              <a:t>micron</a:t>
            </a:r>
            <a:r>
              <a:rPr lang="de-DE" sz="1400" b="0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endParaRPr lang="de-DE" sz="1400" b="0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400" b="0" dirty="0" smtClean="0">
                <a:latin typeface="Calibri"/>
                <a:ea typeface="+mn-ea"/>
              </a:rPr>
              <a:t>Timing </a:t>
            </a:r>
            <a:r>
              <a:rPr lang="de-DE" sz="1400" b="0" dirty="0" err="1" smtClean="0">
                <a:latin typeface="Calibri"/>
                <a:ea typeface="+mn-ea"/>
              </a:rPr>
              <a:t>jitter</a:t>
            </a:r>
            <a:r>
              <a:rPr lang="de-DE" sz="1400" b="0" dirty="0" smtClean="0">
                <a:latin typeface="Calibri"/>
                <a:ea typeface="+mn-ea"/>
              </a:rPr>
              <a:t>: &lt; 15 </a:t>
            </a:r>
            <a:r>
              <a:rPr lang="de-DE" sz="1400" b="0" dirty="0" err="1" smtClean="0">
                <a:latin typeface="Calibri"/>
                <a:ea typeface="+mn-ea"/>
              </a:rPr>
              <a:t>fs</a:t>
            </a:r>
            <a:endParaRPr lang="de-DE" sz="1400" b="0" dirty="0" smtClean="0">
              <a:latin typeface="Calibri"/>
              <a:ea typeface="+mn-ea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502900" y="4365104"/>
            <a:ext cx="1223051" cy="86583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922695" y="5237949"/>
            <a:ext cx="2195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800" b="0" dirty="0" err="1" smtClean="0">
                <a:solidFill>
                  <a:prstClr val="black"/>
                </a:solidFill>
                <a:latin typeface="Calibri"/>
                <a:ea typeface="+mn-ea"/>
              </a:rPr>
              <a:t>Inelastic</a:t>
            </a: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de-DE" sz="1800" b="0" dirty="0" err="1" smtClean="0">
                <a:solidFill>
                  <a:prstClr val="black"/>
                </a:solidFill>
                <a:latin typeface="Calibri"/>
                <a:ea typeface="+mn-ea"/>
              </a:rPr>
              <a:t>Scattering</a:t>
            </a: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800" b="0" dirty="0" err="1" smtClean="0">
                <a:solidFill>
                  <a:prstClr val="black"/>
                </a:solidFill>
                <a:latin typeface="Calibri"/>
                <a:ea typeface="+mn-ea"/>
              </a:rPr>
              <a:t>Measuring</a:t>
            </a: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 (</a:t>
            </a:r>
            <a:r>
              <a:rPr lang="de-DE" sz="1800" b="0" dirty="0" err="1" smtClean="0">
                <a:solidFill>
                  <a:prstClr val="black"/>
                </a:solidFill>
                <a:latin typeface="Calibri"/>
                <a:ea typeface="+mn-ea"/>
              </a:rPr>
              <a:t>Te</a:t>
            </a: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, ne, </a:t>
            </a:r>
            <a:r>
              <a:rPr lang="de-DE" sz="1800" b="0" dirty="0" err="1" smtClean="0">
                <a:solidFill>
                  <a:prstClr val="black"/>
                </a:solidFill>
                <a:latin typeface="Calibri"/>
                <a:ea typeface="+mn-ea"/>
              </a:rPr>
              <a:t>Ti</a:t>
            </a: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)</a:t>
            </a:r>
            <a:endParaRPr lang="de-DE" sz="1800" b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502900" y="4251200"/>
            <a:ext cx="1430107" cy="1099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ight Arrow 29"/>
          <p:cNvSpPr/>
          <p:nvPr/>
        </p:nvSpPr>
        <p:spPr>
          <a:xfrm>
            <a:off x="2746994" y="3984286"/>
            <a:ext cx="1462279" cy="74085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rot="-900000">
            <a:off x="5382691" y="3400089"/>
            <a:ext cx="77447" cy="71039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de-DE" sz="1800" b="0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50750" y="2955596"/>
            <a:ext cx="1928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800" b="0" dirty="0" err="1" smtClean="0">
                <a:solidFill>
                  <a:prstClr val="black"/>
                </a:solidFill>
                <a:latin typeface="Calibri"/>
                <a:ea typeface="+mn-ea"/>
              </a:rPr>
              <a:t>Diffraction</a:t>
            </a:r>
            <a:endParaRPr lang="de-DE" sz="1800" b="0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(</a:t>
            </a:r>
            <a:r>
              <a:rPr lang="de-DE" sz="1800" b="0" dirty="0" err="1" smtClean="0">
                <a:solidFill>
                  <a:prstClr val="black"/>
                </a:solidFill>
                <a:latin typeface="Calibri"/>
                <a:ea typeface="+mn-ea"/>
              </a:rPr>
              <a:t>phase</a:t>
            </a: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de-DE" sz="1800" b="0" dirty="0" err="1" smtClean="0">
                <a:solidFill>
                  <a:prstClr val="black"/>
                </a:solidFill>
                <a:latin typeface="Calibri"/>
                <a:ea typeface="+mn-ea"/>
              </a:rPr>
              <a:t>transitions</a:t>
            </a: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)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4502900" y="3826933"/>
            <a:ext cx="788767" cy="28146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63793" y="4850699"/>
            <a:ext cx="2044791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400" b="0" u="sng" dirty="0" smtClean="0">
                <a:solidFill>
                  <a:prstClr val="black"/>
                </a:solidFill>
                <a:latin typeface="Calibri"/>
                <a:ea typeface="+mn-ea"/>
              </a:rPr>
              <a:t>PP Laser </a:t>
            </a:r>
            <a:r>
              <a:rPr lang="de-DE" sz="1400" b="0" u="sng" dirty="0" err="1" smtClean="0">
                <a:solidFill>
                  <a:prstClr val="black"/>
                </a:solidFill>
                <a:latin typeface="Calibri"/>
                <a:ea typeface="+mn-ea"/>
              </a:rPr>
              <a:t>parameters</a:t>
            </a:r>
            <a:r>
              <a:rPr lang="de-DE" sz="1400" b="0" u="sng" dirty="0" smtClean="0">
                <a:solidFill>
                  <a:prstClr val="black"/>
                </a:solidFill>
                <a:latin typeface="Calibri"/>
                <a:ea typeface="+mn-ea"/>
              </a:rPr>
              <a:t>: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de-DE" sz="1400" b="0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400" b="0" dirty="0" err="1" smtClean="0">
                <a:solidFill>
                  <a:prstClr val="black"/>
                </a:solidFill>
                <a:latin typeface="Calibri"/>
                <a:ea typeface="+mn-ea"/>
              </a:rPr>
              <a:t>Eph</a:t>
            </a:r>
            <a:r>
              <a:rPr lang="de-DE" sz="1400" b="0" dirty="0" smtClean="0">
                <a:solidFill>
                  <a:prstClr val="black"/>
                </a:solidFill>
                <a:latin typeface="Calibri"/>
                <a:ea typeface="+mn-ea"/>
              </a:rPr>
              <a:t>: 800  </a:t>
            </a:r>
            <a:r>
              <a:rPr lang="de-DE" sz="1400" b="0" dirty="0" err="1" smtClean="0">
                <a:solidFill>
                  <a:prstClr val="black"/>
                </a:solidFill>
                <a:latin typeface="Calibri"/>
                <a:ea typeface="+mn-ea"/>
              </a:rPr>
              <a:t>nm</a:t>
            </a:r>
            <a:endParaRPr lang="de-DE" sz="1400" b="0" dirty="0">
              <a:solidFill>
                <a:prstClr val="black"/>
              </a:solidFill>
              <a:latin typeface="Calibri"/>
              <a:ea typeface="+mn-ea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400" dirty="0" smtClean="0">
                <a:solidFill>
                  <a:srgbClr val="FF0000"/>
                </a:solidFill>
                <a:latin typeface="Calibri"/>
                <a:ea typeface="+mn-ea"/>
              </a:rPr>
              <a:t>Rep rate: 10 Hz</a:t>
            </a:r>
            <a:endParaRPr lang="de-DE" sz="1400" dirty="0">
              <a:solidFill>
                <a:srgbClr val="FF0000"/>
              </a:solidFill>
              <a:latin typeface="Calibri"/>
              <a:ea typeface="+mn-ea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400" b="0" dirty="0" smtClean="0">
                <a:solidFill>
                  <a:prstClr val="black"/>
                </a:solidFill>
                <a:latin typeface="Calibri"/>
                <a:ea typeface="+mn-ea"/>
              </a:rPr>
              <a:t>Pulse </a:t>
            </a:r>
            <a:r>
              <a:rPr lang="de-DE" sz="1400" b="0" dirty="0" err="1" smtClean="0">
                <a:solidFill>
                  <a:prstClr val="black"/>
                </a:solidFill>
                <a:latin typeface="Calibri"/>
                <a:ea typeface="+mn-ea"/>
              </a:rPr>
              <a:t>duration</a:t>
            </a:r>
            <a:r>
              <a:rPr lang="de-DE" sz="1400" b="0" dirty="0" smtClean="0">
                <a:solidFill>
                  <a:prstClr val="black"/>
                </a:solidFill>
                <a:latin typeface="Calibri"/>
                <a:ea typeface="+mn-ea"/>
              </a:rPr>
              <a:t>: </a:t>
            </a:r>
            <a:r>
              <a:rPr lang="de-DE" sz="1400" b="0" dirty="0" smtClean="0">
                <a:solidFill>
                  <a:srgbClr val="FF0000"/>
                </a:solidFill>
                <a:latin typeface="Calibri"/>
                <a:ea typeface="+mn-ea"/>
              </a:rPr>
              <a:t>15-800 </a:t>
            </a:r>
            <a:r>
              <a:rPr lang="de-DE" sz="1400" b="0" dirty="0" err="1" smtClean="0">
                <a:solidFill>
                  <a:srgbClr val="FF0000"/>
                </a:solidFill>
                <a:latin typeface="Calibri"/>
                <a:ea typeface="+mn-ea"/>
              </a:rPr>
              <a:t>fs</a:t>
            </a:r>
            <a:endParaRPr lang="de-DE" sz="1400" b="0" dirty="0" smtClean="0">
              <a:solidFill>
                <a:srgbClr val="FF0000"/>
              </a:solidFill>
              <a:latin typeface="Calibri"/>
              <a:ea typeface="+mn-ea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400" b="0" dirty="0" smtClean="0">
                <a:solidFill>
                  <a:prstClr val="black"/>
                </a:solidFill>
                <a:latin typeface="Calibri"/>
                <a:ea typeface="+mn-ea"/>
              </a:rPr>
              <a:t>Photon </a:t>
            </a:r>
            <a:r>
              <a:rPr lang="de-DE" sz="1400" b="0" dirty="0" err="1" smtClean="0">
                <a:solidFill>
                  <a:prstClr val="black"/>
                </a:solidFill>
                <a:latin typeface="Calibri"/>
                <a:ea typeface="+mn-ea"/>
              </a:rPr>
              <a:t>energy</a:t>
            </a:r>
            <a:r>
              <a:rPr lang="de-DE" sz="1400" b="0" dirty="0" smtClean="0">
                <a:solidFill>
                  <a:prstClr val="black"/>
                </a:solidFill>
                <a:latin typeface="Calibri"/>
                <a:ea typeface="+mn-ea"/>
              </a:rPr>
              <a:t>: 1 -100 </a:t>
            </a:r>
            <a:r>
              <a:rPr lang="de-DE" sz="1400" b="0" dirty="0" err="1" smtClean="0">
                <a:solidFill>
                  <a:prstClr val="black"/>
                </a:solidFill>
                <a:latin typeface="Calibri"/>
                <a:ea typeface="+mn-ea"/>
              </a:rPr>
              <a:t>mJ</a:t>
            </a:r>
            <a:endParaRPr lang="de-DE" sz="1400" b="0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400" dirty="0" smtClean="0">
                <a:solidFill>
                  <a:prstClr val="black"/>
                </a:solidFill>
                <a:latin typeface="Calibri"/>
                <a:ea typeface="+mn-ea"/>
              </a:rPr>
              <a:t>Timing </a:t>
            </a:r>
            <a:r>
              <a:rPr lang="de-DE" sz="1400" dirty="0" err="1" smtClean="0">
                <a:solidFill>
                  <a:prstClr val="black"/>
                </a:solidFill>
                <a:latin typeface="Calibri"/>
                <a:ea typeface="+mn-ea"/>
              </a:rPr>
              <a:t>jitter</a:t>
            </a:r>
            <a:r>
              <a:rPr lang="de-DE" sz="1400" dirty="0" smtClean="0">
                <a:solidFill>
                  <a:prstClr val="black"/>
                </a:solidFill>
                <a:latin typeface="Calibri"/>
                <a:ea typeface="+mn-ea"/>
              </a:rPr>
              <a:t>: &lt; 15 </a:t>
            </a:r>
            <a:r>
              <a:rPr lang="de-DE" sz="1400" dirty="0" err="1" smtClean="0">
                <a:solidFill>
                  <a:prstClr val="black"/>
                </a:solidFill>
                <a:latin typeface="Calibri"/>
                <a:ea typeface="+mn-ea"/>
              </a:rPr>
              <a:t>fs</a:t>
            </a:r>
            <a:endParaRPr lang="de-DE" sz="1400" dirty="0" smtClean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13757" y="4108400"/>
            <a:ext cx="802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de-DE" sz="1800" b="0" dirty="0" smtClean="0">
                <a:solidFill>
                  <a:prstClr val="black"/>
                </a:solidFill>
                <a:latin typeface="Calibri"/>
                <a:ea typeface="+mn-ea"/>
              </a:rPr>
              <a:t>XANES</a:t>
            </a:r>
            <a:endParaRPr lang="de-DE" sz="1800" b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541" y="3755284"/>
            <a:ext cx="1585093" cy="128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751479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 X-</a:t>
            </a:r>
            <a:r>
              <a:rPr lang="de-DE" dirty="0" err="1" smtClean="0"/>
              <a:t>ray</a:t>
            </a:r>
            <a:r>
              <a:rPr lang="de-DE" dirty="0" smtClean="0"/>
              <a:t> </a:t>
            </a:r>
            <a:r>
              <a:rPr lang="de-DE" dirty="0" err="1" smtClean="0"/>
              <a:t>parameters</a:t>
            </a:r>
            <a:r>
              <a:rPr lang="de-DE" dirty="0" smtClean="0"/>
              <a:t> day-1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28" y="1168468"/>
            <a:ext cx="4148942" cy="5230812"/>
          </a:xfrm>
          <a:ln>
            <a:solidFill>
              <a:srgbClr val="7030A0"/>
            </a:solidFill>
          </a:ln>
        </p:spPr>
        <p:txBody>
          <a:bodyPr/>
          <a:lstStyle/>
          <a:p>
            <a:r>
              <a:rPr lang="de-DE" sz="1400" u="sng" dirty="0" err="1" smtClean="0"/>
              <a:t>dDAC</a:t>
            </a:r>
            <a:r>
              <a:rPr lang="de-DE" sz="1400" u="sng" dirty="0" smtClean="0"/>
              <a:t> </a:t>
            </a:r>
            <a:r>
              <a:rPr lang="de-DE" sz="1400" u="sng" dirty="0" err="1" smtClean="0"/>
              <a:t>experiments</a:t>
            </a:r>
            <a:endParaRPr lang="de-DE" sz="1400" u="sng" dirty="0" smtClean="0"/>
          </a:p>
          <a:p>
            <a:endParaRPr lang="de-DE" sz="1400" dirty="0"/>
          </a:p>
          <a:p>
            <a:pPr>
              <a:buFont typeface="Arial" panose="020B0604020202020204" pitchFamily="34" charset="0"/>
              <a:buChar char="•"/>
              <a:defRPr b="1"/>
            </a:pPr>
            <a:r>
              <a:rPr lang="en-US" sz="1400" b="0" dirty="0"/>
              <a:t>Photon energy: 	</a:t>
            </a:r>
            <a:r>
              <a:rPr lang="en-US" sz="1400" b="0" dirty="0" smtClean="0"/>
              <a:t>	</a:t>
            </a:r>
            <a:r>
              <a:rPr lang="en-US" sz="1400" dirty="0" smtClean="0"/>
              <a:t>15-25 </a:t>
            </a:r>
            <a:r>
              <a:rPr lang="en-US" sz="1400" dirty="0" err="1"/>
              <a:t>keV</a:t>
            </a:r>
            <a:r>
              <a:rPr lang="en-US" sz="1400" dirty="0"/>
              <a:t> </a:t>
            </a:r>
            <a:r>
              <a:rPr lang="en-US" sz="1400" dirty="0" smtClean="0"/>
              <a:t>critical due to absorption</a:t>
            </a:r>
          </a:p>
          <a:p>
            <a:pPr>
              <a:buFont typeface="Arial" panose="020B0604020202020204" pitchFamily="34" charset="0"/>
              <a:buChar char="•"/>
              <a:defRPr b="1"/>
            </a:pPr>
            <a:endParaRPr lang="en-US" sz="1400" dirty="0"/>
          </a:p>
          <a:p>
            <a:pPr>
              <a:buFont typeface="Arial" panose="020B0604020202020204" pitchFamily="34" charset="0"/>
              <a:buChar char="•"/>
              <a:defRPr b="1"/>
            </a:pPr>
            <a:r>
              <a:rPr lang="en-US" sz="1400" b="0" dirty="0"/>
              <a:t>Pulse duration: 	</a:t>
            </a:r>
            <a:r>
              <a:rPr lang="en-US" sz="1400" b="0" dirty="0" smtClean="0"/>
              <a:t>	</a:t>
            </a:r>
            <a:r>
              <a:rPr lang="en-US" sz="1400" dirty="0" smtClean="0"/>
              <a:t>any </a:t>
            </a:r>
            <a:br>
              <a:rPr lang="en-US" sz="1400" dirty="0" smtClean="0"/>
            </a:br>
            <a:r>
              <a:rPr lang="en-US" sz="1400" dirty="0" smtClean="0"/>
              <a:t>			(300fs OK)</a:t>
            </a:r>
          </a:p>
          <a:p>
            <a:pPr>
              <a:buFont typeface="Arial" panose="020B0604020202020204" pitchFamily="34" charset="0"/>
              <a:buChar char="•"/>
              <a:defRPr b="1"/>
            </a:pPr>
            <a:r>
              <a:rPr lang="de-DE" sz="1400" b="0" dirty="0" smtClean="0"/>
              <a:t>Pulse </a:t>
            </a:r>
            <a:r>
              <a:rPr lang="de-DE" sz="1400" b="0" dirty="0" err="1" smtClean="0"/>
              <a:t>energy</a:t>
            </a:r>
            <a:r>
              <a:rPr lang="de-DE" sz="1400" b="0" dirty="0" smtClean="0"/>
              <a:t>: 	</a:t>
            </a:r>
            <a:r>
              <a:rPr lang="de-DE" sz="1400" dirty="0" smtClean="0"/>
              <a:t>	</a:t>
            </a:r>
            <a:r>
              <a:rPr lang="de-DE" sz="1400" dirty="0" err="1" smtClean="0"/>
              <a:t>maximum</a:t>
            </a:r>
            <a:endParaRPr lang="en-US" sz="1400" dirty="0" smtClean="0"/>
          </a:p>
          <a:p>
            <a:pPr>
              <a:buFont typeface="Arial" panose="020B0604020202020204" pitchFamily="34" charset="0"/>
              <a:buChar char="•"/>
              <a:defRPr b="1"/>
            </a:pPr>
            <a:endParaRPr lang="en-US" sz="1400" dirty="0"/>
          </a:p>
          <a:p>
            <a:pPr>
              <a:buFont typeface="Arial" panose="020B0604020202020204" pitchFamily="34" charset="0"/>
              <a:buChar char="•"/>
              <a:defRPr b="1"/>
            </a:pPr>
            <a:r>
              <a:rPr lang="en-US" sz="1400" b="0" dirty="0"/>
              <a:t>Repetition rate: 	</a:t>
            </a:r>
            <a:r>
              <a:rPr lang="en-US" sz="1400" b="0" dirty="0" smtClean="0"/>
              <a:t>	</a:t>
            </a:r>
            <a:r>
              <a:rPr lang="en-US" sz="1400" dirty="0" smtClean="0"/>
              <a:t>100 </a:t>
            </a:r>
            <a:r>
              <a:rPr lang="en-US" sz="1400" dirty="0"/>
              <a:t>kHz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(</a:t>
            </a:r>
            <a:r>
              <a:rPr lang="en-US" sz="1400" dirty="0"/>
              <a:t>limited by our day-1 detector</a:t>
            </a:r>
            <a:r>
              <a:rPr lang="en-US" sz="1400" dirty="0" smtClean="0"/>
              <a:t>)</a:t>
            </a:r>
          </a:p>
          <a:p>
            <a:pPr>
              <a:buFont typeface="Arial" panose="020B0604020202020204" pitchFamily="34" charset="0"/>
              <a:buChar char="•"/>
              <a:defRPr b="1"/>
            </a:pPr>
            <a:endParaRPr lang="en-US" sz="1400" dirty="0"/>
          </a:p>
          <a:p>
            <a:pPr>
              <a:buFont typeface="Arial" panose="020B0604020202020204" pitchFamily="34" charset="0"/>
              <a:buChar char="•"/>
              <a:defRPr b="1"/>
            </a:pPr>
            <a:r>
              <a:rPr lang="en-US" sz="1400" b="0" dirty="0"/>
              <a:t>Number of pulses: 	 </a:t>
            </a:r>
            <a:r>
              <a:rPr lang="en-US" sz="1400" dirty="0"/>
              <a:t>≤ 60  (detector capacity</a:t>
            </a:r>
            <a:r>
              <a:rPr lang="en-US" sz="1400" dirty="0" smtClean="0"/>
              <a:t>)</a:t>
            </a:r>
          </a:p>
          <a:p>
            <a:pPr>
              <a:buFont typeface="Arial" panose="020B0604020202020204" pitchFamily="34" charset="0"/>
              <a:buChar char="•"/>
              <a:defRPr b="1"/>
            </a:pPr>
            <a:endParaRPr lang="en-US" sz="1400" dirty="0"/>
          </a:p>
          <a:p>
            <a:pPr>
              <a:buFont typeface="Arial" panose="020B0604020202020204" pitchFamily="34" charset="0"/>
              <a:buChar char="•"/>
              <a:defRPr b="1"/>
            </a:pPr>
            <a:r>
              <a:rPr lang="en-US" sz="1400" b="0" dirty="0"/>
              <a:t>Focus:</a:t>
            </a:r>
            <a:r>
              <a:rPr lang="en-US" sz="1400" dirty="0"/>
              <a:t> 		5-15 </a:t>
            </a:r>
            <a:r>
              <a:rPr lang="en-US" sz="1400" dirty="0" smtClean="0"/>
              <a:t>µm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			</a:t>
            </a:r>
          </a:p>
          <a:p>
            <a:pPr>
              <a:buFont typeface="Arial" panose="020B0604020202020204" pitchFamily="34" charset="0"/>
              <a:buChar char="•"/>
              <a:defRPr b="1"/>
            </a:pPr>
            <a:r>
              <a:rPr lang="en-US" sz="1400" b="0" dirty="0" smtClean="0"/>
              <a:t>Seeding/Mono: </a:t>
            </a:r>
            <a:r>
              <a:rPr lang="en-US" sz="1400" b="0" dirty="0"/>
              <a:t>	</a:t>
            </a:r>
            <a:r>
              <a:rPr lang="en-US" sz="1400" dirty="0"/>
              <a:t>	</a:t>
            </a:r>
            <a:r>
              <a:rPr lang="en-US" sz="1400" dirty="0" smtClean="0"/>
              <a:t>not </a:t>
            </a:r>
            <a:r>
              <a:rPr lang="en-US" sz="1400" dirty="0"/>
              <a:t>crucial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F152-CCDD-45D2-A883-C8FA0039B151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65659" y="1173916"/>
            <a:ext cx="4148942" cy="5230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92125" indent="-22066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n"/>
              <a:defRPr>
                <a:solidFill>
                  <a:schemeClr val="hlink"/>
                </a:solidFill>
                <a:latin typeface="+mn-lt"/>
                <a:ea typeface="+mn-ea"/>
              </a:defRPr>
            </a:lvl2pPr>
            <a:lvl3pPr marL="727075" indent="-233363" algn="l" rtl="0" fontAlgn="base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60000"/>
              <a:buFont typeface="Wingdings" pitchFamily="2" charset="2"/>
              <a:buChar char="è"/>
              <a:defRPr sz="1600" b="1">
                <a:solidFill>
                  <a:srgbClr val="FF3300"/>
                </a:solidFill>
                <a:latin typeface="+mn-lt"/>
                <a:ea typeface="+mn-ea"/>
              </a:defRPr>
            </a:lvl3pPr>
            <a:lvl4pPr marL="927100" indent="-198438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1600">
                <a:solidFill>
                  <a:srgbClr val="100F2E"/>
                </a:solidFill>
                <a:latin typeface="+mn-lt"/>
                <a:ea typeface="+mn-ea"/>
              </a:defRPr>
            </a:lvl4pPr>
            <a:lvl5pPr marL="1152525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 b="1">
                <a:solidFill>
                  <a:srgbClr val="100F2E"/>
                </a:solidFill>
                <a:latin typeface="+mn-lt"/>
                <a:ea typeface="+mn-ea"/>
              </a:defRPr>
            </a:lvl5pPr>
            <a:lvl6pPr marL="1609725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 b="1">
                <a:solidFill>
                  <a:srgbClr val="100F2E"/>
                </a:solidFill>
                <a:latin typeface="+mn-lt"/>
                <a:ea typeface="+mn-ea"/>
              </a:defRPr>
            </a:lvl6pPr>
            <a:lvl7pPr marL="2066925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 b="1">
                <a:solidFill>
                  <a:srgbClr val="100F2E"/>
                </a:solidFill>
                <a:latin typeface="+mn-lt"/>
                <a:ea typeface="+mn-ea"/>
              </a:defRPr>
            </a:lvl7pPr>
            <a:lvl8pPr marL="2524125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 b="1">
                <a:solidFill>
                  <a:srgbClr val="100F2E"/>
                </a:solidFill>
                <a:latin typeface="+mn-lt"/>
                <a:ea typeface="+mn-ea"/>
              </a:defRPr>
            </a:lvl8pPr>
            <a:lvl9pPr marL="2981325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 b="1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de-DE" sz="1400" u="sng" kern="0" dirty="0" err="1" smtClean="0"/>
              <a:t>Isochoric</a:t>
            </a:r>
            <a:r>
              <a:rPr lang="de-DE" sz="1400" u="sng" kern="0" dirty="0" smtClean="0"/>
              <a:t> </a:t>
            </a:r>
            <a:r>
              <a:rPr lang="de-DE" sz="1400" u="sng" kern="0" dirty="0" err="1" smtClean="0"/>
              <a:t>heating</a:t>
            </a:r>
            <a:r>
              <a:rPr lang="de-DE" sz="1400" u="sng" kern="0" dirty="0" smtClean="0"/>
              <a:t> </a:t>
            </a:r>
            <a:r>
              <a:rPr lang="de-DE" sz="1400" u="sng" kern="0" dirty="0" err="1" smtClean="0"/>
              <a:t>experiments</a:t>
            </a:r>
            <a:endParaRPr lang="de-DE" sz="1400" u="sng" kern="0" dirty="0" smtClean="0"/>
          </a:p>
          <a:p>
            <a:endParaRPr lang="de-DE" sz="1400" kern="0" dirty="0" smtClean="0"/>
          </a:p>
          <a:p>
            <a:pPr>
              <a:buFont typeface="Arial" panose="020B0604020202020204" pitchFamily="34" charset="0"/>
              <a:buChar char="•"/>
              <a:defRPr b="1"/>
            </a:pPr>
            <a:r>
              <a:rPr lang="en-US" sz="1400" b="0" dirty="0" smtClean="0"/>
              <a:t>Photon </a:t>
            </a:r>
            <a:r>
              <a:rPr lang="en-US" sz="1400" b="0" dirty="0"/>
              <a:t>energy: 	 </a:t>
            </a:r>
            <a:r>
              <a:rPr lang="en-US" sz="1400" b="0" dirty="0" smtClean="0"/>
              <a:t>         	</a:t>
            </a:r>
            <a:r>
              <a:rPr lang="en-US" sz="1400" dirty="0" smtClean="0"/>
              <a:t>5-25 </a:t>
            </a:r>
            <a:r>
              <a:rPr lang="en-US" sz="1400" dirty="0" err="1"/>
              <a:t>keV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(</a:t>
            </a:r>
            <a:r>
              <a:rPr lang="en-US" sz="1400" b="0" dirty="0" smtClean="0"/>
              <a:t>tunable if possible)</a:t>
            </a:r>
            <a:r>
              <a:rPr lang="en-US" sz="1400" dirty="0" smtClean="0"/>
              <a:t>	8-25 </a:t>
            </a:r>
            <a:r>
              <a:rPr lang="en-US" sz="1400" dirty="0" err="1"/>
              <a:t>keV</a:t>
            </a:r>
            <a:endParaRPr lang="en-US" sz="1400" dirty="0"/>
          </a:p>
          <a:p>
            <a:pPr>
              <a:buFont typeface="Arial" panose="020B0604020202020204" pitchFamily="34" charset="0"/>
              <a:buChar char="•"/>
              <a:defRPr b="1"/>
            </a:pPr>
            <a:endParaRPr lang="de-DE" sz="1400" b="0" kern="0" dirty="0" smtClean="0"/>
          </a:p>
          <a:p>
            <a:pPr>
              <a:buFont typeface="Arial" panose="020B0604020202020204" pitchFamily="34" charset="0"/>
              <a:buChar char="•"/>
              <a:defRPr b="1"/>
            </a:pPr>
            <a:r>
              <a:rPr lang="de-DE" sz="1400" b="0" dirty="0"/>
              <a:t>Pulse </a:t>
            </a:r>
            <a:r>
              <a:rPr lang="de-DE" sz="1400" b="0" dirty="0" err="1"/>
              <a:t>energy</a:t>
            </a:r>
            <a:r>
              <a:rPr lang="de-DE" sz="1400" b="0" dirty="0"/>
              <a:t>: 	</a:t>
            </a:r>
            <a:r>
              <a:rPr lang="de-DE" sz="1400" dirty="0"/>
              <a:t>	</a:t>
            </a:r>
            <a:r>
              <a:rPr lang="de-DE" sz="1400" dirty="0" err="1" smtClean="0"/>
              <a:t>maximum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>
                <a:solidFill>
                  <a:prstClr val="black"/>
                </a:solidFill>
                <a:latin typeface="Calibri"/>
              </a:rPr>
              <a:t>&gt; </a:t>
            </a:r>
            <a:r>
              <a:rPr lang="de-DE" sz="1400" dirty="0">
                <a:solidFill>
                  <a:prstClr val="black"/>
                </a:solidFill>
                <a:latin typeface="Calibri"/>
              </a:rPr>
              <a:t>2x10</a:t>
            </a:r>
            <a:r>
              <a:rPr lang="de-DE" sz="1400" baseline="30000" dirty="0">
                <a:solidFill>
                  <a:prstClr val="black"/>
                </a:solidFill>
                <a:latin typeface="Calibri"/>
              </a:rPr>
              <a:t>11</a:t>
            </a:r>
            <a:r>
              <a:rPr lang="de-DE" sz="1400" dirty="0">
                <a:solidFill>
                  <a:prstClr val="black"/>
                </a:solidFill>
                <a:latin typeface="Calibri"/>
              </a:rPr>
              <a:t> (&gt;1 </a:t>
            </a:r>
            <a:r>
              <a:rPr lang="de-DE" sz="1400" dirty="0" err="1">
                <a:solidFill>
                  <a:prstClr val="black"/>
                </a:solidFill>
                <a:latin typeface="Calibri"/>
              </a:rPr>
              <a:t>mJ</a:t>
            </a:r>
            <a:r>
              <a:rPr lang="de-DE" sz="1400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US" sz="1400" dirty="0"/>
          </a:p>
          <a:p>
            <a:pPr>
              <a:buFont typeface="Arial" panose="020B0604020202020204" pitchFamily="34" charset="0"/>
              <a:buChar char="•"/>
              <a:defRPr b="1"/>
            </a:pPr>
            <a:endParaRPr lang="en-US" sz="1400" b="0" kern="0" dirty="0" smtClean="0"/>
          </a:p>
          <a:p>
            <a:pPr>
              <a:buFont typeface="Arial" panose="020B0604020202020204" pitchFamily="34" charset="0"/>
              <a:buChar char="•"/>
              <a:defRPr b="1"/>
            </a:pPr>
            <a:r>
              <a:rPr lang="en-US" sz="1400" b="0" kern="0" dirty="0" smtClean="0"/>
              <a:t>Pulse duration: 		</a:t>
            </a:r>
            <a:r>
              <a:rPr lang="en-US" sz="1400" kern="0" dirty="0" smtClean="0"/>
              <a:t>15 fs , </a:t>
            </a:r>
            <a:r>
              <a:rPr lang="en-US" sz="1400" b="0" kern="0" dirty="0" smtClean="0"/>
              <a:t/>
            </a:r>
            <a:br>
              <a:rPr lang="en-US" sz="1400" b="0" kern="0" dirty="0" smtClean="0"/>
            </a:br>
            <a:r>
              <a:rPr lang="en-US" sz="1400" b="0" kern="0" dirty="0" smtClean="0"/>
              <a:t>			</a:t>
            </a:r>
            <a:r>
              <a:rPr lang="en-US" sz="1400" kern="0" dirty="0" smtClean="0"/>
              <a:t>100-500 fs </a:t>
            </a:r>
            <a:br>
              <a:rPr lang="en-US" sz="1400" kern="0" dirty="0" smtClean="0"/>
            </a:br>
            <a:endParaRPr lang="en-US" sz="1400" kern="0" dirty="0" smtClean="0"/>
          </a:p>
          <a:p>
            <a:pPr>
              <a:buFont typeface="Arial" panose="020B0604020202020204" pitchFamily="34" charset="0"/>
              <a:buChar char="•"/>
              <a:defRPr b="1"/>
            </a:pPr>
            <a:r>
              <a:rPr lang="en-US" sz="1400" b="0" kern="0" dirty="0" smtClean="0"/>
              <a:t>Repetition rate: 		</a:t>
            </a:r>
            <a:r>
              <a:rPr lang="en-US" sz="1400" kern="0" dirty="0" smtClean="0"/>
              <a:t>10 Hz , </a:t>
            </a:r>
            <a:br>
              <a:rPr lang="en-US" sz="1400" kern="0" dirty="0" smtClean="0"/>
            </a:br>
            <a:r>
              <a:rPr lang="en-US" sz="1400" kern="0" dirty="0" smtClean="0"/>
              <a:t>			100 kHz</a:t>
            </a:r>
          </a:p>
          <a:p>
            <a:pPr>
              <a:buFont typeface="Arial" panose="020B0604020202020204" pitchFamily="34" charset="0"/>
              <a:buChar char="•"/>
              <a:defRPr b="1"/>
            </a:pPr>
            <a:r>
              <a:rPr lang="en-US" sz="1400" b="0" kern="0" dirty="0" smtClean="0"/>
              <a:t>Number of pulses: 	</a:t>
            </a:r>
            <a:r>
              <a:rPr lang="en-US" sz="1400" kern="0" dirty="0" smtClean="0"/>
              <a:t>single </a:t>
            </a:r>
          </a:p>
          <a:p>
            <a:pPr>
              <a:buFont typeface="Arial" panose="020B0604020202020204" pitchFamily="34" charset="0"/>
              <a:buChar char="•"/>
              <a:defRPr b="1"/>
            </a:pPr>
            <a:endParaRPr lang="en-US" sz="1400" b="0" kern="0" dirty="0"/>
          </a:p>
          <a:p>
            <a:pPr>
              <a:buFont typeface="Arial" panose="020B0604020202020204" pitchFamily="34" charset="0"/>
              <a:buChar char="•"/>
              <a:defRPr b="1"/>
            </a:pPr>
            <a:r>
              <a:rPr lang="en-US" sz="1400" b="0" kern="0" dirty="0" smtClean="0"/>
              <a:t>Focus:</a:t>
            </a:r>
            <a:r>
              <a:rPr lang="en-US" sz="1400" kern="0" dirty="0" smtClean="0"/>
              <a:t> 		1 µm </a:t>
            </a:r>
            <a:br>
              <a:rPr lang="en-US" sz="1400" kern="0" dirty="0" smtClean="0"/>
            </a:br>
            <a:r>
              <a:rPr lang="en-US" sz="1400" kern="0" dirty="0" smtClean="0"/>
              <a:t>			</a:t>
            </a:r>
          </a:p>
          <a:p>
            <a:pPr>
              <a:buFont typeface="Arial" panose="020B0604020202020204" pitchFamily="34" charset="0"/>
              <a:buChar char="•"/>
              <a:defRPr b="1"/>
            </a:pPr>
            <a:r>
              <a:rPr lang="en-US" sz="1400" b="0" kern="0" dirty="0" smtClean="0"/>
              <a:t>Seeding /Mono 	</a:t>
            </a:r>
            <a:r>
              <a:rPr lang="en-US" sz="1400" kern="0" dirty="0" smtClean="0"/>
              <a:t>	none</a:t>
            </a:r>
            <a:br>
              <a:rPr lang="en-US" sz="1400" kern="0" dirty="0" smtClean="0"/>
            </a:br>
            <a:r>
              <a:rPr lang="en-US" sz="1400" kern="0" dirty="0" smtClean="0"/>
              <a:t>			</a:t>
            </a:r>
            <a:r>
              <a:rPr lang="de-DE" sz="1400" dirty="0">
                <a:solidFill>
                  <a:prstClr val="black"/>
                </a:solidFill>
                <a:latin typeface="Calibri"/>
              </a:rPr>
              <a:t>10</a:t>
            </a:r>
            <a:r>
              <a:rPr lang="de-DE" sz="1400" baseline="30000" dirty="0">
                <a:solidFill>
                  <a:prstClr val="black"/>
                </a:solidFill>
                <a:latin typeface="Calibri"/>
              </a:rPr>
              <a:t>-3</a:t>
            </a:r>
            <a:r>
              <a:rPr lang="de-DE" sz="1400" dirty="0">
                <a:solidFill>
                  <a:prstClr val="black"/>
                </a:solidFill>
                <a:latin typeface="Calibri"/>
              </a:rPr>
              <a:t> - </a:t>
            </a:r>
            <a:r>
              <a:rPr lang="de-DE" sz="1400" dirty="0" smtClean="0">
                <a:solidFill>
                  <a:prstClr val="black"/>
                </a:solidFill>
                <a:latin typeface="Calibri"/>
              </a:rPr>
              <a:t>10</a:t>
            </a:r>
            <a:r>
              <a:rPr lang="de-DE" sz="1400" baseline="30000" dirty="0" smtClean="0">
                <a:solidFill>
                  <a:prstClr val="black"/>
                </a:solidFill>
                <a:latin typeface="Calibri"/>
              </a:rPr>
              <a:t>-4</a:t>
            </a:r>
          </a:p>
          <a:p>
            <a:pPr>
              <a:buFont typeface="Arial" panose="020B0604020202020204" pitchFamily="34" charset="0"/>
              <a:buChar char="•"/>
              <a:defRPr b="1"/>
            </a:pPr>
            <a:r>
              <a:rPr lang="de-DE" sz="1400" b="0" dirty="0" smtClean="0">
                <a:solidFill>
                  <a:prstClr val="black"/>
                </a:solidFill>
                <a:latin typeface="Calibri"/>
              </a:rPr>
              <a:t>Timing </a:t>
            </a:r>
            <a:r>
              <a:rPr lang="de-DE" sz="1400" b="0" dirty="0" err="1" smtClean="0">
                <a:solidFill>
                  <a:prstClr val="black"/>
                </a:solidFill>
                <a:latin typeface="Calibri"/>
              </a:rPr>
              <a:t>jitter</a:t>
            </a:r>
            <a:r>
              <a:rPr lang="de-DE" sz="1400" dirty="0" smtClean="0">
                <a:solidFill>
                  <a:prstClr val="black"/>
                </a:solidFill>
                <a:latin typeface="Calibri"/>
              </a:rPr>
              <a:t>		&lt; 15 </a:t>
            </a:r>
            <a:r>
              <a:rPr lang="de-DE" sz="1400" dirty="0" err="1" smtClean="0">
                <a:solidFill>
                  <a:prstClr val="black"/>
                </a:solidFill>
                <a:latin typeface="Calibri"/>
              </a:rPr>
              <a:t>fs</a:t>
            </a:r>
            <a:endParaRPr lang="de-DE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2185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6293" y="3175906"/>
            <a:ext cx="5944157" cy="3370325"/>
          </a:xfrm>
        </p:spPr>
        <p:txBody>
          <a:bodyPr/>
          <a:lstStyle/>
          <a:p>
            <a:r>
              <a:rPr lang="de-DE" sz="3600" dirty="0" err="1" smtClean="0"/>
              <a:t>Thank</a:t>
            </a:r>
            <a:r>
              <a:rPr lang="de-DE" sz="3600" dirty="0" smtClean="0"/>
              <a:t> </a:t>
            </a:r>
            <a:r>
              <a:rPr lang="de-DE" sz="3600" dirty="0" err="1" smtClean="0"/>
              <a:t>you</a:t>
            </a:r>
            <a:r>
              <a:rPr lang="de-DE" sz="3600" dirty="0" smtClean="0"/>
              <a:t>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F152-CCDD-45D2-A883-C8FA0039B151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039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beam transport (XTD6; HED branch)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F152-CCDD-45D2-A883-C8FA0039B151}" type="slidenum">
              <a:rPr lang="en-GB" smtClean="0"/>
              <a:pPr/>
              <a:t>23</a:t>
            </a:fld>
            <a:endParaRPr lang="en-GB"/>
          </a:p>
        </p:txBody>
      </p:sp>
      <p:pic>
        <p:nvPicPr>
          <p:cNvPr id="5" name="Bild 4" descr="optical_component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2" y="1635166"/>
            <a:ext cx="9062348" cy="1819233"/>
          </a:xfrm>
          <a:prstGeom prst="rect">
            <a:avLst/>
          </a:prstGeom>
        </p:spPr>
      </p:pic>
      <p:pic>
        <p:nvPicPr>
          <p:cNvPr id="6" name="Bild 4" descr="140915_xtd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961280"/>
            <a:ext cx="9144000" cy="26045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66709" y="1398212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Overview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1215966" y="3620712"/>
            <a:ext cx="6712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Sequence and location of HED beam transport components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7338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Key Milestones and Time Plan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342900" y="2640869"/>
            <a:ext cx="7860901" cy="500742"/>
            <a:chOff x="342900" y="5951765"/>
            <a:chExt cx="7860901" cy="50074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42900" y="6074229"/>
              <a:ext cx="768805" cy="21227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de-DE" sz="900" b="1" dirty="0" smtClean="0">
                  <a:solidFill>
                    <a:srgbClr val="FFFFFF"/>
                  </a:solidFill>
                </a:rPr>
                <a:t>Q4 2015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1221927" y="6074229"/>
              <a:ext cx="768805" cy="212271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de-DE" sz="900" b="1" dirty="0" smtClean="0">
                  <a:solidFill>
                    <a:srgbClr val="261748"/>
                  </a:solidFill>
                </a:rPr>
                <a:t>Q1 2016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2109118" y="6074228"/>
              <a:ext cx="768805" cy="212271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de-DE" sz="900" b="1" dirty="0" smtClean="0">
                  <a:solidFill>
                    <a:srgbClr val="261748"/>
                  </a:solidFill>
                </a:rPr>
                <a:t>Q2 2016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2984064" y="6071507"/>
              <a:ext cx="768805" cy="21227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de-DE" sz="900" b="1" dirty="0" smtClean="0">
                  <a:solidFill>
                    <a:srgbClr val="FFFFFF"/>
                  </a:solidFill>
                </a:rPr>
                <a:t>Q3 2016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3873976" y="6076951"/>
              <a:ext cx="768805" cy="21227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de-DE" sz="900" b="1" dirty="0" smtClean="0">
                  <a:solidFill>
                    <a:srgbClr val="FFFFFF"/>
                  </a:solidFill>
                </a:rPr>
                <a:t>Q4 2016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4782947" y="6076952"/>
              <a:ext cx="768805" cy="212271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de-DE" sz="900" b="1" dirty="0" smtClean="0">
                  <a:solidFill>
                    <a:srgbClr val="261748"/>
                  </a:solidFill>
                </a:rPr>
                <a:t>Q1 2017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5670138" y="6076951"/>
              <a:ext cx="768805" cy="212271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de-DE" sz="900" b="1" dirty="0" smtClean="0">
                  <a:solidFill>
                    <a:srgbClr val="261748"/>
                  </a:solidFill>
                </a:rPr>
                <a:t>Q2 2017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6545084" y="6074230"/>
              <a:ext cx="768805" cy="21227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de-DE" sz="900" b="1" dirty="0" smtClean="0">
                  <a:solidFill>
                    <a:srgbClr val="FFFFFF"/>
                  </a:solidFill>
                </a:rPr>
                <a:t>Q3 2017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7434996" y="6079674"/>
              <a:ext cx="768805" cy="21227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de-DE" sz="900" b="1" dirty="0" smtClean="0">
                  <a:solidFill>
                    <a:srgbClr val="FFFFFF"/>
                  </a:solidFill>
                </a:rPr>
                <a:t>Q4 2017</a:t>
              </a:r>
            </a:p>
          </p:txBody>
        </p:sp>
        <p:cxnSp>
          <p:nvCxnSpPr>
            <p:cNvPr id="42" name="Straight Connector 41"/>
            <p:cNvCxnSpPr/>
            <p:nvPr/>
          </p:nvCxnSpPr>
          <p:spPr bwMode="auto">
            <a:xfrm>
              <a:off x="1111705" y="5968093"/>
              <a:ext cx="0" cy="4735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4642781" y="5978979"/>
              <a:ext cx="0" cy="4735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8203801" y="5951765"/>
              <a:ext cx="0" cy="4735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5" name="Straight Arrow Connector 44"/>
          <p:cNvCxnSpPr/>
          <p:nvPr/>
        </p:nvCxnSpPr>
        <p:spPr bwMode="auto">
          <a:xfrm>
            <a:off x="342900" y="2763333"/>
            <a:ext cx="828675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 rot="18906746">
            <a:off x="173251" y="2220450"/>
            <a:ext cx="11512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de-DE" sz="1050" b="1" dirty="0" smtClean="0">
                <a:solidFill>
                  <a:srgbClr val="261748"/>
                </a:solidFill>
                <a:sym typeface="Wingdings" panose="05000000000000000000" pitchFamily="2" charset="2"/>
              </a:rPr>
              <a:t>___ </a:t>
            </a:r>
            <a:r>
              <a:rPr lang="de-DE" sz="1050" b="1" dirty="0" err="1" smtClean="0">
                <a:solidFill>
                  <a:srgbClr val="261748"/>
                </a:solidFill>
                <a:sym typeface="Wingdings" panose="05000000000000000000" pitchFamily="2" charset="2"/>
              </a:rPr>
              <a:t>Hutch</a:t>
            </a:r>
            <a:r>
              <a:rPr lang="de-DE" sz="1050" b="1" dirty="0" smtClean="0">
                <a:solidFill>
                  <a:srgbClr val="261748"/>
                </a:solidFill>
                <a:sym typeface="Wingdings" panose="05000000000000000000" pitchFamily="2" charset="2"/>
              </a:rPr>
              <a:t> PRR</a:t>
            </a:r>
            <a:endParaRPr lang="de-DE" sz="1050" b="1" dirty="0">
              <a:solidFill>
                <a:srgbClr val="261748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 rot="18906746">
            <a:off x="1896586" y="2034999"/>
            <a:ext cx="162416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de-DE" sz="1050" b="1" dirty="0" smtClean="0">
                <a:solidFill>
                  <a:srgbClr val="261748"/>
                </a:solidFill>
                <a:sym typeface="Wingdings" panose="05000000000000000000" pitchFamily="2" charset="2"/>
              </a:rPr>
              <a:t>___ SASE 2 </a:t>
            </a:r>
            <a:r>
              <a:rPr lang="de-DE" sz="1050" b="1" dirty="0" err="1" smtClean="0">
                <a:solidFill>
                  <a:srgbClr val="261748"/>
                </a:solidFill>
                <a:sym typeface="Wingdings" panose="05000000000000000000" pitchFamily="2" charset="2"/>
              </a:rPr>
              <a:t>hutch</a:t>
            </a:r>
            <a:r>
              <a:rPr lang="de-DE" sz="1050" b="1" dirty="0" smtClean="0">
                <a:solidFill>
                  <a:srgbClr val="261748"/>
                </a:solidFill>
                <a:sym typeface="Wingdings" panose="05000000000000000000" pitchFamily="2" charset="2"/>
              </a:rPr>
              <a:t> </a:t>
            </a:r>
            <a:br>
              <a:rPr lang="de-DE" sz="1050" b="1" dirty="0" smtClean="0">
                <a:solidFill>
                  <a:srgbClr val="261748"/>
                </a:solidFill>
                <a:sym typeface="Wingdings" panose="05000000000000000000" pitchFamily="2" charset="2"/>
              </a:rPr>
            </a:br>
            <a:r>
              <a:rPr lang="de-DE" sz="1050" b="1" dirty="0" smtClean="0">
                <a:solidFill>
                  <a:srgbClr val="261748"/>
                </a:solidFill>
                <a:sym typeface="Wingdings" panose="05000000000000000000" pitchFamily="2" charset="2"/>
              </a:rPr>
              <a:t>        </a:t>
            </a:r>
            <a:r>
              <a:rPr lang="de-DE" sz="1050" b="1" dirty="0" err="1" smtClean="0">
                <a:solidFill>
                  <a:srgbClr val="261748"/>
                </a:solidFill>
                <a:sym typeface="Wingdings" panose="05000000000000000000" pitchFamily="2" charset="2"/>
              </a:rPr>
              <a:t>construction</a:t>
            </a:r>
            <a:r>
              <a:rPr lang="de-DE" sz="1050" b="1" dirty="0" smtClean="0">
                <a:solidFill>
                  <a:srgbClr val="261748"/>
                </a:solidFill>
                <a:sym typeface="Wingdings" panose="05000000000000000000" pitchFamily="2" charset="2"/>
              </a:rPr>
              <a:t> </a:t>
            </a:r>
            <a:r>
              <a:rPr lang="de-DE" sz="1050" b="1" dirty="0" err="1" smtClean="0">
                <a:solidFill>
                  <a:srgbClr val="261748"/>
                </a:solidFill>
                <a:sym typeface="Wingdings" panose="05000000000000000000" pitchFamily="2" charset="2"/>
              </a:rPr>
              <a:t>start</a:t>
            </a:r>
            <a:endParaRPr lang="de-DE" sz="1050" b="1" dirty="0">
              <a:solidFill>
                <a:srgbClr val="261748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 rot="18906746">
            <a:off x="2808563" y="1949828"/>
            <a:ext cx="19431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de-DE" sz="1050" b="1" dirty="0" smtClean="0">
                <a:solidFill>
                  <a:srgbClr val="261748"/>
                </a:solidFill>
                <a:sym typeface="Wingdings" panose="05000000000000000000" pitchFamily="2" charset="2"/>
              </a:rPr>
              <a:t>___ </a:t>
            </a:r>
            <a:r>
              <a:rPr lang="de-DE" sz="1050" b="1" dirty="0" err="1" smtClean="0">
                <a:solidFill>
                  <a:srgbClr val="261748"/>
                </a:solidFill>
                <a:sym typeface="Wingdings" panose="05000000000000000000" pitchFamily="2" charset="2"/>
              </a:rPr>
              <a:t>Hutch</a:t>
            </a:r>
            <a:r>
              <a:rPr lang="de-DE" sz="1050" b="1" dirty="0" smtClean="0">
                <a:solidFill>
                  <a:srgbClr val="261748"/>
                </a:solidFill>
                <a:sym typeface="Wingdings" panose="05000000000000000000" pitchFamily="2" charset="2"/>
              </a:rPr>
              <a:t> </a:t>
            </a:r>
            <a:r>
              <a:rPr lang="de-DE" sz="1050" b="1" dirty="0" err="1" smtClean="0">
                <a:solidFill>
                  <a:srgbClr val="261748"/>
                </a:solidFill>
                <a:sym typeface="Wingdings" panose="05000000000000000000" pitchFamily="2" charset="2"/>
              </a:rPr>
              <a:t>constr</a:t>
            </a:r>
            <a:r>
              <a:rPr lang="de-DE" sz="1050" b="1" dirty="0" smtClean="0">
                <a:solidFill>
                  <a:srgbClr val="261748"/>
                </a:solidFill>
                <a:sym typeface="Wingdings" panose="05000000000000000000" pitchFamily="2" charset="2"/>
              </a:rPr>
              <a:t>. </a:t>
            </a:r>
            <a:r>
              <a:rPr lang="de-DE" sz="1050" b="1" dirty="0" err="1" smtClean="0">
                <a:solidFill>
                  <a:srgbClr val="261748"/>
                </a:solidFill>
                <a:sym typeface="Wingdings" panose="05000000000000000000" pitchFamily="2" charset="2"/>
              </a:rPr>
              <a:t>complete</a:t>
            </a:r>
            <a:endParaRPr lang="de-DE" sz="1050" b="1" dirty="0">
              <a:solidFill>
                <a:srgbClr val="261748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 rot="18906746">
            <a:off x="974591" y="2041381"/>
            <a:ext cx="16466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de-DE" sz="1050" b="1" dirty="0" smtClean="0">
                <a:solidFill>
                  <a:srgbClr val="261748"/>
                </a:solidFill>
                <a:sym typeface="Wingdings" panose="05000000000000000000" pitchFamily="2" charset="2"/>
              </a:rPr>
              <a:t>___ Infrastructure PRR</a:t>
            </a:r>
            <a:endParaRPr lang="de-DE" sz="1050" b="1" dirty="0">
              <a:solidFill>
                <a:srgbClr val="261748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 rot="18906746">
            <a:off x="3911122" y="1904068"/>
            <a:ext cx="20794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de-DE" sz="1050" b="1" dirty="0" smtClean="0">
                <a:solidFill>
                  <a:srgbClr val="261748"/>
                </a:solidFill>
                <a:sym typeface="Wingdings" panose="05000000000000000000" pitchFamily="2" charset="2"/>
              </a:rPr>
              <a:t>___ Basic </a:t>
            </a:r>
            <a:r>
              <a:rPr lang="de-DE" sz="1050" b="1" dirty="0" err="1" smtClean="0">
                <a:solidFill>
                  <a:srgbClr val="261748"/>
                </a:solidFill>
                <a:sym typeface="Wingdings" panose="05000000000000000000" pitchFamily="2" charset="2"/>
              </a:rPr>
              <a:t>infrastructure</a:t>
            </a:r>
            <a:r>
              <a:rPr lang="de-DE" sz="1050" b="1" dirty="0">
                <a:solidFill>
                  <a:srgbClr val="261748"/>
                </a:solidFill>
                <a:sym typeface="Wingdings" panose="05000000000000000000" pitchFamily="2" charset="2"/>
              </a:rPr>
              <a:t> </a:t>
            </a:r>
            <a:r>
              <a:rPr lang="de-DE" sz="1050" b="1" dirty="0" err="1" smtClean="0">
                <a:solidFill>
                  <a:srgbClr val="261748"/>
                </a:solidFill>
                <a:sym typeface="Wingdings" panose="05000000000000000000" pitchFamily="2" charset="2"/>
              </a:rPr>
              <a:t>done</a:t>
            </a:r>
            <a:endParaRPr lang="de-DE" sz="1050" b="1" dirty="0">
              <a:solidFill>
                <a:srgbClr val="261748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 rot="18906746">
            <a:off x="4685113" y="1879588"/>
            <a:ext cx="205537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de-DE" sz="1050" b="1" dirty="0" smtClean="0">
                <a:solidFill>
                  <a:srgbClr val="261748"/>
                </a:solidFill>
                <a:sym typeface="Wingdings" panose="05000000000000000000" pitchFamily="2" charset="2"/>
              </a:rPr>
              <a:t>___ all </a:t>
            </a:r>
            <a:r>
              <a:rPr lang="de-DE" sz="1050" b="1" dirty="0" err="1" smtClean="0">
                <a:solidFill>
                  <a:srgbClr val="261748"/>
                </a:solidFill>
                <a:sym typeface="Wingdings" panose="05000000000000000000" pitchFamily="2" charset="2"/>
              </a:rPr>
              <a:t>complete</a:t>
            </a:r>
            <a:r>
              <a:rPr lang="de-DE" sz="1050" b="1" dirty="0" smtClean="0">
                <a:solidFill>
                  <a:srgbClr val="261748"/>
                </a:solidFill>
                <a:sym typeface="Wingdings" panose="05000000000000000000" pitchFamily="2" charset="2"/>
              </a:rPr>
              <a:t/>
            </a:r>
            <a:br>
              <a:rPr lang="de-DE" sz="1050" b="1" dirty="0" smtClean="0">
                <a:solidFill>
                  <a:srgbClr val="261748"/>
                </a:solidFill>
                <a:sym typeface="Wingdings" panose="05000000000000000000" pitchFamily="2" charset="2"/>
              </a:rPr>
            </a:br>
            <a:r>
              <a:rPr lang="de-DE" sz="1050" b="1" dirty="0" smtClean="0">
                <a:solidFill>
                  <a:srgbClr val="261748"/>
                </a:solidFill>
                <a:sym typeface="Wingdings" panose="05000000000000000000" pitchFamily="2" charset="2"/>
              </a:rPr>
              <a:t>        (</a:t>
            </a:r>
            <a:r>
              <a:rPr lang="de-DE" sz="1050" b="1" dirty="0" err="1" smtClean="0">
                <a:solidFill>
                  <a:srgbClr val="261748"/>
                </a:solidFill>
                <a:sym typeface="Wingdings" panose="05000000000000000000" pitchFamily="2" charset="2"/>
              </a:rPr>
              <a:t>inst</a:t>
            </a:r>
            <a:r>
              <a:rPr lang="de-DE" sz="1050" b="1" dirty="0" smtClean="0">
                <a:solidFill>
                  <a:srgbClr val="261748"/>
                </a:solidFill>
                <a:sym typeface="Wingdings" panose="05000000000000000000" pitchFamily="2" charset="2"/>
              </a:rPr>
              <a:t>. </a:t>
            </a:r>
            <a:r>
              <a:rPr lang="de-DE" sz="1050" b="1" dirty="0" err="1">
                <a:solidFill>
                  <a:srgbClr val="261748"/>
                </a:solidFill>
                <a:sym typeface="Wingdings" panose="05000000000000000000" pitchFamily="2" charset="2"/>
              </a:rPr>
              <a:t>o</a:t>
            </a:r>
            <a:r>
              <a:rPr lang="de-DE" sz="1050" b="1" dirty="0" err="1" smtClean="0">
                <a:solidFill>
                  <a:srgbClr val="261748"/>
                </a:solidFill>
                <a:sym typeface="Wingdings" panose="05000000000000000000" pitchFamily="2" charset="2"/>
              </a:rPr>
              <a:t>f</a:t>
            </a:r>
            <a:r>
              <a:rPr lang="de-DE" sz="1050" b="1" dirty="0" smtClean="0">
                <a:solidFill>
                  <a:srgbClr val="261748"/>
                </a:solidFill>
                <a:sym typeface="Wingdings" panose="05000000000000000000" pitchFamily="2" charset="2"/>
              </a:rPr>
              <a:t> sensitive </a:t>
            </a:r>
            <a:r>
              <a:rPr lang="de-DE" sz="1050" b="1" dirty="0" err="1" smtClean="0">
                <a:solidFill>
                  <a:srgbClr val="261748"/>
                </a:solidFill>
                <a:sym typeface="Wingdings" panose="05000000000000000000" pitchFamily="2" charset="2"/>
              </a:rPr>
              <a:t>comp.</a:t>
            </a:r>
            <a:r>
              <a:rPr lang="de-DE" sz="1050" b="1" dirty="0" smtClean="0">
                <a:solidFill>
                  <a:srgbClr val="261748"/>
                </a:solidFill>
                <a:sym typeface="Wingdings" panose="05000000000000000000" pitchFamily="2" charset="2"/>
              </a:rPr>
              <a:t>)</a:t>
            </a:r>
            <a:endParaRPr lang="de-DE" sz="1050" b="1" dirty="0">
              <a:solidFill>
                <a:srgbClr val="261748"/>
              </a:solidFill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5708647" y="2490244"/>
            <a:ext cx="194132" cy="239332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 smtClean="0">
              <a:solidFill>
                <a:srgbClr val="261748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335236" y="2981049"/>
            <a:ext cx="2103707" cy="579336"/>
            <a:chOff x="4335236" y="2981049"/>
            <a:chExt cx="2103707" cy="579336"/>
          </a:xfrm>
        </p:grpSpPr>
        <p:grpSp>
          <p:nvGrpSpPr>
            <p:cNvPr id="53" name="Group 52"/>
            <p:cNvGrpSpPr/>
            <p:nvPr/>
          </p:nvGrpSpPr>
          <p:grpSpPr>
            <a:xfrm>
              <a:off x="4335236" y="2981049"/>
              <a:ext cx="2103707" cy="219074"/>
              <a:chOff x="4335236" y="6291945"/>
              <a:chExt cx="1494569" cy="219074"/>
            </a:xfrm>
            <a:solidFill>
              <a:srgbClr val="FF3300">
                <a:alpha val="69804"/>
              </a:srgbClr>
            </a:solidFill>
          </p:grpSpPr>
          <p:sp>
            <p:nvSpPr>
              <p:cNvPr id="7" name="Rectangle 6"/>
              <p:cNvSpPr/>
              <p:nvPr/>
            </p:nvSpPr>
            <p:spPr bwMode="auto">
              <a:xfrm>
                <a:off x="4335236" y="6291945"/>
                <a:ext cx="1494569" cy="66674"/>
              </a:xfrm>
              <a:prstGeom prst="rect">
                <a:avLst/>
              </a:prstGeom>
              <a:grpFill/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None/>
                </a:pPr>
                <a:endParaRPr lang="de-DE" sz="900" b="1" smtClean="0">
                  <a:solidFill>
                    <a:srgbClr val="261748"/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5017920" y="6358619"/>
                <a:ext cx="811885" cy="152400"/>
              </a:xfrm>
              <a:prstGeom prst="rect">
                <a:avLst/>
              </a:prstGeom>
              <a:grpFill/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None/>
                </a:pPr>
                <a:endParaRPr lang="de-DE" sz="900" b="1" smtClean="0">
                  <a:solidFill>
                    <a:srgbClr val="261748"/>
                  </a:solidFill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697573" y="3191053"/>
              <a:ext cx="1531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 b="1" dirty="0" smtClean="0">
                  <a:solidFill>
                    <a:srgbClr val="261748"/>
                  </a:solidFill>
                </a:rPr>
                <a:t>Installation </a:t>
              </a:r>
              <a:r>
                <a:rPr lang="de-DE" sz="900" b="1" dirty="0" err="1" smtClean="0">
                  <a:solidFill>
                    <a:srgbClr val="261748"/>
                  </a:solidFill>
                </a:rPr>
                <a:t>of</a:t>
              </a:r>
              <a:r>
                <a:rPr lang="de-DE" sz="900" b="1" dirty="0" smtClean="0">
                  <a:solidFill>
                    <a:srgbClr val="261748"/>
                  </a:solidFill>
                </a:rPr>
                <a:t> HED </a:t>
              </a:r>
              <a:br>
                <a:rPr lang="de-DE" sz="900" b="1" dirty="0" smtClean="0">
                  <a:solidFill>
                    <a:srgbClr val="261748"/>
                  </a:solidFill>
                </a:rPr>
              </a:br>
              <a:r>
                <a:rPr lang="de-DE" sz="900" b="1" dirty="0" err="1" smtClean="0">
                  <a:solidFill>
                    <a:srgbClr val="261748"/>
                  </a:solidFill>
                </a:rPr>
                <a:t>instrument</a:t>
              </a:r>
              <a:r>
                <a:rPr lang="de-DE" sz="900" b="1" dirty="0" smtClean="0">
                  <a:solidFill>
                    <a:srgbClr val="261748"/>
                  </a:solidFill>
                </a:rPr>
                <a:t>  </a:t>
              </a:r>
              <a:r>
                <a:rPr lang="de-DE" sz="900" b="1" dirty="0" err="1" smtClean="0">
                  <a:solidFill>
                    <a:srgbClr val="261748"/>
                  </a:solidFill>
                </a:rPr>
                <a:t>components</a:t>
              </a:r>
              <a:endParaRPr lang="en-US" sz="900" b="1" dirty="0">
                <a:solidFill>
                  <a:srgbClr val="261748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 rot="18926202">
            <a:off x="5552889" y="1882563"/>
            <a:ext cx="15840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b="1" dirty="0" smtClean="0">
                <a:solidFill>
                  <a:srgbClr val="FF0000"/>
                </a:solidFill>
              </a:rPr>
              <a:t> First x-</a:t>
            </a:r>
            <a:r>
              <a:rPr lang="de-DE" sz="1050" b="1" dirty="0" err="1" smtClean="0">
                <a:solidFill>
                  <a:srgbClr val="FF0000"/>
                </a:solidFill>
              </a:rPr>
              <a:t>rays</a:t>
            </a:r>
            <a:r>
              <a:rPr lang="de-DE" sz="1050" b="1" dirty="0" smtClean="0">
                <a:solidFill>
                  <a:srgbClr val="FF0000"/>
                </a:solidFill>
              </a:rPr>
              <a:t> in SASE2</a:t>
            </a:r>
            <a:endParaRPr lang="en-US" sz="1050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463431" y="2374828"/>
            <a:ext cx="18220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 err="1" smtClean="0">
                <a:solidFill>
                  <a:srgbClr val="261748"/>
                </a:solidFill>
              </a:rPr>
              <a:t>Commissioning</a:t>
            </a:r>
            <a:r>
              <a:rPr lang="de-DE" sz="900" b="1" dirty="0">
                <a:solidFill>
                  <a:srgbClr val="261748"/>
                </a:solidFill>
              </a:rPr>
              <a:t> </a:t>
            </a:r>
            <a:r>
              <a:rPr lang="de-DE" sz="900" b="1" dirty="0" err="1" smtClean="0">
                <a:solidFill>
                  <a:srgbClr val="261748"/>
                </a:solidFill>
              </a:rPr>
              <a:t>with</a:t>
            </a:r>
            <a:r>
              <a:rPr lang="de-DE" sz="900" b="1" dirty="0" smtClean="0">
                <a:solidFill>
                  <a:srgbClr val="261748"/>
                </a:solidFill>
              </a:rPr>
              <a:t> x-</a:t>
            </a:r>
            <a:r>
              <a:rPr lang="de-DE" sz="900" b="1" dirty="0" err="1" smtClean="0">
                <a:solidFill>
                  <a:srgbClr val="261748"/>
                </a:solidFill>
              </a:rPr>
              <a:t>rays</a:t>
            </a:r>
            <a:endParaRPr lang="en-US" sz="900" b="1" dirty="0">
              <a:solidFill>
                <a:srgbClr val="261748"/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48640" y="5221313"/>
            <a:ext cx="7860901" cy="500742"/>
            <a:chOff x="342900" y="5951765"/>
            <a:chExt cx="7860901" cy="500742"/>
          </a:xfrm>
        </p:grpSpPr>
        <p:sp>
          <p:nvSpPr>
            <p:cNvPr id="60" name="Rectangle 59"/>
            <p:cNvSpPr/>
            <p:nvPr/>
          </p:nvSpPr>
          <p:spPr bwMode="auto">
            <a:xfrm>
              <a:off x="342900" y="6074229"/>
              <a:ext cx="768805" cy="21227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de-DE" sz="900" b="1" dirty="0" smtClean="0">
                  <a:solidFill>
                    <a:srgbClr val="FFFFFF"/>
                  </a:solidFill>
                </a:rPr>
                <a:t>Q4 2017</a:t>
              </a: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1221927" y="6074229"/>
              <a:ext cx="768805" cy="212271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de-DE" sz="900" b="1" dirty="0" smtClean="0">
                  <a:solidFill>
                    <a:srgbClr val="261748"/>
                  </a:solidFill>
                </a:rPr>
                <a:t>Q1 2018</a:t>
              </a: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2109118" y="6074228"/>
              <a:ext cx="768805" cy="212271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de-DE" sz="900" b="1" dirty="0" smtClean="0">
                  <a:solidFill>
                    <a:srgbClr val="261748"/>
                  </a:solidFill>
                </a:rPr>
                <a:t>Q2 2018</a:t>
              </a: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2984064" y="6071507"/>
              <a:ext cx="768805" cy="21227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de-DE" sz="900" b="1" dirty="0" smtClean="0">
                  <a:solidFill>
                    <a:srgbClr val="FFFFFF"/>
                  </a:solidFill>
                </a:rPr>
                <a:t>Q3 2018</a:t>
              </a: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3873976" y="6076951"/>
              <a:ext cx="768805" cy="21227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de-DE" sz="900" b="1" dirty="0" smtClean="0">
                  <a:solidFill>
                    <a:srgbClr val="FFFFFF"/>
                  </a:solidFill>
                </a:rPr>
                <a:t>Q4 2018</a:t>
              </a: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4782947" y="6076952"/>
              <a:ext cx="768805" cy="212271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de-DE" sz="900" b="1" dirty="0" smtClean="0">
                  <a:solidFill>
                    <a:srgbClr val="261748"/>
                  </a:solidFill>
                </a:rPr>
                <a:t>Q1 2019</a:t>
              </a: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5670138" y="6076951"/>
              <a:ext cx="768805" cy="212271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de-DE" sz="900" b="1" dirty="0" smtClean="0">
                  <a:solidFill>
                    <a:srgbClr val="261748"/>
                  </a:solidFill>
                </a:rPr>
                <a:t>Q2 2019</a:t>
              </a: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6545084" y="6074230"/>
              <a:ext cx="768805" cy="21227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de-DE" sz="900" b="1" dirty="0" smtClean="0">
                  <a:solidFill>
                    <a:srgbClr val="FFFFFF"/>
                  </a:solidFill>
                </a:rPr>
                <a:t>Q3 2019</a:t>
              </a: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7434996" y="6079674"/>
              <a:ext cx="768805" cy="21227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de-DE" sz="900" b="1" dirty="0" smtClean="0">
                  <a:solidFill>
                    <a:srgbClr val="FFFFFF"/>
                  </a:solidFill>
                </a:rPr>
                <a:t>Q4 2019</a:t>
              </a:r>
            </a:p>
          </p:txBody>
        </p:sp>
        <p:cxnSp>
          <p:nvCxnSpPr>
            <p:cNvPr id="69" name="Straight Connector 68"/>
            <p:cNvCxnSpPr/>
            <p:nvPr/>
          </p:nvCxnSpPr>
          <p:spPr bwMode="auto">
            <a:xfrm>
              <a:off x="1111705" y="5968093"/>
              <a:ext cx="0" cy="4735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4642781" y="5978979"/>
              <a:ext cx="0" cy="4735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8203801" y="5951765"/>
              <a:ext cx="0" cy="4735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2" name="Straight Arrow Connector 71"/>
          <p:cNvCxnSpPr/>
          <p:nvPr/>
        </p:nvCxnSpPr>
        <p:spPr bwMode="auto">
          <a:xfrm>
            <a:off x="548640" y="5343777"/>
            <a:ext cx="828675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8559061" y="243645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261748"/>
                </a:solidFill>
              </a:rPr>
              <a:t>…</a:t>
            </a:r>
            <a:endParaRPr lang="en-US" sz="2400" dirty="0">
              <a:solidFill>
                <a:srgbClr val="261748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10282" y="500438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261748"/>
                </a:solidFill>
              </a:rPr>
              <a:t>…</a:t>
            </a:r>
            <a:endParaRPr lang="en-US" sz="2400" dirty="0">
              <a:solidFill>
                <a:srgbClr val="261748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 rot="18906746">
            <a:off x="1100963" y="4505258"/>
            <a:ext cx="193193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de-DE" sz="105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___ Early </a:t>
            </a:r>
            <a:r>
              <a:rPr lang="de-DE" sz="105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user</a:t>
            </a:r>
            <a:r>
              <a:rPr lang="de-DE" sz="105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105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experiments</a:t>
            </a:r>
            <a:r>
              <a:rPr lang="de-DE" sz="105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/>
            </a:r>
            <a:br>
              <a:rPr lang="de-DE" sz="1050" b="1" dirty="0" smtClean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de-DE" sz="105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      SDL, x-</a:t>
            </a:r>
            <a:r>
              <a:rPr lang="de-DE" sz="105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rays</a:t>
            </a:r>
            <a:r>
              <a:rPr lang="de-DE" sz="105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sz="105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only</a:t>
            </a:r>
            <a:endParaRPr lang="de-DE" sz="1050" b="1" dirty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 rot="18906746">
            <a:off x="2629088" y="4483261"/>
            <a:ext cx="21403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de-DE" sz="1050" b="1" dirty="0" smtClean="0">
                <a:solidFill>
                  <a:srgbClr val="261748"/>
                </a:solidFill>
                <a:sym typeface="Wingdings" panose="05000000000000000000" pitchFamily="2" charset="2"/>
              </a:rPr>
              <a:t>___ PP </a:t>
            </a:r>
            <a:r>
              <a:rPr lang="de-DE" sz="1050" b="1" dirty="0" err="1" smtClean="0">
                <a:solidFill>
                  <a:srgbClr val="261748"/>
                </a:solidFill>
                <a:sym typeface="Wingdings" panose="05000000000000000000" pitchFamily="2" charset="2"/>
              </a:rPr>
              <a:t>laser</a:t>
            </a:r>
            <a:r>
              <a:rPr lang="de-DE" sz="1050" b="1" dirty="0" smtClean="0">
                <a:solidFill>
                  <a:srgbClr val="261748"/>
                </a:solidFill>
                <a:sym typeface="Wingdings" panose="05000000000000000000" pitchFamily="2" charset="2"/>
              </a:rPr>
              <a:t> </a:t>
            </a:r>
            <a:r>
              <a:rPr lang="de-DE" sz="1050" b="1" dirty="0" err="1" smtClean="0">
                <a:solidFill>
                  <a:srgbClr val="261748"/>
                </a:solidFill>
                <a:sym typeface="Wingdings" panose="05000000000000000000" pitchFamily="2" charset="2"/>
              </a:rPr>
              <a:t>ready</a:t>
            </a:r>
            <a:r>
              <a:rPr lang="de-DE" sz="1050" b="1" dirty="0" smtClean="0">
                <a:solidFill>
                  <a:srgbClr val="261748"/>
                </a:solidFill>
                <a:sym typeface="Wingdings" panose="05000000000000000000" pitchFamily="2" charset="2"/>
              </a:rPr>
              <a:t> at HED IC1 </a:t>
            </a:r>
            <a:endParaRPr lang="de-DE" sz="1050" b="1" dirty="0">
              <a:solidFill>
                <a:srgbClr val="261748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 rot="18906746">
            <a:off x="1889453" y="4423397"/>
            <a:ext cx="22589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r>
              <a:rPr lang="de-DE" sz="1050" b="1" dirty="0" smtClean="0">
                <a:solidFill>
                  <a:srgbClr val="261748"/>
                </a:solidFill>
                <a:sym typeface="Wingdings" panose="05000000000000000000" pitchFamily="2" charset="2"/>
              </a:rPr>
              <a:t>___ PP </a:t>
            </a:r>
            <a:r>
              <a:rPr lang="de-DE" sz="1050" b="1" dirty="0" err="1" smtClean="0">
                <a:solidFill>
                  <a:srgbClr val="261748"/>
                </a:solidFill>
                <a:sym typeface="Wingdings" panose="05000000000000000000" pitchFamily="2" charset="2"/>
              </a:rPr>
              <a:t>laser</a:t>
            </a:r>
            <a:r>
              <a:rPr lang="de-DE" sz="1050" b="1" dirty="0" smtClean="0">
                <a:solidFill>
                  <a:srgbClr val="261748"/>
                </a:solidFill>
                <a:sym typeface="Wingdings" panose="05000000000000000000" pitchFamily="2" charset="2"/>
              </a:rPr>
              <a:t> </a:t>
            </a:r>
            <a:r>
              <a:rPr lang="de-DE" sz="1050" b="1" dirty="0" err="1" smtClean="0">
                <a:solidFill>
                  <a:srgbClr val="261748"/>
                </a:solidFill>
                <a:sym typeface="Wingdings" panose="05000000000000000000" pitchFamily="2" charset="2"/>
              </a:rPr>
              <a:t>ready</a:t>
            </a:r>
            <a:r>
              <a:rPr lang="de-DE" sz="1050" b="1" dirty="0" smtClean="0">
                <a:solidFill>
                  <a:srgbClr val="261748"/>
                </a:solidFill>
                <a:sym typeface="Wingdings" panose="05000000000000000000" pitchFamily="2" charset="2"/>
              </a:rPr>
              <a:t> in </a:t>
            </a:r>
            <a:r>
              <a:rPr lang="de-DE" sz="1050" b="1" dirty="0" err="1" smtClean="0">
                <a:solidFill>
                  <a:srgbClr val="261748"/>
                </a:solidFill>
                <a:sym typeface="Wingdings" panose="05000000000000000000" pitchFamily="2" charset="2"/>
              </a:rPr>
              <a:t>laser</a:t>
            </a:r>
            <a:r>
              <a:rPr lang="de-DE" sz="1050" b="1" dirty="0" smtClean="0">
                <a:solidFill>
                  <a:srgbClr val="261748"/>
                </a:solidFill>
                <a:sym typeface="Wingdings" panose="05000000000000000000" pitchFamily="2" charset="2"/>
              </a:rPr>
              <a:t> </a:t>
            </a:r>
            <a:r>
              <a:rPr lang="de-DE" sz="1050" b="1" dirty="0" err="1" smtClean="0">
                <a:solidFill>
                  <a:srgbClr val="261748"/>
                </a:solidFill>
                <a:sym typeface="Wingdings" panose="05000000000000000000" pitchFamily="2" charset="2"/>
              </a:rPr>
              <a:t>room</a:t>
            </a:r>
            <a:endParaRPr lang="de-DE" sz="1050" b="1" dirty="0">
              <a:solidFill>
                <a:srgbClr val="261748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41666" y="5568808"/>
            <a:ext cx="5793068" cy="244641"/>
            <a:chOff x="1441666" y="5568808"/>
            <a:chExt cx="5793068" cy="244641"/>
          </a:xfrm>
        </p:grpSpPr>
        <p:grpSp>
          <p:nvGrpSpPr>
            <p:cNvPr id="85" name="Group 84"/>
            <p:cNvGrpSpPr/>
            <p:nvPr/>
          </p:nvGrpSpPr>
          <p:grpSpPr>
            <a:xfrm>
              <a:off x="1441666" y="5568808"/>
              <a:ext cx="5793068" cy="219074"/>
              <a:chOff x="4335236" y="6291945"/>
              <a:chExt cx="1494569" cy="219074"/>
            </a:xfrm>
            <a:solidFill>
              <a:srgbClr val="92D050"/>
            </a:solidFill>
          </p:grpSpPr>
          <p:sp>
            <p:nvSpPr>
              <p:cNvPr id="86" name="Rectangle 85"/>
              <p:cNvSpPr/>
              <p:nvPr/>
            </p:nvSpPr>
            <p:spPr bwMode="auto">
              <a:xfrm>
                <a:off x="4335236" y="6291945"/>
                <a:ext cx="1494569" cy="66674"/>
              </a:xfrm>
              <a:prstGeom prst="rect">
                <a:avLst/>
              </a:prstGeom>
              <a:grpFill/>
              <a:ln>
                <a:solidFill>
                  <a:srgbClr val="92D050"/>
                </a:solidFill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None/>
                </a:pPr>
                <a:endParaRPr lang="de-DE" sz="900" b="1" smtClean="0">
                  <a:solidFill>
                    <a:srgbClr val="261748"/>
                  </a:solidFill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5017920" y="6358619"/>
                <a:ext cx="811885" cy="152400"/>
              </a:xfrm>
              <a:prstGeom prst="rect">
                <a:avLst/>
              </a:prstGeom>
              <a:grpFill/>
              <a:ln>
                <a:solidFill>
                  <a:srgbClr val="92D050"/>
                </a:solidFill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indent="-342900"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Font typeface="Wingdings" pitchFamily="2" charset="2"/>
                  <a:buNone/>
                </a:pPr>
                <a:endParaRPr lang="de-DE" sz="900" b="1" smtClean="0">
                  <a:solidFill>
                    <a:srgbClr val="261748"/>
                  </a:solidFill>
                </a:endParaRPr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>
              <a:off x="1542721" y="5598005"/>
              <a:ext cx="174599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b="1" dirty="0" err="1" smtClean="0">
                  <a:solidFill>
                    <a:srgbClr val="261748"/>
                  </a:solidFill>
                </a:rPr>
                <a:t>Commissioning</a:t>
              </a:r>
              <a:r>
                <a:rPr lang="de-DE" sz="800" b="1" dirty="0" smtClean="0">
                  <a:solidFill>
                    <a:srgbClr val="261748"/>
                  </a:solidFill>
                </a:rPr>
                <a:t> </a:t>
              </a:r>
              <a:r>
                <a:rPr lang="de-DE" sz="800" b="1" dirty="0" err="1" smtClean="0">
                  <a:solidFill>
                    <a:srgbClr val="261748"/>
                  </a:solidFill>
                </a:rPr>
                <a:t>of</a:t>
              </a:r>
              <a:r>
                <a:rPr lang="de-DE" sz="800" b="1" dirty="0" smtClean="0">
                  <a:solidFill>
                    <a:srgbClr val="261748"/>
                  </a:solidFill>
                </a:rPr>
                <a:t> HIBEF </a:t>
              </a:r>
              <a:r>
                <a:rPr lang="de-DE" sz="800" b="1" dirty="0" err="1" smtClean="0">
                  <a:solidFill>
                    <a:srgbClr val="261748"/>
                  </a:solidFill>
                </a:rPr>
                <a:t>lasers</a:t>
              </a:r>
              <a:endParaRPr lang="en-US" sz="800" b="1" dirty="0">
                <a:solidFill>
                  <a:srgbClr val="261748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31840" y="4627829"/>
            <a:ext cx="1596912" cy="681080"/>
            <a:chOff x="3831840" y="4627829"/>
            <a:chExt cx="1596912" cy="681080"/>
          </a:xfrm>
        </p:grpSpPr>
        <p:sp>
          <p:nvSpPr>
            <p:cNvPr id="83" name="TextBox 82"/>
            <p:cNvSpPr txBox="1"/>
            <p:nvPr/>
          </p:nvSpPr>
          <p:spPr>
            <a:xfrm rot="18906746">
              <a:off x="3831840" y="4627829"/>
              <a:ext cx="1596912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r>
                <a:rPr lang="de-DE" sz="105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___ </a:t>
              </a:r>
              <a:r>
                <a:rPr lang="de-DE" sz="1050" b="1" dirty="0" err="1" smtClean="0">
                  <a:solidFill>
                    <a:srgbClr val="FF0000"/>
                  </a:solidFill>
                  <a:sym typeface="Wingdings" panose="05000000000000000000" pitchFamily="2" charset="2"/>
                </a:rPr>
                <a:t>full-scale</a:t>
              </a:r>
              <a:r>
                <a:rPr lang="de-DE" sz="105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/>
              </a:r>
              <a:br>
                <a:rPr lang="de-DE" sz="105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</a:br>
              <a:r>
                <a:rPr lang="de-DE" sz="105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        </a:t>
              </a:r>
              <a:r>
                <a:rPr lang="de-DE" sz="1050" b="1" dirty="0" err="1" smtClean="0">
                  <a:solidFill>
                    <a:srgbClr val="FF0000"/>
                  </a:solidFill>
                  <a:sym typeface="Wingdings" panose="05000000000000000000" pitchFamily="2" charset="2"/>
                </a:rPr>
                <a:t>user</a:t>
              </a:r>
              <a:r>
                <a:rPr lang="de-DE" sz="1050" b="1" dirty="0" smtClean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de-DE" sz="1050" b="1" dirty="0" err="1" smtClean="0">
                  <a:solidFill>
                    <a:srgbClr val="FF0000"/>
                  </a:solidFill>
                  <a:sym typeface="Wingdings" panose="05000000000000000000" pitchFamily="2" charset="2"/>
                </a:rPr>
                <a:t>experiments</a:t>
              </a:r>
              <a:endParaRPr lang="de-DE" sz="1050" b="1" dirty="0">
                <a:solidFill>
                  <a:srgbClr val="FF0000"/>
                </a:solidFill>
              </a:endParaRPr>
            </a:p>
          </p:txBody>
        </p:sp>
        <p:sp>
          <p:nvSpPr>
            <p:cNvPr id="76" name="Down Arrow 75"/>
            <p:cNvSpPr/>
            <p:nvPr/>
          </p:nvSpPr>
          <p:spPr bwMode="auto">
            <a:xfrm>
              <a:off x="4031248" y="5069577"/>
              <a:ext cx="194132" cy="239332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algn="ctr" fontAlgn="base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None/>
              </a:pPr>
              <a:endParaRPr lang="de-DE" sz="900" b="1" smtClean="0">
                <a:solidFill>
                  <a:srgbClr val="261748"/>
                </a:solidFill>
              </a:endParaRPr>
            </a:p>
          </p:txBody>
        </p:sp>
      </p:grpSp>
      <p:sp>
        <p:nvSpPr>
          <p:cNvPr id="77" name="Down Arrow 76"/>
          <p:cNvSpPr/>
          <p:nvPr/>
        </p:nvSpPr>
        <p:spPr bwMode="auto">
          <a:xfrm>
            <a:off x="1348589" y="5069577"/>
            <a:ext cx="194132" cy="239332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None/>
            </a:pPr>
            <a:endParaRPr lang="de-DE" sz="900" b="1" smtClean="0">
              <a:solidFill>
                <a:srgbClr val="2617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63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84" grpId="0"/>
      <p:bldP spid="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Day-1 </a:t>
            </a:r>
            <a:r>
              <a:rPr lang="de-DE" dirty="0" err="1" smtClean="0"/>
              <a:t>early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87" y="1894114"/>
            <a:ext cx="8410699" cy="4652118"/>
          </a:xfrm>
        </p:spPr>
        <p:txBody>
          <a:bodyPr/>
          <a:lstStyle/>
          <a:p>
            <a:pPr>
              <a:buAutoNum type="arabicParenR"/>
            </a:pPr>
            <a:r>
              <a:rPr lang="de-DE" sz="2800" dirty="0" smtClean="0"/>
              <a:t>quasi-</a:t>
            </a:r>
            <a:r>
              <a:rPr lang="de-DE" sz="2800" dirty="0" err="1" smtClean="0"/>
              <a:t>static</a:t>
            </a:r>
            <a:r>
              <a:rPr lang="de-DE" sz="2800" dirty="0" smtClean="0"/>
              <a:t> </a:t>
            </a:r>
            <a:r>
              <a:rPr lang="de-DE" sz="2800" dirty="0" err="1" smtClean="0"/>
              <a:t>compression</a:t>
            </a:r>
            <a:r>
              <a:rPr lang="de-DE" sz="2800" dirty="0" smtClean="0"/>
              <a:t> </a:t>
            </a:r>
            <a:r>
              <a:rPr lang="de-DE" sz="2800" dirty="0" err="1" smtClean="0"/>
              <a:t>using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dynamic</a:t>
            </a:r>
            <a:r>
              <a:rPr lang="de-DE" sz="2800" dirty="0" smtClean="0"/>
              <a:t> diamond-</a:t>
            </a:r>
            <a:r>
              <a:rPr lang="de-DE" sz="2800" dirty="0" err="1" smtClean="0"/>
              <a:t>anvil</a:t>
            </a:r>
            <a:r>
              <a:rPr lang="de-DE" sz="2800" dirty="0" smtClean="0"/>
              <a:t> </a:t>
            </a:r>
            <a:r>
              <a:rPr lang="de-DE" sz="2800" dirty="0" err="1" smtClean="0"/>
              <a:t>cell</a:t>
            </a:r>
            <a:r>
              <a:rPr lang="en-US" sz="2800" dirty="0" smtClean="0"/>
              <a:t> (</a:t>
            </a:r>
            <a:r>
              <a:rPr lang="en-US" sz="2800" dirty="0" err="1" smtClean="0"/>
              <a:t>dDAC</a:t>
            </a:r>
            <a:r>
              <a:rPr lang="en-US" sz="2800" dirty="0" smtClean="0"/>
              <a:t>)</a:t>
            </a:r>
          </a:p>
          <a:p>
            <a:pPr>
              <a:buAutoNum type="arabicParenR"/>
            </a:pPr>
            <a:endParaRPr lang="de-DE" sz="2800" dirty="0" smtClean="0"/>
          </a:p>
          <a:p>
            <a:pPr>
              <a:buAutoNum type="arabicParenR"/>
            </a:pPr>
            <a:endParaRPr lang="de-DE" sz="2800" dirty="0"/>
          </a:p>
          <a:p>
            <a:pPr>
              <a:buAutoNum type="arabicParenR"/>
            </a:pPr>
            <a:r>
              <a:rPr lang="de-DE" sz="2800" dirty="0" smtClean="0"/>
              <a:t>a) </a:t>
            </a:r>
            <a:r>
              <a:rPr lang="de-DE" sz="2800" dirty="0" err="1" smtClean="0"/>
              <a:t>isochoric</a:t>
            </a:r>
            <a:r>
              <a:rPr lang="de-DE" sz="2800" dirty="0" smtClean="0"/>
              <a:t> </a:t>
            </a:r>
            <a:r>
              <a:rPr lang="de-DE" sz="2800" dirty="0" err="1" smtClean="0"/>
              <a:t>heating</a:t>
            </a:r>
            <a:r>
              <a:rPr lang="de-DE" sz="2800" dirty="0" smtClean="0"/>
              <a:t> </a:t>
            </a:r>
            <a:r>
              <a:rPr lang="de-DE" sz="2800" dirty="0" err="1" smtClean="0"/>
              <a:t>with</a:t>
            </a:r>
            <a:r>
              <a:rPr lang="de-DE" sz="2800" dirty="0" smtClean="0"/>
              <a:t> </a:t>
            </a:r>
            <a:r>
              <a:rPr lang="de-DE" sz="2800" dirty="0" err="1" smtClean="0"/>
              <a:t>intense</a:t>
            </a:r>
            <a:r>
              <a:rPr lang="de-DE" sz="2800" dirty="0" smtClean="0"/>
              <a:t> x-</a:t>
            </a:r>
            <a:r>
              <a:rPr lang="de-DE" sz="2800" dirty="0" err="1" smtClean="0"/>
              <a:t>ray</a:t>
            </a:r>
            <a:r>
              <a:rPr lang="de-DE" sz="2800" dirty="0" smtClean="0"/>
              <a:t> </a:t>
            </a:r>
            <a:r>
              <a:rPr lang="de-DE" sz="2800" dirty="0" err="1" smtClean="0"/>
              <a:t>pulses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smtClean="0"/>
              <a:t>b) </a:t>
            </a:r>
            <a:r>
              <a:rPr lang="de-DE" sz="2800" dirty="0" err="1" smtClean="0"/>
              <a:t>addition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pump-probe </a:t>
            </a:r>
            <a:r>
              <a:rPr lang="de-DE" sz="2800" dirty="0" err="1" smtClean="0"/>
              <a:t>laser</a:t>
            </a:r>
            <a:endParaRPr lang="de-DE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F152-CCDD-45D2-A883-C8FA0039B15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1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Day-1 </a:t>
            </a:r>
            <a:r>
              <a:rPr lang="de-DE" dirty="0" err="1" smtClean="0"/>
              <a:t>early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387" y="1894114"/>
            <a:ext cx="8410699" cy="4652118"/>
          </a:xfrm>
        </p:spPr>
        <p:txBody>
          <a:bodyPr/>
          <a:lstStyle/>
          <a:p>
            <a:pPr>
              <a:buAutoNum type="arabicParenR"/>
            </a:pPr>
            <a:r>
              <a:rPr lang="de-DE" sz="2800" dirty="0" smtClean="0"/>
              <a:t>quasi-</a:t>
            </a:r>
            <a:r>
              <a:rPr lang="de-DE" sz="2800" dirty="0" err="1" smtClean="0"/>
              <a:t>static</a:t>
            </a:r>
            <a:r>
              <a:rPr lang="de-DE" sz="2800" dirty="0" smtClean="0"/>
              <a:t> </a:t>
            </a:r>
            <a:r>
              <a:rPr lang="de-DE" sz="2800" dirty="0" err="1" smtClean="0"/>
              <a:t>compression</a:t>
            </a:r>
            <a:r>
              <a:rPr lang="de-DE" sz="2800" dirty="0" smtClean="0"/>
              <a:t> </a:t>
            </a:r>
            <a:r>
              <a:rPr lang="de-DE" sz="2800" dirty="0" err="1" smtClean="0"/>
              <a:t>using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dynamic</a:t>
            </a:r>
            <a:r>
              <a:rPr lang="de-DE" sz="2800" dirty="0" smtClean="0"/>
              <a:t> diamond-</a:t>
            </a:r>
            <a:r>
              <a:rPr lang="de-DE" sz="2800" dirty="0" err="1" smtClean="0"/>
              <a:t>anvil</a:t>
            </a:r>
            <a:r>
              <a:rPr lang="de-DE" sz="2800" dirty="0" smtClean="0"/>
              <a:t> </a:t>
            </a:r>
            <a:r>
              <a:rPr lang="de-DE" sz="2800" dirty="0" err="1" smtClean="0"/>
              <a:t>cell</a:t>
            </a:r>
            <a:r>
              <a:rPr lang="en-US" sz="2800" dirty="0" smtClean="0"/>
              <a:t> (</a:t>
            </a:r>
            <a:r>
              <a:rPr lang="en-US" sz="2800" dirty="0" err="1" smtClean="0"/>
              <a:t>dDAC</a:t>
            </a:r>
            <a:r>
              <a:rPr lang="en-US" sz="2800" dirty="0" smtClean="0"/>
              <a:t>)</a:t>
            </a:r>
          </a:p>
          <a:p>
            <a:pPr>
              <a:buAutoNum type="arabicParenR"/>
            </a:pPr>
            <a:endParaRPr lang="de-DE" sz="2800" dirty="0" smtClean="0"/>
          </a:p>
          <a:p>
            <a:pPr>
              <a:buAutoNum type="arabicParenR"/>
            </a:pPr>
            <a:endParaRPr lang="de-DE" sz="2800" dirty="0"/>
          </a:p>
          <a:p>
            <a:pPr>
              <a:buAutoNum type="arabicParenR"/>
            </a:pPr>
            <a:r>
              <a:rPr lang="de-DE" sz="2800" dirty="0" smtClean="0">
                <a:solidFill>
                  <a:schemeClr val="bg2"/>
                </a:solidFill>
              </a:rPr>
              <a:t>a) </a:t>
            </a:r>
            <a:r>
              <a:rPr lang="de-DE" sz="2800" dirty="0" err="1" smtClean="0">
                <a:solidFill>
                  <a:schemeClr val="bg2"/>
                </a:solidFill>
              </a:rPr>
              <a:t>isochoric</a:t>
            </a:r>
            <a:r>
              <a:rPr lang="de-DE" sz="2800" dirty="0" smtClean="0">
                <a:solidFill>
                  <a:schemeClr val="bg2"/>
                </a:solidFill>
              </a:rPr>
              <a:t> </a:t>
            </a:r>
            <a:r>
              <a:rPr lang="de-DE" sz="2800" dirty="0" err="1" smtClean="0">
                <a:solidFill>
                  <a:schemeClr val="bg2"/>
                </a:solidFill>
              </a:rPr>
              <a:t>heating</a:t>
            </a:r>
            <a:r>
              <a:rPr lang="de-DE" sz="2800" dirty="0" smtClean="0">
                <a:solidFill>
                  <a:schemeClr val="bg2"/>
                </a:solidFill>
              </a:rPr>
              <a:t> </a:t>
            </a:r>
            <a:r>
              <a:rPr lang="de-DE" sz="2800" dirty="0" err="1" smtClean="0">
                <a:solidFill>
                  <a:schemeClr val="bg2"/>
                </a:solidFill>
              </a:rPr>
              <a:t>with</a:t>
            </a:r>
            <a:r>
              <a:rPr lang="de-DE" sz="2800" dirty="0" smtClean="0">
                <a:solidFill>
                  <a:schemeClr val="bg2"/>
                </a:solidFill>
              </a:rPr>
              <a:t> </a:t>
            </a:r>
            <a:r>
              <a:rPr lang="de-DE" sz="2800" dirty="0" err="1" smtClean="0">
                <a:solidFill>
                  <a:schemeClr val="bg2"/>
                </a:solidFill>
              </a:rPr>
              <a:t>intense</a:t>
            </a:r>
            <a:r>
              <a:rPr lang="de-DE" sz="2800" dirty="0" smtClean="0">
                <a:solidFill>
                  <a:schemeClr val="bg2"/>
                </a:solidFill>
              </a:rPr>
              <a:t> x-</a:t>
            </a:r>
            <a:r>
              <a:rPr lang="de-DE" sz="2800" dirty="0" err="1" smtClean="0">
                <a:solidFill>
                  <a:schemeClr val="bg2"/>
                </a:solidFill>
              </a:rPr>
              <a:t>ray</a:t>
            </a:r>
            <a:r>
              <a:rPr lang="de-DE" sz="2800" dirty="0" smtClean="0">
                <a:solidFill>
                  <a:schemeClr val="bg2"/>
                </a:solidFill>
              </a:rPr>
              <a:t> </a:t>
            </a:r>
            <a:r>
              <a:rPr lang="de-DE" sz="2800" dirty="0" err="1" smtClean="0">
                <a:solidFill>
                  <a:schemeClr val="bg2"/>
                </a:solidFill>
              </a:rPr>
              <a:t>pulses</a:t>
            </a:r>
            <a:r>
              <a:rPr lang="de-DE" sz="2800" dirty="0">
                <a:solidFill>
                  <a:schemeClr val="bg2"/>
                </a:solidFill>
              </a:rPr>
              <a:t/>
            </a:r>
            <a:br>
              <a:rPr lang="de-DE" sz="2800" dirty="0">
                <a:solidFill>
                  <a:schemeClr val="bg2"/>
                </a:solidFill>
              </a:rPr>
            </a:br>
            <a:r>
              <a:rPr lang="de-DE" sz="2800" dirty="0" smtClean="0">
                <a:solidFill>
                  <a:schemeClr val="bg2"/>
                </a:solidFill>
              </a:rPr>
              <a:t>b) </a:t>
            </a:r>
            <a:r>
              <a:rPr lang="de-DE" sz="2800" dirty="0" err="1" smtClean="0">
                <a:solidFill>
                  <a:schemeClr val="bg2"/>
                </a:solidFill>
              </a:rPr>
              <a:t>addition</a:t>
            </a:r>
            <a:r>
              <a:rPr lang="de-DE" sz="2800" dirty="0" smtClean="0">
                <a:solidFill>
                  <a:schemeClr val="bg2"/>
                </a:solidFill>
              </a:rPr>
              <a:t> </a:t>
            </a:r>
            <a:r>
              <a:rPr lang="de-DE" sz="2800" dirty="0" err="1" smtClean="0">
                <a:solidFill>
                  <a:schemeClr val="bg2"/>
                </a:solidFill>
              </a:rPr>
              <a:t>of</a:t>
            </a:r>
            <a:r>
              <a:rPr lang="de-DE" sz="2800" dirty="0" smtClean="0">
                <a:solidFill>
                  <a:schemeClr val="bg2"/>
                </a:solidFill>
              </a:rPr>
              <a:t> pump-probe </a:t>
            </a:r>
            <a:r>
              <a:rPr lang="de-DE" sz="2800" dirty="0" err="1" smtClean="0">
                <a:solidFill>
                  <a:schemeClr val="bg2"/>
                </a:solidFill>
              </a:rPr>
              <a:t>laser</a:t>
            </a:r>
            <a:endParaRPr lang="de-DE" sz="2800" dirty="0" smtClean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DF152-CCDD-45D2-A883-C8FA0039B15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346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02079" y="3918857"/>
            <a:ext cx="4485728" cy="25635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None/>
              <a:tabLst/>
            </a:pPr>
            <a:endParaRPr kumimoji="0" lang="en-US" sz="9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6" charset="-128"/>
            </a:endParaRP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xfrm>
            <a:off x="8673437" y="860329"/>
            <a:ext cx="127001" cy="17154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Diamond anvil cell: schematic set-up</a:t>
            </a:r>
          </a:p>
        </p:txBody>
      </p:sp>
      <p:pic>
        <p:nvPicPr>
          <p:cNvPr id="64" name="DAC_zeichnung.png"/>
          <p:cNvPicPr>
            <a:picLocks noChangeAspect="1"/>
          </p:cNvPicPr>
          <p:nvPr/>
        </p:nvPicPr>
        <p:blipFill>
          <a:blip r:embed="rId2">
            <a:extLst/>
          </a:blip>
          <a:srcRect t="18477" b="23474"/>
          <a:stretch>
            <a:fillRect/>
          </a:stretch>
        </p:blipFill>
        <p:spPr>
          <a:xfrm>
            <a:off x="2955926" y="1603176"/>
            <a:ext cx="2617153" cy="2150064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/>
          <p:nvPr/>
        </p:nvSpPr>
        <p:spPr>
          <a:xfrm rot="16200000">
            <a:off x="4847456" y="1533582"/>
            <a:ext cx="1270001" cy="2354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5790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6" name="Shape 66"/>
          <p:cNvSpPr/>
          <p:nvPr/>
        </p:nvSpPr>
        <p:spPr>
          <a:xfrm>
            <a:off x="4787807" y="1155707"/>
            <a:ext cx="422670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268288" indent="-268288">
              <a:spcBef>
                <a:spcPts val="600"/>
              </a:spcBef>
              <a:buClr>
                <a:schemeClr val="accent2"/>
              </a:buClr>
              <a:buSzPct val="80000"/>
              <a:defRPr sz="2000">
                <a:solidFill>
                  <a:srgbClr val="000000"/>
                </a:solidFill>
              </a:defRPr>
            </a:lvl1pPr>
          </a:lstStyle>
          <a:p>
            <a:r>
              <a:t>Sample detector distance: 300mm</a:t>
            </a:r>
          </a:p>
        </p:txBody>
      </p:sp>
      <p:sp>
        <p:nvSpPr>
          <p:cNvPr id="67" name="Shape 67"/>
          <p:cNvSpPr/>
          <p:nvPr/>
        </p:nvSpPr>
        <p:spPr>
          <a:xfrm>
            <a:off x="3474426" y="1155707"/>
            <a:ext cx="117359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r>
              <a:t>Sample </a:t>
            </a:r>
          </a:p>
        </p:txBody>
      </p:sp>
      <p:sp>
        <p:nvSpPr>
          <p:cNvPr id="68" name="Shape 68"/>
          <p:cNvSpPr/>
          <p:nvPr/>
        </p:nvSpPr>
        <p:spPr>
          <a:xfrm>
            <a:off x="883422" y="2716338"/>
            <a:ext cx="3401043" cy="1"/>
          </a:xfrm>
          <a:prstGeom prst="line">
            <a:avLst/>
          </a:prstGeom>
          <a:ln w="50800">
            <a:solidFill>
              <a:schemeClr val="accent2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pic>
        <p:nvPicPr>
          <p:cNvPr id="69" name="diamond_anvil_transmissio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0304" y="4290281"/>
            <a:ext cx="4002029" cy="2107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image16.png" descr="Bildschirmfoto 2014-07-14 um 16.06.38.png"/>
          <p:cNvPicPr>
            <a:picLocks noChangeAspect="1"/>
          </p:cNvPicPr>
          <p:nvPr/>
        </p:nvPicPr>
        <p:blipFill>
          <a:blip r:embed="rId4">
            <a:extLst/>
          </a:blip>
          <a:srcRect l="10379" t="9178" r="10379" b="14852"/>
          <a:stretch>
            <a:fillRect/>
          </a:stretch>
        </p:blipFill>
        <p:spPr>
          <a:xfrm>
            <a:off x="6799780" y="1654770"/>
            <a:ext cx="2154802" cy="2046844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/>
        </p:nvSpPr>
        <p:spPr>
          <a:xfrm>
            <a:off x="666496" y="3985908"/>
            <a:ext cx="383489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r>
              <a:rPr sz="1200" dirty="0"/>
              <a:t>X-ray </a:t>
            </a:r>
            <a:r>
              <a:rPr lang="de-DE" sz="1200" dirty="0" smtClean="0"/>
              <a:t>t</a:t>
            </a:r>
            <a:r>
              <a:rPr sz="1200" dirty="0" err="1" smtClean="0"/>
              <a:t>ransmission</a:t>
            </a:r>
            <a:r>
              <a:rPr sz="1200" dirty="0" smtClean="0"/>
              <a:t> </a:t>
            </a:r>
            <a:r>
              <a:rPr lang="de-DE" sz="1200" dirty="0" err="1" smtClean="0"/>
              <a:t>through</a:t>
            </a:r>
            <a:r>
              <a:rPr lang="de-DE" sz="1200" dirty="0" smtClean="0"/>
              <a:t> a </a:t>
            </a:r>
            <a:r>
              <a:rPr lang="de-DE" sz="1200" dirty="0" err="1" smtClean="0"/>
              <a:t>single</a:t>
            </a:r>
            <a:r>
              <a:rPr lang="de-DE" sz="1200" dirty="0" smtClean="0"/>
              <a:t> </a:t>
            </a:r>
            <a:r>
              <a:rPr sz="1200" dirty="0" smtClean="0"/>
              <a:t>diamond </a:t>
            </a:r>
            <a:r>
              <a:rPr sz="1200" dirty="0"/>
              <a:t>anvil</a:t>
            </a:r>
          </a:p>
        </p:txBody>
      </p:sp>
      <p:sp>
        <p:nvSpPr>
          <p:cNvPr id="72" name="Shape 72"/>
          <p:cNvSpPr/>
          <p:nvPr/>
        </p:nvSpPr>
        <p:spPr>
          <a:xfrm>
            <a:off x="1021428" y="2129425"/>
            <a:ext cx="2357027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r>
              <a:t>XFEL (E &gt; 15 keV)</a:t>
            </a:r>
          </a:p>
        </p:txBody>
      </p:sp>
      <p:sp>
        <p:nvSpPr>
          <p:cNvPr id="73" name="Shape 73"/>
          <p:cNvSpPr/>
          <p:nvPr/>
        </p:nvSpPr>
        <p:spPr>
          <a:xfrm>
            <a:off x="6263742" y="4168775"/>
            <a:ext cx="282521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r>
              <a:t>Modular X-ray detector</a:t>
            </a:r>
          </a:p>
        </p:txBody>
      </p:sp>
      <p:sp>
        <p:nvSpPr>
          <p:cNvPr id="74" name="Shape 74"/>
          <p:cNvSpPr/>
          <p:nvPr/>
        </p:nvSpPr>
        <p:spPr>
          <a:xfrm>
            <a:off x="4643774" y="2523122"/>
            <a:ext cx="2015839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r>
              <a:t>X-ray diffraction</a:t>
            </a:r>
          </a:p>
        </p:txBody>
      </p:sp>
    </p:spTree>
    <p:extLst>
      <p:ext uri="{BB962C8B-B14F-4D97-AF65-F5344CB8AC3E}">
        <p14:creationId xmlns:p14="http://schemas.microsoft.com/office/powerpoint/2010/main" val="4096582957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xfrm>
            <a:off x="8665273" y="860329"/>
            <a:ext cx="127001" cy="17154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 dirty="0"/>
          </a:p>
        </p:txBody>
      </p:sp>
      <p:pic>
        <p:nvPicPr>
          <p:cNvPr id="77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4613934">
            <a:off x="2974114" y="2956540"/>
            <a:ext cx="1380122" cy="1855916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/>
          <p:nvPr/>
        </p:nvSpPr>
        <p:spPr>
          <a:xfrm>
            <a:off x="2094926" y="3854344"/>
            <a:ext cx="354843" cy="9121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pPr>
              <a:defRPr sz="2000">
                <a:solidFill>
                  <a:srgbClr val="000000"/>
                </a:solidFill>
              </a:defRPr>
            </a:pPr>
            <a:endParaRPr sz="1800"/>
          </a:p>
        </p:txBody>
      </p:sp>
      <p:sp>
        <p:nvSpPr>
          <p:cNvPr id="79" name="Shape 79"/>
          <p:cNvSpPr/>
          <p:nvPr/>
        </p:nvSpPr>
        <p:spPr>
          <a:xfrm>
            <a:off x="6370394" y="3896667"/>
            <a:ext cx="1011735" cy="1"/>
          </a:xfrm>
          <a:prstGeom prst="line">
            <a:avLst/>
          </a:prstGeom>
          <a:ln w="12700">
            <a:solidFill>
              <a:srgbClr val="000000"/>
            </a:solidFill>
            <a:prstDash val="sysDot"/>
          </a:ln>
        </p:spPr>
        <p:txBody>
          <a:bodyPr lIns="45719" rIns="45719"/>
          <a:lstStyle/>
          <a:p>
            <a:endParaRPr sz="800"/>
          </a:p>
        </p:txBody>
      </p:sp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Dynamic diamond anvil cell: possible day 1</a:t>
            </a:r>
          </a:p>
        </p:txBody>
      </p:sp>
      <p:sp>
        <p:nvSpPr>
          <p:cNvPr id="81" name="Shape 81"/>
          <p:cNvSpPr/>
          <p:nvPr/>
        </p:nvSpPr>
        <p:spPr>
          <a:xfrm flipV="1">
            <a:off x="285749" y="3895726"/>
            <a:ext cx="3943355" cy="1558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endParaRPr sz="800"/>
          </a:p>
        </p:txBody>
      </p:sp>
      <p:grpSp>
        <p:nvGrpSpPr>
          <p:cNvPr id="94" name="Group 94"/>
          <p:cNvGrpSpPr/>
          <p:nvPr/>
        </p:nvGrpSpPr>
        <p:grpSpPr>
          <a:xfrm>
            <a:off x="5430011" y="3038343"/>
            <a:ext cx="1882600" cy="1659688"/>
            <a:chOff x="0" y="0"/>
            <a:chExt cx="1882598" cy="1659687"/>
          </a:xfrm>
        </p:grpSpPr>
        <p:sp>
          <p:nvSpPr>
            <p:cNvPr id="82" name="Shape 82"/>
            <p:cNvSpPr/>
            <p:nvPr/>
          </p:nvSpPr>
          <p:spPr>
            <a:xfrm>
              <a:off x="13073" y="-1"/>
              <a:ext cx="849785" cy="664437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000">
                  <a:solidFill>
                    <a:srgbClr val="000000"/>
                  </a:solidFill>
                </a:defRPr>
              </a:pPr>
              <a:endParaRPr sz="1800"/>
            </a:p>
          </p:txBody>
        </p:sp>
        <p:sp>
          <p:nvSpPr>
            <p:cNvPr id="83" name="Shape 83"/>
            <p:cNvSpPr/>
            <p:nvPr/>
          </p:nvSpPr>
          <p:spPr>
            <a:xfrm>
              <a:off x="1032814" y="196062"/>
              <a:ext cx="849785" cy="66443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000">
                  <a:solidFill>
                    <a:srgbClr val="000000"/>
                  </a:solidFill>
                </a:defRPr>
              </a:pPr>
              <a:endParaRPr sz="1800"/>
            </a:p>
          </p:txBody>
        </p:sp>
        <p:sp>
          <p:nvSpPr>
            <p:cNvPr id="84" name="Shape 84"/>
            <p:cNvSpPr/>
            <p:nvPr/>
          </p:nvSpPr>
          <p:spPr>
            <a:xfrm>
              <a:off x="-1" y="849606"/>
              <a:ext cx="849785" cy="66443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000">
                  <a:solidFill>
                    <a:srgbClr val="000000"/>
                  </a:solidFill>
                </a:defRPr>
              </a:pPr>
              <a:endParaRPr sz="1800"/>
            </a:p>
          </p:txBody>
        </p:sp>
        <p:sp>
          <p:nvSpPr>
            <p:cNvPr id="85" name="Shape 85"/>
            <p:cNvSpPr/>
            <p:nvPr/>
          </p:nvSpPr>
          <p:spPr>
            <a:xfrm>
              <a:off x="1032814" y="995252"/>
              <a:ext cx="849785" cy="66443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000">
                  <a:solidFill>
                    <a:srgbClr val="000000"/>
                  </a:solidFill>
                </a:defRPr>
              </a:pPr>
              <a:endParaRPr sz="1800"/>
            </a:p>
          </p:txBody>
        </p:sp>
        <p:sp>
          <p:nvSpPr>
            <p:cNvPr id="86" name="Shape 86"/>
            <p:cNvSpPr/>
            <p:nvPr/>
          </p:nvSpPr>
          <p:spPr>
            <a:xfrm>
              <a:off x="1032814" y="522834"/>
              <a:ext cx="300694" cy="337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6182" y="2032"/>
                    <a:pt x="12365" y="4065"/>
                    <a:pt x="15965" y="7665"/>
                  </a:cubicBezTo>
                  <a:cubicBezTo>
                    <a:pt x="19565" y="11265"/>
                    <a:pt x="20582" y="16432"/>
                    <a:pt x="21600" y="2160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 sz="800"/>
            </a:p>
          </p:txBody>
        </p:sp>
        <p:sp>
          <p:nvSpPr>
            <p:cNvPr id="87" name="Shape 87"/>
            <p:cNvSpPr/>
            <p:nvPr/>
          </p:nvSpPr>
          <p:spPr>
            <a:xfrm>
              <a:off x="549091" y="860498"/>
              <a:ext cx="300694" cy="294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017" y="5000"/>
                    <a:pt x="2035" y="10000"/>
                    <a:pt x="5635" y="13600"/>
                  </a:cubicBezTo>
                  <a:cubicBezTo>
                    <a:pt x="9235" y="17200"/>
                    <a:pt x="15417" y="19400"/>
                    <a:pt x="21600" y="2160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 sz="800"/>
            </a:p>
          </p:txBody>
        </p:sp>
        <p:sp>
          <p:nvSpPr>
            <p:cNvPr id="88" name="Shape 88"/>
            <p:cNvSpPr/>
            <p:nvPr/>
          </p:nvSpPr>
          <p:spPr>
            <a:xfrm>
              <a:off x="601385" y="511942"/>
              <a:ext cx="261473" cy="152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6920" y="2829"/>
                    <a:pt x="12240" y="5657"/>
                    <a:pt x="8640" y="9257"/>
                  </a:cubicBezTo>
                  <a:cubicBezTo>
                    <a:pt x="5040" y="12857"/>
                    <a:pt x="2520" y="17229"/>
                    <a:pt x="0" y="2160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 sz="800"/>
            </a:p>
          </p:txBody>
        </p:sp>
        <p:sp>
          <p:nvSpPr>
            <p:cNvPr id="89" name="Shape 89"/>
            <p:cNvSpPr/>
            <p:nvPr/>
          </p:nvSpPr>
          <p:spPr>
            <a:xfrm>
              <a:off x="1032814" y="1002099"/>
              <a:ext cx="222253" cy="196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317" y="6600"/>
                    <a:pt x="15035" y="13200"/>
                    <a:pt x="11435" y="16800"/>
                  </a:cubicBezTo>
                  <a:cubicBezTo>
                    <a:pt x="7835" y="20400"/>
                    <a:pt x="3917" y="21000"/>
                    <a:pt x="0" y="2160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 sz="800"/>
            </a:p>
          </p:txBody>
        </p:sp>
        <p:sp>
          <p:nvSpPr>
            <p:cNvPr id="90" name="Shape 90"/>
            <p:cNvSpPr/>
            <p:nvPr/>
          </p:nvSpPr>
          <p:spPr>
            <a:xfrm>
              <a:off x="1032814" y="272309"/>
              <a:ext cx="679829" cy="588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6300" y="1600"/>
                    <a:pt x="12600" y="3200"/>
                    <a:pt x="16200" y="6800"/>
                  </a:cubicBezTo>
                  <a:cubicBezTo>
                    <a:pt x="19800" y="10400"/>
                    <a:pt x="21600" y="21600"/>
                    <a:pt x="21600" y="2160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 sz="800"/>
            </a:p>
          </p:txBody>
        </p:sp>
        <p:sp>
          <p:nvSpPr>
            <p:cNvPr id="91" name="Shape 91"/>
            <p:cNvSpPr/>
            <p:nvPr/>
          </p:nvSpPr>
          <p:spPr>
            <a:xfrm>
              <a:off x="1045888" y="1002099"/>
              <a:ext cx="627534" cy="435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9800" y="5760"/>
                    <a:pt x="18000" y="11520"/>
                    <a:pt x="14400" y="15120"/>
                  </a:cubicBezTo>
                  <a:cubicBezTo>
                    <a:pt x="10800" y="18720"/>
                    <a:pt x="5400" y="20160"/>
                    <a:pt x="0" y="2160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 sz="800"/>
            </a:p>
          </p:txBody>
        </p:sp>
        <p:sp>
          <p:nvSpPr>
            <p:cNvPr id="92" name="Shape 92"/>
            <p:cNvSpPr/>
            <p:nvPr/>
          </p:nvSpPr>
          <p:spPr>
            <a:xfrm>
              <a:off x="169956" y="838713"/>
              <a:ext cx="692902" cy="599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257" y="5858"/>
                    <a:pt x="2513" y="11716"/>
                    <a:pt x="6113" y="15316"/>
                  </a:cubicBezTo>
                  <a:cubicBezTo>
                    <a:pt x="9713" y="18916"/>
                    <a:pt x="15657" y="20258"/>
                    <a:pt x="21600" y="2160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 sz="800"/>
            </a:p>
          </p:txBody>
        </p:sp>
        <p:sp>
          <p:nvSpPr>
            <p:cNvPr id="93" name="Shape 93"/>
            <p:cNvSpPr/>
            <p:nvPr/>
          </p:nvSpPr>
          <p:spPr>
            <a:xfrm>
              <a:off x="196104" y="272309"/>
              <a:ext cx="653681" cy="392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6920" y="900"/>
                    <a:pt x="12240" y="1800"/>
                    <a:pt x="8640" y="5400"/>
                  </a:cubicBezTo>
                  <a:cubicBezTo>
                    <a:pt x="5040" y="9000"/>
                    <a:pt x="2520" y="15300"/>
                    <a:pt x="0" y="2160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 sz="800"/>
            </a:p>
          </p:txBody>
        </p:sp>
      </p:grpSp>
      <p:sp>
        <p:nvSpPr>
          <p:cNvPr id="95" name="Shape 95"/>
          <p:cNvSpPr/>
          <p:nvPr/>
        </p:nvSpPr>
        <p:spPr>
          <a:xfrm>
            <a:off x="4243082" y="3895725"/>
            <a:ext cx="2127313" cy="0"/>
          </a:xfrm>
          <a:prstGeom prst="line">
            <a:avLst/>
          </a:prstGeom>
          <a:ln w="12700">
            <a:solidFill>
              <a:srgbClr val="000000"/>
            </a:solidFill>
            <a:prstDash val="sysDot"/>
          </a:ln>
        </p:spPr>
        <p:txBody>
          <a:bodyPr lIns="45719" rIns="45719"/>
          <a:lstStyle/>
          <a:p>
            <a:endParaRPr sz="800"/>
          </a:p>
        </p:txBody>
      </p:sp>
      <p:sp>
        <p:nvSpPr>
          <p:cNvPr id="96" name="Shape 96"/>
          <p:cNvSpPr/>
          <p:nvPr/>
        </p:nvSpPr>
        <p:spPr>
          <a:xfrm rot="16200000">
            <a:off x="4219504" y="2450069"/>
            <a:ext cx="2906975" cy="2860888"/>
          </a:xfrm>
          <a:prstGeom prst="triangle">
            <a:avLst/>
          </a:prstGeom>
          <a:solidFill>
            <a:srgbClr val="E6E0F5">
              <a:alpha val="38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000">
                <a:solidFill>
                  <a:srgbClr val="000000"/>
                </a:solidFill>
              </a:defRPr>
            </a:pPr>
            <a:endParaRPr sz="1800"/>
          </a:p>
        </p:txBody>
      </p:sp>
      <p:pic>
        <p:nvPicPr>
          <p:cNvPr id="97" name="image5.jpg" descr="D:\Pictures\lambda pics\IMG_277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38821" y="1343025"/>
            <a:ext cx="2342312" cy="1756735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Shape 98"/>
          <p:cNvSpPr/>
          <p:nvPr/>
        </p:nvSpPr>
        <p:spPr>
          <a:xfrm>
            <a:off x="1226807" y="2768569"/>
            <a:ext cx="1435632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0000"/>
              <a:buChar char="▪"/>
              <a:defRPr sz="2000">
                <a:solidFill>
                  <a:srgbClr val="000000"/>
                </a:solidFill>
              </a:defRPr>
            </a:lvl1pPr>
          </a:lstStyle>
          <a:p>
            <a:r>
              <a:rPr sz="1800" dirty="0"/>
              <a:t>Pinhole?</a:t>
            </a:r>
          </a:p>
        </p:txBody>
      </p:sp>
      <p:cxnSp>
        <p:nvCxnSpPr>
          <p:cNvPr id="99" name="Connector 99"/>
          <p:cNvCxnSpPr>
            <a:stCxn id="98" idx="2"/>
            <a:endCxn id="78" idx="0"/>
          </p:cNvCxnSpPr>
          <p:nvPr/>
        </p:nvCxnSpPr>
        <p:spPr>
          <a:xfrm>
            <a:off x="1944623" y="3143801"/>
            <a:ext cx="327725" cy="710543"/>
          </a:xfrm>
          <a:prstGeom prst="straightConnector1">
            <a:avLst/>
          </a:prstGeom>
          <a:ln w="12700">
            <a:solidFill>
              <a:srgbClr val="000000"/>
            </a:solidFill>
            <a:tailEnd type="triangle"/>
          </a:ln>
        </p:spPr>
      </p:cxnSp>
      <p:sp>
        <p:nvSpPr>
          <p:cNvPr id="100" name="Shape 100"/>
          <p:cNvSpPr/>
          <p:nvPr/>
        </p:nvSpPr>
        <p:spPr>
          <a:xfrm>
            <a:off x="3177152" y="2546349"/>
            <a:ext cx="69506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268288" indent="-268288">
              <a:spcBef>
                <a:spcPts val="600"/>
              </a:spcBef>
              <a:buClr>
                <a:schemeClr val="accent2"/>
              </a:buClr>
              <a:buSzPct val="80000"/>
              <a:defRPr sz="2000">
                <a:solidFill>
                  <a:srgbClr val="000000"/>
                </a:solidFill>
              </a:defRPr>
            </a:lvl1pPr>
          </a:lstStyle>
          <a:p>
            <a:r>
              <a:rPr sz="1800" dirty="0"/>
              <a:t>Piezo</a:t>
            </a:r>
          </a:p>
        </p:txBody>
      </p:sp>
      <p:sp>
        <p:nvSpPr>
          <p:cNvPr id="101" name="Shape 101"/>
          <p:cNvSpPr/>
          <p:nvPr/>
        </p:nvSpPr>
        <p:spPr>
          <a:xfrm>
            <a:off x="3533775" y="2863638"/>
            <a:ext cx="1" cy="98208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 sz="800"/>
          </a:p>
        </p:txBody>
      </p:sp>
      <p:sp>
        <p:nvSpPr>
          <p:cNvPr id="102" name="Shape 102"/>
          <p:cNvSpPr/>
          <p:nvPr/>
        </p:nvSpPr>
        <p:spPr>
          <a:xfrm>
            <a:off x="4428042" y="2489201"/>
            <a:ext cx="59246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268288" indent="-268288">
              <a:spcBef>
                <a:spcPts val="600"/>
              </a:spcBef>
              <a:buClr>
                <a:schemeClr val="accent2"/>
              </a:buClr>
              <a:buSzPct val="80000"/>
              <a:defRPr sz="2000">
                <a:solidFill>
                  <a:srgbClr val="000000"/>
                </a:solidFill>
              </a:defRPr>
            </a:lvl1pPr>
          </a:lstStyle>
          <a:p>
            <a:r>
              <a:rPr sz="1800" dirty="0" smtClean="0"/>
              <a:t>DAC</a:t>
            </a:r>
            <a:endParaRPr sz="1800" dirty="0"/>
          </a:p>
        </p:txBody>
      </p:sp>
      <p:sp>
        <p:nvSpPr>
          <p:cNvPr id="103" name="Shape 103"/>
          <p:cNvSpPr/>
          <p:nvPr/>
        </p:nvSpPr>
        <p:spPr>
          <a:xfrm flipH="1">
            <a:off x="4243082" y="2788068"/>
            <a:ext cx="496122" cy="914712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endParaRPr sz="800"/>
          </a:p>
        </p:txBody>
      </p:sp>
      <p:sp>
        <p:nvSpPr>
          <p:cNvPr id="104" name="Shape 104"/>
          <p:cNvSpPr/>
          <p:nvPr/>
        </p:nvSpPr>
        <p:spPr>
          <a:xfrm rot="5400000">
            <a:off x="5233359" y="4273167"/>
            <a:ext cx="257177" cy="20359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5965" y="0"/>
                  <a:pt x="10800" y="102"/>
                  <a:pt x="10800" y="227"/>
                </a:cubicBezTo>
                <a:lnTo>
                  <a:pt x="10800" y="10573"/>
                </a:lnTo>
                <a:cubicBezTo>
                  <a:pt x="10800" y="10698"/>
                  <a:pt x="15635" y="10800"/>
                  <a:pt x="21600" y="10800"/>
                </a:cubicBezTo>
                <a:cubicBezTo>
                  <a:pt x="15635" y="10800"/>
                  <a:pt x="10800" y="10902"/>
                  <a:pt x="10800" y="11027"/>
                </a:cubicBezTo>
                <a:lnTo>
                  <a:pt x="10800" y="21373"/>
                </a:lnTo>
                <a:cubicBezTo>
                  <a:pt x="10800" y="21498"/>
                  <a:pt x="5965" y="21600"/>
                  <a:pt x="0" y="21600"/>
                </a:cubicBezTo>
              </a:path>
            </a:pathLst>
          </a:cu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 algn="ctr"/>
            <a:endParaRPr sz="800"/>
          </a:p>
        </p:txBody>
      </p:sp>
      <p:sp>
        <p:nvSpPr>
          <p:cNvPr id="105" name="Shape 105"/>
          <p:cNvSpPr/>
          <p:nvPr/>
        </p:nvSpPr>
        <p:spPr>
          <a:xfrm>
            <a:off x="4849596" y="5486399"/>
            <a:ext cx="1022073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268288" indent="-268288">
              <a:spcBef>
                <a:spcPts val="600"/>
              </a:spcBef>
              <a:buClr>
                <a:schemeClr val="accent2"/>
              </a:buClr>
              <a:buSzPct val="80000"/>
              <a:defRPr sz="2000">
                <a:solidFill>
                  <a:srgbClr val="000000"/>
                </a:solidFill>
              </a:defRPr>
            </a:lvl1pPr>
          </a:lstStyle>
          <a:p>
            <a:r>
              <a:rPr sz="1800"/>
              <a:t>~300mm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6166" y="4770770"/>
            <a:ext cx="3779444" cy="1940279"/>
            <a:chOff x="120854" y="4909558"/>
            <a:chExt cx="3779444" cy="1940279"/>
          </a:xfrm>
        </p:grpSpPr>
        <p:pic>
          <p:nvPicPr>
            <p:cNvPr id="106" name="image6.png" descr="Y:\p02.2\2015\data\11000435\processed\Oscilloscope traces\TEK00020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0854" y="4909558"/>
              <a:ext cx="3647538" cy="1940279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07" name="Shape 107"/>
            <p:cNvSpPr/>
            <p:nvPr/>
          </p:nvSpPr>
          <p:spPr>
            <a:xfrm>
              <a:off x="728134" y="5831109"/>
              <a:ext cx="600482" cy="3077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>
              <a:lvl1pPr>
                <a:spcBef>
                  <a:spcPts val="0"/>
                </a:spcBef>
                <a:buSzTx/>
                <a:buNone/>
                <a:defRPr sz="1600">
                  <a:solidFill>
                    <a:srgbClr val="FFFFFF"/>
                  </a:solidFill>
                </a:defRPr>
              </a:lvl1pPr>
            </a:lstStyle>
            <a:p>
              <a:r>
                <a:rPr sz="1400"/>
                <a:t>50 ms</a:t>
              </a:r>
            </a:p>
          </p:txBody>
        </p:sp>
        <p:sp>
          <p:nvSpPr>
            <p:cNvPr id="108" name="Shape 108"/>
            <p:cNvSpPr/>
            <p:nvPr/>
          </p:nvSpPr>
          <p:spPr>
            <a:xfrm>
              <a:off x="599145" y="5887861"/>
              <a:ext cx="904929" cy="1"/>
            </a:xfrm>
            <a:prstGeom prst="line">
              <a:avLst/>
            </a:prstGeom>
            <a:ln>
              <a:solidFill>
                <a:srgbClr val="FFFFFF"/>
              </a:solidFill>
              <a:headEnd type="triangle"/>
              <a:tailEnd type="triangle"/>
            </a:ln>
          </p:spPr>
          <p:txBody>
            <a:bodyPr lIns="45719" rIns="45719"/>
            <a:lstStyle/>
            <a:p>
              <a:endParaRPr sz="800"/>
            </a:p>
          </p:txBody>
        </p:sp>
        <p:sp>
          <p:nvSpPr>
            <p:cNvPr id="109" name="Shape 109"/>
            <p:cNvSpPr/>
            <p:nvPr/>
          </p:nvSpPr>
          <p:spPr>
            <a:xfrm>
              <a:off x="2178019" y="5178638"/>
              <a:ext cx="699870" cy="3077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>
              <a:lvl1pPr>
                <a:spcBef>
                  <a:spcPts val="0"/>
                </a:spcBef>
                <a:buSzTx/>
                <a:buNone/>
                <a:defRPr sz="1600">
                  <a:solidFill>
                    <a:srgbClr val="FFFFFF"/>
                  </a:solidFill>
                </a:defRPr>
              </a:lvl1pPr>
            </a:lstStyle>
            <a:p>
              <a:r>
                <a:rPr sz="1400"/>
                <a:t>100 ms</a:t>
              </a:r>
            </a:p>
          </p:txBody>
        </p:sp>
        <p:sp>
          <p:nvSpPr>
            <p:cNvPr id="110" name="Shape 110"/>
            <p:cNvSpPr/>
            <p:nvPr/>
          </p:nvSpPr>
          <p:spPr>
            <a:xfrm>
              <a:off x="922711" y="5383434"/>
              <a:ext cx="501096" cy="3077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>
              <a:lvl1pPr>
                <a:spcBef>
                  <a:spcPts val="0"/>
                </a:spcBef>
                <a:buSzTx/>
                <a:buNone/>
                <a:defRPr sz="1600">
                  <a:solidFill>
                    <a:srgbClr val="FFFFFF"/>
                  </a:solidFill>
                </a:defRPr>
              </a:lvl1pPr>
            </a:lstStyle>
            <a:p>
              <a:r>
                <a:rPr sz="1400"/>
                <a:t>5 ms</a:t>
              </a:r>
            </a:p>
          </p:txBody>
        </p:sp>
        <p:sp>
          <p:nvSpPr>
            <p:cNvPr id="111" name="Shape 111"/>
            <p:cNvSpPr/>
            <p:nvPr/>
          </p:nvSpPr>
          <p:spPr>
            <a:xfrm>
              <a:off x="1216174" y="5721987"/>
              <a:ext cx="335525" cy="38410"/>
            </a:xfrm>
            <a:prstGeom prst="line">
              <a:avLst/>
            </a:prstGeom>
            <a:ln>
              <a:solidFill>
                <a:srgbClr val="FFFFFF"/>
              </a:solidFill>
              <a:tailEnd type="triangle"/>
            </a:ln>
          </p:spPr>
          <p:txBody>
            <a:bodyPr lIns="45719" rIns="45719"/>
            <a:lstStyle/>
            <a:p>
              <a:endParaRPr sz="800"/>
            </a:p>
          </p:txBody>
        </p:sp>
        <p:sp>
          <p:nvSpPr>
            <p:cNvPr id="112" name="Shape 112"/>
            <p:cNvSpPr/>
            <p:nvPr/>
          </p:nvSpPr>
          <p:spPr>
            <a:xfrm>
              <a:off x="3399202" y="5552711"/>
              <a:ext cx="501096" cy="30777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rIns="45719">
              <a:spAutoFit/>
            </a:bodyPr>
            <a:lstStyle>
              <a:lvl1pPr>
                <a:spcBef>
                  <a:spcPts val="0"/>
                </a:spcBef>
                <a:buSzTx/>
                <a:buNone/>
                <a:defRPr sz="1600">
                  <a:solidFill>
                    <a:srgbClr val="FFFFFF"/>
                  </a:solidFill>
                </a:defRPr>
              </a:lvl1pPr>
            </a:lstStyle>
            <a:p>
              <a:r>
                <a:rPr sz="1400"/>
                <a:t>5 ms</a:t>
              </a:r>
            </a:p>
          </p:txBody>
        </p:sp>
        <p:sp>
          <p:nvSpPr>
            <p:cNvPr id="113" name="Shape 113"/>
            <p:cNvSpPr/>
            <p:nvPr/>
          </p:nvSpPr>
          <p:spPr>
            <a:xfrm flipH="1">
              <a:off x="3523374" y="5862687"/>
              <a:ext cx="255689" cy="50653"/>
            </a:xfrm>
            <a:prstGeom prst="line">
              <a:avLst/>
            </a:prstGeom>
            <a:ln>
              <a:solidFill>
                <a:srgbClr val="FFFFFF"/>
              </a:solidFill>
              <a:tailEnd type="triangle"/>
            </a:ln>
          </p:spPr>
          <p:txBody>
            <a:bodyPr lIns="45719" rIns="45719"/>
            <a:lstStyle/>
            <a:p>
              <a:endParaRPr sz="800"/>
            </a:p>
          </p:txBody>
        </p:sp>
      </p:grpSp>
      <p:sp>
        <p:nvSpPr>
          <p:cNvPr id="114" name="Shape 114"/>
          <p:cNvSpPr/>
          <p:nvPr/>
        </p:nvSpPr>
        <p:spPr>
          <a:xfrm>
            <a:off x="464442" y="1076516"/>
            <a:ext cx="4088425" cy="1323439"/>
          </a:xfrm>
          <a:prstGeom prst="rect">
            <a:avLst/>
          </a:prstGeom>
          <a:solidFill>
            <a:srgbClr val="F7964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spcBef>
                <a:spcPts val="0"/>
              </a:spcBef>
              <a:buClrTx/>
              <a:buSzTx/>
              <a:buFontTx/>
              <a:buNone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000" dirty="0"/>
              <a:t>Study of:</a:t>
            </a:r>
          </a:p>
          <a:p>
            <a:pPr marL="285750" indent="-285750">
              <a:spcBef>
                <a:spcPts val="0"/>
              </a:spcBef>
              <a:buClrTx/>
              <a:buFontTx/>
              <a:buChar char="-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000" dirty="0"/>
              <a:t>Pressure induced phase transitions</a:t>
            </a:r>
          </a:p>
          <a:p>
            <a:pPr marL="285750" indent="-285750">
              <a:spcBef>
                <a:spcPts val="0"/>
              </a:spcBef>
              <a:buClrTx/>
              <a:buFontTx/>
              <a:buChar char="-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000" dirty="0"/>
              <a:t>Dynamic compression </a:t>
            </a:r>
          </a:p>
          <a:p>
            <a:pPr marL="285750" indent="-285750">
              <a:spcBef>
                <a:spcPts val="0"/>
              </a:spcBef>
              <a:buClrTx/>
              <a:buFontTx/>
              <a:buChar char="-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000" dirty="0"/>
              <a:t>Strain </a:t>
            </a:r>
            <a:r>
              <a:rPr sz="2000" dirty="0" smtClean="0"/>
              <a:t>rate</a:t>
            </a:r>
            <a:r>
              <a:rPr lang="en-US" sz="2000" dirty="0" smtClean="0"/>
              <a:t>s of</a:t>
            </a:r>
            <a:r>
              <a:rPr sz="2000" dirty="0" smtClean="0"/>
              <a:t> </a:t>
            </a:r>
            <a:r>
              <a:rPr lang="en-US" sz="2000" dirty="0" smtClean="0"/>
              <a:t>10^2-10^4 1/s</a:t>
            </a:r>
            <a:endParaRPr sz="2000" dirty="0"/>
          </a:p>
        </p:txBody>
      </p:sp>
      <p:sp>
        <p:nvSpPr>
          <p:cNvPr id="115" name="Shape 115"/>
          <p:cNvSpPr/>
          <p:nvPr/>
        </p:nvSpPr>
        <p:spPr>
          <a:xfrm>
            <a:off x="7382129" y="3702779"/>
            <a:ext cx="102848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268288" indent="-268288">
              <a:spcBef>
                <a:spcPts val="600"/>
              </a:spcBef>
              <a:buClr>
                <a:schemeClr val="accent2"/>
              </a:buClr>
              <a:buSzPct val="80000"/>
              <a:defRPr sz="2000">
                <a:solidFill>
                  <a:srgbClr val="000000"/>
                </a:solidFill>
              </a:defRPr>
            </a:lvl1pPr>
          </a:lstStyle>
          <a:p>
            <a:r>
              <a:rPr sz="1800" dirty="0"/>
              <a:t>Detector</a:t>
            </a:r>
          </a:p>
        </p:txBody>
      </p:sp>
      <p:sp>
        <p:nvSpPr>
          <p:cNvPr id="116" name="Shape 116"/>
          <p:cNvSpPr/>
          <p:nvPr/>
        </p:nvSpPr>
        <p:spPr>
          <a:xfrm>
            <a:off x="143112" y="4455918"/>
            <a:ext cx="1951814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268288" indent="-268288">
              <a:spcBef>
                <a:spcPts val="600"/>
              </a:spcBef>
              <a:buClr>
                <a:schemeClr val="accent2"/>
              </a:buClr>
              <a:buSzPct val="80000"/>
              <a:defRPr sz="2000">
                <a:solidFill>
                  <a:srgbClr val="000000"/>
                </a:solidFill>
              </a:defRPr>
            </a:lvl1pPr>
          </a:lstStyle>
          <a:p>
            <a:r>
              <a:rPr sz="1800" dirty="0"/>
              <a:t>Pressure change</a:t>
            </a:r>
          </a:p>
        </p:txBody>
      </p:sp>
    </p:spTree>
    <p:extLst>
      <p:ext uri="{BB962C8B-B14F-4D97-AF65-F5344CB8AC3E}">
        <p14:creationId xmlns:p14="http://schemas.microsoft.com/office/powerpoint/2010/main" val="216986274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sldNum" sz="quarter" idx="4294967295"/>
          </p:nvPr>
        </p:nvSpPr>
        <p:spPr>
          <a:xfrm>
            <a:off x="8673437" y="827673"/>
            <a:ext cx="127001" cy="17154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z="1000">
                <a:solidFill>
                  <a:schemeClr val="bg1"/>
                </a:solidFill>
              </a:rPr>
              <a:t>8</a:t>
            </a:fld>
            <a:endParaRPr sz="1000">
              <a:solidFill>
                <a:schemeClr val="bg1"/>
              </a:solidFill>
            </a:endParaRPr>
          </a:p>
        </p:txBody>
      </p:sp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/>
              <a:t>X-</a:t>
            </a:r>
            <a:r>
              <a:rPr lang="de-DE" dirty="0" err="1" smtClean="0"/>
              <a:t>ray</a:t>
            </a:r>
            <a:r>
              <a:rPr lang="de-DE" dirty="0" smtClean="0"/>
              <a:t> b</a:t>
            </a:r>
            <a:r>
              <a:rPr dirty="0" err="1" smtClean="0"/>
              <a:t>eam</a:t>
            </a:r>
            <a:r>
              <a:rPr dirty="0" smtClean="0"/>
              <a:t> </a:t>
            </a:r>
            <a:r>
              <a:rPr dirty="0"/>
              <a:t>parameters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xfrm>
            <a:off x="404813" y="1347787"/>
            <a:ext cx="7972426" cy="493236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/>
            </a:pPr>
            <a:r>
              <a:rPr u="sng" dirty="0"/>
              <a:t>Based on </a:t>
            </a:r>
            <a:r>
              <a:rPr u="sng" dirty="0" smtClean="0"/>
              <a:t>Harald</a:t>
            </a:r>
            <a:r>
              <a:rPr lang="de-DE" u="sng" dirty="0" smtClean="0"/>
              <a:t> Sinn</a:t>
            </a:r>
            <a:r>
              <a:rPr u="sng" dirty="0" smtClean="0"/>
              <a:t>s parameters</a:t>
            </a:r>
            <a:r>
              <a:rPr lang="de-DE" u="sng" dirty="0" smtClean="0"/>
              <a:t>:</a:t>
            </a:r>
            <a:endParaRPr u="sng" dirty="0"/>
          </a:p>
          <a:p>
            <a:pPr marL="0" indent="0">
              <a:buSzTx/>
              <a:buNone/>
              <a:defRPr b="1"/>
            </a:pPr>
            <a:endParaRPr dirty="0"/>
          </a:p>
          <a:p>
            <a:pPr marL="0" indent="0">
              <a:buSzTx/>
              <a:buNone/>
              <a:defRPr b="1"/>
            </a:pPr>
            <a:r>
              <a:rPr dirty="0"/>
              <a:t>What we need</a:t>
            </a:r>
            <a:r>
              <a:rPr dirty="0" smtClean="0"/>
              <a:t>:</a:t>
            </a:r>
            <a:endParaRPr lang="de-DE" dirty="0" smtClean="0"/>
          </a:p>
          <a:p>
            <a:pPr marL="0" indent="0">
              <a:buSzTx/>
              <a:buNone/>
              <a:defRPr b="1"/>
            </a:pPr>
            <a:endParaRPr dirty="0"/>
          </a:p>
          <a:p>
            <a:pPr>
              <a:buFont typeface="Arial" panose="020B0604020202020204" pitchFamily="34" charset="0"/>
              <a:buChar char="•"/>
              <a:defRPr b="1"/>
            </a:pPr>
            <a:r>
              <a:rPr b="0" dirty="0"/>
              <a:t>Photon energy: </a:t>
            </a:r>
            <a:r>
              <a:rPr lang="de-DE" b="0" dirty="0" smtClean="0"/>
              <a:t>	</a:t>
            </a:r>
            <a:r>
              <a:rPr dirty="0" smtClean="0"/>
              <a:t>15-25 </a:t>
            </a:r>
            <a:r>
              <a:rPr dirty="0" err="1" smtClean="0"/>
              <a:t>keV</a:t>
            </a:r>
            <a:r>
              <a:rPr lang="de-DE" dirty="0" smtClean="0"/>
              <a:t> </a:t>
            </a:r>
            <a:r>
              <a:rPr lang="de-DE" dirty="0" err="1" smtClean="0"/>
              <a:t>critical</a:t>
            </a:r>
            <a:endParaRPr dirty="0"/>
          </a:p>
          <a:p>
            <a:pPr>
              <a:buFont typeface="Arial" panose="020B0604020202020204" pitchFamily="34" charset="0"/>
              <a:buChar char="•"/>
              <a:defRPr b="1"/>
            </a:pPr>
            <a:r>
              <a:rPr b="0" dirty="0"/>
              <a:t>Pulse duration: </a:t>
            </a:r>
            <a:r>
              <a:rPr lang="de-DE" b="0" dirty="0" smtClean="0"/>
              <a:t>	</a:t>
            </a:r>
            <a:r>
              <a:rPr dirty="0" smtClean="0"/>
              <a:t>any </a:t>
            </a:r>
            <a:r>
              <a:rPr dirty="0"/>
              <a:t>(</a:t>
            </a:r>
            <a:r>
              <a:rPr dirty="0" smtClean="0"/>
              <a:t>max</a:t>
            </a:r>
            <a:r>
              <a:rPr lang="de-DE" dirty="0" smtClean="0"/>
              <a:t>.</a:t>
            </a:r>
            <a:r>
              <a:rPr dirty="0" smtClean="0"/>
              <a:t> </a:t>
            </a:r>
            <a:r>
              <a:rPr dirty="0"/>
              <a:t>photon number), 300fs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dirty="0" smtClean="0"/>
              <a:t>OK</a:t>
            </a:r>
            <a:endParaRPr dirty="0"/>
          </a:p>
          <a:p>
            <a:pPr>
              <a:buFont typeface="Arial" panose="020B0604020202020204" pitchFamily="34" charset="0"/>
              <a:buChar char="•"/>
              <a:defRPr b="1"/>
            </a:pPr>
            <a:r>
              <a:rPr b="0" dirty="0"/>
              <a:t>Repetition rate: </a:t>
            </a:r>
            <a:r>
              <a:rPr lang="de-DE" b="0" dirty="0" smtClean="0"/>
              <a:t>	</a:t>
            </a:r>
            <a:r>
              <a:rPr dirty="0" smtClean="0"/>
              <a:t>100 </a:t>
            </a:r>
            <a:r>
              <a:rPr dirty="0"/>
              <a:t>kHz </a:t>
            </a:r>
            <a:r>
              <a:rPr dirty="0" smtClean="0"/>
              <a:t>(</a:t>
            </a:r>
            <a:r>
              <a:rPr lang="de-DE" dirty="0" err="1" smtClean="0"/>
              <a:t>limite</a:t>
            </a:r>
            <a:r>
              <a:rPr dirty="0" smtClean="0"/>
              <a:t>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day-1 d</a:t>
            </a:r>
            <a:r>
              <a:rPr dirty="0" err="1" smtClean="0"/>
              <a:t>etector</a:t>
            </a:r>
            <a:r>
              <a:rPr dirty="0" smtClean="0"/>
              <a:t>)</a:t>
            </a:r>
            <a:endParaRPr dirty="0"/>
          </a:p>
          <a:p>
            <a:pPr>
              <a:buFont typeface="Arial" panose="020B0604020202020204" pitchFamily="34" charset="0"/>
              <a:buChar char="•"/>
              <a:defRPr b="1"/>
            </a:pPr>
            <a:r>
              <a:rPr b="0" dirty="0"/>
              <a:t>Number of pulses: </a:t>
            </a:r>
            <a:r>
              <a:rPr lang="de-DE" b="0" dirty="0" smtClean="0"/>
              <a:t>	 </a:t>
            </a:r>
            <a:r>
              <a:rPr lang="de-DE" dirty="0" smtClean="0"/>
              <a:t>≤ 6</a:t>
            </a:r>
            <a:r>
              <a:rPr dirty="0" smtClean="0"/>
              <a:t>0  (</a:t>
            </a:r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capacity</a:t>
            </a:r>
            <a:r>
              <a:rPr dirty="0" smtClean="0"/>
              <a:t>)</a:t>
            </a:r>
            <a:endParaRPr dirty="0"/>
          </a:p>
          <a:p>
            <a:pPr>
              <a:buFont typeface="Arial" panose="020B0604020202020204" pitchFamily="34" charset="0"/>
              <a:buChar char="•"/>
              <a:defRPr b="1"/>
            </a:pPr>
            <a:r>
              <a:rPr b="0" dirty="0"/>
              <a:t>Focus:</a:t>
            </a:r>
            <a:r>
              <a:rPr dirty="0"/>
              <a:t> </a:t>
            </a:r>
            <a:r>
              <a:rPr lang="de-DE" dirty="0" smtClean="0"/>
              <a:t>		</a:t>
            </a:r>
            <a:r>
              <a:rPr dirty="0" smtClean="0"/>
              <a:t>5-15 </a:t>
            </a:r>
            <a:r>
              <a:rPr dirty="0"/>
              <a:t>um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		</a:t>
            </a:r>
            <a:r>
              <a:rPr dirty="0" smtClean="0"/>
              <a:t>(</a:t>
            </a:r>
            <a:r>
              <a:rPr dirty="0"/>
              <a:t>defocusing with CRL3 to avoid damage </a:t>
            </a:r>
            <a:r>
              <a:rPr dirty="0" smtClean="0"/>
              <a:t>to</a:t>
            </a:r>
            <a:r>
              <a:rPr lang="de-DE" dirty="0" smtClean="0"/>
              <a:t> 			</a:t>
            </a:r>
            <a:r>
              <a:rPr lang="de-DE" dirty="0" err="1" smtClean="0"/>
              <a:t>the</a:t>
            </a:r>
            <a:r>
              <a:rPr dirty="0" smtClean="0"/>
              <a:t> </a:t>
            </a:r>
            <a:r>
              <a:rPr dirty="0"/>
              <a:t>diamonds)</a:t>
            </a:r>
          </a:p>
          <a:p>
            <a:pPr>
              <a:buFont typeface="Arial" panose="020B0604020202020204" pitchFamily="34" charset="0"/>
              <a:buChar char="•"/>
              <a:defRPr b="1"/>
            </a:pPr>
            <a:endParaRPr lang="de-DE" dirty="0" smtClean="0"/>
          </a:p>
          <a:p>
            <a:pPr>
              <a:buFont typeface="Arial" panose="020B0604020202020204" pitchFamily="34" charset="0"/>
              <a:buChar char="•"/>
              <a:defRPr b="1"/>
            </a:pPr>
            <a:r>
              <a:rPr b="0" dirty="0" smtClean="0"/>
              <a:t>Seeding</a:t>
            </a:r>
            <a:r>
              <a:rPr b="0" dirty="0"/>
              <a:t>: </a:t>
            </a:r>
            <a:r>
              <a:rPr lang="de-DE" b="0" dirty="0" smtClean="0"/>
              <a:t>	</a:t>
            </a:r>
            <a:r>
              <a:rPr lang="de-DE" dirty="0" smtClean="0"/>
              <a:t>	</a:t>
            </a:r>
            <a:r>
              <a:rPr dirty="0" smtClean="0"/>
              <a:t>benefit </a:t>
            </a:r>
            <a:r>
              <a:rPr dirty="0"/>
              <a:t>but not crucial</a:t>
            </a:r>
          </a:p>
          <a:p>
            <a:pPr>
              <a:buFont typeface="Arial" panose="020B0604020202020204" pitchFamily="34" charset="0"/>
              <a:buChar char="•"/>
              <a:defRPr b="1"/>
            </a:pPr>
            <a:r>
              <a:rPr b="0" dirty="0" err="1"/>
              <a:t>Monochromator</a:t>
            </a:r>
            <a:r>
              <a:rPr b="0" dirty="0"/>
              <a:t>: </a:t>
            </a:r>
            <a:r>
              <a:rPr lang="de-DE" dirty="0" smtClean="0"/>
              <a:t>	</a:t>
            </a:r>
            <a:r>
              <a:rPr dirty="0" smtClean="0"/>
              <a:t>benefit </a:t>
            </a:r>
            <a:r>
              <a:rPr dirty="0"/>
              <a:t>but not crucial</a:t>
            </a:r>
          </a:p>
        </p:txBody>
      </p:sp>
    </p:spTree>
    <p:extLst>
      <p:ext uri="{BB962C8B-B14F-4D97-AF65-F5344CB8AC3E}">
        <p14:creationId xmlns:p14="http://schemas.microsoft.com/office/powerpoint/2010/main" val="175091331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sldNum" sz="quarter" idx="4294967295"/>
          </p:nvPr>
        </p:nvSpPr>
        <p:spPr>
          <a:xfrm>
            <a:off x="8490857" y="816429"/>
            <a:ext cx="449036" cy="22043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z="1000">
                <a:solidFill>
                  <a:schemeClr val="bg1"/>
                </a:solidFill>
              </a:rPr>
              <a:t>9</a:t>
            </a:fld>
            <a:endParaRPr sz="1000">
              <a:solidFill>
                <a:schemeClr val="bg1"/>
              </a:solidFill>
            </a:endParaRPr>
          </a:p>
        </p:txBody>
      </p:sp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smtClean="0"/>
              <a:t>Detector</a:t>
            </a:r>
            <a:r>
              <a:rPr lang="de-DE" dirty="0" smtClean="0"/>
              <a:t>s</a:t>
            </a:r>
            <a:endParaRPr dirty="0"/>
          </a:p>
        </p:txBody>
      </p:sp>
      <p:sp>
        <p:nvSpPr>
          <p:cNvPr id="126" name="Shape 126"/>
          <p:cNvSpPr>
            <a:spLocks noGrp="1"/>
          </p:cNvSpPr>
          <p:nvPr>
            <p:ph type="body" idx="1"/>
          </p:nvPr>
        </p:nvSpPr>
        <p:spPr>
          <a:xfrm>
            <a:off x="404813" y="1347787"/>
            <a:ext cx="7972426" cy="4932364"/>
          </a:xfrm>
          <a:prstGeom prst="rect">
            <a:avLst/>
          </a:prstGeom>
        </p:spPr>
        <p:txBody>
          <a:bodyPr/>
          <a:lstStyle/>
          <a:p>
            <a:r>
              <a:rPr lang="de-DE" sz="2000" u="sng" dirty="0" err="1" smtClean="0"/>
              <a:t>Boundary</a:t>
            </a:r>
            <a:r>
              <a:rPr lang="de-DE" sz="2000" u="sng" dirty="0" smtClean="0"/>
              <a:t> </a:t>
            </a:r>
            <a:r>
              <a:rPr lang="de-DE" sz="2000" u="sng" dirty="0" err="1" smtClean="0"/>
              <a:t>conditions</a:t>
            </a:r>
            <a:r>
              <a:rPr lang="de-DE" sz="2000" u="sng" dirty="0" smtClean="0"/>
              <a:t>:</a:t>
            </a:r>
          </a:p>
          <a:p>
            <a:endParaRPr lang="de-DE" sz="2000" dirty="0"/>
          </a:p>
          <a:p>
            <a:r>
              <a:rPr lang="en-US" sz="2000" b="0" dirty="0"/>
              <a:t>Pointing stability crucial </a:t>
            </a:r>
            <a:r>
              <a:rPr lang="en-US" sz="2000" b="0" dirty="0" smtClean="0"/>
              <a:t>	</a:t>
            </a:r>
            <a:r>
              <a:rPr lang="en-US" sz="2000" b="0" dirty="0" smtClean="0">
                <a:ea typeface="Wingdings"/>
                <a:cs typeface="Wingdings"/>
                <a:sym typeface="Wingdings"/>
              </a:rPr>
              <a:t> </a:t>
            </a:r>
            <a:r>
              <a:rPr lang="en-US" sz="2000" b="0" dirty="0" smtClean="0"/>
              <a:t>pinhole </a:t>
            </a:r>
            <a:r>
              <a:rPr lang="en-US" sz="2000" b="0" dirty="0"/>
              <a:t>(</a:t>
            </a:r>
            <a:r>
              <a:rPr lang="en-US" sz="2000" b="0" dirty="0" smtClean="0"/>
              <a:t>B4C </a:t>
            </a:r>
            <a:r>
              <a:rPr lang="en-US" sz="2000" b="0" dirty="0"/>
              <a:t>material?)</a:t>
            </a:r>
          </a:p>
          <a:p>
            <a:r>
              <a:rPr lang="en-US" sz="2000" b="0" dirty="0"/>
              <a:t>Absorption scan with diode to align the gasket hole </a:t>
            </a:r>
          </a:p>
          <a:p>
            <a:endParaRPr lang="de-DE" sz="2000" dirty="0" smtClean="0"/>
          </a:p>
          <a:p>
            <a:endParaRPr lang="de-DE" sz="2000" dirty="0"/>
          </a:p>
          <a:p>
            <a:r>
              <a:rPr lang="de-DE" sz="2000" u="sng" dirty="0" smtClean="0"/>
              <a:t>Fast </a:t>
            </a:r>
            <a:r>
              <a:rPr lang="de-DE" sz="2000" u="sng" dirty="0" err="1" smtClean="0"/>
              <a:t>area</a:t>
            </a:r>
            <a:r>
              <a:rPr lang="de-DE" sz="2000" u="sng" dirty="0" smtClean="0"/>
              <a:t> </a:t>
            </a:r>
            <a:r>
              <a:rPr lang="de-DE" sz="2000" u="sng" dirty="0" err="1" smtClean="0"/>
              <a:t>detectors</a:t>
            </a:r>
            <a:r>
              <a:rPr lang="de-DE" sz="2000" u="sng" dirty="0" smtClean="0"/>
              <a:t> </a:t>
            </a:r>
            <a:r>
              <a:rPr lang="de-DE" sz="2000" u="sng" dirty="0" err="1" smtClean="0"/>
              <a:t>for</a:t>
            </a:r>
            <a:r>
              <a:rPr lang="de-DE" sz="2000" u="sng" dirty="0" smtClean="0"/>
              <a:t> </a:t>
            </a:r>
            <a:r>
              <a:rPr lang="de-DE" sz="2000" u="sng" dirty="0" err="1" smtClean="0"/>
              <a:t>dDAC</a:t>
            </a:r>
            <a:r>
              <a:rPr lang="de-DE" sz="2000" u="sng" dirty="0" smtClean="0"/>
              <a:t>:</a:t>
            </a:r>
          </a:p>
          <a:p>
            <a:endParaRPr lang="de-DE" sz="2000" dirty="0" smtClean="0"/>
          </a:p>
          <a:p>
            <a:r>
              <a:rPr sz="2000" b="0" dirty="0" smtClean="0"/>
              <a:t>Vacuum</a:t>
            </a:r>
            <a:r>
              <a:rPr sz="2000" b="0" dirty="0"/>
              <a:t>: </a:t>
            </a:r>
            <a:r>
              <a:rPr lang="de-DE" sz="2000" b="0" dirty="0" smtClean="0"/>
              <a:t>	</a:t>
            </a:r>
            <a:r>
              <a:rPr sz="2000" b="0" dirty="0" smtClean="0"/>
              <a:t>NO</a:t>
            </a:r>
            <a:endParaRPr sz="2000" b="0" dirty="0"/>
          </a:p>
          <a:p>
            <a:r>
              <a:rPr sz="2000" b="0" dirty="0"/>
              <a:t>Jungfrau: </a:t>
            </a:r>
            <a:r>
              <a:rPr lang="de-DE" sz="2000" b="0" dirty="0" smtClean="0"/>
              <a:t>	</a:t>
            </a:r>
            <a:r>
              <a:rPr sz="2000" b="0" dirty="0" smtClean="0"/>
              <a:t>capability </a:t>
            </a:r>
            <a:r>
              <a:rPr sz="2000" b="0" dirty="0"/>
              <a:t>up to 1 MHz with max.16 images</a:t>
            </a:r>
          </a:p>
        </p:txBody>
      </p:sp>
    </p:spTree>
    <p:extLst>
      <p:ext uri="{BB962C8B-B14F-4D97-AF65-F5344CB8AC3E}">
        <p14:creationId xmlns:p14="http://schemas.microsoft.com/office/powerpoint/2010/main" val="3080292493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None/>
          <a:tabLst/>
          <a:defRPr kumimoji="0" lang="de-DE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None/>
          <a:tabLst/>
          <a:defRPr kumimoji="0" lang="de-DE" sz="9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1386</Words>
  <Application>Microsoft Office PowerPoint</Application>
  <PresentationFormat>On-screen Show (4:3)</PresentationFormat>
  <Paragraphs>345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DESY European XFEL</vt:lpstr>
      <vt:lpstr>HED commissioning and first experiment</vt:lpstr>
      <vt:lpstr>HED subset: Warm Dense Matter (WDM)</vt:lpstr>
      <vt:lpstr>Key Milestones and Time Plan</vt:lpstr>
      <vt:lpstr>Day-1 early experiments</vt:lpstr>
      <vt:lpstr>Day-1 early experiments</vt:lpstr>
      <vt:lpstr>Diamond anvil cell: schematic set-up</vt:lpstr>
      <vt:lpstr>Dynamic diamond anvil cell: possible day 1</vt:lpstr>
      <vt:lpstr>X-ray beam parameters</vt:lpstr>
      <vt:lpstr>Detectors</vt:lpstr>
      <vt:lpstr>Day-1 early experiments</vt:lpstr>
      <vt:lpstr>Isochoric heating: Generating uniform Warm Dense Matter</vt:lpstr>
      <vt:lpstr>Interaction of intense x-rays with dense matter</vt:lpstr>
      <vt:lpstr>Study of: Isochoric X-ray heating; Electron coupling processes</vt:lpstr>
      <vt:lpstr> X-ray pump-probe – fs dynamic response</vt:lpstr>
      <vt:lpstr>Isochoric X-ray heating; Electron coupling dynamics; Equilibration times (e-e, e-ion)</vt:lpstr>
      <vt:lpstr>  Plasmons in isochorically heated Aluminum Free-electron temperature measurement</vt:lpstr>
      <vt:lpstr>Day-1 early experiments</vt:lpstr>
      <vt:lpstr>Pump-probe laser parameters</vt:lpstr>
      <vt:lpstr>Isochoric X-ray heating; Electron coupling dynamics; Equilibration times (e-e, e-ion)</vt:lpstr>
      <vt:lpstr>Isochoric optical heating; Shock-compression;  Electron coupling dynamics; Phase transitions</vt:lpstr>
      <vt:lpstr>Summary X-ray parameters day-1</vt:lpstr>
      <vt:lpstr>PowerPoint Presentation</vt:lpstr>
      <vt:lpstr>X-ray beam transport (XTD6; HED branch)</vt:lpstr>
    </vt:vector>
  </TitlesOfParts>
  <Company>xxx 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xxx xxx</dc:creator>
  <cp:lastModifiedBy>Zastrau, Ulf</cp:lastModifiedBy>
  <cp:revision>1139</cp:revision>
  <cp:lastPrinted>2014-08-30T07:35:13Z</cp:lastPrinted>
  <dcterms:created xsi:type="dcterms:W3CDTF">2008-08-31T12:56:32Z</dcterms:created>
  <dcterms:modified xsi:type="dcterms:W3CDTF">2016-03-09T10:08:28Z</dcterms:modified>
</cp:coreProperties>
</file>