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61" r:id="rId3"/>
    <p:sldId id="267" r:id="rId4"/>
    <p:sldId id="258" r:id="rId5"/>
    <p:sldId id="268" r:id="rId6"/>
    <p:sldId id="269" r:id="rId7"/>
    <p:sldId id="270" r:id="rId8"/>
    <p:sldId id="271" r:id="rId9"/>
    <p:sldId id="272" r:id="rId10"/>
    <p:sldId id="273" r:id="rId11"/>
    <p:sldId id="260" r:id="rId12"/>
    <p:sldId id="264" r:id="rId13"/>
    <p:sldId id="266" r:id="rId14"/>
    <p:sldId id="265" r:id="rId15"/>
    <p:sldId id="275" r:id="rId16"/>
    <p:sldId id="274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8" autoAdjust="0"/>
    <p:restoredTop sz="94672" autoAdjust="0"/>
  </p:normalViewPr>
  <p:slideViewPr>
    <p:cSldViewPr snapToGrid="0" snapToObjects="1">
      <p:cViewPr>
        <p:scale>
          <a:sx n="108" d="100"/>
          <a:sy n="108" d="100"/>
        </p:scale>
        <p:origin x="912" y="7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2F0431-39CD-824E-BBE3-18B09C2216CF}" type="datetimeFigureOut">
              <a:rPr lang="en-US" smtClean="0"/>
              <a:t>3/15/16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537C14-2C07-B54C-A2A3-3D1F73D33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9807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7DDF30-6266-364A-A7AD-3906AC92CEAA}" type="datetimeFigureOut">
              <a:rPr lang="en-US" smtClean="0"/>
              <a:t>3/15/16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8E0FCF-9727-B941-A569-E2EA3AA9F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17339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E0FCF-9727-B941-A569-E2EA3AA9FD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8553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E0FCF-9727-B941-A569-E2EA3AA9FDB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476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3988A-68D5-2B42-9D0D-5498B9C5B500}" type="datetime1">
              <a:rPr lang="en-GB" smtClean="0"/>
              <a:t>15/03/2016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E53F9-9E9B-A946-BACF-2B37FF394BAB}" type="datetime1">
              <a:rPr lang="en-GB" smtClean="0"/>
              <a:t>15/03/2016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24CF0-DF65-7D46-AD73-267A5E2A8DE5}" type="datetime1">
              <a:rPr lang="en-GB" smtClean="0"/>
              <a:t>15/03/2016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9872B-834B-6B46-9FD2-B451FDF2045B}" type="datetime1">
              <a:rPr lang="en-GB" smtClean="0"/>
              <a:t>15/03/2016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4FAF9-00A1-3E45-BEA4-D94FEBEADA06}" type="datetime1">
              <a:rPr lang="en-GB" smtClean="0"/>
              <a:t>15/03/2016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85CEA-C248-E745-8795-D3D23191A2D8}" type="datetime1">
              <a:rPr lang="en-GB" smtClean="0"/>
              <a:t>15/03/2016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09048-85D4-EC4A-BC1F-FF3AA781A47E}" type="datetime1">
              <a:rPr lang="en-GB" smtClean="0"/>
              <a:t>15/03/2016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38606-8CB8-984D-B4DE-0F8C5E13B801}" type="datetime1">
              <a:rPr lang="en-GB" smtClean="0"/>
              <a:t>15/03/2016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D3895-3250-6D40-BE7E-FDC66FE2F07F}" type="datetime1">
              <a:rPr lang="en-GB" smtClean="0"/>
              <a:t>15/03/2016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7BB00-E75F-244D-ADF0-5F0AD74D9350}" type="datetime1">
              <a:rPr lang="en-GB" smtClean="0"/>
              <a:t>15/03/2016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59AFE-2496-7D47-8FED-A1C79B1FFC86}" type="datetime1">
              <a:rPr lang="en-GB" smtClean="0"/>
              <a:t>15/03/2016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FDD3272B-4411-8648-BEF5-5356F59F4B3E}" type="datetime1">
              <a:rPr lang="en-GB" smtClean="0"/>
              <a:t>15/03/2016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93239"/>
            <a:ext cx="7772400" cy="2503241"/>
          </a:xfrm>
        </p:spPr>
        <p:txBody>
          <a:bodyPr/>
          <a:lstStyle/>
          <a:p>
            <a:r>
              <a:rPr lang="en-US" sz="7200" dirty="0" smtClean="0"/>
              <a:t>AMS-Chess1 Characterization</a:t>
            </a:r>
            <a:endParaRPr lang="en-US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925795"/>
          </a:xfrm>
        </p:spPr>
        <p:txBody>
          <a:bodyPr>
            <a:normAutofit/>
          </a:bodyPr>
          <a:lstStyle/>
          <a:p>
            <a:r>
              <a:rPr lang="en-US" sz="2000" u="sng" dirty="0" smtClean="0"/>
              <a:t>K. </a:t>
            </a:r>
            <a:r>
              <a:rPr lang="en-US" sz="2000" u="sng" dirty="0" err="1" smtClean="0"/>
              <a:t>Kanisauskas</a:t>
            </a:r>
            <a:r>
              <a:rPr lang="en-US" sz="2000" dirty="0" smtClean="0"/>
              <a:t>, T. </a:t>
            </a:r>
            <a:r>
              <a:rPr lang="en-US" sz="2000" dirty="0" err="1" smtClean="0"/>
              <a:t>Binnie</a:t>
            </a:r>
            <a:r>
              <a:rPr lang="en-US" sz="2000" dirty="0" smtClean="0"/>
              <a:t>, J. </a:t>
            </a:r>
            <a:r>
              <a:rPr lang="en-US" sz="2000" dirty="0" err="1" smtClean="0"/>
              <a:t>Dopke</a:t>
            </a:r>
            <a:r>
              <a:rPr lang="en-US" sz="2000" dirty="0" smtClean="0"/>
              <a:t>, T. Huffman, J. John, R. </a:t>
            </a:r>
            <a:r>
              <a:rPr lang="en-US" sz="2000" dirty="0" err="1" smtClean="0"/>
              <a:t>Plackett</a:t>
            </a:r>
            <a:r>
              <a:rPr lang="en-US" sz="2000" dirty="0" smtClean="0"/>
              <a:t>, L. </a:t>
            </a:r>
            <a:r>
              <a:rPr lang="en-US" sz="2000" dirty="0" err="1" smtClean="0"/>
              <a:t>Vigani</a:t>
            </a:r>
            <a:r>
              <a:rPr lang="en-US" sz="2000" dirty="0" smtClean="0"/>
              <a:t>, Q</a:t>
            </a:r>
            <a:r>
              <a:rPr lang="en-US" sz="2000" dirty="0"/>
              <a:t>. </a:t>
            </a:r>
            <a:r>
              <a:rPr lang="en-US" sz="2000" dirty="0" err="1"/>
              <a:t>Xiu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2445789" y="6087588"/>
            <a:ext cx="4039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solidFill>
                  <a:srgbClr val="898989"/>
                </a:solidFill>
              </a:rPr>
              <a:t> </a:t>
            </a:r>
            <a:r>
              <a:rPr lang="en-GB" dirty="0" smtClean="0">
                <a:solidFill>
                  <a:srgbClr val="898989"/>
                </a:solidFill>
              </a:rPr>
              <a:t>ATLAS Strip CMOS Regular Meeting</a:t>
            </a:r>
          </a:p>
          <a:p>
            <a:pPr algn="ctr"/>
            <a:r>
              <a:rPr lang="en-GB" dirty="0" smtClean="0">
                <a:solidFill>
                  <a:srgbClr val="898989"/>
                </a:solidFill>
              </a:rPr>
              <a:t>March </a:t>
            </a:r>
            <a:r>
              <a:rPr lang="en-GB" dirty="0" smtClean="0">
                <a:solidFill>
                  <a:srgbClr val="898989"/>
                </a:solidFill>
              </a:rPr>
              <a:t>15, </a:t>
            </a:r>
            <a:r>
              <a:rPr lang="en-GB" dirty="0" smtClean="0">
                <a:solidFill>
                  <a:srgbClr val="898989"/>
                </a:solidFill>
              </a:rPr>
              <a:t>2016</a:t>
            </a:r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989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Irradiated Sample (4)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926357" y="1600200"/>
            <a:ext cx="3291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Signal Rise Time Distributions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648" y="1969531"/>
            <a:ext cx="3770799" cy="28280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372" y="1969532"/>
            <a:ext cx="3770798" cy="282809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0068" y="5019636"/>
            <a:ext cx="82889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en-US" sz="2000" dirty="0" smtClean="0"/>
              <a:t>Not as strong dependence of rise time distribution on bias voltage</a:t>
            </a:r>
          </a:p>
          <a:p>
            <a:pPr marL="285750" indent="-285750">
              <a:buFont typeface="Wingdings" charset="2"/>
              <a:buChar char="§"/>
            </a:pPr>
            <a:r>
              <a:rPr lang="en-US" sz="2000" dirty="0" smtClean="0"/>
              <a:t>Average signal rise times lower than for non-irradiated chip</a:t>
            </a:r>
            <a:endParaRPr lang="en-US" sz="2000" dirty="0" smtClean="0"/>
          </a:p>
          <a:p>
            <a:pPr marL="285750" indent="-285750">
              <a:buFont typeface="Wingdings" charset="2"/>
              <a:buChar char="§"/>
            </a:pPr>
            <a:r>
              <a:rPr lang="en-US" sz="2000" dirty="0" smtClean="0"/>
              <a:t>Charge collection dominated by drift?</a:t>
            </a:r>
          </a:p>
          <a:p>
            <a:pPr marL="285750" indent="-285750">
              <a:buFont typeface="Wingdings" charset="2"/>
              <a:buChar char="§"/>
            </a:pPr>
            <a:endParaRPr lang="en-US" sz="2000" dirty="0" smtClean="0"/>
          </a:p>
          <a:p>
            <a:endParaRPr lang="en-US" sz="2000" dirty="0" smtClean="0"/>
          </a:p>
          <a:p>
            <a:pPr marL="285750" indent="-285750">
              <a:buFont typeface="Wingdings" charset="2"/>
              <a:buChar char="§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832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199" y="2462948"/>
            <a:ext cx="856186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en-US" sz="2400" dirty="0" smtClean="0"/>
              <a:t>Pixel output signal observed for irradiated device</a:t>
            </a:r>
            <a:endParaRPr lang="en-US" sz="2400" dirty="0" smtClean="0"/>
          </a:p>
          <a:p>
            <a:pPr marL="285750" indent="-285750">
              <a:buFont typeface="Wingdings" charset="2"/>
              <a:buChar char="§"/>
            </a:pPr>
            <a:r>
              <a:rPr lang="en-US" sz="2400" dirty="0" smtClean="0"/>
              <a:t>The signal is inverted compared to non-irradiated sample</a:t>
            </a:r>
            <a:endParaRPr lang="en-US" sz="2400" dirty="0" smtClean="0"/>
          </a:p>
          <a:p>
            <a:pPr marL="285750" indent="-285750">
              <a:buFont typeface="Wingdings" charset="2"/>
              <a:buChar char="§"/>
            </a:pPr>
            <a:r>
              <a:rPr lang="en-US" sz="2400" dirty="0" smtClean="0"/>
              <a:t>Rise-time distributions of signal from irradiated chip indicate that drift dominates charge collection</a:t>
            </a:r>
            <a:endParaRPr lang="en-US" sz="2400" dirty="0" smtClean="0"/>
          </a:p>
          <a:p>
            <a:pPr marL="285750" indent="-285750">
              <a:buFont typeface="Wingdings" charset="2"/>
              <a:buChar char="§"/>
            </a:pPr>
            <a:endParaRPr lang="en-US" sz="2400" dirty="0" smtClean="0"/>
          </a:p>
          <a:p>
            <a:pPr marL="285750" indent="-285750">
              <a:buFont typeface="Wingdings" charset="2"/>
              <a:buChar char="§"/>
            </a:pPr>
            <a:endParaRPr lang="en-US" sz="2400" dirty="0" smtClean="0"/>
          </a:p>
          <a:p>
            <a:pPr marL="285750" indent="-285750">
              <a:buFont typeface="Wingdings" charset="2"/>
              <a:buChar char="§"/>
            </a:pPr>
            <a:endParaRPr lang="en-US" sz="2400" dirty="0" smtClean="0"/>
          </a:p>
          <a:p>
            <a:endParaRPr lang="en-US" sz="2400" dirty="0" smtClean="0"/>
          </a:p>
          <a:p>
            <a:pPr marL="285750" indent="-285750">
              <a:buFont typeface="Wingdings" charset="2"/>
              <a:buChar char="§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0432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62196" y="2249193"/>
            <a:ext cx="832460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en-US" sz="2400" dirty="0" smtClean="0"/>
              <a:t>Test the response from different active pixel structures</a:t>
            </a:r>
            <a:endParaRPr lang="en-US" sz="2400" dirty="0"/>
          </a:p>
          <a:p>
            <a:pPr marL="285750" indent="-285750">
              <a:buFont typeface="Wingdings" charset="2"/>
              <a:buChar char="§"/>
            </a:pPr>
            <a:r>
              <a:rPr lang="en-US" sz="2400" dirty="0" smtClean="0"/>
              <a:t>Edge-TCT measurements on APA8 pixels</a:t>
            </a:r>
            <a:endParaRPr lang="en-US" sz="2400" dirty="0" smtClean="0"/>
          </a:p>
          <a:p>
            <a:pPr marL="914400" lvl="1" indent="-457200">
              <a:buFont typeface="ZapfDingbatsITC" charset="0"/>
              <a:buChar char="➔"/>
            </a:pPr>
            <a:r>
              <a:rPr lang="en-US" sz="2400" dirty="0" smtClean="0"/>
              <a:t>Observe depletion depth as a function of bias voltage</a:t>
            </a:r>
          </a:p>
          <a:p>
            <a:pPr marL="914400" lvl="1" indent="-457200">
              <a:buFont typeface="ZapfDingbatsITC" charset="0"/>
              <a:buChar char="➔"/>
            </a:pPr>
            <a:r>
              <a:rPr lang="en-US" sz="2400" dirty="0" smtClean="0"/>
              <a:t>Compare rise-time distributions</a:t>
            </a:r>
            <a:endParaRPr lang="en-US" sz="2400" dirty="0" smtClean="0"/>
          </a:p>
          <a:p>
            <a:pPr marL="285750" indent="-285750">
              <a:buFont typeface="Wingdings" charset="2"/>
              <a:buChar char="§"/>
            </a:pPr>
            <a:endParaRPr lang="en-US" sz="2400" dirty="0" smtClean="0"/>
          </a:p>
          <a:p>
            <a:pPr marL="285750" indent="-285750">
              <a:buFont typeface="Wingdings" charset="2"/>
              <a:buChar char="§"/>
            </a:pPr>
            <a:endParaRPr lang="en-US" sz="2400" dirty="0" smtClean="0"/>
          </a:p>
          <a:p>
            <a:pPr marL="285750" indent="-285750">
              <a:buFont typeface="Wingdings" charset="2"/>
              <a:buChar char="§"/>
            </a:pPr>
            <a:endParaRPr lang="en-US" sz="2400" dirty="0" smtClean="0"/>
          </a:p>
          <a:p>
            <a:pPr marL="285750" indent="-285750">
              <a:buFont typeface="Wingdings" charset="2"/>
              <a:buChar char="§"/>
            </a:pPr>
            <a:endParaRPr lang="en-US" sz="2400" dirty="0" smtClean="0"/>
          </a:p>
          <a:p>
            <a:endParaRPr lang="en-US" sz="2400" dirty="0" smtClean="0"/>
          </a:p>
          <a:p>
            <a:pPr marL="285750" indent="-285750">
              <a:buFont typeface="Wingdings" charset="2"/>
              <a:buChar char="§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8388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449" y="2125683"/>
            <a:ext cx="8229600" cy="1600200"/>
          </a:xfrm>
        </p:spPr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05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Isolated Amplifiers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1964184"/>
            <a:ext cx="4572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en-US" sz="2400" dirty="0" smtClean="0"/>
              <a:t>Isolated Amplifier matrix tested on </a:t>
            </a:r>
            <a:r>
              <a:rPr lang="en-US" sz="2400" dirty="0" smtClean="0"/>
              <a:t>irradiated AMS-Chess1 sample</a:t>
            </a:r>
          </a:p>
          <a:p>
            <a:pPr marL="285750" indent="-285750">
              <a:buFont typeface="Wingdings" charset="2"/>
              <a:buChar char="§"/>
            </a:pPr>
            <a:r>
              <a:rPr lang="en-US" sz="2400" dirty="0" smtClean="0"/>
              <a:t>4nF capacitor implemented in injection circuit</a:t>
            </a:r>
            <a:endParaRPr lang="en-US" sz="2400" dirty="0" smtClean="0"/>
          </a:p>
          <a:p>
            <a:pPr marL="285750" indent="-285750">
              <a:buFont typeface="Wingdings" charset="2"/>
              <a:buChar char="§"/>
            </a:pPr>
            <a:r>
              <a:rPr lang="en-US" sz="2400" dirty="0" smtClean="0"/>
              <a:t>Input </a:t>
            </a:r>
            <a:r>
              <a:rPr lang="en-US" sz="2400" dirty="0" smtClean="0"/>
              <a:t>pulses range </a:t>
            </a:r>
            <a:r>
              <a:rPr lang="en-US" sz="2400" dirty="0" smtClean="0"/>
              <a:t>0.2</a:t>
            </a:r>
            <a:r>
              <a:rPr lang="en-US" sz="2400" dirty="0" smtClean="0"/>
              <a:t>V-0.5V</a:t>
            </a:r>
            <a:r>
              <a:rPr lang="en-US" sz="2400" dirty="0"/>
              <a:t>, </a:t>
            </a:r>
            <a:r>
              <a:rPr lang="en-US" sz="2400" dirty="0" smtClean="0"/>
              <a:t>10μs of </a:t>
            </a:r>
            <a:r>
              <a:rPr lang="en-US" sz="2400" dirty="0" smtClean="0"/>
              <a:t>width</a:t>
            </a:r>
            <a:endParaRPr lang="en-US" sz="2400" dirty="0" smtClean="0"/>
          </a:p>
          <a:p>
            <a:pPr marL="285750" indent="-285750">
              <a:buFont typeface="Wingdings" charset="2"/>
              <a:buChar char="§"/>
            </a:pPr>
            <a:r>
              <a:rPr lang="en-US" sz="2400" dirty="0" smtClean="0"/>
              <a:t>Non-linear response observed</a:t>
            </a:r>
            <a:endParaRPr lang="en-US" sz="2400" dirty="0" smtClean="0"/>
          </a:p>
          <a:p>
            <a:pPr marL="285750" indent="-285750">
              <a:buFont typeface="Wingdings" charset="2"/>
              <a:buChar char="§"/>
            </a:pPr>
            <a:endParaRPr lang="en-US" sz="2400" dirty="0" smtClean="0"/>
          </a:p>
          <a:p>
            <a:pPr marL="285750" indent="-285750">
              <a:buFont typeface="Wingdings" charset="2"/>
              <a:buChar char="§"/>
            </a:pPr>
            <a:endParaRPr lang="en-US" sz="2400" dirty="0" smtClean="0"/>
          </a:p>
          <a:p>
            <a:pPr marL="285750" indent="-285750">
              <a:buFont typeface="Wingdings" charset="2"/>
              <a:buChar char="§"/>
            </a:pPr>
            <a:endParaRPr lang="en-US" sz="2400" dirty="0" smtClean="0"/>
          </a:p>
          <a:p>
            <a:endParaRPr lang="en-US" sz="2400" dirty="0" smtClean="0"/>
          </a:p>
          <a:p>
            <a:pPr marL="285750" indent="-285750">
              <a:buFont typeface="Wingdings" charset="2"/>
              <a:buChar char="§"/>
            </a:pP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754579"/>
            <a:ext cx="4496790" cy="3372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45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400" dirty="0" smtClean="0"/>
              <a:t>APA6 Rise Time Distributions</a:t>
            </a: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91391" y="4125313"/>
            <a:ext cx="2028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Irradiated Sample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62" y="1959820"/>
            <a:ext cx="2969107" cy="22268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238" y="1959820"/>
            <a:ext cx="2969106" cy="222682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00316" y="1590488"/>
            <a:ext cx="2558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Non-Irradiated </a:t>
            </a:r>
            <a:r>
              <a:rPr lang="en-US" dirty="0" smtClean="0"/>
              <a:t>Sample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62" y="4494645"/>
            <a:ext cx="2969107" cy="22268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238" y="4494646"/>
            <a:ext cx="2969106" cy="2226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7810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DAC Settings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11284" y="1910717"/>
            <a:ext cx="159210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Default</a:t>
            </a:r>
          </a:p>
          <a:p>
            <a:r>
              <a:rPr lang="en-US" dirty="0" err="1" smtClean="0"/>
              <a:t>VPLoad</a:t>
            </a:r>
            <a:r>
              <a:rPr lang="en-US" dirty="0" smtClean="0"/>
              <a:t>: 2100</a:t>
            </a:r>
          </a:p>
          <a:p>
            <a:r>
              <a:rPr lang="en-US" dirty="0" err="1" smtClean="0"/>
              <a:t>Casc</a:t>
            </a:r>
            <a:r>
              <a:rPr lang="en-US" dirty="0" smtClean="0"/>
              <a:t>: 2600</a:t>
            </a:r>
          </a:p>
          <a:p>
            <a:r>
              <a:rPr lang="en-US" dirty="0" err="1" smtClean="0"/>
              <a:t>iNSF</a:t>
            </a:r>
            <a:r>
              <a:rPr lang="en-US" dirty="0" smtClean="0"/>
              <a:t>: 570</a:t>
            </a:r>
          </a:p>
          <a:p>
            <a:r>
              <a:rPr lang="en-US" dirty="0" err="1" smtClean="0"/>
              <a:t>iN</a:t>
            </a:r>
            <a:r>
              <a:rPr lang="en-US" dirty="0" smtClean="0"/>
              <a:t>: 1000</a:t>
            </a:r>
          </a:p>
          <a:p>
            <a:r>
              <a:rPr lang="en-US" dirty="0" err="1" smtClean="0"/>
              <a:t>iNBias</a:t>
            </a:r>
            <a:r>
              <a:rPr lang="en-US" dirty="0" smtClean="0"/>
              <a:t>: 340</a:t>
            </a:r>
          </a:p>
          <a:p>
            <a:r>
              <a:rPr lang="en-US" dirty="0" err="1" smtClean="0"/>
              <a:t>iPFB</a:t>
            </a:r>
            <a:r>
              <a:rPr lang="en-US" dirty="0" smtClean="0"/>
              <a:t>: 2664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758847" y="1910717"/>
            <a:ext cx="357880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/>
              <a:t>APA6 </a:t>
            </a:r>
            <a:r>
              <a:rPr lang="en-US" b="1" dirty="0" smtClean="0"/>
              <a:t>Scan of Irradiated Sample</a:t>
            </a:r>
          </a:p>
          <a:p>
            <a:r>
              <a:rPr lang="en-US" dirty="0" err="1" smtClean="0"/>
              <a:t>VPLoad</a:t>
            </a:r>
            <a:r>
              <a:rPr lang="en-US" dirty="0" smtClean="0"/>
              <a:t>: 2100</a:t>
            </a:r>
          </a:p>
          <a:p>
            <a:r>
              <a:rPr lang="en-US" dirty="0" err="1" smtClean="0"/>
              <a:t>Casc</a:t>
            </a:r>
            <a:r>
              <a:rPr lang="en-US" dirty="0" smtClean="0"/>
              <a:t>: 2600</a:t>
            </a:r>
          </a:p>
          <a:p>
            <a:r>
              <a:rPr lang="en-US" dirty="0" err="1" smtClean="0"/>
              <a:t>iNSF</a:t>
            </a:r>
            <a:r>
              <a:rPr lang="en-US" dirty="0" smtClean="0"/>
              <a:t>: 570</a:t>
            </a:r>
          </a:p>
          <a:p>
            <a:r>
              <a:rPr lang="en-US" dirty="0" err="1" smtClean="0"/>
              <a:t>iN</a:t>
            </a:r>
            <a:r>
              <a:rPr lang="en-US" dirty="0" smtClean="0"/>
              <a:t>: 1000</a:t>
            </a:r>
          </a:p>
          <a:p>
            <a:r>
              <a:rPr lang="en-US" dirty="0" err="1" smtClean="0"/>
              <a:t>iNBias</a:t>
            </a:r>
            <a:r>
              <a:rPr lang="en-US" dirty="0" smtClean="0"/>
              <a:t>: 700</a:t>
            </a:r>
          </a:p>
          <a:p>
            <a:r>
              <a:rPr lang="en-US" dirty="0" err="1" smtClean="0"/>
              <a:t>iPFB</a:t>
            </a:r>
            <a:r>
              <a:rPr lang="en-US" dirty="0" smtClean="0"/>
              <a:t>: 2800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11284" y="4277502"/>
            <a:ext cx="468410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Isolated Amp Testing of Irradiated Sample</a:t>
            </a:r>
          </a:p>
          <a:p>
            <a:r>
              <a:rPr lang="en-US" dirty="0" err="1" smtClean="0"/>
              <a:t>VPLoad</a:t>
            </a:r>
            <a:r>
              <a:rPr lang="en-US" dirty="0" smtClean="0"/>
              <a:t>: 2100</a:t>
            </a:r>
          </a:p>
          <a:p>
            <a:r>
              <a:rPr lang="en-US" dirty="0" err="1" smtClean="0"/>
              <a:t>Casc</a:t>
            </a:r>
            <a:r>
              <a:rPr lang="en-US" dirty="0" smtClean="0"/>
              <a:t>: 2600</a:t>
            </a:r>
          </a:p>
          <a:p>
            <a:r>
              <a:rPr lang="en-US" dirty="0" err="1" smtClean="0"/>
              <a:t>iNSF</a:t>
            </a:r>
            <a:r>
              <a:rPr lang="en-US" dirty="0" smtClean="0"/>
              <a:t>: 570</a:t>
            </a:r>
          </a:p>
          <a:p>
            <a:r>
              <a:rPr lang="en-US" dirty="0" err="1" smtClean="0"/>
              <a:t>iN</a:t>
            </a:r>
            <a:r>
              <a:rPr lang="en-US" dirty="0" smtClean="0"/>
              <a:t>: 1000</a:t>
            </a:r>
          </a:p>
          <a:p>
            <a:r>
              <a:rPr lang="en-US" dirty="0" err="1" smtClean="0"/>
              <a:t>iNBias</a:t>
            </a:r>
            <a:r>
              <a:rPr lang="en-US" dirty="0" smtClean="0"/>
              <a:t>: 340</a:t>
            </a:r>
          </a:p>
          <a:p>
            <a:r>
              <a:rPr lang="en-US" dirty="0" err="1" smtClean="0"/>
              <a:t>iPFB</a:t>
            </a:r>
            <a:r>
              <a:rPr lang="en-US" dirty="0" smtClean="0"/>
              <a:t>: 2225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339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AMS-Chess1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66063" y="1730013"/>
            <a:ext cx="406209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§"/>
            </a:pPr>
            <a:r>
              <a:rPr lang="en-US" sz="2000" dirty="0" smtClean="0"/>
              <a:t>Measurements performed for irradiated and non-irradiated samples </a:t>
            </a:r>
          </a:p>
          <a:p>
            <a:pPr marL="342900" indent="-342900">
              <a:buFont typeface="Wingdings" charset="2"/>
              <a:buChar char="§"/>
            </a:pPr>
            <a:r>
              <a:rPr lang="en-US" sz="2000" dirty="0"/>
              <a:t>Laser scans </a:t>
            </a:r>
            <a:r>
              <a:rPr lang="en-US" sz="2000" dirty="0" smtClean="0"/>
              <a:t>done </a:t>
            </a:r>
            <a:r>
              <a:rPr lang="en-US" sz="2000" dirty="0"/>
              <a:t>at different bias </a:t>
            </a:r>
            <a:r>
              <a:rPr lang="en-US" sz="2000" dirty="0" smtClean="0"/>
              <a:t>voltages</a:t>
            </a:r>
            <a:endParaRPr lang="en-US" sz="2000" dirty="0" smtClean="0"/>
          </a:p>
          <a:p>
            <a:pPr marL="342900" indent="-342900">
              <a:buFont typeface="Wingdings" charset="2"/>
              <a:buChar char="§"/>
            </a:pPr>
            <a:r>
              <a:rPr lang="en-US" sz="2000" dirty="0" smtClean="0"/>
              <a:t>APA6 structure investigated</a:t>
            </a:r>
          </a:p>
          <a:p>
            <a:pPr marL="342900" indent="-342900">
              <a:buFont typeface="Wingdings" charset="2"/>
              <a:buChar char="§"/>
            </a:pPr>
            <a:r>
              <a:rPr lang="en-US" sz="2000" dirty="0" smtClean="0"/>
              <a:t>45×400μm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 size pixels</a:t>
            </a:r>
            <a:endParaRPr lang="en-US" sz="2000" dirty="0" smtClean="0"/>
          </a:p>
          <a:p>
            <a:pPr marL="342900" indent="-342900">
              <a:buFont typeface="Wingdings" charset="2"/>
              <a:buChar char="§"/>
            </a:pPr>
            <a:r>
              <a:rPr lang="en-US" sz="2000" dirty="0" smtClean="0"/>
              <a:t>Isolated amplifiers tested on irradiated sample</a:t>
            </a:r>
            <a:endParaRPr lang="en-US" sz="20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7083" y="1730013"/>
            <a:ext cx="3979717" cy="3507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55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Laser Setup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11684" y="1901375"/>
            <a:ext cx="445531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§"/>
            </a:pPr>
            <a:r>
              <a:rPr lang="en-US" sz="2000" dirty="0" smtClean="0"/>
              <a:t>1060nm laser was used</a:t>
            </a:r>
          </a:p>
          <a:p>
            <a:pPr marL="342900" indent="-342900">
              <a:buFont typeface="Wingdings" charset="2"/>
              <a:buChar char="§"/>
            </a:pPr>
            <a:r>
              <a:rPr lang="en-US" sz="2000" dirty="0" smtClean="0"/>
              <a:t>Measurements for non-irradiated sample done at room temperature</a:t>
            </a:r>
            <a:endParaRPr lang="en-US" sz="2000" dirty="0" smtClean="0"/>
          </a:p>
          <a:p>
            <a:pPr marL="342900" indent="-342900">
              <a:buFont typeface="Wingdings" charset="2"/>
              <a:buChar char="§"/>
            </a:pPr>
            <a:r>
              <a:rPr lang="en-US" sz="2000" dirty="0" smtClean="0"/>
              <a:t>Irradiated device is cooled down using </a:t>
            </a:r>
            <a:r>
              <a:rPr lang="en-US" sz="2000" dirty="0" err="1" smtClean="0"/>
              <a:t>peltier</a:t>
            </a:r>
            <a:endParaRPr lang="en-US" sz="2000" dirty="0"/>
          </a:p>
          <a:p>
            <a:pPr marL="342900" indent="-342900">
              <a:buFont typeface="Wingdings" charset="2"/>
              <a:buChar char="§"/>
            </a:pPr>
            <a:r>
              <a:rPr lang="en-US" sz="2000" dirty="0" smtClean="0"/>
              <a:t>Constant dry air supply available (dew point ≈ -11℃)</a:t>
            </a:r>
          </a:p>
          <a:p>
            <a:pPr marL="342900" indent="-342900">
              <a:buFont typeface="Wingdings" charset="2"/>
              <a:buChar char="§"/>
            </a:pPr>
            <a:r>
              <a:rPr lang="en-US" sz="2000" dirty="0" smtClean="0"/>
              <a:t>Temperature monitored close to AMS-Chess1 chip during measurements</a:t>
            </a:r>
          </a:p>
          <a:p>
            <a:pPr marL="342900" indent="-342900">
              <a:buFont typeface="Wingdings" charset="2"/>
              <a:buChar char="§"/>
            </a:pPr>
            <a:endParaRPr lang="en-US" sz="20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166" y="1600200"/>
            <a:ext cx="3567112" cy="475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1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Non-Irradiated Sample (1)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35" y="2207252"/>
            <a:ext cx="3907923" cy="2650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468" y="2207252"/>
            <a:ext cx="3916332" cy="265590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200" y="5095172"/>
            <a:ext cx="843254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en-US" sz="2000" dirty="0" smtClean="0"/>
              <a:t>Data was taken for CH65 and CH70 at -70, -50, -20 and 0 bias voltages</a:t>
            </a:r>
            <a:endParaRPr lang="en-US" sz="2000" dirty="0" smtClean="0"/>
          </a:p>
          <a:p>
            <a:pPr marL="285750" indent="-285750">
              <a:buFont typeface="Wingdings" charset="2"/>
              <a:buChar char="§"/>
            </a:pPr>
            <a:r>
              <a:rPr lang="en-US" sz="2000" dirty="0" smtClean="0"/>
              <a:t>No strong dependence of signal height on bias voltage observed</a:t>
            </a:r>
          </a:p>
          <a:p>
            <a:pPr marL="285750" indent="-285750">
              <a:buFont typeface="Wingdings" charset="2"/>
              <a:buChar char="§"/>
            </a:pPr>
            <a:r>
              <a:rPr lang="en-US" sz="2000" dirty="0" smtClean="0"/>
              <a:t>Default DAC settings were used</a:t>
            </a:r>
            <a:endParaRPr lang="en-US" sz="2000" dirty="0" smtClean="0"/>
          </a:p>
          <a:p>
            <a:endParaRPr lang="en-US" sz="2000" dirty="0" smtClean="0"/>
          </a:p>
          <a:p>
            <a:pPr marL="285750" indent="-285750">
              <a:buFont typeface="Wingdings" charset="2"/>
              <a:buChar char="§"/>
            </a:pP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3348085" y="1647551"/>
            <a:ext cx="2255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Output Signal Maps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24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Non-Irradiated Sample (2)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444127" y="1847271"/>
            <a:ext cx="2255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Output Signal Maps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44" y="2463676"/>
            <a:ext cx="4318911" cy="292891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342" y="2463675"/>
            <a:ext cx="4318911" cy="2928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59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140699" y="1600200"/>
            <a:ext cx="3291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Signal Rise </a:t>
            </a:r>
            <a:r>
              <a:rPr lang="en-US" smtClean="0"/>
              <a:t>Time Distributions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Non-Irradiated Sample </a:t>
            </a:r>
            <a:r>
              <a:rPr lang="en-US" dirty="0" smtClean="0"/>
              <a:t>(3)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884" y="1969532"/>
            <a:ext cx="3709060" cy="27817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944" y="1969532"/>
            <a:ext cx="3709060" cy="278179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0068" y="4907696"/>
            <a:ext cx="82414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en-US" sz="2000" dirty="0" smtClean="0"/>
              <a:t>Strong dependence of rise time distribution on bias voltage observed for both channels</a:t>
            </a:r>
          </a:p>
          <a:p>
            <a:pPr marL="285750" indent="-285750">
              <a:buFont typeface="Wingdings" charset="2"/>
              <a:buChar char="§"/>
            </a:pPr>
            <a:r>
              <a:rPr lang="en-US" sz="2000" dirty="0" smtClean="0"/>
              <a:t>The previous could be attributed to different charge collection mechanisms (drift and diffusion)</a:t>
            </a:r>
            <a:endParaRPr lang="en-US" sz="2000" dirty="0" smtClean="0"/>
          </a:p>
          <a:p>
            <a:endParaRPr lang="en-US" sz="2000" dirty="0" smtClean="0"/>
          </a:p>
          <a:p>
            <a:pPr marL="285750" indent="-285750">
              <a:buFont typeface="Wingdings" charset="2"/>
              <a:buChar char="§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5015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Irradiated Sample (1)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83" y="1600200"/>
            <a:ext cx="3304118" cy="26749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00200"/>
            <a:ext cx="3304119" cy="267491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82841" y="4611231"/>
            <a:ext cx="824142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en-US" sz="2000" dirty="0" smtClean="0"/>
              <a:t>Estimated </a:t>
            </a:r>
            <a:r>
              <a:rPr lang="en-US" sz="2000" dirty="0" err="1" smtClean="0"/>
              <a:t>fluence</a:t>
            </a:r>
            <a:r>
              <a:rPr lang="en-US" sz="2000" dirty="0" smtClean="0"/>
              <a:t> received by </a:t>
            </a:r>
            <a:r>
              <a:rPr lang="en-US" sz="2000" dirty="0"/>
              <a:t>AMS-Chess1 </a:t>
            </a:r>
            <a:r>
              <a:rPr lang="en-US" sz="2000" dirty="0" smtClean="0"/>
              <a:t>≈ 0.4×10</a:t>
            </a:r>
            <a:r>
              <a:rPr lang="en-US" sz="2000" baseline="30000" dirty="0" smtClean="0"/>
              <a:t>15</a:t>
            </a:r>
            <a:r>
              <a:rPr lang="en-US" sz="2000" dirty="0" smtClean="0"/>
              <a:t>n</a:t>
            </a:r>
            <a:r>
              <a:rPr lang="en-US" sz="2000" baseline="-25000" dirty="0" smtClean="0"/>
              <a:t>eq</a:t>
            </a:r>
            <a:r>
              <a:rPr lang="en-US" sz="2000" dirty="0" smtClean="0"/>
              <a:t>/cm</a:t>
            </a:r>
            <a:r>
              <a:rPr lang="en-US" sz="2000" baseline="30000" dirty="0" smtClean="0"/>
              <a:t>2</a:t>
            </a:r>
            <a:endParaRPr lang="en-US" sz="2000" dirty="0" smtClean="0"/>
          </a:p>
          <a:p>
            <a:pPr marL="285750" indent="-285750">
              <a:buFont typeface="Wingdings" charset="2"/>
              <a:buChar char="§"/>
            </a:pPr>
            <a:r>
              <a:rPr lang="en-US" sz="2000" dirty="0" smtClean="0"/>
              <a:t>After global DAC adjustment the output signal from channels 65 and 70 seen on irradiated sample</a:t>
            </a:r>
          </a:p>
          <a:p>
            <a:pPr marL="285750" indent="-285750">
              <a:buFont typeface="Wingdings" charset="2"/>
              <a:buChar char="§"/>
            </a:pPr>
            <a:r>
              <a:rPr lang="en-US" sz="2000" dirty="0" smtClean="0"/>
              <a:t>The output signal seems to be inverted (still need to figure out why)</a:t>
            </a:r>
          </a:p>
          <a:p>
            <a:pPr marL="285750" indent="-285750">
              <a:buFont typeface="Wingdings" charset="2"/>
              <a:buChar char="§"/>
            </a:pPr>
            <a:r>
              <a:rPr lang="en-US" sz="2000" dirty="0" smtClean="0"/>
              <a:t>Much larger laser power was needed to get a response</a:t>
            </a:r>
            <a:endParaRPr lang="en-US" sz="2000" dirty="0" smtClean="0"/>
          </a:p>
          <a:p>
            <a:endParaRPr lang="en-US" sz="2000" dirty="0" smtClean="0"/>
          </a:p>
          <a:p>
            <a:pPr marL="285750" indent="-285750">
              <a:buFont typeface="Wingdings" charset="2"/>
              <a:buChar char="§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51260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Irradiated Sample (2)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82841" y="4668805"/>
            <a:ext cx="79604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en-US" sz="2000" dirty="0" smtClean="0"/>
              <a:t>During the measurements the average temperature near the chip was T</a:t>
            </a:r>
            <a:r>
              <a:rPr lang="en-US" sz="2000" dirty="0"/>
              <a:t>=-8.6 ℃</a:t>
            </a:r>
            <a:endParaRPr lang="en-US" sz="2000" dirty="0" smtClean="0"/>
          </a:p>
          <a:p>
            <a:pPr marL="285750" indent="-285750">
              <a:buFont typeface="Wingdings" charset="2"/>
              <a:buChar char="§"/>
            </a:pPr>
            <a:r>
              <a:rPr lang="en-US" sz="2000" dirty="0" smtClean="0"/>
              <a:t>Data was taken for CH65 </a:t>
            </a:r>
            <a:r>
              <a:rPr lang="en-US" sz="2000" dirty="0"/>
              <a:t>and CH70 at </a:t>
            </a:r>
            <a:r>
              <a:rPr lang="en-US" sz="2000" dirty="0" smtClean="0"/>
              <a:t>-80, -70</a:t>
            </a:r>
            <a:r>
              <a:rPr lang="en-US" sz="2000" dirty="0"/>
              <a:t>, -50</a:t>
            </a:r>
            <a:r>
              <a:rPr lang="en-US" sz="2000" dirty="0" smtClean="0"/>
              <a:t>,-40,-30, </a:t>
            </a:r>
            <a:r>
              <a:rPr lang="en-US" sz="2000" dirty="0"/>
              <a:t>-20 and 0 bias voltages</a:t>
            </a:r>
          </a:p>
          <a:p>
            <a:pPr marL="285750" indent="-285750">
              <a:buFont typeface="Wingdings" charset="2"/>
              <a:buChar char="§"/>
            </a:pPr>
            <a:r>
              <a:rPr lang="en-US" sz="2000" dirty="0" smtClean="0"/>
              <a:t>Strong dependence of pixel output signal height on bias voltage</a:t>
            </a:r>
            <a:endParaRPr lang="en-US" sz="2000" dirty="0" smtClean="0"/>
          </a:p>
          <a:p>
            <a:pPr marL="285750" indent="-285750">
              <a:buFont typeface="Wingdings" charset="2"/>
              <a:buChar char="§"/>
            </a:pP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20" y="2162885"/>
            <a:ext cx="3407279" cy="23106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162876"/>
            <a:ext cx="3407294" cy="231069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188197" y="1583619"/>
            <a:ext cx="2255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Output Signal Maps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752852" y="1864541"/>
            <a:ext cx="1003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Bias: 0V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677559" y="1864541"/>
            <a:ext cx="1196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Bias: -20V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020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Irradiated Sample (3)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188197" y="1583619"/>
            <a:ext cx="2255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Output Signal Maps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587" y="2088666"/>
            <a:ext cx="3229771" cy="21903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2088666"/>
            <a:ext cx="3229772" cy="21903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586" y="4414686"/>
            <a:ext cx="3229772" cy="219030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4414686"/>
            <a:ext cx="3229772" cy="2190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239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Executive.thmx</Template>
  <TotalTime>1206</TotalTime>
  <Words>541</Words>
  <Application>Microsoft Macintosh PowerPoint</Application>
  <PresentationFormat>On-screen Show (4:3)</PresentationFormat>
  <Paragraphs>115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Calibri</vt:lpstr>
      <vt:lpstr>Century Gothic</vt:lpstr>
      <vt:lpstr>Courier New</vt:lpstr>
      <vt:lpstr>Palatino Linotype</vt:lpstr>
      <vt:lpstr>Wingdings</vt:lpstr>
      <vt:lpstr>ZapfDingbatsITC</vt:lpstr>
      <vt:lpstr>Arial</vt:lpstr>
      <vt:lpstr>Executive</vt:lpstr>
      <vt:lpstr>AMS-Chess1 Characterization</vt:lpstr>
      <vt:lpstr>AMS-Chess1</vt:lpstr>
      <vt:lpstr>Laser Setup</vt:lpstr>
      <vt:lpstr>Non-Irradiated Sample (1)</vt:lpstr>
      <vt:lpstr>Non-Irradiated Sample (2)</vt:lpstr>
      <vt:lpstr>Non-Irradiated Sample (3)</vt:lpstr>
      <vt:lpstr>Irradiated Sample (1)</vt:lpstr>
      <vt:lpstr>Irradiated Sample (2)</vt:lpstr>
      <vt:lpstr>Irradiated Sample (3)</vt:lpstr>
      <vt:lpstr>Irradiated Sample (4)</vt:lpstr>
      <vt:lpstr>Summary</vt:lpstr>
      <vt:lpstr>Next Steps</vt:lpstr>
      <vt:lpstr>Backup Slides</vt:lpstr>
      <vt:lpstr>Isolated Amplifiers</vt:lpstr>
      <vt:lpstr>APA6 Rise Time Distributions</vt:lpstr>
      <vt:lpstr>DAC Settings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TJ-Chess1 Initial Testing</dc:title>
  <dc:creator>Kestutis K.</dc:creator>
  <cp:lastModifiedBy>Kestutis Kanisauskas</cp:lastModifiedBy>
  <cp:revision>38</cp:revision>
  <dcterms:created xsi:type="dcterms:W3CDTF">2016-02-02T10:27:59Z</dcterms:created>
  <dcterms:modified xsi:type="dcterms:W3CDTF">2016-03-15T15:39:13Z</dcterms:modified>
</cp:coreProperties>
</file>