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70" r:id="rId3"/>
    <p:sldId id="271" r:id="rId4"/>
    <p:sldId id="272" r:id="rId5"/>
    <p:sldId id="27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F252FF-E509-4507-AF24-AAD73D7B4A45}" type="datetimeFigureOut">
              <a:rPr lang="en-US" smtClean="0"/>
              <a:pPr/>
              <a:t>3/15/2016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C6606A-1C08-4877-9BA2-58DBF1F33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93DA4-9471-48FD-ABB4-5D5921FC0438}" type="datetime1">
              <a:rPr lang="en-US" smtClean="0"/>
              <a:pPr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ATLAS Strip CMOS regular meeting, 15th March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A4A-66BE-4804-8328-D0BF03F457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5D1AF-60A2-4AFE-A24D-F34BC48C4E07}" type="datetime1">
              <a:rPr lang="en-US" smtClean="0"/>
              <a:pPr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ATLAS Strip CMOS regular meeting, 15th March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A4A-66BE-4804-8328-D0BF03F457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59908-CAD9-4F1A-A34F-A339FB93DD39}" type="datetime1">
              <a:rPr lang="en-US" smtClean="0"/>
              <a:pPr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ATLAS Strip CMOS regular meeting, 15th March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A4A-66BE-4804-8328-D0BF03F457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A018-8ABE-4309-8AA6-4F7E2DA4BAD5}" type="datetime1">
              <a:rPr lang="en-US" smtClean="0"/>
              <a:pPr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ATLAS Strip CMOS regular meeting, 15th March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A4A-66BE-4804-8328-D0BF03F457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94B0-4249-411B-B0D6-5C0F23973892}" type="datetime1">
              <a:rPr lang="en-US" smtClean="0"/>
              <a:pPr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ATLAS Strip CMOS regular meeting, 15th March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A4A-66BE-4804-8328-D0BF03F457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9A4E8-2394-4EA5-9793-8E67EC85935E}" type="datetime1">
              <a:rPr lang="en-US" smtClean="0"/>
              <a:pPr/>
              <a:t>3/15/2016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ATLAS Strip CMOS regular meeting, 15th March 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A4A-66BE-4804-8328-D0BF03F457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BF34-358F-4F98-8E0E-EE9A0BC3D134}" type="datetime1">
              <a:rPr lang="en-US" smtClean="0"/>
              <a:pPr/>
              <a:t>3/15/2016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ATLAS Strip CMOS regular meeting, 15th March 2016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A4A-66BE-4804-8328-D0BF03F457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0F54-C9FD-4795-8CB1-C80BF1935F1A}" type="datetime1">
              <a:rPr lang="en-US" smtClean="0"/>
              <a:pPr/>
              <a:t>3/15/2016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ATLAS Strip CMOS regular meeting, 15th March 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A4A-66BE-4804-8328-D0BF03F457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649506" cy="365125"/>
          </a:xfrm>
        </p:spPr>
        <p:txBody>
          <a:bodyPr/>
          <a:lstStyle/>
          <a:p>
            <a:fld id="{53A44349-2154-4B3B-91E5-5AB74C903682}" type="datetime1">
              <a:rPr lang="en-US" smtClean="0"/>
              <a:pPr/>
              <a:t>3/15/2016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456329" y="6356350"/>
            <a:ext cx="3563471" cy="365125"/>
          </a:xfrm>
        </p:spPr>
        <p:txBody>
          <a:bodyPr/>
          <a:lstStyle/>
          <a:p>
            <a:r>
              <a:rPr lang="en-US" smtClean="0"/>
              <a:t>ATLAS Strip CMOS regular meeting, 15th March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A4A-66BE-4804-8328-D0BF03F457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736D-7977-41F0-81AF-85A666FB0F77}" type="datetime1">
              <a:rPr lang="en-US" smtClean="0"/>
              <a:pPr/>
              <a:t>3/15/2016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ATLAS Strip CMOS regular meeting, 15th March 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A4A-66BE-4804-8328-D0BF03F457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AE2B-3601-4B8F-86EB-201C9ACE7068}" type="datetime1">
              <a:rPr lang="en-US" smtClean="0"/>
              <a:pPr/>
              <a:t>3/15/2016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ATLAS Strip CMOS regular meeting, 15th March 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A4A-66BE-4804-8328-D0BF03F457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B51DA-8CB7-41FD-9EDD-7ECA5795EA21}" type="datetime1">
              <a:rPr lang="en-US" smtClean="0"/>
              <a:pPr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ATLAS Strip CMOS regular meeting, 15th March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ADA4A-66BE-4804-8328-D0BF03F4576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32389" y="1522483"/>
            <a:ext cx="797322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First E-TCT results with passive </a:t>
            </a:r>
            <a:r>
              <a:rPr lang="en-US" sz="2800" dirty="0" err="1" smtClean="0"/>
              <a:t>pixe</a:t>
            </a:r>
            <a:r>
              <a:rPr lang="sl-SI" sz="2800" dirty="0" smtClean="0"/>
              <a:t>l</a:t>
            </a:r>
            <a:r>
              <a:rPr lang="en-US" sz="2800" dirty="0" smtClean="0"/>
              <a:t>s </a:t>
            </a:r>
            <a:r>
              <a:rPr lang="en-US" sz="2800" dirty="0" smtClean="0"/>
              <a:t>on  </a:t>
            </a:r>
          </a:p>
          <a:p>
            <a:pPr algn="ctr"/>
            <a:r>
              <a:rPr lang="en-US" sz="2800" dirty="0" smtClean="0"/>
              <a:t>CHESS-1 chip  irradiated with PS protons</a:t>
            </a:r>
          </a:p>
          <a:p>
            <a:pPr algn="ctr"/>
            <a:endParaRPr lang="en-US" dirty="0" smtClean="0"/>
          </a:p>
          <a:p>
            <a:pPr marL="400050" indent="-400050" algn="ctr"/>
            <a:r>
              <a:rPr lang="en-US" dirty="0" smtClean="0"/>
              <a:t>I. </a:t>
            </a:r>
            <a:r>
              <a:rPr lang="en-US" dirty="0" err="1" smtClean="0"/>
              <a:t>Mandić</a:t>
            </a:r>
            <a:r>
              <a:rPr lang="sl-SI" dirty="0" smtClean="0"/>
              <a:t>, B. Hiti</a:t>
            </a:r>
            <a:r>
              <a:rPr lang="en-US" dirty="0" smtClean="0"/>
              <a:t> et al., </a:t>
            </a:r>
          </a:p>
          <a:p>
            <a:pPr marL="400050" indent="-400050" algn="ctr"/>
            <a:r>
              <a:rPr lang="en-US" dirty="0" smtClean="0"/>
              <a:t>Jožef Stefan Institute, Ljubljana, Slovenia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3FCA4-DC28-450D-87EC-0CA2A8E2E08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ATLAS Strip CMOS regular meeting, 15th March 2016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ATLAS Strip CMOS regular meeting, 15th March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A4A-66BE-4804-8328-D0BF03F4576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98311" y="79022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97884" y="1794933"/>
            <a:ext cx="5340279" cy="32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51556" y="406400"/>
            <a:ext cx="73629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mtClean="0"/>
              <a:t> 6 chess1 chips mounted on daughter boards irradiated with 24 GeV protons</a:t>
            </a:r>
          </a:p>
          <a:p>
            <a:r>
              <a:rPr lang="en-US" smtClean="0"/>
              <a:t>  at CERN PS in november 2015</a:t>
            </a:r>
          </a:p>
          <a:p>
            <a:pPr lvl="1">
              <a:buFont typeface="Wingdings"/>
              <a:buChar char="à"/>
            </a:pPr>
            <a:r>
              <a:rPr lang="en-US" smtClean="0">
                <a:sym typeface="Wingdings" pitchFamily="2" charset="2"/>
              </a:rPr>
              <a:t>  More detail in slides by B. Hiti  from November 10th 2015</a:t>
            </a:r>
          </a:p>
          <a:p>
            <a:r>
              <a:rPr lang="en-US" smtClean="0">
                <a:sym typeface="Wingdings" pitchFamily="2" charset="2"/>
              </a:rPr>
              <a:t>     https://indico.desy.de/conferenceDisplay.py?confId=13299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0577" y="5418667"/>
            <a:ext cx="74740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mtClean="0"/>
              <a:t> due to broader beam and missalignment the actual equivalent fluences were</a:t>
            </a:r>
          </a:p>
          <a:p>
            <a:r>
              <a:rPr lang="en-US" smtClean="0"/>
              <a:t>   3.3e14 n/cm2 and 4.6e14 n/cm2 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ATLAS Strip CMOS regular meeting, 15th March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A4A-66BE-4804-8328-D0BF03F4576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62844" y="259644"/>
            <a:ext cx="81203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very first E-TCT measurements wit passive pixel array  (PPA9) irradiated with 3.3e14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ym typeface="Wingdings" pitchFamily="2" charset="2"/>
              </a:rPr>
              <a:t> very preliminary, not fully understood, probably not perfect focus</a:t>
            </a:r>
          </a:p>
          <a:p>
            <a:r>
              <a:rPr lang="en-US" dirty="0" smtClean="0">
                <a:sym typeface="Wingdings" pitchFamily="2" charset="2"/>
              </a:rPr>
              <a:t>    plots may change </a:t>
            </a:r>
            <a:endParaRPr lang="en-US" dirty="0"/>
          </a:p>
        </p:txBody>
      </p:sp>
      <p:pic>
        <p:nvPicPr>
          <p:cNvPr id="2050" name="Picture 2" descr="I:\ATLAS\HVCMOS\ChESS\E-TCT\Figs\CarComp_pro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9011" y="1191347"/>
            <a:ext cx="6509093" cy="4532119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78933" y="5531556"/>
            <a:ext cx="80448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large charge collection width measured </a:t>
            </a:r>
            <a:r>
              <a:rPr lang="en-US" dirty="0" smtClean="0"/>
              <a:t>on </a:t>
            </a:r>
            <a:r>
              <a:rPr lang="en-US" dirty="0" smtClean="0"/>
              <a:t>sample irradiated with protons</a:t>
            </a:r>
          </a:p>
          <a:p>
            <a:r>
              <a:rPr lang="en-US" dirty="0" smtClean="0"/>
              <a:t>  </a:t>
            </a:r>
            <a:r>
              <a:rPr lang="en-US" dirty="0" smtClean="0">
                <a:sym typeface="Wingdings" pitchFamily="2" charset="2"/>
              </a:rPr>
              <a:t> </a:t>
            </a:r>
            <a:r>
              <a:rPr lang="en-US" dirty="0" smtClean="0">
                <a:sym typeface="Wingdings" pitchFamily="2" charset="2"/>
              </a:rPr>
              <a:t>larger than the largest irradiated  </a:t>
            </a:r>
            <a:r>
              <a:rPr lang="en-US" dirty="0" smtClean="0">
                <a:sym typeface="Wingdings" pitchFamily="2" charset="2"/>
              </a:rPr>
              <a:t>with neutrons (at </a:t>
            </a:r>
            <a:r>
              <a:rPr lang="en-US" dirty="0" smtClean="0">
                <a:sym typeface="Wingdings" pitchFamily="2" charset="2"/>
              </a:rPr>
              <a:t>1e15 n/cm2 or 2e15 </a:t>
            </a:r>
            <a:r>
              <a:rPr lang="en-US" dirty="0" smtClean="0">
                <a:sym typeface="Wingdings" pitchFamily="2" charset="2"/>
              </a:rPr>
              <a:t>n/cm2)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ATLAS Strip CMOS regular meeting, 15th March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A4A-66BE-4804-8328-D0BF03F45763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1482" y="1952978"/>
            <a:ext cx="5657051" cy="3721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143" y="948267"/>
            <a:ext cx="3370207" cy="24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80621" y="248356"/>
            <a:ext cx="83763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l-SI" dirty="0" smtClean="0"/>
              <a:t> </a:t>
            </a:r>
            <a:r>
              <a:rPr lang="en-US" dirty="0" smtClean="0"/>
              <a:t>Larger acceptor removal constant may be expected for irradiation with </a:t>
            </a:r>
          </a:p>
          <a:p>
            <a:r>
              <a:rPr lang="en-US" dirty="0" smtClean="0"/>
              <a:t>  charged hadrons than with neutrons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402667" y="1433690"/>
            <a:ext cx="40307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Depleted depth vs. </a:t>
            </a:r>
            <a:r>
              <a:rPr lang="en-US" dirty="0" err="1" smtClean="0"/>
              <a:t>fluence</a:t>
            </a:r>
            <a:r>
              <a:rPr lang="en-US" dirty="0" smtClean="0"/>
              <a:t> </a:t>
            </a:r>
            <a:r>
              <a:rPr lang="sl-SI" dirty="0" err="1" smtClean="0"/>
              <a:t>calculated</a:t>
            </a:r>
            <a:r>
              <a:rPr lang="sl-SI" dirty="0" smtClean="0"/>
              <a:t> </a:t>
            </a:r>
            <a:r>
              <a:rPr lang="en-US" dirty="0" smtClean="0"/>
              <a:t>for</a:t>
            </a:r>
          </a:p>
          <a:p>
            <a:r>
              <a:rPr lang="en-US" dirty="0" smtClean="0"/>
              <a:t>different acceptor removal constants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8044" y="5599289"/>
            <a:ext cx="89038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 max. depleted depth expected at lower fluences for protons than for neutrons</a:t>
            </a:r>
          </a:p>
          <a:p>
            <a:pPr>
              <a:buFont typeface="Wingdings"/>
              <a:buChar char="è"/>
            </a:pPr>
            <a:r>
              <a:rPr lang="en-US" dirty="0" smtClean="0">
                <a:sym typeface="Wingdings" pitchFamily="2" charset="2"/>
              </a:rPr>
              <a:t>p-n difference could be even larger if also </a:t>
            </a:r>
            <a:r>
              <a:rPr lang="en-US" i="1" dirty="0" smtClean="0">
                <a:sym typeface="Wingdings" pitchFamily="2" charset="2"/>
              </a:rPr>
              <a:t>g</a:t>
            </a:r>
            <a:r>
              <a:rPr lang="en-US" dirty="0" smtClean="0">
                <a:sym typeface="Wingdings" pitchFamily="2" charset="2"/>
              </a:rPr>
              <a:t> smaller for protons (expected in</a:t>
            </a:r>
            <a:r>
              <a:rPr lang="sl-SI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oxigenated</a:t>
            </a:r>
            <a:r>
              <a:rPr lang="en-US" dirty="0" smtClean="0">
                <a:sym typeface="Wingdings" pitchFamily="2" charset="2"/>
              </a:rPr>
              <a:t> Si)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ATLAS Strip CMOS regular meeting, 15th March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A4A-66BE-4804-8328-D0BF03F45763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b="5097"/>
          <a:stretch>
            <a:fillRect/>
          </a:stretch>
        </p:blipFill>
        <p:spPr bwMode="auto">
          <a:xfrm>
            <a:off x="1704622" y="1381007"/>
            <a:ext cx="5949246" cy="4246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48355" y="0"/>
            <a:ext cx="75125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E-TCT  with HVCMOSv3, (AMS 180 nm, 10 Ohm-cm)</a:t>
            </a:r>
            <a:r>
              <a:rPr lang="sl-SI" dirty="0" smtClean="0"/>
              <a:t> </a:t>
            </a:r>
            <a:r>
              <a:rPr lang="sl-SI" dirty="0" err="1" smtClean="0"/>
              <a:t>irradiated</a:t>
            </a:r>
            <a:r>
              <a:rPr lang="sl-SI" dirty="0" smtClean="0"/>
              <a:t> </a:t>
            </a:r>
            <a:r>
              <a:rPr lang="sl-SI" dirty="0" err="1" smtClean="0"/>
              <a:t>with</a:t>
            </a:r>
            <a:r>
              <a:rPr lang="sl-SI" dirty="0" smtClean="0"/>
              <a:t> PS </a:t>
            </a:r>
            <a:r>
              <a:rPr lang="sl-SI" dirty="0" err="1" smtClean="0"/>
              <a:t>protons</a:t>
            </a:r>
            <a:endParaRPr lang="en-US" dirty="0" smtClean="0"/>
          </a:p>
          <a:p>
            <a:r>
              <a:rPr lang="en-US" dirty="0" smtClean="0"/>
              <a:t>M Fernandez, RD50 meeting, December 2015</a:t>
            </a:r>
            <a:r>
              <a:rPr lang="sl-SI" dirty="0" smtClean="0"/>
              <a:t>: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45912" y="799868"/>
            <a:ext cx="82126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https://indico.cern.ch/event/456679/session/5/contribution/32/attachments/1196309/1742128/MarcosFernandez_27thRD50-CERN_v0.pdf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869245" y="5700889"/>
            <a:ext cx="580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mtClean="0"/>
              <a:t> large increase of depleted width after irradiation</a:t>
            </a:r>
          </a:p>
          <a:p>
            <a:pPr>
              <a:buFont typeface="Arial" pitchFamily="34" charset="0"/>
              <a:buChar char="•"/>
            </a:pPr>
            <a:r>
              <a:rPr lang="en-US" smtClean="0"/>
              <a:t> no measurements at low fluence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300</Words>
  <Application>Microsoft Office PowerPoint</Application>
  <PresentationFormat>On-screen Show 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>IJS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mandic</dc:creator>
  <cp:lastModifiedBy>mandic</cp:lastModifiedBy>
  <cp:revision>22</cp:revision>
  <dcterms:created xsi:type="dcterms:W3CDTF">2015-05-12T09:29:57Z</dcterms:created>
  <dcterms:modified xsi:type="dcterms:W3CDTF">2016-03-15T15:47:09Z</dcterms:modified>
</cp:coreProperties>
</file>