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3" r:id="rId2"/>
    <p:sldId id="299" r:id="rId3"/>
    <p:sldId id="308" r:id="rId4"/>
    <p:sldId id="312" r:id="rId5"/>
    <p:sldId id="314" r:id="rId6"/>
    <p:sldId id="315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336600"/>
    <a:srgbClr val="008080"/>
    <a:srgbClr val="FFCC00"/>
    <a:srgbClr val="CC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15/03/2016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15/03/2016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15/03/2016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15/03/2016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desy.de/conferenceDisplay.py?confId=145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 and ABCN’ work</a:t>
            </a:r>
            <a:r>
              <a:rPr lang="en-GB" smtClean="0"/>
              <a:t/>
            </a:r>
            <a:br>
              <a:rPr lang="en-GB" smtClean="0"/>
            </a:br>
            <a:r>
              <a:rPr lang="en-GB" sz="3200" smtClean="0"/>
              <a:t>15 </a:t>
            </a:r>
            <a:r>
              <a:rPr lang="en-GB" sz="3200" dirty="0" smtClean="0"/>
              <a:t>March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CHESS-1 hardware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8" y="796642"/>
            <a:ext cx="891566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Delivered CHESS-1 motherboards </a:t>
            </a:r>
            <a:r>
              <a:rPr lang="en-GB" sz="2400" dirty="0"/>
              <a:t>to QMUL and RAL PPD </a:t>
            </a:r>
            <a:r>
              <a:rPr lang="en-GB" sz="2400" dirty="0" smtClean="0"/>
              <a:t>(+1)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Also +1 in Oxford, to replace one now with Luigi in Bonn</a:t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Will continue testing boards in the background to generate spares.</a:t>
            </a:r>
            <a:br>
              <a:rPr lang="en-GB" sz="2400" dirty="0" smtClean="0"/>
            </a:br>
            <a:endParaRPr lang="en-GB" sz="24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Will return to </a:t>
            </a:r>
            <a:r>
              <a:rPr lang="en-GB" sz="2400" dirty="0" err="1" smtClean="0"/>
              <a:t>PonN</a:t>
            </a:r>
            <a:r>
              <a:rPr lang="en-GB" sz="2400" dirty="0" smtClean="0"/>
              <a:t> layout daughterboard this week.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Finalise layout ahead of early April = start of new budget year at RAL.</a:t>
            </a:r>
          </a:p>
        </p:txBody>
      </p:sp>
    </p:spTree>
    <p:extLst>
      <p:ext uri="{BB962C8B-B14F-4D97-AF65-F5344CB8AC3E}">
        <p14:creationId xmlns:p14="http://schemas.microsoft.com/office/powerpoint/2010/main" val="2862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839" y="836712"/>
            <a:ext cx="879584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0000FF"/>
                </a:solidFill>
              </a:rPr>
              <a:t>Meetings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Following a poll, the weekly meetings will </a:t>
            </a:r>
            <a:r>
              <a:rPr lang="en-GB" sz="2400" dirty="0"/>
              <a:t>be </a:t>
            </a:r>
            <a:r>
              <a:rPr lang="en-GB" sz="2400" b="1" dirty="0" smtClean="0">
                <a:solidFill>
                  <a:srgbClr val="0000FF"/>
                </a:solidFill>
              </a:rPr>
              <a:t>Thursdays</a:t>
            </a:r>
            <a:r>
              <a:rPr lang="en-GB" sz="2400" dirty="0" smtClean="0">
                <a:solidFill>
                  <a:srgbClr val="0000FF"/>
                </a:solidFill>
              </a:rPr>
              <a:t> </a:t>
            </a:r>
            <a:r>
              <a:rPr lang="en-GB" sz="2400" dirty="0" smtClean="0"/>
              <a:t>at</a:t>
            </a:r>
            <a:br>
              <a:rPr lang="en-GB" sz="2400" dirty="0" smtClean="0"/>
            </a:br>
            <a:r>
              <a:rPr lang="en-GB" sz="2000" dirty="0" smtClean="0"/>
              <a:t>7:30am Pacific / 10:30am Eastern / 14:30 UK / 15:30 Geneva / 22:30 China</a:t>
            </a:r>
            <a:br>
              <a:rPr lang="en-GB" sz="2000" dirty="0" smtClean="0"/>
            </a:br>
            <a:r>
              <a:rPr lang="en-GB" sz="2000" dirty="0" smtClean="0"/>
              <a:t> </a:t>
            </a:r>
            <a:endParaRPr lang="en-GB" sz="22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Will begin this Thursday 17</a:t>
            </a:r>
            <a:r>
              <a:rPr lang="en-GB" sz="2400" baseline="30000" dirty="0"/>
              <a:t>th</a:t>
            </a:r>
            <a:br>
              <a:rPr lang="en-GB" sz="2400" baseline="30000" dirty="0"/>
            </a:b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indico.desy.de/conferenceDisplay.py?confId=14512</a:t>
            </a:r>
            <a:r>
              <a:rPr lang="en-GB" sz="2400" dirty="0" smtClean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baseline="30000" dirty="0"/>
          </a:p>
          <a:p>
            <a:pPr>
              <a:spcAft>
                <a:spcPts val="600"/>
              </a:spcAft>
            </a:pPr>
            <a:r>
              <a:rPr lang="en-GB" sz="2400" dirty="0" smtClean="0">
                <a:solidFill>
                  <a:srgbClr val="0000FF"/>
                </a:solidFill>
              </a:rPr>
              <a:t>Agenda</a:t>
            </a:r>
            <a:endParaRPr lang="en-GB" sz="2400" dirty="0">
              <a:solidFill>
                <a:srgbClr val="0000FF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Review hardware platforms to be used during development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Review first tasks and start assigning them</a:t>
            </a:r>
          </a:p>
        </p:txBody>
      </p:sp>
    </p:spTree>
    <p:extLst>
      <p:ext uri="{BB962C8B-B14F-4D97-AF65-F5344CB8AC3E}">
        <p14:creationId xmlns:p14="http://schemas.microsoft.com/office/powerpoint/2010/main" val="183789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hardware platforms, updated</a:t>
            </a:r>
            <a:endParaRPr lang="en-GB" sz="3600" dirty="0">
              <a:solidFill>
                <a:srgbClr val="FF0066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 smtClean="0"/>
              <a:t>Discussed last time as first hardware platform </a:t>
            </a:r>
            <a:r>
              <a:rPr lang="en-GB" sz="2000" dirty="0" smtClean="0"/>
              <a:t>-- detail added: </a:t>
            </a:r>
            <a:r>
              <a:rPr lang="en-GB" sz="1600" dirty="0" smtClean="0">
                <a:solidFill>
                  <a:srgbClr val="FF0066"/>
                </a:solidFill>
              </a:rPr>
              <a:t>(additions in </a:t>
            </a:r>
            <a:r>
              <a:rPr lang="en-GB" sz="1600" dirty="0">
                <a:solidFill>
                  <a:srgbClr val="FF0066"/>
                </a:solidFill>
              </a:rPr>
              <a:t>red)</a:t>
            </a: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1200" dirty="0" smtClean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000" b="1" dirty="0" smtClean="0"/>
              <a:t>More realistically, </a:t>
            </a:r>
            <a:r>
              <a:rPr lang="en-GB" sz="2000" dirty="0" smtClean="0"/>
              <a:t>as adaptor boards for FMC could be an issue in the short term, let’s start with all blocks hosted within only one FPGA board: </a:t>
            </a:r>
            <a:r>
              <a:rPr lang="en-GB" sz="1400" dirty="0" smtClean="0">
                <a:solidFill>
                  <a:srgbClr val="FF0066"/>
                </a:solidFill>
              </a:rPr>
              <a:t>(changes in red)</a:t>
            </a:r>
            <a:endParaRPr lang="en-GB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1560" y="1196752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Nexys Video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9572" y="1484784"/>
            <a:ext cx="3384376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2968" y="1597770"/>
            <a:ext cx="3040960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16329" y="2024579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h/w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665547" y="2024562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402204" y="2240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06846" y="2384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77962" y="1597770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87924" y="2240868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87924" y="2384884"/>
            <a:ext cx="874054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22761" y="1952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47763" y="1952554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48164" y="1736812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Say an Atlys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57535" y="1520788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62922" y="2240868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362922" y="2384884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ight Brace 81"/>
          <p:cNvSpPr/>
          <p:nvPr/>
        </p:nvSpPr>
        <p:spPr>
          <a:xfrm rot="5400000">
            <a:off x="2387507" y="1761593"/>
            <a:ext cx="235670" cy="236516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1206034" y="2977207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86" name="Rectangle 85"/>
          <p:cNvSpPr/>
          <p:nvPr/>
        </p:nvSpPr>
        <p:spPr>
          <a:xfrm>
            <a:off x="611560" y="4545124"/>
            <a:ext cx="4517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Nexys Video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19571" y="4833156"/>
            <a:ext cx="4849225" cy="1764196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882967" y="4946142"/>
            <a:ext cx="4373109" cy="12911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624228" y="5372934"/>
            <a:ext cx="1209675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5040052" y="5589240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5040052" y="5733256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877962" y="4946142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sz="1400" dirty="0"/>
          </a:p>
        </p:txBody>
      </p:sp>
      <p:sp>
        <p:nvSpPr>
          <p:cNvPr id="97" name="Rectangle 96"/>
          <p:cNvSpPr/>
          <p:nvPr/>
        </p:nvSpPr>
        <p:spPr>
          <a:xfrm>
            <a:off x="1322761" y="530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CHESS-2 Data Emulator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647763" y="530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525588" y="4869160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SCTDAQ s/w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with adaptations</a:t>
            </a:r>
            <a:endParaRPr lang="en-GB" sz="1400" dirty="0"/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2362922" y="558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2362922" y="573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ight Brace 102"/>
          <p:cNvSpPr/>
          <p:nvPr/>
        </p:nvSpPr>
        <p:spPr>
          <a:xfrm rot="5400000">
            <a:off x="3063572" y="4433900"/>
            <a:ext cx="235670" cy="3717293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862902" y="632557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sp>
        <p:nvSpPr>
          <p:cNvPr id="105" name="Rectangle 104"/>
          <p:cNvSpPr/>
          <p:nvPr/>
        </p:nvSpPr>
        <p:spPr>
          <a:xfrm>
            <a:off x="3999891" y="5300926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FF0066"/>
                </a:solidFill>
              </a:rPr>
              <a:t>ITSDAQ control and readout</a:t>
            </a:r>
            <a:endParaRPr lang="en-GB" sz="1400" dirty="0">
              <a:solidFill>
                <a:srgbClr val="FF0066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3700582" y="5589240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700582" y="5733256"/>
            <a:ext cx="28484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361291" y="5748425"/>
            <a:ext cx="14069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Ethernet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4561978" y="2018144"/>
            <a:ext cx="1285875" cy="57150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FF0066"/>
                </a:solidFill>
              </a:rPr>
              <a:t>F2V adaptor board</a:t>
            </a:r>
            <a:endParaRPr lang="en-GB" sz="1400" dirty="0">
              <a:solidFill>
                <a:srgbClr val="FF0066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817400" y="2617166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Ethernet</a:t>
            </a:r>
            <a:b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</a:b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cable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124951" y="2617167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FMC</a:t>
            </a:r>
            <a:b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</a:b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connector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5852986" y="2240868"/>
            <a:ext cx="263343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5857628" y="2384884"/>
            <a:ext cx="258701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5283501" y="2617167"/>
            <a:ext cx="14069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VHDCI</a:t>
            </a:r>
            <a:b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</a:br>
            <a:r>
              <a:rPr lang="en-GB" sz="1400" dirty="0" smtClean="0">
                <a:solidFill>
                  <a:srgbClr val="FF0066"/>
                </a:solidFill>
                <a:sym typeface="Wingdings" panose="05000000000000000000" pitchFamily="2" charset="2"/>
              </a:rPr>
              <a:t>cable</a:t>
            </a:r>
          </a:p>
        </p:txBody>
      </p:sp>
    </p:spTree>
    <p:extLst>
      <p:ext uri="{BB962C8B-B14F-4D97-AF65-F5344CB8AC3E}">
        <p14:creationId xmlns:p14="http://schemas.microsoft.com/office/powerpoint/2010/main" val="19354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Hardware – phase 2 (reminder)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839564"/>
            <a:ext cx="8795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en-GB" sz="2000" b="1" dirty="0" smtClean="0"/>
              <a:t>First hardware with a real CHESS-2 chip </a:t>
            </a:r>
            <a:r>
              <a:rPr lang="en-GB" sz="2000" dirty="0" smtClean="0"/>
              <a:t>= CHESS-2 readout system by SLAC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The ABCN’ code is added as a block within an FPGA on the HSIO-2: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9571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347864" y="4195476"/>
            <a:ext cx="75608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685137" y="29224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85137" y="36502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85137" y="4001441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282922" y="2512641"/>
            <a:ext cx="3456385" cy="2160240"/>
          </a:xfrm>
          <a:prstGeom prst="rect">
            <a:avLst/>
          </a:prstGeom>
          <a:solidFill>
            <a:srgbClr val="33CC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12159" y="2204864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HSIO-2</a:t>
            </a:r>
            <a:endParaRPr lang="en-GB" sz="1400" dirty="0"/>
          </a:p>
        </p:txBody>
      </p:sp>
      <p:sp>
        <p:nvSpPr>
          <p:cNvPr id="63" name="Right Brace 62"/>
          <p:cNvSpPr/>
          <p:nvPr/>
        </p:nvSpPr>
        <p:spPr>
          <a:xfrm rot="5400000">
            <a:off x="3237515" y="4078122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1560" y="2204864"/>
            <a:ext cx="14633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 board(s)</a:t>
            </a:r>
            <a:endParaRPr lang="en-GB" sz="1400" dirty="0"/>
          </a:p>
        </p:txBody>
      </p:sp>
      <p:sp>
        <p:nvSpPr>
          <p:cNvPr id="67" name="Rectangle 66"/>
          <p:cNvSpPr/>
          <p:nvPr/>
        </p:nvSpPr>
        <p:spPr>
          <a:xfrm>
            <a:off x="1733866" y="4996917"/>
            <a:ext cx="32429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the partitioning of the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 and need for any adaptor boards,</a:t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are to be seen 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4490634" y="2897462"/>
            <a:ext cx="3040960" cy="1350970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463988" y="2872681"/>
            <a:ext cx="6270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FPGA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6260551" y="3081251"/>
            <a:ext cx="1040161" cy="9932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Usual HSIO-2 firmware/contents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06125" y="3196717"/>
            <a:ext cx="1040161" cy="7923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920372" y="3307625"/>
            <a:ext cx="1054982" cy="57150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DAQ s/w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915816" y="352075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915816" y="3700773"/>
            <a:ext cx="1890309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167844" y="2512641"/>
            <a:ext cx="0" cy="216024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848563" y="3051010"/>
            <a:ext cx="11879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RCE s/w</a:t>
            </a:r>
            <a:endParaRPr lang="en-GB" sz="1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935596" y="2850425"/>
            <a:ext cx="1666876" cy="1485813"/>
            <a:chOff x="4652696" y="2706327"/>
            <a:chExt cx="1666876" cy="1485813"/>
          </a:xfrm>
        </p:grpSpPr>
        <p:grpSp>
          <p:nvGrpSpPr>
            <p:cNvPr id="57" name="Group 56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6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6" name="Rectangle 7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863588" y="2584649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CHESS-2</a:t>
            </a:r>
            <a:endParaRPr lang="en-GB" dirty="0"/>
          </a:p>
        </p:txBody>
      </p:sp>
      <p:sp>
        <p:nvSpPr>
          <p:cNvPr id="78" name="Right Brace 77"/>
          <p:cNvSpPr/>
          <p:nvPr/>
        </p:nvSpPr>
        <p:spPr>
          <a:xfrm rot="5400000">
            <a:off x="5933023" y="3058285"/>
            <a:ext cx="235670" cy="2489465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752020" y="4365104"/>
            <a:ext cx="26098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sym typeface="Wingdings" panose="05000000000000000000" pitchFamily="2" charset="2"/>
              </a:rPr>
              <a:t>logical blocks within FPGA</a:t>
            </a:r>
            <a:endParaRPr lang="en-GB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5846286" y="352075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5846286" y="3700773"/>
            <a:ext cx="414265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300712" y="3520753"/>
            <a:ext cx="61966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7295590" y="3700773"/>
            <a:ext cx="624782" cy="0"/>
          </a:xfrm>
          <a:prstGeom prst="straightConnector1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6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>
          <a:xfrm>
            <a:off x="2879812" y="2700866"/>
            <a:ext cx="3492388" cy="3716466"/>
          </a:xfrm>
          <a:prstGeom prst="rect">
            <a:avLst/>
          </a:prstGeom>
          <a:solidFill>
            <a:srgbClr val="33CC33">
              <a:alpha val="5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49796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00FF"/>
                </a:solidFill>
              </a:rPr>
              <a:t>Hardware – phase </a:t>
            </a:r>
            <a:r>
              <a:rPr lang="en-GB" sz="3600" dirty="0" smtClean="0">
                <a:solidFill>
                  <a:srgbClr val="0000FF"/>
                </a:solidFill>
              </a:rPr>
              <a:t>3 </a:t>
            </a:r>
            <a:r>
              <a:rPr lang="en-GB" sz="3600" dirty="0">
                <a:solidFill>
                  <a:srgbClr val="0000FF"/>
                </a:solidFill>
              </a:rPr>
              <a:t>(reminder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GB" sz="3600" dirty="0" smtClean="0">
                <a:solidFill>
                  <a:srgbClr val="0000FF"/>
                </a:solidFill>
              </a:rPr>
              <a:t>CHESS-2 Demonstrator 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16200000">
            <a:off x="3663632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3146875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69" name="Rectangle 68"/>
          <p:cNvSpPr/>
          <p:nvPr/>
        </p:nvSpPr>
        <p:spPr>
          <a:xfrm>
            <a:off x="1691680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636297" y="2700866"/>
            <a:ext cx="1243515" cy="3716466"/>
            <a:chOff x="1331640" y="2448838"/>
            <a:chExt cx="1243515" cy="3716466"/>
          </a:xfrm>
        </p:grpSpPr>
        <p:sp>
          <p:nvSpPr>
            <p:cNvPr id="64" name="Rectangle 63"/>
            <p:cNvSpPr/>
            <p:nvPr/>
          </p:nvSpPr>
          <p:spPr>
            <a:xfrm>
              <a:off x="1331640" y="2448838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68893" y="2851403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11660" y="5661248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447764" y="252118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447764" y="28647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447764" y="360018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447764" y="4033620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447764" y="4397141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47764" y="5138237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468893" y="4309950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6336196" y="2331534"/>
            <a:ext cx="1243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</a:t>
            </a:r>
            <a:endParaRPr lang="en-GB" dirty="0"/>
          </a:p>
        </p:txBody>
      </p:sp>
      <p:grpSp>
        <p:nvGrpSpPr>
          <p:cNvPr id="11" name="Group 10"/>
          <p:cNvGrpSpPr/>
          <p:nvPr/>
        </p:nvGrpSpPr>
        <p:grpSpPr>
          <a:xfrm>
            <a:off x="6372200" y="2700866"/>
            <a:ext cx="1243515" cy="3716466"/>
            <a:chOff x="6336196" y="2700866"/>
            <a:chExt cx="1243515" cy="3716466"/>
          </a:xfrm>
        </p:grpSpPr>
        <p:sp>
          <p:nvSpPr>
            <p:cNvPr id="97" name="Rectangle 96"/>
            <p:cNvSpPr/>
            <p:nvPr/>
          </p:nvSpPr>
          <p:spPr>
            <a:xfrm>
              <a:off x="6336196" y="2700866"/>
              <a:ext cx="1243515" cy="3716466"/>
            </a:xfrm>
            <a:prstGeom prst="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653469" y="3103431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516216" y="5913276"/>
              <a:ext cx="900100" cy="360041"/>
            </a:xfrm>
            <a:prstGeom prst="rect">
              <a:avLst/>
            </a:prstGeom>
            <a:solidFill>
              <a:srgbClr val="CC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393549" y="27732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93549" y="350100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6393549" y="3852216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393549" y="4285648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6393549" y="5044053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393549" y="5390265"/>
              <a:ext cx="50659" cy="25715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653469" y="4561978"/>
              <a:ext cx="762847" cy="764471"/>
            </a:xfrm>
            <a:prstGeom prst="rect">
              <a:avLst/>
            </a:prstGeom>
            <a:solidFill>
              <a:srgbClr val="FFCC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ABCN’</a:t>
              </a:r>
            </a:p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(FPGA)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8" name="Right Brace 107"/>
          <p:cNvSpPr/>
          <p:nvPr/>
        </p:nvSpPr>
        <p:spPr>
          <a:xfrm rot="16200000">
            <a:off x="5355468" y="1712361"/>
            <a:ext cx="235670" cy="1641212"/>
          </a:xfrm>
          <a:prstGeom prst="rightBrace">
            <a:avLst>
              <a:gd name="adj1" fmla="val 5360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4838711" y="1916832"/>
            <a:ext cx="12435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600" b="1" dirty="0" smtClean="0">
                <a:sym typeface="Wingdings" panose="05000000000000000000" pitchFamily="2" charset="2"/>
              </a:rPr>
              <a:t>CHESS-2</a:t>
            </a:r>
            <a:r>
              <a:rPr lang="en-GB" sz="1400" dirty="0" smtClean="0">
                <a:sym typeface="Wingdings" panose="05000000000000000000" pitchFamily="2" charset="2"/>
              </a:rPr>
              <a:t/>
            </a:r>
            <a:br>
              <a:rPr lang="en-GB" sz="1400" dirty="0" smtClean="0">
                <a:sym typeface="Wingdings" panose="05000000000000000000" pitchFamily="2" charset="2"/>
              </a:rPr>
            </a:br>
            <a:r>
              <a:rPr lang="en-GB" sz="1400" dirty="0" smtClean="0">
                <a:sym typeface="Wingdings" panose="05000000000000000000" pitchFamily="2" charset="2"/>
              </a:rPr>
              <a:t>2 x 2.4cm</a:t>
            </a:r>
            <a:endParaRPr lang="en-GB" sz="1400" dirty="0"/>
          </a:p>
        </p:txBody>
      </p:sp>
      <p:sp>
        <p:nvSpPr>
          <p:cNvPr id="111" name="Rectangle 110"/>
          <p:cNvSpPr/>
          <p:nvPr/>
        </p:nvSpPr>
        <p:spPr>
          <a:xfrm>
            <a:off x="3077210" y="5771001"/>
            <a:ext cx="3150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 smtClean="0">
                <a:sym typeface="Wingdings" panose="05000000000000000000" pitchFamily="2" charset="2"/>
              </a:rPr>
              <a:t>hybrid/PCB may extend as baseboard, to be seen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4652696" y="2706327"/>
            <a:ext cx="1666876" cy="1485813"/>
            <a:chOff x="4652696" y="2706327"/>
            <a:chExt cx="1666876" cy="1485813"/>
          </a:xfrm>
        </p:grpSpPr>
        <p:grpSp>
          <p:nvGrpSpPr>
            <p:cNvPr id="12" name="Group 11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6" name="Rectangle 95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35196" y="2706327"/>
            <a:ext cx="1666875" cy="1485813"/>
            <a:chOff x="2935196" y="2706327"/>
            <a:chExt cx="1666875" cy="1485813"/>
          </a:xfrm>
        </p:grpSpPr>
        <p:grpSp>
          <p:nvGrpSpPr>
            <p:cNvPr id="8" name="Group 7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7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3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" name="Rectangle 1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652696" y="4247443"/>
            <a:ext cx="1666876" cy="1485813"/>
            <a:chOff x="4652696" y="2706327"/>
            <a:chExt cx="1666876" cy="1485813"/>
          </a:xfrm>
        </p:grpSpPr>
        <p:grpSp>
          <p:nvGrpSpPr>
            <p:cNvPr id="113" name="Group 112"/>
            <p:cNvGrpSpPr/>
            <p:nvPr/>
          </p:nvGrpSpPr>
          <p:grpSpPr>
            <a:xfrm>
              <a:off x="4652696" y="2706327"/>
              <a:ext cx="1666876" cy="1485813"/>
              <a:chOff x="4652696" y="2706327"/>
              <a:chExt cx="1666876" cy="1485813"/>
            </a:xfrm>
          </p:grpSpPr>
          <p:pic>
            <p:nvPicPr>
              <p:cNvPr id="118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9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>
                <a:off x="4652697" y="3077802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0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44927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2697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2" name="Rectangle 121"/>
              <p:cNvSpPr/>
              <p:nvPr/>
            </p:nvSpPr>
            <p:spPr>
              <a:xfrm>
                <a:off x="46526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4706645" y="275336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814560" y="3120683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706645" y="3496514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706645" y="3867902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2935196" y="4247443"/>
            <a:ext cx="1666875" cy="1485813"/>
            <a:chOff x="2935196" y="2706327"/>
            <a:chExt cx="1666875" cy="1485813"/>
          </a:xfrm>
        </p:grpSpPr>
        <p:grpSp>
          <p:nvGrpSpPr>
            <p:cNvPr id="124" name="Group 123"/>
            <p:cNvGrpSpPr/>
            <p:nvPr/>
          </p:nvGrpSpPr>
          <p:grpSpPr>
            <a:xfrm>
              <a:off x="2935196" y="2706327"/>
              <a:ext cx="1666875" cy="1485813"/>
              <a:chOff x="2935196" y="2706327"/>
              <a:chExt cx="1666875" cy="1485813"/>
            </a:xfrm>
          </p:grpSpPr>
          <p:pic>
            <p:nvPicPr>
              <p:cNvPr id="129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82066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0" name="Picture 3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442"/>
              <a:stretch/>
            </p:blipFill>
            <p:spPr bwMode="auto">
              <a:xfrm rot="10800000">
                <a:off x="2935196" y="3449190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3077715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2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2935196" y="2706327"/>
                <a:ext cx="1666875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" name="Rectangle 132"/>
              <p:cNvSpPr/>
              <p:nvPr/>
            </p:nvSpPr>
            <p:spPr>
              <a:xfrm>
                <a:off x="2935196" y="2706327"/>
                <a:ext cx="1666875" cy="1485813"/>
              </a:xfrm>
              <a:prstGeom prst="rect">
                <a:avLst/>
              </a:prstGeom>
              <a:noFill/>
              <a:ln>
                <a:solidFill>
                  <a:srgbClr val="33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5" name="TextBox 124"/>
            <p:cNvSpPr txBox="1"/>
            <p:nvPr/>
          </p:nvSpPr>
          <p:spPr>
            <a:xfrm>
              <a:off x="3237264" y="3842295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1, 128 strips</a:t>
              </a:r>
              <a:endParaRPr lang="en-GB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345177" y="3496428"/>
              <a:ext cx="10984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Test structures</a:t>
              </a:r>
              <a:endParaRPr lang="en-GB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237263" y="3120683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2, 128 strips</a:t>
              </a:r>
              <a:endParaRPr lang="en-GB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237264" y="2773208"/>
              <a:ext cx="1314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 smtClean="0"/>
                <a:t>Array 3, 128 strips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152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3852</TotalTime>
  <Words>311</Words>
  <Application>Microsoft Office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Status of test kit and ABCN’ work 15 March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272</cp:revision>
  <cp:lastPrinted>2015-07-21T15:43:16Z</cp:lastPrinted>
  <dcterms:created xsi:type="dcterms:W3CDTF">2014-09-18T13:48:06Z</dcterms:created>
  <dcterms:modified xsi:type="dcterms:W3CDTF">2016-03-15T16:00:52Z</dcterms:modified>
</cp:coreProperties>
</file>