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320" r:id="rId3"/>
    <p:sldId id="362" r:id="rId4"/>
    <p:sldId id="364" r:id="rId5"/>
    <p:sldId id="365" r:id="rId6"/>
    <p:sldId id="366" r:id="rId7"/>
    <p:sldId id="368" r:id="rId8"/>
    <p:sldId id="367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</p:sldIdLst>
  <p:sldSz cx="9906000" cy="6858000" type="A4"/>
  <p:notesSz cx="6858000" cy="9144000"/>
  <p:defaultTextStyle>
    <a:defPPr>
      <a:defRPr lang="en-GB"/>
    </a:defPPr>
    <a:lvl1pPr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900"/>
    <a:srgbClr val="31AA1C"/>
    <a:srgbClr val="9DBCB0"/>
    <a:srgbClr val="93B1CC"/>
    <a:srgbClr val="B7AA9E"/>
    <a:srgbClr val="C4C18E"/>
    <a:srgbClr val="FCD450"/>
    <a:srgbClr val="1C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0" autoAdjust="0"/>
    <p:restoredTop sz="92732" autoAdjust="0"/>
  </p:normalViewPr>
  <p:slideViewPr>
    <p:cSldViewPr snapToGrid="0" showGuides="1">
      <p:cViewPr varScale="1">
        <p:scale>
          <a:sx n="106" d="100"/>
          <a:sy n="106" d="100"/>
        </p:scale>
        <p:origin x="-89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D8B444-D5E5-49ED-BBFC-7CF3543705DD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bob is the man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D827F0-D3CF-43A7-8D42-E4BEC76FD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FA4230-7B0D-436C-908D-8A3AE84F18A2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bob is the man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3A88EA-D011-4074-AACC-5F372D7ACB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8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Merged_dropshadow_UniGener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5463"/>
            <a:ext cx="99060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88" y="166688"/>
            <a:ext cx="46497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noFill/>
        </p:spPr>
        <p:txBody>
          <a:bodyPr lIns="0" tIns="0" rIns="0" bIns="0" anchor="b"/>
          <a:lstStyle>
            <a:lvl1pPr algn="l">
              <a:defRPr sz="3600" b="1" smtClean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200" smtClean="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A4E5-01D6-4CD6-8F41-1590165417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313" y="990600"/>
            <a:ext cx="4598987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E128-F7FE-40A4-B88C-C9A3365609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67313" y="990600"/>
            <a:ext cx="4598987" cy="2649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67313" y="3792538"/>
            <a:ext cx="4598987" cy="2651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D9EB-7931-44AC-85D6-87722CB67C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7313" y="990600"/>
            <a:ext cx="4598987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8C71-42ED-47F9-906A-FC65BF64BC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64A3-0E4C-4DE0-A52B-AC4C6BC9FE92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D36A-A3C5-4FE7-A51E-02E2E7B5B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5694E-3F03-44EC-A53B-36FA7EA0D56A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CA1E9-CCC4-4E33-BE04-C457FBE64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6BEE-531F-45FE-AE76-B59B56F5D399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C0B5-BA4A-442B-890D-0F7860A85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56B1-36CE-45C4-9C14-3A025CA2C0AE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B37A-BDA5-440D-92EE-31A8FB129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15B1-B397-4AAF-B31D-CBA498A86C94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207F-2F60-438D-BDF3-4BE737CDC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2460-609B-43C1-8B5E-788459D0BDCB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BAF1-3F07-4C60-8C82-F4081BE07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9558-054E-4782-9D02-EE2D4EB660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37B9-12D5-4A51-BB00-5AAD5293BDDC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7DA6-A0A8-4DBF-B8E8-3BC0C4083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581E-1804-41C9-B920-5F3171BF3AB6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13401-BD68-4E9F-A77F-016FA788E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A421-B50E-4869-B2DC-6E26ADC9A093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9084-8DFF-457D-A887-ABD14F670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4567E-A879-4072-8581-2FD37EB5CCB9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9D75-4168-4447-A0A8-1E2BC4D0A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0C886-0FFC-48BF-850F-94246111F21A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63E4-76F1-4327-9539-8C871E15B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292F-2C09-4F6E-95AA-5B2B25FDC4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594225" y="0"/>
            <a:ext cx="53117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2000" tIns="36000" bIns="3600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GB" sz="28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445D-45F5-486B-BAC3-EC98420309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E1FD-DAF2-4D9F-95AD-634C0D76F3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DDA7-EBFE-4BF4-B75B-FB68D7313C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53A3-ADF7-4557-8D47-179EBE21DE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C0D3-4686-4311-B291-D3B596FFC5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D42F-55B1-443B-B261-42F5C5E969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4225" y="0"/>
            <a:ext cx="53117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990600"/>
            <a:ext cx="9348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DA9C91-3A0A-4D21-A663-525994E64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3388" y="6557963"/>
            <a:ext cx="18907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&lt;now&gt;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75" y="6559550"/>
            <a:ext cx="4356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3080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4488" y="44450"/>
            <a:ext cx="4200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50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7FB874-2597-4CE0-BD7F-6853B565420F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9E5818-7C40-490F-B5B7-B8E54C0AC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sers.physics.ox.ac.uk/~vigani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616" y="1272290"/>
            <a:ext cx="8994099" cy="1163638"/>
          </a:xfrm>
        </p:spPr>
        <p:txBody>
          <a:bodyPr/>
          <a:lstStyle/>
          <a:p>
            <a:pPr algn="r"/>
            <a:r>
              <a:rPr lang="en-GB" dirty="0"/>
              <a:t>Characterisation of </a:t>
            </a:r>
            <a:r>
              <a:rPr lang="en-GB" dirty="0" smtClean="0"/>
              <a:t>AMS Chess 1 </a:t>
            </a:r>
            <a:r>
              <a:rPr lang="en-GB" dirty="0"/>
              <a:t>chip with fluorescence X-rays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1547" y="2532246"/>
            <a:ext cx="4505794" cy="1197072"/>
          </a:xfrm>
        </p:spPr>
        <p:txBody>
          <a:bodyPr/>
          <a:lstStyle/>
          <a:p>
            <a:pPr marL="0" indent="12700"/>
            <a:r>
              <a:rPr lang="en-GB" sz="2800" dirty="0" smtClean="0"/>
              <a:t>Dima Maneuski</a:t>
            </a:r>
          </a:p>
          <a:p>
            <a:pPr marL="0" indent="12700"/>
            <a:r>
              <a:rPr lang="en-GB" sz="1800" b="0" dirty="0" smtClean="0"/>
              <a:t>Richard </a:t>
            </a:r>
            <a:r>
              <a:rPr lang="en-GB" sz="1800" b="0" dirty="0"/>
              <a:t>Bates, Andrew Blue, Craig Buttar, Kestutis </a:t>
            </a:r>
            <a:r>
              <a:rPr lang="en-GB" sz="1800" b="0" dirty="0" smtClean="0"/>
              <a:t>Kanisauskas, </a:t>
            </a:r>
            <a:r>
              <a:rPr lang="en-GB" sz="1800" b="0" dirty="0"/>
              <a:t>Conor O’Reilly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1977" y="3756212"/>
            <a:ext cx="482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Special thanks to Luigi and Jaya John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voltage characteristics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593523"/>
              </p:ext>
            </p:extLst>
          </p:nvPr>
        </p:nvGraphicFramePr>
        <p:xfrm>
          <a:off x="762001" y="1613275"/>
          <a:ext cx="5809129" cy="448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1" y="1613275"/>
                        <a:ext cx="5809129" cy="4488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80094" y="2107521"/>
            <a:ext cx="286870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Worth pointing out that at start of measurements some weeks ago, current was 10 mA @ 40V.</a:t>
            </a:r>
          </a:p>
          <a:p>
            <a:r>
              <a:rPr lang="en-GB" dirty="0" smtClean="0"/>
              <a:t>As time progressed it dropped to 3-4 mA under same conditions of 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7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APA1 – </a:t>
            </a:r>
            <a:r>
              <a:rPr lang="en-GB" dirty="0" smtClean="0"/>
              <a:t>Fe (6 </a:t>
            </a:r>
            <a:r>
              <a:rPr lang="en-GB" dirty="0" err="1" smtClean="0"/>
              <a:t>keV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92" y="1070823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99" y="1070823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99" y="3738282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50" y="3738282"/>
            <a:ext cx="335927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  <a:r>
              <a:rPr lang="en-GB" dirty="0" smtClean="0"/>
              <a:t>APA4 </a:t>
            </a:r>
            <a:r>
              <a:rPr lang="en-GB" dirty="0"/>
              <a:t>– </a:t>
            </a:r>
            <a:r>
              <a:rPr lang="en-GB" dirty="0" smtClean="0"/>
              <a:t>Cu </a:t>
            </a:r>
            <a:r>
              <a:rPr lang="en-GB" dirty="0" smtClean="0"/>
              <a:t>(8 </a:t>
            </a:r>
            <a:r>
              <a:rPr lang="en-GB" dirty="0" err="1" smtClean="0"/>
              <a:t>keV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1" y="1070365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30" y="1070365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30" y="3590365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9" y="3590365"/>
            <a:ext cx="335927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1859" y="141359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Threshold 30</a:t>
            </a:r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1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APA5 – </a:t>
            </a:r>
            <a:r>
              <a:rPr lang="en-GB" dirty="0" err="1" smtClean="0"/>
              <a:t>Nb</a:t>
            </a:r>
            <a:r>
              <a:rPr lang="en-GB" dirty="0" smtClean="0"/>
              <a:t> </a:t>
            </a:r>
            <a:r>
              <a:rPr lang="en-GB" dirty="0" smtClean="0"/>
              <a:t>(15 </a:t>
            </a:r>
            <a:r>
              <a:rPr lang="en-GB" dirty="0" err="1" smtClean="0"/>
              <a:t>keV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7" y="929800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99" y="929800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5" y="3449800"/>
            <a:ext cx="335927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98" y="3449800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953000" y="4527176"/>
            <a:ext cx="1853344" cy="1524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26445" y="1911927"/>
            <a:ext cx="350982" cy="1028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77427" y="990652"/>
            <a:ext cx="10578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Rise time extraction algorithm triggers earlier than it should due to poor waveform quality</a:t>
            </a:r>
            <a:endParaRPr lang="en-GB" sz="1100" dirty="0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62" y="2067571"/>
            <a:ext cx="2514639" cy="21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61591" y="4679284"/>
            <a:ext cx="1867255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Not an actual noise but part of the signal grabbed by </a:t>
            </a:r>
            <a:r>
              <a:rPr lang="en-GB" sz="1100" dirty="0" smtClean="0"/>
              <a:t>analysis</a:t>
            </a:r>
          </a:p>
          <a:p>
            <a:endParaRPr lang="en-GB" sz="1100" dirty="0"/>
          </a:p>
          <a:p>
            <a:r>
              <a:rPr lang="en-GB" sz="1100" dirty="0" smtClean="0"/>
              <a:t>Will improve algorithm in the future to get nice peak</a:t>
            </a:r>
            <a:endParaRPr lang="en-GB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55976" y="4894727"/>
            <a:ext cx="705615" cy="215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  <a:r>
              <a:rPr lang="en-GB" dirty="0" smtClean="0"/>
              <a:t>APA6 </a:t>
            </a:r>
            <a:r>
              <a:rPr lang="en-GB" dirty="0"/>
              <a:t>– </a:t>
            </a:r>
            <a:r>
              <a:rPr lang="en-GB" dirty="0" smtClean="0"/>
              <a:t>Sn </a:t>
            </a:r>
            <a:r>
              <a:rPr lang="en-GB" dirty="0" smtClean="0"/>
              <a:t>(25 </a:t>
            </a:r>
            <a:r>
              <a:rPr lang="en-GB" dirty="0" err="1" smtClean="0"/>
              <a:t>keV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8" y="1013886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72" y="1013886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8" y="3713179"/>
            <a:ext cx="336073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72" y="3713179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5477434" y="5181600"/>
            <a:ext cx="1328909" cy="105157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61591" y="4594645"/>
            <a:ext cx="1867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Not an actual noise but part of the signal</a:t>
            </a:r>
            <a:endParaRPr lang="en-GB" sz="11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72518" y="4894727"/>
            <a:ext cx="589074" cy="53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19813" y="1559859"/>
            <a:ext cx="210621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/>
              <a:t>Two rise time components:</a:t>
            </a:r>
          </a:p>
          <a:p>
            <a:r>
              <a:rPr lang="en-GB" sz="1200" b="0" dirty="0" smtClean="0"/>
              <a:t>Low energies from the tube</a:t>
            </a:r>
          </a:p>
          <a:p>
            <a:r>
              <a:rPr lang="en-GB" sz="1200" b="0" dirty="0" smtClean="0"/>
              <a:t>Fluorescence from target</a:t>
            </a:r>
            <a:endParaRPr lang="en-GB" sz="1200" b="0" dirty="0"/>
          </a:p>
        </p:txBody>
      </p:sp>
      <p:sp>
        <p:nvSpPr>
          <p:cNvPr id="20" name="Oval 19"/>
          <p:cNvSpPr/>
          <p:nvPr/>
        </p:nvSpPr>
        <p:spPr>
          <a:xfrm>
            <a:off x="4293536" y="1265409"/>
            <a:ext cx="412936" cy="220393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16265" y="1265409"/>
            <a:ext cx="412936" cy="220393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391861" y="2805480"/>
            <a:ext cx="2431151" cy="780402"/>
          </a:xfrm>
          <a:custGeom>
            <a:avLst/>
            <a:gdLst>
              <a:gd name="connsiteX0" fmla="*/ 2431151 w 2431151"/>
              <a:gd name="connsiteY0" fmla="*/ 654896 h 780402"/>
              <a:gd name="connsiteX1" fmla="*/ 2368398 w 2431151"/>
              <a:gd name="connsiteY1" fmla="*/ 681791 h 780402"/>
              <a:gd name="connsiteX2" fmla="*/ 2341504 w 2431151"/>
              <a:gd name="connsiteY2" fmla="*/ 699720 h 780402"/>
              <a:gd name="connsiteX3" fmla="*/ 2233927 w 2431151"/>
              <a:gd name="connsiteY3" fmla="*/ 726614 h 780402"/>
              <a:gd name="connsiteX4" fmla="*/ 2180139 w 2431151"/>
              <a:gd name="connsiteY4" fmla="*/ 744544 h 780402"/>
              <a:gd name="connsiteX5" fmla="*/ 2126351 w 2431151"/>
              <a:gd name="connsiteY5" fmla="*/ 753508 h 780402"/>
              <a:gd name="connsiteX6" fmla="*/ 2081527 w 2431151"/>
              <a:gd name="connsiteY6" fmla="*/ 762473 h 780402"/>
              <a:gd name="connsiteX7" fmla="*/ 1866374 w 2431151"/>
              <a:gd name="connsiteY7" fmla="*/ 780402 h 780402"/>
              <a:gd name="connsiteX8" fmla="*/ 1436068 w 2431151"/>
              <a:gd name="connsiteY8" fmla="*/ 771438 h 780402"/>
              <a:gd name="connsiteX9" fmla="*/ 1292633 w 2431151"/>
              <a:gd name="connsiteY9" fmla="*/ 753508 h 780402"/>
              <a:gd name="connsiteX10" fmla="*/ 1158163 w 2431151"/>
              <a:gd name="connsiteY10" fmla="*/ 735579 h 780402"/>
              <a:gd name="connsiteX11" fmla="*/ 1131268 w 2431151"/>
              <a:gd name="connsiteY11" fmla="*/ 726614 h 780402"/>
              <a:gd name="connsiteX12" fmla="*/ 1077480 w 2431151"/>
              <a:gd name="connsiteY12" fmla="*/ 717649 h 780402"/>
              <a:gd name="connsiteX13" fmla="*/ 1041621 w 2431151"/>
              <a:gd name="connsiteY13" fmla="*/ 699720 h 780402"/>
              <a:gd name="connsiteX14" fmla="*/ 951974 w 2431151"/>
              <a:gd name="connsiteY14" fmla="*/ 681791 h 780402"/>
              <a:gd name="connsiteX15" fmla="*/ 907151 w 2431151"/>
              <a:gd name="connsiteY15" fmla="*/ 672826 h 780402"/>
              <a:gd name="connsiteX16" fmla="*/ 880257 w 2431151"/>
              <a:gd name="connsiteY16" fmla="*/ 654896 h 780402"/>
              <a:gd name="connsiteX17" fmla="*/ 844398 w 2431151"/>
              <a:gd name="connsiteY17" fmla="*/ 645932 h 780402"/>
              <a:gd name="connsiteX18" fmla="*/ 817504 w 2431151"/>
              <a:gd name="connsiteY18" fmla="*/ 636967 h 780402"/>
              <a:gd name="connsiteX19" fmla="*/ 727857 w 2431151"/>
              <a:gd name="connsiteY19" fmla="*/ 619038 h 780402"/>
              <a:gd name="connsiteX20" fmla="*/ 700963 w 2431151"/>
              <a:gd name="connsiteY20" fmla="*/ 610073 h 780402"/>
              <a:gd name="connsiteX21" fmla="*/ 674068 w 2431151"/>
              <a:gd name="connsiteY21" fmla="*/ 592144 h 780402"/>
              <a:gd name="connsiteX22" fmla="*/ 593386 w 2431151"/>
              <a:gd name="connsiteY22" fmla="*/ 574214 h 780402"/>
              <a:gd name="connsiteX23" fmla="*/ 566492 w 2431151"/>
              <a:gd name="connsiteY23" fmla="*/ 556285 h 780402"/>
              <a:gd name="connsiteX24" fmla="*/ 530633 w 2431151"/>
              <a:gd name="connsiteY24" fmla="*/ 547320 h 780402"/>
              <a:gd name="connsiteX25" fmla="*/ 440986 w 2431151"/>
              <a:gd name="connsiteY25" fmla="*/ 493532 h 780402"/>
              <a:gd name="connsiteX26" fmla="*/ 414092 w 2431151"/>
              <a:gd name="connsiteY26" fmla="*/ 475602 h 780402"/>
              <a:gd name="connsiteX27" fmla="*/ 342374 w 2431151"/>
              <a:gd name="connsiteY27" fmla="*/ 412849 h 780402"/>
              <a:gd name="connsiteX28" fmla="*/ 288586 w 2431151"/>
              <a:gd name="connsiteY28" fmla="*/ 323202 h 780402"/>
              <a:gd name="connsiteX29" fmla="*/ 252727 w 2431151"/>
              <a:gd name="connsiteY29" fmla="*/ 269414 h 780402"/>
              <a:gd name="connsiteX30" fmla="*/ 243763 w 2431151"/>
              <a:gd name="connsiteY30" fmla="*/ 242520 h 780402"/>
              <a:gd name="connsiteX31" fmla="*/ 207904 w 2431151"/>
              <a:gd name="connsiteY31" fmla="*/ 206661 h 780402"/>
              <a:gd name="connsiteX32" fmla="*/ 127221 w 2431151"/>
              <a:gd name="connsiteY32" fmla="*/ 125979 h 780402"/>
              <a:gd name="connsiteX33" fmla="*/ 82398 w 2431151"/>
              <a:gd name="connsiteY33" fmla="*/ 90120 h 780402"/>
              <a:gd name="connsiteX34" fmla="*/ 46539 w 2431151"/>
              <a:gd name="connsiteY34" fmla="*/ 54261 h 780402"/>
              <a:gd name="connsiteX35" fmla="*/ 19645 w 2431151"/>
              <a:gd name="connsiteY35" fmla="*/ 473 h 780402"/>
              <a:gd name="connsiteX36" fmla="*/ 1715 w 2431151"/>
              <a:gd name="connsiteY36" fmla="*/ 117014 h 780402"/>
              <a:gd name="connsiteX37" fmla="*/ 28610 w 2431151"/>
              <a:gd name="connsiteY37" fmla="*/ 473 h 780402"/>
              <a:gd name="connsiteX38" fmla="*/ 109292 w 2431151"/>
              <a:gd name="connsiteY38" fmla="*/ 9438 h 780402"/>
              <a:gd name="connsiteX39" fmla="*/ 136186 w 2431151"/>
              <a:gd name="connsiteY39" fmla="*/ 18402 h 780402"/>
              <a:gd name="connsiteX40" fmla="*/ 181010 w 2431151"/>
              <a:gd name="connsiteY40" fmla="*/ 27367 h 780402"/>
              <a:gd name="connsiteX41" fmla="*/ 225833 w 2431151"/>
              <a:gd name="connsiteY41" fmla="*/ 36332 h 78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31151" h="780402">
                <a:moveTo>
                  <a:pt x="2431151" y="654896"/>
                </a:moveTo>
                <a:cubicBezTo>
                  <a:pt x="2410233" y="663861"/>
                  <a:pt x="2388753" y="671613"/>
                  <a:pt x="2368398" y="681791"/>
                </a:cubicBezTo>
                <a:cubicBezTo>
                  <a:pt x="2358761" y="686609"/>
                  <a:pt x="2351508" y="695719"/>
                  <a:pt x="2341504" y="699720"/>
                </a:cubicBezTo>
                <a:cubicBezTo>
                  <a:pt x="2279630" y="724469"/>
                  <a:pt x="2289205" y="711538"/>
                  <a:pt x="2233927" y="726614"/>
                </a:cubicBezTo>
                <a:cubicBezTo>
                  <a:pt x="2215694" y="731587"/>
                  <a:pt x="2198474" y="739960"/>
                  <a:pt x="2180139" y="744544"/>
                </a:cubicBezTo>
                <a:cubicBezTo>
                  <a:pt x="2162505" y="748952"/>
                  <a:pt x="2144234" y="750257"/>
                  <a:pt x="2126351" y="753508"/>
                </a:cubicBezTo>
                <a:cubicBezTo>
                  <a:pt x="2111360" y="756234"/>
                  <a:pt x="2096631" y="760459"/>
                  <a:pt x="2081527" y="762473"/>
                </a:cubicBezTo>
                <a:cubicBezTo>
                  <a:pt x="2020880" y="770560"/>
                  <a:pt x="1923048" y="776354"/>
                  <a:pt x="1866374" y="780402"/>
                </a:cubicBezTo>
                <a:lnTo>
                  <a:pt x="1436068" y="771438"/>
                </a:lnTo>
                <a:cubicBezTo>
                  <a:pt x="1401950" y="770241"/>
                  <a:pt x="1329414" y="758412"/>
                  <a:pt x="1292633" y="753508"/>
                </a:cubicBezTo>
                <a:cubicBezTo>
                  <a:pt x="1118869" y="730340"/>
                  <a:pt x="1315875" y="758110"/>
                  <a:pt x="1158163" y="735579"/>
                </a:cubicBezTo>
                <a:cubicBezTo>
                  <a:pt x="1149198" y="732591"/>
                  <a:pt x="1140493" y="728664"/>
                  <a:pt x="1131268" y="726614"/>
                </a:cubicBezTo>
                <a:cubicBezTo>
                  <a:pt x="1113524" y="722671"/>
                  <a:pt x="1094890" y="722872"/>
                  <a:pt x="1077480" y="717649"/>
                </a:cubicBezTo>
                <a:cubicBezTo>
                  <a:pt x="1064680" y="713809"/>
                  <a:pt x="1054471" y="703391"/>
                  <a:pt x="1041621" y="699720"/>
                </a:cubicBezTo>
                <a:cubicBezTo>
                  <a:pt x="1012319" y="691348"/>
                  <a:pt x="981856" y="687767"/>
                  <a:pt x="951974" y="681791"/>
                </a:cubicBezTo>
                <a:lnTo>
                  <a:pt x="907151" y="672826"/>
                </a:lnTo>
                <a:cubicBezTo>
                  <a:pt x="898186" y="666849"/>
                  <a:pt x="890160" y="659140"/>
                  <a:pt x="880257" y="654896"/>
                </a:cubicBezTo>
                <a:cubicBezTo>
                  <a:pt x="868932" y="650043"/>
                  <a:pt x="856245" y="649317"/>
                  <a:pt x="844398" y="645932"/>
                </a:cubicBezTo>
                <a:cubicBezTo>
                  <a:pt x="835312" y="643336"/>
                  <a:pt x="826729" y="639017"/>
                  <a:pt x="817504" y="636967"/>
                </a:cubicBezTo>
                <a:cubicBezTo>
                  <a:pt x="738266" y="619358"/>
                  <a:pt x="790362" y="636896"/>
                  <a:pt x="727857" y="619038"/>
                </a:cubicBezTo>
                <a:cubicBezTo>
                  <a:pt x="718771" y="616442"/>
                  <a:pt x="709415" y="614299"/>
                  <a:pt x="700963" y="610073"/>
                </a:cubicBezTo>
                <a:cubicBezTo>
                  <a:pt x="691326" y="605255"/>
                  <a:pt x="684290" y="595551"/>
                  <a:pt x="674068" y="592144"/>
                </a:cubicBezTo>
                <a:cubicBezTo>
                  <a:pt x="632748" y="578371"/>
                  <a:pt x="626196" y="590619"/>
                  <a:pt x="593386" y="574214"/>
                </a:cubicBezTo>
                <a:cubicBezTo>
                  <a:pt x="583749" y="569396"/>
                  <a:pt x="576395" y="560529"/>
                  <a:pt x="566492" y="556285"/>
                </a:cubicBezTo>
                <a:cubicBezTo>
                  <a:pt x="555167" y="551432"/>
                  <a:pt x="542169" y="551646"/>
                  <a:pt x="530633" y="547320"/>
                </a:cubicBezTo>
                <a:cubicBezTo>
                  <a:pt x="499126" y="535505"/>
                  <a:pt x="467798" y="511407"/>
                  <a:pt x="440986" y="493532"/>
                </a:cubicBezTo>
                <a:cubicBezTo>
                  <a:pt x="432021" y="487555"/>
                  <a:pt x="421711" y="483221"/>
                  <a:pt x="414092" y="475602"/>
                </a:cubicBezTo>
                <a:cubicBezTo>
                  <a:pt x="361649" y="423160"/>
                  <a:pt x="386849" y="442500"/>
                  <a:pt x="342374" y="412849"/>
                </a:cubicBezTo>
                <a:cubicBezTo>
                  <a:pt x="302735" y="333572"/>
                  <a:pt x="325414" y="360032"/>
                  <a:pt x="288586" y="323202"/>
                </a:cubicBezTo>
                <a:cubicBezTo>
                  <a:pt x="267268" y="259252"/>
                  <a:pt x="297497" y="336570"/>
                  <a:pt x="252727" y="269414"/>
                </a:cubicBezTo>
                <a:cubicBezTo>
                  <a:pt x="247485" y="261551"/>
                  <a:pt x="249255" y="250209"/>
                  <a:pt x="243763" y="242520"/>
                </a:cubicBezTo>
                <a:cubicBezTo>
                  <a:pt x="233938" y="228765"/>
                  <a:pt x="219857" y="218614"/>
                  <a:pt x="207904" y="206661"/>
                </a:cubicBezTo>
                <a:lnTo>
                  <a:pt x="127221" y="125979"/>
                </a:lnTo>
                <a:cubicBezTo>
                  <a:pt x="66187" y="64944"/>
                  <a:pt x="161561" y="157974"/>
                  <a:pt x="82398" y="90120"/>
                </a:cubicBezTo>
                <a:cubicBezTo>
                  <a:pt x="69563" y="79119"/>
                  <a:pt x="46539" y="54261"/>
                  <a:pt x="46539" y="54261"/>
                </a:cubicBezTo>
                <a:cubicBezTo>
                  <a:pt x="46176" y="53172"/>
                  <a:pt x="29123" y="-5846"/>
                  <a:pt x="19645" y="473"/>
                </a:cubicBezTo>
                <a:cubicBezTo>
                  <a:pt x="12820" y="5023"/>
                  <a:pt x="1715" y="131209"/>
                  <a:pt x="1715" y="117014"/>
                </a:cubicBezTo>
                <a:cubicBezTo>
                  <a:pt x="1715" y="19714"/>
                  <a:pt x="-10168" y="39249"/>
                  <a:pt x="28610" y="473"/>
                </a:cubicBezTo>
                <a:cubicBezTo>
                  <a:pt x="55504" y="3461"/>
                  <a:pt x="82601" y="4990"/>
                  <a:pt x="109292" y="9438"/>
                </a:cubicBezTo>
                <a:cubicBezTo>
                  <a:pt x="118613" y="10991"/>
                  <a:pt x="127019" y="16110"/>
                  <a:pt x="136186" y="18402"/>
                </a:cubicBezTo>
                <a:cubicBezTo>
                  <a:pt x="150968" y="22097"/>
                  <a:pt x="166228" y="23671"/>
                  <a:pt x="181010" y="27367"/>
                </a:cubicBezTo>
                <a:cubicBezTo>
                  <a:pt x="224429" y="38222"/>
                  <a:pt x="191589" y="36332"/>
                  <a:pt x="225833" y="363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1236453" y="896471"/>
            <a:ext cx="3281759" cy="602370"/>
          </a:xfrm>
          <a:custGeom>
            <a:avLst/>
            <a:gdLst>
              <a:gd name="connsiteX0" fmla="*/ 3281759 w 3281759"/>
              <a:gd name="connsiteY0" fmla="*/ 367553 h 602370"/>
              <a:gd name="connsiteX1" fmla="*/ 3236935 w 3281759"/>
              <a:gd name="connsiteY1" fmla="*/ 349623 h 602370"/>
              <a:gd name="connsiteX2" fmla="*/ 3138323 w 3281759"/>
              <a:gd name="connsiteY2" fmla="*/ 286870 h 602370"/>
              <a:gd name="connsiteX3" fmla="*/ 3093500 w 3281759"/>
              <a:gd name="connsiteY3" fmla="*/ 268941 h 602370"/>
              <a:gd name="connsiteX4" fmla="*/ 3021782 w 3281759"/>
              <a:gd name="connsiteY4" fmla="*/ 233082 h 602370"/>
              <a:gd name="connsiteX5" fmla="*/ 2887312 w 3281759"/>
              <a:gd name="connsiteY5" fmla="*/ 188258 h 602370"/>
              <a:gd name="connsiteX6" fmla="*/ 2761806 w 3281759"/>
              <a:gd name="connsiteY6" fmla="*/ 143435 h 602370"/>
              <a:gd name="connsiteX7" fmla="*/ 2716982 w 3281759"/>
              <a:gd name="connsiteY7" fmla="*/ 134470 h 602370"/>
              <a:gd name="connsiteX8" fmla="*/ 2465971 w 3281759"/>
              <a:gd name="connsiteY8" fmla="*/ 71717 h 602370"/>
              <a:gd name="connsiteX9" fmla="*/ 2412182 w 3281759"/>
              <a:gd name="connsiteY9" fmla="*/ 62753 h 602370"/>
              <a:gd name="connsiteX10" fmla="*/ 2331500 w 3281759"/>
              <a:gd name="connsiteY10" fmla="*/ 44823 h 602370"/>
              <a:gd name="connsiteX11" fmla="*/ 1999806 w 3281759"/>
              <a:gd name="connsiteY11" fmla="*/ 8964 h 602370"/>
              <a:gd name="connsiteX12" fmla="*/ 1838441 w 3281759"/>
              <a:gd name="connsiteY12" fmla="*/ 0 h 602370"/>
              <a:gd name="connsiteX13" fmla="*/ 1264700 w 3281759"/>
              <a:gd name="connsiteY13" fmla="*/ 8964 h 602370"/>
              <a:gd name="connsiteX14" fmla="*/ 1192982 w 3281759"/>
              <a:gd name="connsiteY14" fmla="*/ 17929 h 602370"/>
              <a:gd name="connsiteX15" fmla="*/ 1085406 w 3281759"/>
              <a:gd name="connsiteY15" fmla="*/ 35858 h 602370"/>
              <a:gd name="connsiteX16" fmla="*/ 1049547 w 3281759"/>
              <a:gd name="connsiteY16" fmla="*/ 53788 h 602370"/>
              <a:gd name="connsiteX17" fmla="*/ 1004723 w 3281759"/>
              <a:gd name="connsiteY17" fmla="*/ 62753 h 602370"/>
              <a:gd name="connsiteX18" fmla="*/ 977829 w 3281759"/>
              <a:gd name="connsiteY18" fmla="*/ 71717 h 602370"/>
              <a:gd name="connsiteX19" fmla="*/ 924041 w 3281759"/>
              <a:gd name="connsiteY19" fmla="*/ 80682 h 602370"/>
              <a:gd name="connsiteX20" fmla="*/ 897147 w 3281759"/>
              <a:gd name="connsiteY20" fmla="*/ 89647 h 602370"/>
              <a:gd name="connsiteX21" fmla="*/ 861288 w 3281759"/>
              <a:gd name="connsiteY21" fmla="*/ 98611 h 602370"/>
              <a:gd name="connsiteX22" fmla="*/ 807500 w 3281759"/>
              <a:gd name="connsiteY22" fmla="*/ 116541 h 602370"/>
              <a:gd name="connsiteX23" fmla="*/ 628206 w 3281759"/>
              <a:gd name="connsiteY23" fmla="*/ 179294 h 602370"/>
              <a:gd name="connsiteX24" fmla="*/ 601312 w 3281759"/>
              <a:gd name="connsiteY24" fmla="*/ 188258 h 602370"/>
              <a:gd name="connsiteX25" fmla="*/ 493735 w 3281759"/>
              <a:gd name="connsiteY25" fmla="*/ 233082 h 602370"/>
              <a:gd name="connsiteX26" fmla="*/ 439947 w 3281759"/>
              <a:gd name="connsiteY26" fmla="*/ 251011 h 602370"/>
              <a:gd name="connsiteX27" fmla="*/ 395123 w 3281759"/>
              <a:gd name="connsiteY27" fmla="*/ 277905 h 602370"/>
              <a:gd name="connsiteX28" fmla="*/ 377194 w 3281759"/>
              <a:gd name="connsiteY28" fmla="*/ 295835 h 602370"/>
              <a:gd name="connsiteX29" fmla="*/ 350300 w 3281759"/>
              <a:gd name="connsiteY29" fmla="*/ 313764 h 602370"/>
              <a:gd name="connsiteX30" fmla="*/ 332371 w 3281759"/>
              <a:gd name="connsiteY30" fmla="*/ 331694 h 602370"/>
              <a:gd name="connsiteX31" fmla="*/ 278582 w 3281759"/>
              <a:gd name="connsiteY31" fmla="*/ 358588 h 602370"/>
              <a:gd name="connsiteX32" fmla="*/ 260653 w 3281759"/>
              <a:gd name="connsiteY32" fmla="*/ 385482 h 602370"/>
              <a:gd name="connsiteX33" fmla="*/ 224794 w 3281759"/>
              <a:gd name="connsiteY33" fmla="*/ 421341 h 602370"/>
              <a:gd name="connsiteX34" fmla="*/ 215829 w 3281759"/>
              <a:gd name="connsiteY34" fmla="*/ 448235 h 602370"/>
              <a:gd name="connsiteX35" fmla="*/ 188935 w 3281759"/>
              <a:gd name="connsiteY35" fmla="*/ 475129 h 602370"/>
              <a:gd name="connsiteX36" fmla="*/ 99288 w 3281759"/>
              <a:gd name="connsiteY36" fmla="*/ 537882 h 602370"/>
              <a:gd name="connsiteX37" fmla="*/ 72394 w 3281759"/>
              <a:gd name="connsiteY37" fmla="*/ 555811 h 602370"/>
              <a:gd name="connsiteX38" fmla="*/ 54465 w 3281759"/>
              <a:gd name="connsiteY38" fmla="*/ 573741 h 602370"/>
              <a:gd name="connsiteX39" fmla="*/ 27571 w 3281759"/>
              <a:gd name="connsiteY39" fmla="*/ 582705 h 602370"/>
              <a:gd name="connsiteX40" fmla="*/ 676 w 3281759"/>
              <a:gd name="connsiteY40" fmla="*/ 600635 h 602370"/>
              <a:gd name="connsiteX41" fmla="*/ 36535 w 3281759"/>
              <a:gd name="connsiteY41" fmla="*/ 555811 h 602370"/>
              <a:gd name="connsiteX42" fmla="*/ 72394 w 3281759"/>
              <a:gd name="connsiteY42" fmla="*/ 502023 h 602370"/>
              <a:gd name="connsiteX43" fmla="*/ 90323 w 3281759"/>
              <a:gd name="connsiteY43" fmla="*/ 475129 h 602370"/>
              <a:gd name="connsiteX44" fmla="*/ 135147 w 3281759"/>
              <a:gd name="connsiteY44" fmla="*/ 430305 h 602370"/>
              <a:gd name="connsiteX45" fmla="*/ 162041 w 3281759"/>
              <a:gd name="connsiteY45" fmla="*/ 394447 h 602370"/>
              <a:gd name="connsiteX46" fmla="*/ 206865 w 3281759"/>
              <a:gd name="connsiteY46" fmla="*/ 349623 h 602370"/>
              <a:gd name="connsiteX47" fmla="*/ 233759 w 3281759"/>
              <a:gd name="connsiteY47" fmla="*/ 322729 h 602370"/>
              <a:gd name="connsiteX48" fmla="*/ 206865 w 3281759"/>
              <a:gd name="connsiteY48" fmla="*/ 358588 h 602370"/>
              <a:gd name="connsiteX49" fmla="*/ 188935 w 3281759"/>
              <a:gd name="connsiteY49" fmla="*/ 385482 h 602370"/>
              <a:gd name="connsiteX50" fmla="*/ 162041 w 3281759"/>
              <a:gd name="connsiteY50" fmla="*/ 403411 h 602370"/>
              <a:gd name="connsiteX51" fmla="*/ 126182 w 3281759"/>
              <a:gd name="connsiteY51" fmla="*/ 457200 h 602370"/>
              <a:gd name="connsiteX52" fmla="*/ 108253 w 3281759"/>
              <a:gd name="connsiteY52" fmla="*/ 484094 h 602370"/>
              <a:gd name="connsiteX53" fmla="*/ 81359 w 3281759"/>
              <a:gd name="connsiteY53" fmla="*/ 546847 h 602370"/>
              <a:gd name="connsiteX54" fmla="*/ 54465 w 3281759"/>
              <a:gd name="connsiteY54" fmla="*/ 564776 h 602370"/>
              <a:gd name="connsiteX55" fmla="*/ 45500 w 3281759"/>
              <a:gd name="connsiteY55" fmla="*/ 591670 h 602370"/>
              <a:gd name="connsiteX56" fmla="*/ 72394 w 3281759"/>
              <a:gd name="connsiteY56" fmla="*/ 600635 h 602370"/>
              <a:gd name="connsiteX57" fmla="*/ 260653 w 3281759"/>
              <a:gd name="connsiteY57" fmla="*/ 582705 h 602370"/>
              <a:gd name="connsiteX58" fmla="*/ 296512 w 3281759"/>
              <a:gd name="connsiteY58" fmla="*/ 573741 h 6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281759" h="602370">
                <a:moveTo>
                  <a:pt x="3281759" y="367553"/>
                </a:moveTo>
                <a:cubicBezTo>
                  <a:pt x="3266818" y="361576"/>
                  <a:pt x="3250961" y="357512"/>
                  <a:pt x="3236935" y="349623"/>
                </a:cubicBezTo>
                <a:cubicBezTo>
                  <a:pt x="3202977" y="330521"/>
                  <a:pt x="3174498" y="301340"/>
                  <a:pt x="3138323" y="286870"/>
                </a:cubicBezTo>
                <a:cubicBezTo>
                  <a:pt x="3123382" y="280894"/>
                  <a:pt x="3108111" y="275684"/>
                  <a:pt x="3093500" y="268941"/>
                </a:cubicBezTo>
                <a:cubicBezTo>
                  <a:pt x="3069232" y="257741"/>
                  <a:pt x="3046672" y="242822"/>
                  <a:pt x="3021782" y="233082"/>
                </a:cubicBezTo>
                <a:cubicBezTo>
                  <a:pt x="2977783" y="215865"/>
                  <a:pt x="2931907" y="203866"/>
                  <a:pt x="2887312" y="188258"/>
                </a:cubicBezTo>
                <a:cubicBezTo>
                  <a:pt x="2801191" y="158115"/>
                  <a:pt x="2884137" y="178387"/>
                  <a:pt x="2761806" y="143435"/>
                </a:cubicBezTo>
                <a:cubicBezTo>
                  <a:pt x="2747155" y="139249"/>
                  <a:pt x="2731790" y="138060"/>
                  <a:pt x="2716982" y="134470"/>
                </a:cubicBezTo>
                <a:lnTo>
                  <a:pt x="2465971" y="71717"/>
                </a:lnTo>
                <a:cubicBezTo>
                  <a:pt x="2448277" y="67554"/>
                  <a:pt x="2430006" y="66318"/>
                  <a:pt x="2412182" y="62753"/>
                </a:cubicBezTo>
                <a:cubicBezTo>
                  <a:pt x="2385167" y="57350"/>
                  <a:pt x="2358757" y="48831"/>
                  <a:pt x="2331500" y="44823"/>
                </a:cubicBezTo>
                <a:cubicBezTo>
                  <a:pt x="2238279" y="31114"/>
                  <a:pt x="2102680" y="15822"/>
                  <a:pt x="1999806" y="8964"/>
                </a:cubicBezTo>
                <a:cubicBezTo>
                  <a:pt x="1946054" y="5381"/>
                  <a:pt x="1892229" y="2988"/>
                  <a:pt x="1838441" y="0"/>
                </a:cubicBezTo>
                <a:lnTo>
                  <a:pt x="1264700" y="8964"/>
                </a:lnTo>
                <a:cubicBezTo>
                  <a:pt x="1240617" y="9633"/>
                  <a:pt x="1216808" y="14355"/>
                  <a:pt x="1192982" y="17929"/>
                </a:cubicBezTo>
                <a:cubicBezTo>
                  <a:pt x="1157031" y="23322"/>
                  <a:pt x="1085406" y="35858"/>
                  <a:pt x="1085406" y="35858"/>
                </a:cubicBezTo>
                <a:cubicBezTo>
                  <a:pt x="1073453" y="41835"/>
                  <a:pt x="1062225" y="49562"/>
                  <a:pt x="1049547" y="53788"/>
                </a:cubicBezTo>
                <a:cubicBezTo>
                  <a:pt x="1035092" y="58607"/>
                  <a:pt x="1019505" y="59058"/>
                  <a:pt x="1004723" y="62753"/>
                </a:cubicBezTo>
                <a:cubicBezTo>
                  <a:pt x="995556" y="65045"/>
                  <a:pt x="987054" y="69667"/>
                  <a:pt x="977829" y="71717"/>
                </a:cubicBezTo>
                <a:cubicBezTo>
                  <a:pt x="960085" y="75660"/>
                  <a:pt x="941785" y="76739"/>
                  <a:pt x="924041" y="80682"/>
                </a:cubicBezTo>
                <a:cubicBezTo>
                  <a:pt x="914816" y="82732"/>
                  <a:pt x="906233" y="87051"/>
                  <a:pt x="897147" y="89647"/>
                </a:cubicBezTo>
                <a:cubicBezTo>
                  <a:pt x="885300" y="93032"/>
                  <a:pt x="873089" y="95071"/>
                  <a:pt x="861288" y="98611"/>
                </a:cubicBezTo>
                <a:cubicBezTo>
                  <a:pt x="843186" y="104042"/>
                  <a:pt x="825563" y="110983"/>
                  <a:pt x="807500" y="116541"/>
                </a:cubicBezTo>
                <a:cubicBezTo>
                  <a:pt x="660929" y="161640"/>
                  <a:pt x="848846" y="96554"/>
                  <a:pt x="628206" y="179294"/>
                </a:cubicBezTo>
                <a:cubicBezTo>
                  <a:pt x="619358" y="182612"/>
                  <a:pt x="609997" y="184536"/>
                  <a:pt x="601312" y="188258"/>
                </a:cubicBezTo>
                <a:cubicBezTo>
                  <a:pt x="494933" y="233849"/>
                  <a:pt x="669066" y="170465"/>
                  <a:pt x="493735" y="233082"/>
                </a:cubicBezTo>
                <a:cubicBezTo>
                  <a:pt x="475937" y="239438"/>
                  <a:pt x="439947" y="251011"/>
                  <a:pt x="439947" y="251011"/>
                </a:cubicBezTo>
                <a:cubicBezTo>
                  <a:pt x="394519" y="296441"/>
                  <a:pt x="453311" y="242993"/>
                  <a:pt x="395123" y="277905"/>
                </a:cubicBezTo>
                <a:cubicBezTo>
                  <a:pt x="387875" y="282253"/>
                  <a:pt x="383794" y="290555"/>
                  <a:pt x="377194" y="295835"/>
                </a:cubicBezTo>
                <a:cubicBezTo>
                  <a:pt x="368781" y="302566"/>
                  <a:pt x="358713" y="307033"/>
                  <a:pt x="350300" y="313764"/>
                </a:cubicBezTo>
                <a:cubicBezTo>
                  <a:pt x="343700" y="319044"/>
                  <a:pt x="338971" y="326414"/>
                  <a:pt x="332371" y="331694"/>
                </a:cubicBezTo>
                <a:cubicBezTo>
                  <a:pt x="307547" y="351553"/>
                  <a:pt x="306985" y="349120"/>
                  <a:pt x="278582" y="358588"/>
                </a:cubicBezTo>
                <a:cubicBezTo>
                  <a:pt x="272606" y="367553"/>
                  <a:pt x="267665" y="377302"/>
                  <a:pt x="260653" y="385482"/>
                </a:cubicBezTo>
                <a:cubicBezTo>
                  <a:pt x="249652" y="398317"/>
                  <a:pt x="224794" y="421341"/>
                  <a:pt x="224794" y="421341"/>
                </a:cubicBezTo>
                <a:cubicBezTo>
                  <a:pt x="221806" y="430306"/>
                  <a:pt x="221071" y="440372"/>
                  <a:pt x="215829" y="448235"/>
                </a:cubicBezTo>
                <a:cubicBezTo>
                  <a:pt x="208796" y="458784"/>
                  <a:pt x="198561" y="466878"/>
                  <a:pt x="188935" y="475129"/>
                </a:cubicBezTo>
                <a:cubicBezTo>
                  <a:pt x="165708" y="495038"/>
                  <a:pt x="122428" y="522455"/>
                  <a:pt x="99288" y="537882"/>
                </a:cubicBezTo>
                <a:cubicBezTo>
                  <a:pt x="90323" y="543858"/>
                  <a:pt x="80012" y="548192"/>
                  <a:pt x="72394" y="555811"/>
                </a:cubicBezTo>
                <a:cubicBezTo>
                  <a:pt x="66418" y="561788"/>
                  <a:pt x="61713" y="569392"/>
                  <a:pt x="54465" y="573741"/>
                </a:cubicBezTo>
                <a:cubicBezTo>
                  <a:pt x="46362" y="578603"/>
                  <a:pt x="36536" y="579717"/>
                  <a:pt x="27571" y="582705"/>
                </a:cubicBezTo>
                <a:cubicBezTo>
                  <a:pt x="18606" y="588682"/>
                  <a:pt x="8295" y="608253"/>
                  <a:pt x="676" y="600635"/>
                </a:cubicBezTo>
                <a:cubicBezTo>
                  <a:pt x="-5591" y="594369"/>
                  <a:pt x="33647" y="559661"/>
                  <a:pt x="36535" y="555811"/>
                </a:cubicBezTo>
                <a:cubicBezTo>
                  <a:pt x="49464" y="538572"/>
                  <a:pt x="60441" y="519952"/>
                  <a:pt x="72394" y="502023"/>
                </a:cubicBezTo>
                <a:cubicBezTo>
                  <a:pt x="78370" y="493058"/>
                  <a:pt x="82705" y="482747"/>
                  <a:pt x="90323" y="475129"/>
                </a:cubicBezTo>
                <a:cubicBezTo>
                  <a:pt x="105264" y="460188"/>
                  <a:pt x="122469" y="447209"/>
                  <a:pt x="135147" y="430305"/>
                </a:cubicBezTo>
                <a:cubicBezTo>
                  <a:pt x="144112" y="418352"/>
                  <a:pt x="152115" y="405614"/>
                  <a:pt x="162041" y="394447"/>
                </a:cubicBezTo>
                <a:cubicBezTo>
                  <a:pt x="176079" y="378654"/>
                  <a:pt x="191924" y="364564"/>
                  <a:pt x="206865" y="349623"/>
                </a:cubicBezTo>
                <a:cubicBezTo>
                  <a:pt x="215830" y="340658"/>
                  <a:pt x="241366" y="312587"/>
                  <a:pt x="233759" y="322729"/>
                </a:cubicBezTo>
                <a:cubicBezTo>
                  <a:pt x="224794" y="334682"/>
                  <a:pt x="215549" y="346430"/>
                  <a:pt x="206865" y="358588"/>
                </a:cubicBezTo>
                <a:cubicBezTo>
                  <a:pt x="200603" y="367355"/>
                  <a:pt x="196554" y="377863"/>
                  <a:pt x="188935" y="385482"/>
                </a:cubicBezTo>
                <a:cubicBezTo>
                  <a:pt x="181316" y="393100"/>
                  <a:pt x="171006" y="397435"/>
                  <a:pt x="162041" y="403411"/>
                </a:cubicBezTo>
                <a:lnTo>
                  <a:pt x="126182" y="457200"/>
                </a:lnTo>
                <a:cubicBezTo>
                  <a:pt x="120206" y="466165"/>
                  <a:pt x="111660" y="473873"/>
                  <a:pt x="108253" y="484094"/>
                </a:cubicBezTo>
                <a:cubicBezTo>
                  <a:pt x="102025" y="502776"/>
                  <a:pt x="93666" y="532078"/>
                  <a:pt x="81359" y="546847"/>
                </a:cubicBezTo>
                <a:cubicBezTo>
                  <a:pt x="74462" y="555124"/>
                  <a:pt x="63430" y="558800"/>
                  <a:pt x="54465" y="564776"/>
                </a:cubicBezTo>
                <a:cubicBezTo>
                  <a:pt x="51477" y="573741"/>
                  <a:pt x="41274" y="583218"/>
                  <a:pt x="45500" y="591670"/>
                </a:cubicBezTo>
                <a:cubicBezTo>
                  <a:pt x="49726" y="600122"/>
                  <a:pt x="62944" y="600635"/>
                  <a:pt x="72394" y="600635"/>
                </a:cubicBezTo>
                <a:cubicBezTo>
                  <a:pt x="103458" y="600635"/>
                  <a:pt x="217982" y="589817"/>
                  <a:pt x="260653" y="582705"/>
                </a:cubicBezTo>
                <a:cubicBezTo>
                  <a:pt x="272806" y="580680"/>
                  <a:pt x="296512" y="573741"/>
                  <a:pt x="296512" y="5737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  <a:r>
              <a:rPr lang="en-GB" dirty="0" smtClean="0"/>
              <a:t>APA7 </a:t>
            </a:r>
            <a:r>
              <a:rPr lang="en-GB" dirty="0"/>
              <a:t>– Sn </a:t>
            </a:r>
            <a:r>
              <a:rPr lang="en-GB" dirty="0" smtClean="0"/>
              <a:t>(25 </a:t>
            </a:r>
            <a:r>
              <a:rPr lang="en-GB" dirty="0" err="1" smtClean="0"/>
              <a:t>keV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00" y="1017951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7" y="3537951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99" y="3537951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8" y="1017951"/>
            <a:ext cx="3360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2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  <a:r>
              <a:rPr lang="en-GB" dirty="0" smtClean="0"/>
              <a:t>APA8 </a:t>
            </a:r>
            <a:r>
              <a:rPr lang="en-GB" dirty="0"/>
              <a:t>– </a:t>
            </a:r>
            <a:r>
              <a:rPr lang="en-GB" dirty="0" smtClean="0"/>
              <a:t>all 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 (6 </a:t>
            </a:r>
            <a:r>
              <a:rPr lang="en-GB" dirty="0" err="1" smtClean="0"/>
              <a:t>keV</a:t>
            </a:r>
            <a:r>
              <a:rPr lang="en-GB" dirty="0" smtClean="0"/>
              <a:t>), </a:t>
            </a:r>
            <a:r>
              <a:rPr lang="en-GB" dirty="0" smtClean="0"/>
              <a:t>Cu </a:t>
            </a:r>
            <a:r>
              <a:rPr lang="en-GB" dirty="0" smtClean="0"/>
              <a:t>(8 </a:t>
            </a:r>
            <a:r>
              <a:rPr lang="en-GB" dirty="0" err="1" smtClean="0"/>
              <a:t>keV</a:t>
            </a:r>
            <a:r>
              <a:rPr lang="en-GB" dirty="0" smtClean="0"/>
              <a:t>) and </a:t>
            </a:r>
            <a:r>
              <a:rPr lang="en-GB" dirty="0" err="1" smtClean="0"/>
              <a:t>Nb</a:t>
            </a:r>
            <a:r>
              <a:rPr lang="en-GB" dirty="0" smtClean="0"/>
              <a:t> </a:t>
            </a:r>
            <a:r>
              <a:rPr lang="en-GB" dirty="0" smtClean="0"/>
              <a:t>(15 </a:t>
            </a:r>
            <a:r>
              <a:rPr lang="en-GB" dirty="0" err="1" smtClean="0"/>
              <a:t>keV</a:t>
            </a:r>
            <a:r>
              <a:rPr lang="en-GB" dirty="0" smtClean="0"/>
              <a:t>) targets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3" y="1527528"/>
            <a:ext cx="288062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57" y="1527528"/>
            <a:ext cx="288062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82" y="1527528"/>
            <a:ext cx="288062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6824" y="4022321"/>
            <a:ext cx="6840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Not much difference in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Probably only low energy photons directly from the 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Pulses disappear if the tube is off</a:t>
            </a:r>
          </a:p>
        </p:txBody>
      </p:sp>
    </p:spTree>
    <p:extLst>
      <p:ext uri="{BB962C8B-B14F-4D97-AF65-F5344CB8AC3E}">
        <p14:creationId xmlns:p14="http://schemas.microsoft.com/office/powerpoint/2010/main" val="2960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attempt to summarise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summary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APA 2 and 3 did not show response to X-rays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APA 8’s response is suspicions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APA 1, 4, 5, 6, 7 response look reasonable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All histograms for the test structures can be found in PDF file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29" y="3265394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29" y="3265394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attempt to summarise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summary of </a:t>
            </a:r>
            <a:r>
              <a:rPr lang="en-GB" dirty="0" smtClean="0"/>
              <a:t>data (</a:t>
            </a:r>
            <a:r>
              <a:rPr lang="en-GB" dirty="0" err="1" smtClean="0"/>
              <a:t>c’d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661140"/>
              </p:ext>
            </p:extLst>
          </p:nvPr>
        </p:nvGraphicFramePr>
        <p:xfrm>
          <a:off x="5002457" y="3621741"/>
          <a:ext cx="3279719" cy="253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2457" y="3621741"/>
                        <a:ext cx="3279719" cy="253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74081"/>
              </p:ext>
            </p:extLst>
          </p:nvPr>
        </p:nvGraphicFramePr>
        <p:xfrm>
          <a:off x="1443987" y="3621740"/>
          <a:ext cx="3395740" cy="262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3987" y="3621740"/>
                        <a:ext cx="3395740" cy="2623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54589"/>
              </p:ext>
            </p:extLst>
          </p:nvPr>
        </p:nvGraphicFramePr>
        <p:xfrm>
          <a:off x="1438071" y="1633135"/>
          <a:ext cx="6931152" cy="1747520"/>
        </p:xfrm>
        <a:graphic>
          <a:graphicData uri="http://schemas.openxmlformats.org/drawingml/2006/table">
            <a:tbl>
              <a:tblPr/>
              <a:tblGrid>
                <a:gridCol w="1780337"/>
                <a:gridCol w="868680"/>
                <a:gridCol w="868680"/>
                <a:gridCol w="868680"/>
                <a:gridCol w="868680"/>
                <a:gridCol w="868680"/>
                <a:gridCol w="807415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APA1_OUT5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APA4_OUT5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APA5_OUT5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APA6_OUT5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APA7_OUT5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APA8_OUT5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Pixel size [um]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45x100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45x200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45x400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45x400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45x800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45x800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Diode area [um^2]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1350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4536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5400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9072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10800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18144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Noise [mV]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Rise time @ Fe [nS]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Gain [e/mV]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Gain [mV/fC]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Noise [e] = G [e/mV]*N[mV]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463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0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smtClean="0"/>
              <a:t>Fe55 benchmark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dirty="0" smtClean="0"/>
              <a:t>PRO: Gives real gain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PRO: </a:t>
            </a:r>
            <a:r>
              <a:rPr lang="en-GB" sz="1800" dirty="0"/>
              <a:t>Allows </a:t>
            </a:r>
            <a:r>
              <a:rPr lang="en-GB" sz="1800" b="0" dirty="0" smtClean="0"/>
              <a:t>signal and nois</a:t>
            </a:r>
            <a:r>
              <a:rPr lang="en-GB" sz="1800" dirty="0" smtClean="0"/>
              <a:t>e conversion from mV / ADC to electrons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dirty="0" smtClean="0"/>
              <a:t>CON: Standard laboratory sources are relatively weak. Typical data acquisition many hours (Never mind 2.7 years half-life)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CON: </a:t>
            </a:r>
            <a:r>
              <a:rPr lang="en-GB" sz="1800" dirty="0" smtClean="0"/>
              <a:t>Time constrains makes multiple measurements impractical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CON: Also </a:t>
            </a:r>
            <a:r>
              <a:rPr lang="en-GB" sz="1800" b="0" dirty="0" smtClean="0"/>
              <a:t>what about linearity and/or offset? How can we be sure based on one point that a device has linear response?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Solution: X-ray fluorescence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Dima Maneuski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fluorescence setup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2" y="990600"/>
            <a:ext cx="9183687" cy="5453063"/>
          </a:xfrm>
        </p:spPr>
        <p:txBody>
          <a:bodyPr/>
          <a:lstStyle/>
          <a:p>
            <a:r>
              <a:rPr lang="en-GB" dirty="0" smtClean="0"/>
              <a:t>Principle setup schematic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Dima Maneuski</a:t>
            </a:r>
            <a:endParaRPr lang="en-US" dirty="0"/>
          </a:p>
        </p:txBody>
      </p:sp>
      <p:pic>
        <p:nvPicPr>
          <p:cNvPr id="6146" name="Picture 2" descr="http://www.amptek.com/wp-content/uploads/2013/12/minix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8" y="3109319"/>
            <a:ext cx="2067298" cy="10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42" y="3221551"/>
            <a:ext cx="13335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www.digitalbolex.com/wp-content/uploads/2013/06/Samsung-Pushes-The-CMOS-Sensor-To-7-2-Megapixe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45" y="3321096"/>
            <a:ext cx="1048684" cy="10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500" y="2430776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X-ray tube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811179" y="2287321"/>
            <a:ext cx="182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Fluorescence target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69587" y="2949832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DUT</a:t>
            </a:r>
            <a:endParaRPr lang="en-GB" dirty="0"/>
          </a:p>
        </p:txBody>
      </p:sp>
      <p:sp>
        <p:nvSpPr>
          <p:cNvPr id="13" name="AutoShape 9" descr="Image result for X-ray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1" descr="Image result for X-ray sig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 descr="Image result for X-ray sig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5" descr="data:image/jpeg;base64,/9j/4AAQSkZJRgABAQAAAQABAAD/2wCEAAkGBxMSDxISEhIPFRAPEhAVFRESDxEPEhAPFRYXFhgYExYYHSggGBolGxUVITEhJSkrLi4uFx8zODMsNygtLisBCgoKDg0OGhAQGi0fHh0tLS0tLS0tKy0rLS0rLS0tLSstLS0tLS0tLSstLS0tLS0tLS0tLSstLS0tLS0tLSstLf/AABEIAMgAyAMBEQACEQEDEQH/xAAcAAEAAQUBAQAAAAAAAAAAAAAAAQIFBgcIBAP/xAA+EAACAQMBBQQGCAQGAwAAAAAAAQIDBBEGBQcSIVETMUFhFyIjVHGiFDJCUmKBkaFkwdHwFXKCkrHxNENT/8QAGwEBAAIDAQEAAAAAAAAAAAAAAAECAwQGBQf/xAArEQEAAgIBBAEEAgICAwAAAAAAAQIDEQQFEiExEwYWQVEUYSIzUnEjMkL/2gAMAwEAAhEDEQA/ANrnxl6IAAAAAAAAAAAAAAAAAAAAAAAAAAAsBUAAAAAAAAAAAAAAAAAAAAAAAAAAAFgKgAAAAAAAAAAAAAAAAAAAAAAAAAAAsBUAAEMtMxoSyIgQiYjaFv21tmja03OtUjFYeFlcT+B6HE6dkzz4hS1tLRozWdLaKqdmnCVOWOCT5yj95Gz1HpN+JEb87RW+2UHirgWCAAAAAACmcsf34GWutalDG9ZawpbOjTdTMnVljhT5qH3j1uB0m/K3r1DFe+l02Htujd0lUoTUk1zWea+KNbmdOyce2phettrjk8+Y0tsCRjSs7ERJCSFgsBUAADJMQIbLf1CJliut9a0dnw8JV5L1aa7/AMz3umdIvyJ3aNQw2yac96i1DXvavaVptvHKOXiK6He8XiY+PXVYa9r7fbR+oJWN3TrrmotKcc44oledxq8jHNZK206is7iNSnGpB8UJpNSXPKZ8szYLY79to03KzEvsjBaPPhdJUAAAAAA+NxcRhCU5vEIJyb8kbeDFOW8Vj8q2nTmLXOoZX95Orn2cW400+5QPp3TuL/GwxX8tK9ty8Gwtt1rOqqlCbUk+ay+GS6M2eTxcfIp22hEXmHQWg9cUtoww+GFzFJyp57/gcD1Xo9uPO6x4bNLbhl2DntedM0JRO/wmYSVsgKpCwFQAARgtEbQxXX2sIbPoNrDrzXqQ/mz3+kdMnkXi0+oYcltOcNqbRqXFWVWrJynJ9/Q+hYMFMNO2rXmdvGZNqBNYG6tyWqeKErOrJcUMOk2+9eKOR+ounx/tq2MVm2kcRLZ2qKJAAAAAJGq99eqOypKzpv16qzNrwj0O1+n+n7n5LR6a+WzR2eSO2mYmsQ1dKWY96Tp69m386FSNWnKUakGmmuXNdTFlx1zV7bR7TFtOit3es47Qo4eI3NNevHP1vNHA9Y6VPHt3V9Nql9svksnOx7ZolVErJKSALAJgGVEZJ8Dw7c2pC1t6leo1w04tpdX0PR6fw5z5IhS06cwal25Uva8q9VetLOIp8oRPpfE41cFO2rTvbcrNk2pnasJZPcSpyRMaQ9+ydoTt61OtDlOm0+nLxRizYozY5rb0tWdOpNObaheW8K8MYmlnyl4nzHqfFthzTGmziv3SumTzdM6UNANCMkIkyW7SJ28G3dqQtbapXqPEYRbXm+hu8LhW5GSKwi1tOV9t7WqXVedep9eo28eC8kfUePirhpFa/hpTaZeByMqqMhO1SkTXx5V0uWn9sztLiFenjig8tPukujMHK49eTjmt/wArxbTp/Tm2YXltCvB8pJZXSXQ+Z9Q4c8fJMS2qW3C6o832yhWQLQBMgUgQy1a7nSNtF76tTOrcK0g/Z0Pr8+TmfQ+g8GMeKMk+5a97eWr2dHuNMEqGVQkvWPBKGUH1S5Z8PH+has+NDZW5nVToXH0So/ZV2uH8NQ57rnA+bF319wyYp1Le58+ms1nUtus7VIxzPlYIjyiTBbWpRCl+Rknc+ktH769U9rWjaU37Ojznh98+h330/wADtx/JLVy2aoOhYQABVEtWBCIGy9zOp+wuHbVH7GvjGX9WZ4HXeDXNj749wy47eW/EfPLRqdNtJjlITAEyiEERGyVq1PtVWtnWr+NODa85dyPU6Xg+XNFWO86hyldV3UnKb75ybfjzZ9OpTsrER+GpM+XybLIQAJEkATI+lCpwyUl3xaa+KeSLVi1dSmHTW7zUn0+yjJv21JKM/j1PnfWeB8GTcem1jllCOfZlTCJ9KUlgsR4Y5rzUCsrKdRNKpJNQXi2/+z2ek8O2fLH6YslnMVxWc5Ocnzk238WfSa0jHWIq1JfAAAAqQEJE70PvQquElJd8GpL8iMlYvXt/a0Tp1Lo/bCu7KjWT9ZxSl5SR8x6txZ4+fTZxzuF7weTtlSISMn2hSTWPKZao37bYcKVG2X/szKXnHuwzsPpjjRO8s/hrZWkZM7SdNdSQBAkkSRoCfYmC/YmYGb7qdt1Le/hGEZShWxGpGPgup5PW8GPJgmZ8SzY7OjUz5jevbOm1EpciqUIyVru0E+nO+93bNSvfuE4zhTo5jFPKUvM+kdF41KYdxMTMtPJO5YJ5HtTHaw+nzKpAAACpMkSpkEt0bg9q5p17Zt5i1NZ7uF8uRyP1LxZnWWPWmfDbXhtzqcVps6TkVhKSY9iMD/6RLnjfPe8e1HHwox4fgz6V0LD8XH/7aV7blr9o9mfahggMASgAAntkevZdjOvWhSprM6jSSMeTNGKs2n8JiNuk9DaPpbPoJKKlWnznUaWU+i8j5/1Dql+TkmsNmlO14tW7yLazzCL7Wqu+EXyT8zJwOhXzxu+4LXYRLfVWzyt6fD8Xk9ePpanvuljjN5ZnpLeVaXb4JeyqtpcMn9Z+R5PP6HkwR3U8ssZYlc9aaRpbQouElFVop8E0ueehr9N6jk42Ttn0WptzZtOwnb1p0qixODwfQ8OSM1ItVq2jTw4LoMAMAMAMAMAZtugvez2rSjnCreq/M8rrOOL8S39L09ukGfM/UtzfhOCs+fS20j0IZekbvCtvTlzX9d1Np3Mvxs+rdPxz8FYaF48sdbNyY1OkQZIToyDSCAG5EltyNqbitjRncVbmSyqKUYcu6by8/ojmfqPkWx4YiJ9yzYPbOt6mqPoVm4037a4bUX4xXwPG6HwK8i/faPUr5Lac5Tm22222+9vvbO/iO3xDBMqckKK6UmnlNprmmu9Mnti1ZiUx4dEbptTyvbNxqPNa3ajl98o45M4HrvCjDfupGobeO24Yfv42MoVaF1FY7XihLzmuef0PY+neTa+OaMWWrUmTpWHScg0ZBoyDRkGjINL3ouu4bQt5rvjUianPx93GstX26qXd8UfKssatMN2PSTHCdDItPlKmS5fHJkpeKzEjVO1Nz3bVp1XcYdSTeOHJ2GH6kjHSKtW+OZnw8voRXvPymT7nr+kRhk9CK95+Ufc9f0fDJ6EV7z8o+56/o+GT0I/xPykfc9f0tGE9CX8T8o+56/pPxHoS/iflH3NXXqD4mdaD0p/htCpS4+PtJ8XFjGOWDw+qdW/majWohelO1rvf5nt7bpwP83k6L6Zn/C2mHLtqSR1DAlIn0vEJaw2iO79KS2ruBz9KufuulH9cs536h7fg/tnw7bJ11pVbRt4UePgcJuaf7HLdK6j/ABL7/DNlruPDBPQiveflPe+56/ph+GT0Ir3n5R9z1/R8MnoRXvPyj7nr+j4ZPQiveflH3PX9HwyehFe8/KPuev6Phk9CK95+Ufc9f0fDL0bP3N9lWhU+kZ4JJ44cGLP9R1yY5r+0ximJbXiuSXRJZ6nI5L987bUKjFAkqAAAAAAAAACGTE6GDb2NNO7suOCzVoc1jxR0/QedGHJqfUsOSNw51nBptNYa710PoETW0bhqTGkJtdzEwRKqEcvCy2+5Jc2yviI3KHQe6DTUrS0lUqr2tw08Yw4w6HBdf50ZMkVr6iG1i9M+f8jmathUUAAAAAAAAAWAqAAAAAAAAACJP9y1Y2I/n4Y/5MlbWrO4RMMG1ZuxtryTqQk6NTn9VLEn5o6Hg9fyYtVtrTDbFDCXuTuOL/yaPD/lecfqe9P1Hx+3+2OMXlmOk919taSVSo3WqrGMr1ItdDxOd1++WvbX0v8AFG2fYOavNptuzLFdJyVj2skokAAAAAAAAFgKgAAAAAAAAAiTLQQxbeDqdWFo5prtamVTT+8j3+kdP/k23PpjvOmvth756kUo3VFSS+3B4k/jk9/l/TuO/wDrlh+XTIo75rLGeyr56csnn/beSPC/ysd2zvnnJONtRUcrlKby1+h6HH+m6R/snbHOVnm7fVH0+zUp47ak+GfPveM5wc/1rgxxssRWPDNS24ZcjwYXSVWAAAAAAAABYCoAAAAAAJAR4Bl4/wAh86kkk5S5Rist9IrmZcGOb3iIVmdObN5GpnfXzmn7OlmNNZ5JZ5s+ndN43wYo/tq5J2w9npbYUpiJWRIi3lDKN3WpJWN5GefZVGo1F+FnndS4kcnBNfytSfLpmlVU4qUXmMkmn8T5jmxfFeay3azuH2MM1WCugLT6AoAAAAAFgKgAAAAAAmPYE2ENk9swjbXO+TVX0a2+j05e1uF62Ps0/wC8HWfT/Am1/kt60w5L+GgZS+J28etNaZUhUCwyYlBEmPSYlvnczqft7d2tRvtaKXBn7UP6nFfUHTu23yV/LYx202dk46WfYNARtIAIAAAAFgKgAAAAAAtHraEMhLy7TvYUKU61R4hTi2/No9Dh4Jz5IrDHfw5b1VtyV7dVK88+u3wp+EPA+n8LjV4+OKtS07WdmxZVBUMgGBMSYnUi6ae2vO0uqdeHfTaz5x8TDysNc2OaytFnU2x9oQuKMK1N5jNL9cHy3l8S2G8xLde00oSCYSFQAAAAAsBUAAAAAAgtHrSJQWiqNtOb7tUZlGxpvkvWqtPx8Ind/T3A7K/JaGve7T85HU2nctf8qMlUoAAAJyAyBt7cpqzgnKyqy5Tw6TePVfikcz17p/dT5Kx/22KX/bdKODvHa2ISVhIRIEAAAACwFQAAAAACJFoRKzas25GytKleXek1BZxxSPV6Zwp5GTTDe2nLl7eTrVJ1ajzOo8yb5ttn07HjjHXthq7eWRJpSAAAAAAD1WlzKlUjUg8Tg01jqMmOMlJpYdRaN2/G+s4V1jixicV9mS6nzLq3Btx8k+PDcxzuF9R5MRLKFZAgAAAAWAqAAAAAAUyZaI3A1dvk2De3KhKlHjt6SbcF38XXB2nQeVgxV1b2wZa7aSrUJQlwyi4vpJYOzpnraP8AHy1tPjNFPySoCAAAAATgD0UoOTUYxbln7KbbLTelI36TWG59z2nb62lOpUThRqxWIS8ZdcfA4/r/ACcOasRX3DZxxptfxOLn9QzpRSRJAAAAAsBUAAAAAAhotUFH++peLTHpExtZNuaVtbte2oxcvvpYaPU43WM2CfDHOOJa82zuWg8u2rtPv4aiTWPyPf4v1J3TrLERDFfFr0wzaG67aFPOKXaJfcZ7GPrXEt7tpj+OVjr6TvIcpW1VNfhNqvP49vVoR2y8/wDgFz/8Kv8AtZl/lYf+R2y9FtpO8m8Rt6r/ANJitz+PX3aDtle7HdftCo+dF011kzWyda4lY/8Aba0Y5ZnsbcpFLNzcPPSmsfu2eRyPqWIn/wAcQvGFsTYGkrSzXsaMFJ982k5M5zldY5HIjVmaMcQvfCeZ8ll4hOCsW1O0gtO52BUAAAAWAqAAAAAACdgNiETKEJE18oSTEzCfCWvgWjJaPyjwp4V0X6IyRybx+TUJ/JfoVnNa35TEQkxz/ciljcfhMKigEAAAAAAAAWAAAAAAAAaAaAaBjSJRgaQlAC8RsCO3QFfaYBpIAAAAAAAAAFh//9k=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8" descr="Image result for X-ray sig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738354" y="4685405"/>
            <a:ext cx="214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X-ray bremsstrahlung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43771" y="4685405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X-ray fluorescence</a:t>
            </a:r>
            <a:endParaRPr lang="en-GB" sz="1400" dirty="0"/>
          </a:p>
        </p:txBody>
      </p:sp>
      <p:sp>
        <p:nvSpPr>
          <p:cNvPr id="25" name="AutoShape 24" descr="https://www.hofstragroup.com/media/product_images/productimage-picture-keithley-236-source-measure-unit-2307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57" y="1272120"/>
            <a:ext cx="2118881" cy="158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97" y="2978274"/>
            <a:ext cx="2286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Elbow Connector 26"/>
          <p:cNvCxnSpPr>
            <a:stCxn id="6169" idx="1"/>
            <a:endCxn id="6151" idx="0"/>
          </p:cNvCxnSpPr>
          <p:nvPr/>
        </p:nvCxnSpPr>
        <p:spPr>
          <a:xfrm rot="10800000" flipV="1">
            <a:off x="5569587" y="2066700"/>
            <a:ext cx="1517470" cy="125439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46693" y="163050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Bias</a:t>
            </a:r>
            <a:endParaRPr lang="en-GB" sz="1200" dirty="0"/>
          </a:p>
        </p:txBody>
      </p:sp>
      <p:cxnSp>
        <p:nvCxnSpPr>
          <p:cNvPr id="6144" name="Straight Arrow Connector 6143"/>
          <p:cNvCxnSpPr>
            <a:stCxn id="6151" idx="3"/>
          </p:cNvCxnSpPr>
          <p:nvPr/>
        </p:nvCxnSpPr>
        <p:spPr>
          <a:xfrm>
            <a:off x="6093929" y="3845438"/>
            <a:ext cx="914400" cy="7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47" name="TextBox 6146"/>
          <p:cNvSpPr txBox="1"/>
          <p:nvPr/>
        </p:nvSpPr>
        <p:spPr>
          <a:xfrm>
            <a:off x="6077709" y="3287131"/>
            <a:ext cx="89868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Analog</a:t>
            </a:r>
          </a:p>
          <a:p>
            <a:pPr algn="ctr"/>
            <a:r>
              <a:rPr lang="en-GB" sz="1200" dirty="0"/>
              <a:t>w</a:t>
            </a:r>
            <a:r>
              <a:rPr lang="en-GB" sz="1200" dirty="0" smtClean="0"/>
              <a:t>aveform</a:t>
            </a:r>
            <a:endParaRPr lang="en-GB" sz="1200" dirty="0"/>
          </a:p>
        </p:txBody>
      </p:sp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97" y="4839293"/>
            <a:ext cx="2209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Elbow Connector 48"/>
          <p:cNvCxnSpPr>
            <a:endCxn id="6151" idx="2"/>
          </p:cNvCxnSpPr>
          <p:nvPr/>
        </p:nvCxnSpPr>
        <p:spPr>
          <a:xfrm rot="10800000">
            <a:off x="5569588" y="4369781"/>
            <a:ext cx="1308689" cy="11981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46693" y="5181958"/>
            <a:ext cx="1221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Digital control</a:t>
            </a:r>
            <a:endParaRPr lang="en-GB" sz="1200" dirty="0"/>
          </a:p>
        </p:txBody>
      </p:sp>
      <p:sp>
        <p:nvSpPr>
          <p:cNvPr id="6174" name="TextBox 6173"/>
          <p:cNvSpPr txBox="1"/>
          <p:nvPr/>
        </p:nvSpPr>
        <p:spPr>
          <a:xfrm>
            <a:off x="460375" y="5568461"/>
            <a:ext cx="5206875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NB: Many target materials available.</a:t>
            </a:r>
          </a:p>
          <a:p>
            <a:r>
              <a:rPr lang="en-GB" sz="1400" dirty="0" smtClean="0"/>
              <a:t>For this experiments we used:</a:t>
            </a:r>
          </a:p>
          <a:p>
            <a:r>
              <a:rPr lang="en-GB" sz="1400" dirty="0" smtClean="0"/>
              <a:t>Fe (6 </a:t>
            </a:r>
            <a:r>
              <a:rPr lang="en-GB" sz="1400" dirty="0" err="1" smtClean="0"/>
              <a:t>keV</a:t>
            </a:r>
            <a:r>
              <a:rPr lang="en-GB" sz="1400" dirty="0" smtClean="0"/>
              <a:t>), Cu (8 </a:t>
            </a:r>
            <a:r>
              <a:rPr lang="en-GB" sz="1400" dirty="0" err="1" smtClean="0"/>
              <a:t>keV</a:t>
            </a:r>
            <a:r>
              <a:rPr lang="en-GB" sz="1400" dirty="0" smtClean="0"/>
              <a:t>), </a:t>
            </a:r>
            <a:r>
              <a:rPr lang="en-GB" sz="1400" dirty="0" err="1" smtClean="0"/>
              <a:t>Nb</a:t>
            </a:r>
            <a:r>
              <a:rPr lang="en-GB" sz="1400" dirty="0" smtClean="0"/>
              <a:t> (16 </a:t>
            </a:r>
            <a:r>
              <a:rPr lang="en-GB" sz="1400" dirty="0" err="1" smtClean="0"/>
              <a:t>keV</a:t>
            </a:r>
            <a:r>
              <a:rPr lang="en-GB" sz="1400" dirty="0" smtClean="0"/>
              <a:t>), Sn (25 </a:t>
            </a:r>
            <a:r>
              <a:rPr lang="en-GB" sz="1400" dirty="0" err="1" smtClean="0"/>
              <a:t>keV</a:t>
            </a:r>
            <a:r>
              <a:rPr lang="en-GB" sz="1400" dirty="0" smtClean="0"/>
              <a:t>), Ba (32 </a:t>
            </a:r>
            <a:r>
              <a:rPr lang="en-GB" sz="1400" dirty="0" err="1" smtClean="0"/>
              <a:t>keV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36825" y="3630278"/>
            <a:ext cx="591857" cy="173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149" idx="1"/>
          </p:cNvCxnSpPr>
          <p:nvPr/>
        </p:nvCxnSpPr>
        <p:spPr>
          <a:xfrm flipV="1">
            <a:off x="2599765" y="3845439"/>
            <a:ext cx="457477" cy="78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9765" y="3944471"/>
            <a:ext cx="464047" cy="134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341840" y="3616411"/>
            <a:ext cx="591857" cy="173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04780" y="3831572"/>
            <a:ext cx="457477" cy="7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04780" y="3930604"/>
            <a:ext cx="464047" cy="134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fluorescence setup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0375" y="990600"/>
            <a:ext cx="8995428" cy="5224180"/>
          </a:xfrm>
        </p:spPr>
        <p:txBody>
          <a:bodyPr/>
          <a:lstStyle/>
          <a:p>
            <a:r>
              <a:rPr lang="en-GB" dirty="0" smtClean="0"/>
              <a:t>Setup photograph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Dima Maneuski</a:t>
            </a:r>
            <a:endParaRPr lang="en-US" dirty="0"/>
          </a:p>
        </p:txBody>
      </p:sp>
      <p:sp>
        <p:nvSpPr>
          <p:cNvPr id="8" name="AutoShape 2" descr="https://cloclo17.cloud.mail.ru/thumb/xw1/iPhone/IMG_3533.JPG?x-email=dtimo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19" y="1506069"/>
            <a:ext cx="6278282" cy="47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78186" y="1628800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Lead loaded box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60260" y="1828855"/>
            <a:ext cx="81792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85346" y="3998258"/>
            <a:ext cx="1703293" cy="941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41039" y="4539443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Mini-X X-ray tube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6731" y="5793316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Safety interlock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419117" y="4468905"/>
            <a:ext cx="921922" cy="2705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1"/>
          </p:cNvCxnSpPr>
          <p:nvPr/>
        </p:nvCxnSpPr>
        <p:spPr>
          <a:xfrm flipH="1" flipV="1">
            <a:off x="4760260" y="5392270"/>
            <a:ext cx="946471" cy="6011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82053" y="3998258"/>
            <a:ext cx="1703293" cy="941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920042" y="4468905"/>
            <a:ext cx="1345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DUT Area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441" y="3316941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Fluorescence target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>
            <a:off x="3407671" y="3516996"/>
            <a:ext cx="830665" cy="751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26955" y="2133599"/>
            <a:ext cx="32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Power supply 12V and 5V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9" idx="2"/>
          </p:cNvCxnSpPr>
          <p:nvPr/>
        </p:nvCxnSpPr>
        <p:spPr>
          <a:xfrm flipH="1">
            <a:off x="5826955" y="2533709"/>
            <a:ext cx="1633125" cy="6397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65" name="TextBox 11264"/>
          <p:cNvSpPr txBox="1"/>
          <p:nvPr/>
        </p:nvSpPr>
        <p:spPr>
          <a:xfrm>
            <a:off x="1224065" y="1628800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Powered USB hub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28882" y="2028910"/>
            <a:ext cx="1670980" cy="1144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69" name="Rectangle 11268"/>
          <p:cNvSpPr/>
          <p:nvPr/>
        </p:nvSpPr>
        <p:spPr>
          <a:xfrm>
            <a:off x="4336647" y="2201098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Fan</a:t>
            </a:r>
            <a:endParaRPr lang="en-GB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657408" y="2601208"/>
            <a:ext cx="0" cy="915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73" name="TextBox 11272"/>
          <p:cNvSpPr txBox="1"/>
          <p:nvPr/>
        </p:nvSpPr>
        <p:spPr>
          <a:xfrm>
            <a:off x="7676779" y="3316941"/>
            <a:ext cx="1204176" cy="106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Chicane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FF0000"/>
                </a:solidFill>
              </a:rPr>
              <a:t>1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FF0000"/>
                </a:solidFill>
              </a:rPr>
              <a:t>1 USB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FF0000"/>
                </a:solidFill>
              </a:rPr>
              <a:t>1 </a:t>
            </a:r>
            <a:r>
              <a:rPr lang="en-GB" sz="1100" dirty="0" err="1" smtClean="0">
                <a:solidFill>
                  <a:srgbClr val="FF0000"/>
                </a:solidFill>
              </a:rPr>
              <a:t>AmpOut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>
            <a:stCxn id="11273" idx="1"/>
          </p:cNvCxnSpPr>
          <p:nvPr/>
        </p:nvCxnSpPr>
        <p:spPr>
          <a:xfrm flipH="1">
            <a:off x="7138897" y="3847086"/>
            <a:ext cx="537882" cy="245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fluorescence setup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2" y="990600"/>
            <a:ext cx="5185429" cy="5453063"/>
          </a:xfrm>
        </p:spPr>
        <p:txBody>
          <a:bodyPr/>
          <a:lstStyle/>
          <a:p>
            <a:r>
              <a:rPr lang="en-GB" dirty="0" smtClean="0"/>
              <a:t>Acquisition and analysis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X-ray tube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Custom </a:t>
            </a:r>
            <a:r>
              <a:rPr lang="en-GB" b="0" dirty="0" err="1" smtClean="0"/>
              <a:t>Labview</a:t>
            </a:r>
            <a:r>
              <a:rPr lang="en-GB" b="0" dirty="0"/>
              <a:t> </a:t>
            </a:r>
            <a:r>
              <a:rPr lang="en-GB" b="0" dirty="0" smtClean="0"/>
              <a:t>waveform acquisition with online </a:t>
            </a:r>
            <a:r>
              <a:rPr lang="en-GB" b="0" dirty="0" err="1" smtClean="0"/>
              <a:t>histograming</a:t>
            </a: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Output is a text file with number of waveforms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We use ROOT to read </a:t>
            </a:r>
            <a:r>
              <a:rPr lang="en-GB" b="0" dirty="0"/>
              <a:t>waveforms </a:t>
            </a:r>
            <a:r>
              <a:rPr lang="en-GB" b="0" dirty="0" smtClean="0"/>
              <a:t>and produce offline histograms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Dima Maneuski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1" y="1440214"/>
            <a:ext cx="3889563" cy="27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72" y="4240119"/>
            <a:ext cx="2322839" cy="210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7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Source vs </a:t>
            </a:r>
            <a:r>
              <a:rPr lang="pt-BR" sz="2400" dirty="0"/>
              <a:t>fluorescence </a:t>
            </a:r>
            <a:r>
              <a:rPr lang="pt-BR" sz="2400" dirty="0" smtClean="0"/>
              <a:t>benchmark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2" y="954741"/>
            <a:ext cx="9043987" cy="5453063"/>
          </a:xfrm>
        </p:spPr>
        <p:txBody>
          <a:bodyPr/>
          <a:lstStyle/>
          <a:p>
            <a:r>
              <a:rPr lang="pt-BR" dirty="0"/>
              <a:t>Fe 55 vs. Fe </a:t>
            </a:r>
            <a:r>
              <a:rPr lang="pt-BR" dirty="0" smtClean="0"/>
              <a:t>fluorescence </a:t>
            </a:r>
            <a:r>
              <a:rPr lang="en-GB" dirty="0" smtClean="0"/>
              <a:t>benchmarking (</a:t>
            </a:r>
            <a:r>
              <a:rPr lang="en-GB" dirty="0" err="1" smtClean="0"/>
              <a:t>LFoundry</a:t>
            </a:r>
            <a:r>
              <a:rPr lang="en-GB" dirty="0" smtClean="0"/>
              <a:t> chip 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Fe55 1.85 </a:t>
            </a:r>
            <a:r>
              <a:rPr lang="en-GB" b="0" dirty="0" err="1" smtClean="0"/>
              <a:t>MBq</a:t>
            </a:r>
            <a:r>
              <a:rPr lang="en-GB" b="0" dirty="0" smtClean="0"/>
              <a:t> lab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1000 waveforms acquired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06" y="2543064"/>
            <a:ext cx="4085704" cy="293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8087" y="5680045"/>
            <a:ext cx="2924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Acquisition time: ~20h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50213" y="5680045"/>
            <a:ext cx="3292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Acquisition time: ~5 mins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78460" y="6107951"/>
            <a:ext cx="4373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* Peaks are in different positions due to slightly different gain setting</a:t>
            </a:r>
            <a:endParaRPr lang="en-GB" sz="1100" b="0" dirty="0"/>
          </a:p>
        </p:txBody>
      </p:sp>
      <p:pic>
        <p:nvPicPr>
          <p:cNvPr id="14338" name="Picture 2" descr="D:\Desktop\Fe55\CCPD_LF\Fe55_70V_Pix_14_14_00.txt_low_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9" y="2543064"/>
            <a:ext cx="4084848" cy="29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tested?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38" y="1099357"/>
            <a:ext cx="59150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6880" y="5363055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6880" y="3094984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7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66715" y="710373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4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391088" y="710374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3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33280" y="2694874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8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33280" y="5375321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2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582694" y="5775431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6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017872" y="5763165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620001" y="1021976"/>
            <a:ext cx="2078182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/>
              <a:t>Two devices received from </a:t>
            </a:r>
            <a:r>
              <a:rPr lang="en-GB" sz="1600" b="0" dirty="0" smtClean="0"/>
              <a:t>Oxford:</a:t>
            </a:r>
          </a:p>
          <a:p>
            <a:r>
              <a:rPr lang="en-GB" sz="1600" b="0" dirty="0" smtClean="0"/>
              <a:t>On front TCT board and on </a:t>
            </a:r>
            <a:r>
              <a:rPr lang="en-GB" sz="1600" b="0" dirty="0" err="1" smtClean="0"/>
              <a:t>eTCT</a:t>
            </a:r>
            <a:r>
              <a:rPr lang="en-GB" sz="1600" b="0" dirty="0" smtClean="0"/>
              <a:t> board</a:t>
            </a:r>
          </a:p>
          <a:p>
            <a:endParaRPr lang="en-GB" sz="1600" b="0" dirty="0" smtClean="0"/>
          </a:p>
          <a:p>
            <a:r>
              <a:rPr lang="en-GB" sz="1600" b="0" dirty="0" smtClean="0"/>
              <a:t>Front TCT device didn’t work at all.</a:t>
            </a:r>
          </a:p>
          <a:p>
            <a:endParaRPr lang="en-GB" sz="1600" b="0" dirty="0" smtClean="0"/>
          </a:p>
          <a:p>
            <a:r>
              <a:rPr lang="en-GB" sz="1600" b="0" dirty="0" smtClean="0"/>
              <a:t>On </a:t>
            </a:r>
            <a:r>
              <a:rPr lang="en-GB" sz="1600" b="0" dirty="0" err="1" smtClean="0"/>
              <a:t>eTCT</a:t>
            </a:r>
            <a:r>
              <a:rPr lang="en-GB" sz="1600" b="0" dirty="0" smtClean="0"/>
              <a:t> device:</a:t>
            </a:r>
            <a:endParaRPr lang="en-GB" sz="1600" b="0" dirty="0"/>
          </a:p>
          <a:p>
            <a:r>
              <a:rPr lang="en-GB" sz="1600" b="0" dirty="0" smtClean="0"/>
              <a:t>APA2 and APA3 showed no response to X-rays</a:t>
            </a:r>
          </a:p>
          <a:p>
            <a:r>
              <a:rPr lang="en-GB" sz="1600" b="0" dirty="0" smtClean="0"/>
              <a:t>APA8 responds to X-rays but either gain is too low or sensitivity is poor.</a:t>
            </a:r>
          </a:p>
        </p:txBody>
      </p:sp>
    </p:spTree>
    <p:extLst>
      <p:ext uri="{BB962C8B-B14F-4D97-AF65-F5344CB8AC3E}">
        <p14:creationId xmlns:p14="http://schemas.microsoft.com/office/powerpoint/2010/main" val="26188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tested?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9 pixels in each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Central pixel 5 was connected to output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Software </a:t>
            </a:r>
            <a:r>
              <a:rPr lang="en-GB" b="0" dirty="0" smtClean="0">
                <a:hlinkClick r:id="rId2"/>
              </a:rPr>
              <a:t>Inkler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89" y="1504248"/>
            <a:ext cx="2743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40" y="4102857"/>
            <a:ext cx="60674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6116" y="2983015"/>
            <a:ext cx="3538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DAC </a:t>
            </a:r>
            <a:r>
              <a:rPr lang="en-GB" sz="1600" dirty="0"/>
              <a:t>1 (</a:t>
            </a:r>
            <a:r>
              <a:rPr lang="en-GB" sz="1600" dirty="0" err="1"/>
              <a:t>VPLoad</a:t>
            </a:r>
            <a:r>
              <a:rPr lang="en-GB" sz="1600" dirty="0"/>
              <a:t>) = </a:t>
            </a:r>
            <a:r>
              <a:rPr lang="en-GB" sz="1600" dirty="0" smtClean="0"/>
              <a:t>2100 mV</a:t>
            </a:r>
            <a:endParaRPr lang="en-GB" sz="1600" dirty="0"/>
          </a:p>
          <a:p>
            <a:r>
              <a:rPr lang="en-GB" sz="1600" dirty="0"/>
              <a:t>DAC 2 (</a:t>
            </a:r>
            <a:r>
              <a:rPr lang="en-GB" sz="1600" dirty="0" err="1"/>
              <a:t>Casc</a:t>
            </a:r>
            <a:r>
              <a:rPr lang="en-GB" sz="1600" dirty="0"/>
              <a:t>)      = </a:t>
            </a:r>
            <a:r>
              <a:rPr lang="en-GB" sz="1600" dirty="0" smtClean="0"/>
              <a:t>2600 mV</a:t>
            </a:r>
            <a:endParaRPr lang="en-GB" sz="1600" dirty="0"/>
          </a:p>
          <a:p>
            <a:r>
              <a:rPr lang="en-GB" sz="1600" dirty="0"/>
              <a:t>DAC 3 (</a:t>
            </a:r>
            <a:r>
              <a:rPr lang="en-GB" sz="1600" dirty="0" err="1"/>
              <a:t>iNSF</a:t>
            </a:r>
            <a:r>
              <a:rPr lang="en-GB" sz="1600" dirty="0"/>
              <a:t>)      = </a:t>
            </a:r>
            <a:r>
              <a:rPr lang="en-GB" sz="1600" dirty="0" smtClean="0"/>
              <a:t>750 mV</a:t>
            </a:r>
            <a:endParaRPr lang="en-GB" sz="1600" dirty="0"/>
          </a:p>
          <a:p>
            <a:r>
              <a:rPr lang="en-GB" sz="1600" dirty="0"/>
              <a:t>DAC 4 (</a:t>
            </a:r>
            <a:r>
              <a:rPr lang="en-GB" sz="1600" dirty="0" err="1"/>
              <a:t>iN</a:t>
            </a:r>
            <a:r>
              <a:rPr lang="en-GB" sz="1600" dirty="0"/>
              <a:t>)          =</a:t>
            </a:r>
            <a:r>
              <a:rPr lang="en-GB" sz="1600" dirty="0" smtClean="0"/>
              <a:t>1000 mV</a:t>
            </a:r>
            <a:endParaRPr lang="en-GB" sz="1600" dirty="0"/>
          </a:p>
          <a:p>
            <a:r>
              <a:rPr lang="en-GB" sz="1600" dirty="0"/>
              <a:t>DAC 5 (</a:t>
            </a:r>
            <a:r>
              <a:rPr lang="en-GB" sz="1600" dirty="0" err="1"/>
              <a:t>iBias</a:t>
            </a:r>
            <a:r>
              <a:rPr lang="en-GB" sz="1600" dirty="0"/>
              <a:t>)     = </a:t>
            </a:r>
            <a:r>
              <a:rPr lang="en-GB" sz="1600" dirty="0" smtClean="0"/>
              <a:t>150 mV</a:t>
            </a:r>
            <a:endParaRPr lang="en-GB" sz="1600" dirty="0"/>
          </a:p>
          <a:p>
            <a:r>
              <a:rPr lang="en-GB" sz="1600" dirty="0"/>
              <a:t>DAC 6 (</a:t>
            </a:r>
            <a:r>
              <a:rPr lang="en-GB" sz="1600" dirty="0" err="1"/>
              <a:t>iFB</a:t>
            </a:r>
            <a:r>
              <a:rPr lang="en-GB" sz="1600" dirty="0"/>
              <a:t>)       = </a:t>
            </a:r>
            <a:r>
              <a:rPr lang="en-GB" sz="1600" dirty="0" smtClean="0"/>
              <a:t>2700 mV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393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remarks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Acquisition settings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X-ray tube 40 </a:t>
            </a:r>
            <a:r>
              <a:rPr lang="en-GB" b="0" dirty="0" err="1" smtClean="0"/>
              <a:t>kVp</a:t>
            </a:r>
            <a:r>
              <a:rPr lang="en-GB" b="0" dirty="0" smtClean="0"/>
              <a:t>, 100 </a:t>
            </a:r>
            <a:r>
              <a:rPr lang="en-GB" b="0" dirty="0" err="1" smtClean="0"/>
              <a:t>uA</a:t>
            </a: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Output 1 </a:t>
            </a:r>
            <a:r>
              <a:rPr lang="en-GB" b="0" dirty="0" err="1" smtClean="0"/>
              <a:t>Mohm</a:t>
            </a:r>
            <a:r>
              <a:rPr lang="en-GB" b="0" dirty="0" smtClean="0"/>
              <a:t>, 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Trigger level: 5 mV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Trigger window: 200 </a:t>
            </a:r>
            <a:r>
              <a:rPr lang="en-GB" b="0" dirty="0" smtClean="0"/>
              <a:t>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Bias -40V, 3-4 mA current</a:t>
            </a: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Threshold level between 20 and 30 % of (Max-Min) [V] depending on test structure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 March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719096"/>
            <a:ext cx="4598987" cy="39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00163" y="1299882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Good waveform example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9459" y="5844988"/>
            <a:ext cx="1627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Noise extraction region</a:t>
            </a:r>
            <a:endParaRPr lang="en-GB" sz="1100" b="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925671" y="4186518"/>
            <a:ext cx="690282" cy="1658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6095" y="2922494"/>
            <a:ext cx="1891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Rise time extraction region </a:t>
            </a:r>
            <a:endParaRPr lang="en-GB" sz="1100" b="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08936" y="3184104"/>
            <a:ext cx="273817" cy="74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53100" y="261891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Peak position</a:t>
            </a:r>
            <a:endParaRPr lang="en-GB" sz="1100" b="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85755" y="2749715"/>
            <a:ext cx="523181" cy="303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63390" y="405571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20%</a:t>
            </a:r>
            <a:endParaRPr lang="en-GB" sz="1100" b="0" dirty="0"/>
          </a:p>
        </p:txBody>
      </p:sp>
    </p:spTree>
    <p:extLst>
      <p:ext uri="{BB962C8B-B14F-4D97-AF65-F5344CB8AC3E}">
        <p14:creationId xmlns:p14="http://schemas.microsoft.com/office/powerpoint/2010/main" val="35993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12Slid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HD:Users:margarete:Desktop:templates:FacultyPPTtemps:standard12Slide.pot</Template>
  <TotalTime>21445</TotalTime>
  <Words>918</Words>
  <Application>Microsoft Office PowerPoint</Application>
  <PresentationFormat>A4 Paper (210x297 mm)</PresentationFormat>
  <Paragraphs>233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standard12Slide</vt:lpstr>
      <vt:lpstr>Custom Design</vt:lpstr>
      <vt:lpstr>Graph</vt:lpstr>
      <vt:lpstr>Characterisation of AMS Chess 1 chip with fluorescence X-rays</vt:lpstr>
      <vt:lpstr>Motivation</vt:lpstr>
      <vt:lpstr>X-ray fluorescence setup</vt:lpstr>
      <vt:lpstr>X-ray fluorescence setup</vt:lpstr>
      <vt:lpstr>X-ray fluorescence setup</vt:lpstr>
      <vt:lpstr>Source vs fluorescence benchmark</vt:lpstr>
      <vt:lpstr>What was tested?</vt:lpstr>
      <vt:lpstr>What was tested?</vt:lpstr>
      <vt:lpstr>General remarks</vt:lpstr>
      <vt:lpstr>Results</vt:lpstr>
      <vt:lpstr>Results APA1 – Fe (6 keV)</vt:lpstr>
      <vt:lpstr>Results APA4 – Cu (8 keV)</vt:lpstr>
      <vt:lpstr>Results APA5 – Nb (15 keV)</vt:lpstr>
      <vt:lpstr>Results APA6 – Sn (25 keV)</vt:lpstr>
      <vt:lpstr>Results APA7 – Sn (25 keV)</vt:lpstr>
      <vt:lpstr>Results APA8 – all targets</vt:lpstr>
      <vt:lpstr>First attempt to summarise data</vt:lpstr>
      <vt:lpstr>First attempt to summarise data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Dima Maneuski University of Glasgow</dc:title>
  <dc:creator>Dima Maneuski</dc:creator>
  <cp:lastModifiedBy>Dima Maneuski</cp:lastModifiedBy>
  <cp:revision>2302</cp:revision>
  <cp:lastPrinted>2007-12-20T16:37:02Z</cp:lastPrinted>
  <dcterms:created xsi:type="dcterms:W3CDTF">2008-05-15T08:37:03Z</dcterms:created>
  <dcterms:modified xsi:type="dcterms:W3CDTF">2016-03-15T14:22:47Z</dcterms:modified>
</cp:coreProperties>
</file>