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99" r:id="rId3"/>
    <p:sldId id="324" r:id="rId4"/>
    <p:sldId id="327" r:id="rId5"/>
    <p:sldId id="325" r:id="rId6"/>
    <p:sldId id="326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FFCC"/>
    <a:srgbClr val="FFCC99"/>
    <a:srgbClr val="CCECFF"/>
    <a:srgbClr val="33CC33"/>
    <a:srgbClr val="FFCCFF"/>
    <a:srgbClr val="CC33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 autoAdjust="0"/>
    <p:restoredTop sz="94660"/>
  </p:normalViewPr>
  <p:slideViewPr>
    <p:cSldViewPr snapToGrid="0">
      <p:cViewPr>
        <p:scale>
          <a:sx n="100" d="100"/>
          <a:sy n="100" d="100"/>
        </p:scale>
        <p:origin x="-187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17/03/2016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ategoryDisplay.py?categId=42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89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17 March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input from many colleagues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Agenda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Summarise hardware platform discussions since last ABCN’ meeting</a:t>
            </a:r>
          </a:p>
          <a:p>
            <a:pPr lvl="2">
              <a:spcAft>
                <a:spcPts val="600"/>
              </a:spcAft>
            </a:pPr>
            <a:r>
              <a:rPr lang="en-GB" sz="2000" dirty="0" smtClean="0"/>
              <a:t>(iterated at CMOS Fortnightly meetings and with Matt by e-mail)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Go over first steps and divide up</a:t>
            </a: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	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370557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Meetings reminder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503698"/>
            <a:ext cx="879584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Following the poll, these will be every </a:t>
            </a:r>
            <a:r>
              <a:rPr lang="en-GB" sz="2000" b="1" dirty="0" smtClean="0">
                <a:solidFill>
                  <a:srgbClr val="0000FF"/>
                </a:solidFill>
              </a:rPr>
              <a:t>Thursday</a:t>
            </a:r>
            <a:r>
              <a:rPr lang="en-GB" sz="2000" dirty="0" smtClean="0">
                <a:solidFill>
                  <a:srgbClr val="0000FF"/>
                </a:solidFill>
              </a:rPr>
              <a:t> </a:t>
            </a:r>
            <a:r>
              <a:rPr lang="en-GB" sz="2000" dirty="0" smtClean="0"/>
              <a:t>at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000" dirty="0" smtClean="0"/>
              <a:t>7:30am Pacific / 10:30am Eastern / 14:30 UK / 15:30 Geneva / 22:30 China</a:t>
            </a:r>
            <a:br>
              <a:rPr lang="en-GB" sz="2000" dirty="0" smtClean="0"/>
            </a:br>
            <a:r>
              <a:rPr lang="en-GB" sz="2000" dirty="0" smtClean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Link to series of </a:t>
            </a:r>
            <a:r>
              <a:rPr lang="en-GB" sz="2000" dirty="0"/>
              <a:t>meetings: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indico.desy.de/categoryDisplay.py?categId=424</a:t>
            </a:r>
            <a:r>
              <a:rPr lang="en-GB" sz="2000" dirty="0" smtClean="0"/>
              <a:t>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hardware </a:t>
            </a:r>
            <a:r>
              <a:rPr lang="en-GB" sz="3600" dirty="0" smtClean="0">
                <a:solidFill>
                  <a:srgbClr val="0000FF"/>
                </a:solidFill>
              </a:rPr>
              <a:t>platforms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 smtClean="0"/>
              <a:t>First platform will be Nexys Video </a:t>
            </a:r>
            <a:r>
              <a:rPr lang="en-GB" sz="2000" dirty="0" smtClean="0"/>
              <a:t>= new ITk Strips/ITSDAQ platform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GB" sz="1200" dirty="0" smtClean="0"/>
          </a:p>
          <a:p>
            <a:pPr lvl="1">
              <a:spcAft>
                <a:spcPts val="600"/>
              </a:spcAft>
            </a:pPr>
            <a:r>
              <a:rPr lang="en-GB" sz="2000" dirty="0" smtClean="0"/>
              <a:t>All functions within one FPGA =&gt; avoid dependence on any FMC-to-X adaptor boards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600" dirty="0" smtClean="0"/>
              <a:t>(FMC = FPGA Mezzanine Connector, data connector on Nexys Video)</a:t>
            </a:r>
            <a:endParaRPr lang="en-GB" sz="1600" dirty="0" smtClean="0"/>
          </a:p>
        </p:txBody>
      </p:sp>
      <p:sp>
        <p:nvSpPr>
          <p:cNvPr id="86" name="Rectangle 85"/>
          <p:cNvSpPr/>
          <p:nvPr/>
        </p:nvSpPr>
        <p:spPr>
          <a:xfrm>
            <a:off x="611560" y="3246549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87" name="Rectangle 86"/>
          <p:cNvSpPr/>
          <p:nvPr/>
        </p:nvSpPr>
        <p:spPr>
          <a:xfrm>
            <a:off x="719571" y="3563156"/>
            <a:ext cx="4849225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82967" y="3676142"/>
            <a:ext cx="4373109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624228" y="4102934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5040052" y="4319240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5040052" y="4463256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877962" y="3676142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sp>
        <p:nvSpPr>
          <p:cNvPr id="97" name="Rectangle 96"/>
          <p:cNvSpPr/>
          <p:nvPr/>
        </p:nvSpPr>
        <p:spPr>
          <a:xfrm>
            <a:off x="1322761" y="403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647763" y="403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525588" y="3561060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2362922" y="4319240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2362922" y="446325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ight Brace 102"/>
          <p:cNvSpPr/>
          <p:nvPr/>
        </p:nvSpPr>
        <p:spPr>
          <a:xfrm rot="5400000">
            <a:off x="3063572" y="3163900"/>
            <a:ext cx="235670" cy="371729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862902" y="5055579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105" name="Rectangle 104"/>
          <p:cNvSpPr/>
          <p:nvPr/>
        </p:nvSpPr>
        <p:spPr>
          <a:xfrm>
            <a:off x="3999891" y="403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ITSDAQ control and readout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700582" y="4319240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3700582" y="446325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361291" y="4478425"/>
            <a:ext cx="14069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</a:p>
        </p:txBody>
      </p:sp>
    </p:spTree>
    <p:extLst>
      <p:ext uri="{BB962C8B-B14F-4D97-AF65-F5344CB8AC3E}">
        <p14:creationId xmlns:p14="http://schemas.microsoft.com/office/powerpoint/2010/main" val="18255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Optional phase (as far as I know)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If we see a need to run the DAQ on physically separate hardware, we could use one of these combinations. I think we mainly learn about timing on interfaces.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1560" y="1682105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8" name="Rectangle 7"/>
          <p:cNvSpPr/>
          <p:nvPr/>
        </p:nvSpPr>
        <p:spPr>
          <a:xfrm>
            <a:off x="719572" y="1998712"/>
            <a:ext cx="3384376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2968" y="2111698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16329" y="2538507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65547" y="2538490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402204" y="2754796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06846" y="2898812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77962" y="2111698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87924" y="2754796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7924" y="2898812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322761" y="2466482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47763" y="2466482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48164" y="2241215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Atlys</a:t>
            </a:r>
            <a:endParaRPr lang="en-GB" sz="1400" b="1" dirty="0"/>
          </a:p>
        </p:txBody>
      </p:sp>
      <p:sp>
        <p:nvSpPr>
          <p:cNvPr id="33" name="Rectangle 32"/>
          <p:cNvSpPr/>
          <p:nvPr/>
        </p:nvSpPr>
        <p:spPr>
          <a:xfrm>
            <a:off x="7557535" y="2025191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362922" y="275479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362922" y="2898812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Brace 81"/>
          <p:cNvSpPr/>
          <p:nvPr/>
        </p:nvSpPr>
        <p:spPr>
          <a:xfrm rot="5400000">
            <a:off x="2387507" y="2275521"/>
            <a:ext cx="235670" cy="236516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1206034" y="3491135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109" name="Rectangle 108"/>
          <p:cNvSpPr/>
          <p:nvPr/>
        </p:nvSpPr>
        <p:spPr>
          <a:xfrm>
            <a:off x="4561978" y="2532072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F2V adaptor board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817400" y="3131094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124951" y="3131095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FMC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connector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5852986" y="2754796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5857628" y="2898812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283501" y="3131095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VHDCI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1560" y="4026177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48" name="Rectangle 47"/>
          <p:cNvSpPr/>
          <p:nvPr/>
        </p:nvSpPr>
        <p:spPr>
          <a:xfrm>
            <a:off x="719572" y="4342784"/>
            <a:ext cx="3384376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82968" y="4455770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678613" y="5920010"/>
            <a:ext cx="127063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402204" y="5098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406846" y="5242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877962" y="4455770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687924" y="5098868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687924" y="5242884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322761" y="4810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47763" y="4810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678613" y="4594812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sym typeface="Wingdings" panose="05000000000000000000" pitchFamily="2" charset="2"/>
              </a:rPr>
              <a:t>Nexys Video</a:t>
            </a:r>
            <a:endParaRPr lang="en-GB" sz="1400" b="1" dirty="0"/>
          </a:p>
        </p:txBody>
      </p:sp>
      <p:sp>
        <p:nvSpPr>
          <p:cNvPr id="60" name="Rectangle 59"/>
          <p:cNvSpPr/>
          <p:nvPr/>
        </p:nvSpPr>
        <p:spPr>
          <a:xfrm>
            <a:off x="6258594" y="5944150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362922" y="5098868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362922" y="5242884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ight Brace 62"/>
          <p:cNvSpPr/>
          <p:nvPr/>
        </p:nvSpPr>
        <p:spPr>
          <a:xfrm rot="5400000">
            <a:off x="2387507" y="4619593"/>
            <a:ext cx="235670" cy="236516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1206034" y="5835207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4561978" y="4876144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F2V adaptor board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387869" y="5533155"/>
            <a:ext cx="8704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  <a:endParaRPr lang="en-GB" sz="1400" dirty="0" smtClean="0">
              <a:sym typeface="Wingdings" panose="05000000000000000000" pitchFamily="2" charset="2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255608" y="5475167"/>
            <a:ext cx="5611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FMC</a:t>
            </a:r>
            <a:endParaRPr lang="en-GB" sz="1400" dirty="0" smtClean="0">
              <a:sym typeface="Wingdings" panose="05000000000000000000" pitchFamily="2" charset="2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852986" y="5098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857628" y="5242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283501" y="5475167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VHDCI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663373" y="4882579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116328" y="4876144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F2V adaptor board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8235468" y="5454079"/>
            <a:ext cx="0" cy="46593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8387868" y="5454079"/>
            <a:ext cx="0" cy="465931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ight Brace 78"/>
          <p:cNvSpPr/>
          <p:nvPr/>
        </p:nvSpPr>
        <p:spPr>
          <a:xfrm rot="16200000">
            <a:off x="5870622" y="3266238"/>
            <a:ext cx="235670" cy="2827496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4683826" y="3865740"/>
            <a:ext cx="26098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not so many available yet, also limited pin count =&gt; best to wait for updated FMC-to-X adaptor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Hardware – phase </a:t>
            </a:r>
            <a:r>
              <a:rPr lang="en-GB" sz="3600" dirty="0" smtClean="0">
                <a:solidFill>
                  <a:srgbClr val="0000FF"/>
                </a:solidFill>
              </a:rPr>
              <a:t>2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000" b="1" dirty="0" smtClean="0"/>
              <a:t>First hardware with a </a:t>
            </a:r>
            <a:r>
              <a:rPr lang="en-GB" sz="2000" b="1" dirty="0" smtClean="0"/>
              <a:t>CHESS-2 </a:t>
            </a:r>
            <a:r>
              <a:rPr lang="en-GB" sz="2000" b="1" dirty="0" smtClean="0"/>
              <a:t>chip </a:t>
            </a:r>
            <a:r>
              <a:rPr lang="en-GB" sz="2000" dirty="0" smtClean="0"/>
              <a:t>= CHESS-2 readout system by SLAC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The ABCN’ code </a:t>
            </a:r>
            <a:r>
              <a:rPr lang="en-GB" sz="2000" dirty="0" smtClean="0"/>
              <a:t>will be added </a:t>
            </a:r>
            <a:r>
              <a:rPr lang="en-GB" sz="2000" dirty="0" smtClean="0"/>
              <a:t>as a block within an FPGA on the HSIO-2: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9571" y="2512641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47864" y="4195476"/>
            <a:ext cx="75608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85137" y="29224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85137" y="36502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85137" y="400144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82922" y="2512641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12159" y="2204864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HSIO-2</a:t>
            </a:r>
            <a:endParaRPr lang="en-GB" sz="1400" dirty="0"/>
          </a:p>
        </p:txBody>
      </p:sp>
      <p:sp>
        <p:nvSpPr>
          <p:cNvPr id="63" name="Right Brace 62"/>
          <p:cNvSpPr/>
          <p:nvPr/>
        </p:nvSpPr>
        <p:spPr>
          <a:xfrm rot="5400000">
            <a:off x="3237515" y="4078122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1560" y="2204864"/>
            <a:ext cx="14633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 board(s)</a:t>
            </a:r>
            <a:endParaRPr lang="en-GB" sz="1400" dirty="0"/>
          </a:p>
        </p:txBody>
      </p:sp>
      <p:sp>
        <p:nvSpPr>
          <p:cNvPr id="67" name="Rectangle 66"/>
          <p:cNvSpPr/>
          <p:nvPr/>
        </p:nvSpPr>
        <p:spPr>
          <a:xfrm>
            <a:off x="1733866" y="4996917"/>
            <a:ext cx="3242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the partitioning of the boards,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 and need for any adaptor boards,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are to be seen 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4490634" y="2897462"/>
            <a:ext cx="3040960" cy="13509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463988" y="2872681"/>
            <a:ext cx="6270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6260551" y="3081251"/>
            <a:ext cx="1040161" cy="993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Usual HSIO-2 firmware/contents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06125" y="3196717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920372" y="3307625"/>
            <a:ext cx="1054982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15816" y="3520753"/>
            <a:ext cx="1890309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915816" y="3700773"/>
            <a:ext cx="1890309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167844" y="2512641"/>
            <a:ext cx="0" cy="216024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848563" y="3051010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RCE s/w</a:t>
            </a:r>
            <a:endParaRPr lang="en-GB" sz="1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935596" y="2850425"/>
            <a:ext cx="1666876" cy="1485813"/>
            <a:chOff x="4652696" y="2706327"/>
            <a:chExt cx="1666876" cy="1485813"/>
          </a:xfrm>
        </p:grpSpPr>
        <p:grpSp>
          <p:nvGrpSpPr>
            <p:cNvPr id="57" name="Group 56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6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Rectangle 7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863588" y="2584649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78" name="Right Brace 77"/>
          <p:cNvSpPr/>
          <p:nvPr/>
        </p:nvSpPr>
        <p:spPr>
          <a:xfrm rot="5400000">
            <a:off x="5933023" y="3058285"/>
            <a:ext cx="235670" cy="2489465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752020" y="4365104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5846286" y="3520753"/>
            <a:ext cx="41426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846286" y="3700773"/>
            <a:ext cx="41426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300712" y="3520753"/>
            <a:ext cx="61966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295590" y="3700773"/>
            <a:ext cx="624782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32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>
          <a:xfrm>
            <a:off x="2879812" y="2700866"/>
            <a:ext cx="3492388" cy="3716466"/>
          </a:xfrm>
          <a:prstGeom prst="rect">
            <a:avLst/>
          </a:prstGeom>
          <a:solidFill>
            <a:srgbClr val="33CC33">
              <a:alpha val="5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49796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Hardware – phase </a:t>
            </a:r>
            <a:r>
              <a:rPr lang="en-GB" sz="3600" dirty="0" smtClean="0">
                <a:solidFill>
                  <a:srgbClr val="0000FF"/>
                </a:solidFill>
              </a:rPr>
              <a:t>3 </a:t>
            </a:r>
            <a:r>
              <a:rPr lang="en-GB" sz="3600" dirty="0">
                <a:solidFill>
                  <a:srgbClr val="0000FF"/>
                </a:solidFill>
              </a:rPr>
              <a:t>(reminder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GB" sz="3600" dirty="0" smtClean="0">
                <a:solidFill>
                  <a:srgbClr val="0000FF"/>
                </a:solidFill>
              </a:rPr>
              <a:t>CHESS-2 Demonstrator 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16200000">
            <a:off x="3663632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3146875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1691680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636297" y="2700866"/>
            <a:ext cx="1243515" cy="3716466"/>
            <a:chOff x="1331640" y="2448838"/>
            <a:chExt cx="1243515" cy="3716466"/>
          </a:xfrm>
        </p:grpSpPr>
        <p:sp>
          <p:nvSpPr>
            <p:cNvPr id="64" name="Rectangle 63"/>
            <p:cNvSpPr/>
            <p:nvPr/>
          </p:nvSpPr>
          <p:spPr>
            <a:xfrm>
              <a:off x="1331640" y="2448838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468893" y="2851403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11660" y="5661248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47764" y="252118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447764" y="28647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447764" y="360018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447764" y="403362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447764" y="4397141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447764" y="5138237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468893" y="4309950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6336196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200" y="2700866"/>
            <a:ext cx="1243515" cy="3716466"/>
            <a:chOff x="6336196" y="2700866"/>
            <a:chExt cx="1243515" cy="3716466"/>
          </a:xfrm>
        </p:grpSpPr>
        <p:sp>
          <p:nvSpPr>
            <p:cNvPr id="97" name="Rectangle 96"/>
            <p:cNvSpPr/>
            <p:nvPr/>
          </p:nvSpPr>
          <p:spPr>
            <a:xfrm>
              <a:off x="6336196" y="2700866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653469" y="3103431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516216" y="5913276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393549" y="27732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93549" y="35010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93549" y="3852216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393549" y="42856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93549" y="5044053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93549" y="5390265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53469" y="4561978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8" name="Right Brace 107"/>
          <p:cNvSpPr/>
          <p:nvPr/>
        </p:nvSpPr>
        <p:spPr>
          <a:xfrm rot="16200000">
            <a:off x="5355468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4838711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111" name="Rectangle 110"/>
          <p:cNvSpPr/>
          <p:nvPr/>
        </p:nvSpPr>
        <p:spPr>
          <a:xfrm>
            <a:off x="3077210" y="5771001"/>
            <a:ext cx="3150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 may extend as baseboard, to be seen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52696" y="2706327"/>
            <a:ext cx="1666876" cy="1485813"/>
            <a:chOff x="4652696" y="2706327"/>
            <a:chExt cx="1666876" cy="1485813"/>
          </a:xfrm>
        </p:grpSpPr>
        <p:grpSp>
          <p:nvGrpSpPr>
            <p:cNvPr id="12" name="Group 11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6" name="Rectangle 9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35196" y="2706327"/>
            <a:ext cx="1666875" cy="1485813"/>
            <a:chOff x="2935196" y="2706327"/>
            <a:chExt cx="1666875" cy="1485813"/>
          </a:xfrm>
        </p:grpSpPr>
        <p:grpSp>
          <p:nvGrpSpPr>
            <p:cNvPr id="8" name="Group 7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7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" name="Rectangle 1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652696" y="4247443"/>
            <a:ext cx="1666876" cy="1485813"/>
            <a:chOff x="4652696" y="2706327"/>
            <a:chExt cx="1666876" cy="1485813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18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" name="Rectangle 121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935196" y="4247443"/>
            <a:ext cx="1666875" cy="1485813"/>
            <a:chOff x="2935196" y="2706327"/>
            <a:chExt cx="1666875" cy="14858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129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0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" name="Rectangle 132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59252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4070</TotalTime>
  <Words>383</Words>
  <Application>Microsoft Office PowerPoint</Application>
  <PresentationFormat>On-screen Show (4:3)</PresentationFormat>
  <Paragraphs>115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17 March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304</cp:revision>
  <cp:lastPrinted>2015-07-21T15:43:16Z</cp:lastPrinted>
  <dcterms:created xsi:type="dcterms:W3CDTF">2014-09-18T13:48:06Z</dcterms:created>
  <dcterms:modified xsi:type="dcterms:W3CDTF">2016-03-17T13:36:22Z</dcterms:modified>
</cp:coreProperties>
</file>