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3" r:id="rId2"/>
    <p:sldId id="299" r:id="rId3"/>
    <p:sldId id="328" r:id="rId4"/>
    <p:sldId id="332" r:id="rId5"/>
    <p:sldId id="329" r:id="rId6"/>
    <p:sldId id="330" r:id="rId7"/>
    <p:sldId id="331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FFCC"/>
    <a:srgbClr val="CCFFCC"/>
    <a:srgbClr val="FFCC99"/>
    <a:srgbClr val="CCECFF"/>
    <a:srgbClr val="33CC33"/>
    <a:srgbClr val="FFCCFF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8305" autoAdjust="0"/>
  </p:normalViewPr>
  <p:slideViewPr>
    <p:cSldViewPr snapToGrid="0">
      <p:cViewPr varScale="1">
        <p:scale>
          <a:sx n="105" d="100"/>
          <a:sy n="105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21/03/2016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21/03/2016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21/03/2016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89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00FF"/>
                </a:solidFill>
              </a:rPr>
              <a:t>Next steps 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sz="2700" dirty="0" smtClean="0">
                <a:solidFill>
                  <a:srgbClr val="FF0066"/>
                </a:solidFill>
              </a:rPr>
              <a:t>– with notes from during the meeting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17 March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input from many colleagues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ahead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Basic infrastructure / getting started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1 – on Nexys Video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Creating a CHESS-2 data </a:t>
            </a:r>
            <a:r>
              <a:rPr lang="en-GB" sz="2000" dirty="0" smtClean="0"/>
              <a:t>emulator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</a:t>
            </a:r>
            <a:r>
              <a:rPr lang="en-GB" sz="2000" dirty="0" smtClean="0">
                <a:solidFill>
                  <a:srgbClr val="FF0066"/>
                </a:solidFill>
              </a:rPr>
              <a:t>3</a:t>
            </a:r>
            <a:r>
              <a:rPr lang="en-GB" sz="2000" dirty="0" smtClean="0">
                <a:solidFill>
                  <a:srgbClr val="0000FF"/>
                </a:solidFill>
              </a:rPr>
              <a:t>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Commission/debug </a:t>
            </a:r>
            <a:r>
              <a:rPr lang="en-GB" sz="2000" dirty="0" smtClean="0"/>
              <a:t>with CHESS-2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</a:t>
            </a:r>
            <a:r>
              <a:rPr lang="en-GB" sz="2000" dirty="0" smtClean="0">
                <a:solidFill>
                  <a:srgbClr val="FF0066"/>
                </a:solidFill>
              </a:rPr>
              <a:t>4</a:t>
            </a:r>
            <a:r>
              <a:rPr lang="en-GB" sz="2000" dirty="0" smtClean="0">
                <a:solidFill>
                  <a:srgbClr val="0000FF"/>
                </a:solidFill>
              </a:rPr>
              <a:t>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Commission/debug ABCN’ running on the module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34869" y="3491098"/>
            <a:ext cx="1327337" cy="1631216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+ merge in finalised ABC130* interface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(L0tag etc)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1200" y="831074"/>
            <a:ext cx="3259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This made sense to those attending.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5211" y="3506550"/>
            <a:ext cx="8292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+ Phase 2 – running ABCN’ on one FPGA board and the DAQ on a 2</a:t>
            </a:r>
            <a:r>
              <a:rPr lang="en-GB" sz="1400" baseline="30000" dirty="0" smtClean="0">
                <a:solidFill>
                  <a:srgbClr val="FF0066"/>
                </a:solidFill>
              </a:rPr>
              <a:t>nd</a:t>
            </a:r>
            <a:r>
              <a:rPr lang="en-GB" sz="1400" dirty="0" smtClean="0">
                <a:solidFill>
                  <a:srgbClr val="FF0066"/>
                </a:solidFill>
              </a:rPr>
              <a:t> FPGA board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- 1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468556"/>
              </p:ext>
            </p:extLst>
          </p:nvPr>
        </p:nvGraphicFramePr>
        <p:xfrm>
          <a:off x="457198" y="1358898"/>
          <a:ext cx="8410576" cy="471376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 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-- Oxford has one, thanks to Peter and Bruce for the loan.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After discussion: it is some work to get communications set up to a Nexys Video with ITSDAQ, so allow some time for this. The steps are: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need a PC with a second network interface – extra card or USB network interface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programme the ITSDAQ firmware for Nexys V into the EEPROM </a:t>
                      </a:r>
                      <a:r>
                        <a:rPr lang="en-GB" sz="1600" baseline="0" dirty="0" err="1" smtClean="0">
                          <a:solidFill>
                            <a:srgbClr val="0000FF"/>
                          </a:solidFill>
                        </a:rPr>
                        <a:t>onboard</a:t>
                      </a:r>
                      <a:endParaRPr lang="en-GB" sz="160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talk to it via the ITSDAQ software (get from SVN, compile with ROOT)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err="1" smtClean="0">
                          <a:solidFill>
                            <a:srgbClr val="0000FF"/>
                          </a:solidFill>
                        </a:rPr>
                        <a:t>WireShark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 is useful for monitoring network activity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There is a pushbutton to send a packet out of the Nexys V to the PC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It would be useful if we could write a register to gain control of the LEDs, then write another register to set the LEDs (sanity check/</a:t>
                      </a:r>
                      <a:r>
                        <a:rPr lang="en-GB" sz="1600" baseline="0" dirty="0" err="1" smtClean="0">
                          <a:solidFill>
                            <a:srgbClr val="0000FF"/>
                          </a:solidFill>
                        </a:rPr>
                        <a:t>reasssurance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en-GB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All sites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code</a:t>
                      </a:r>
                    </a:p>
                    <a:p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After discussion: decided on </a:t>
                      </a:r>
                      <a:r>
                        <a:rPr lang="en-GB" sz="1600" baseline="0" dirty="0" err="1" smtClean="0">
                          <a:solidFill>
                            <a:srgbClr val="FF0066"/>
                          </a:solidFill>
                        </a:rPr>
                        <a:t>Gitlab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at CERN</a:t>
                      </a:r>
                      <a:endParaRPr lang="en-GB" sz="16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Wojtek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511800" y="831074"/>
            <a:ext cx="3539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Divided up these tasks during meeting.</a:t>
            </a:r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- 2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356657"/>
              </p:ext>
            </p:extLst>
          </p:nvPr>
        </p:nvGraphicFramePr>
        <p:xfrm>
          <a:off x="457198" y="1358898"/>
          <a:ext cx="8410576" cy="486084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memories)</a:t>
                      </a:r>
                      <a:endParaRPr lang="en-GB" dirty="0" smtClean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Jaya John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codebase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Matt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Understand</a:t>
                      </a:r>
                      <a:r>
                        <a:rPr lang="en-GB" baseline="0" dirty="0" smtClean="0"/>
                        <a:t> current version of ABC130* serial interface – triggers and commands </a:t>
                      </a:r>
                      <a:r>
                        <a:rPr lang="en-GB" baseline="0" dirty="0" smtClean="0">
                          <a:solidFill>
                            <a:srgbClr val="FF0066"/>
                          </a:solidFill>
                          <a:sym typeface="Wingdings" panose="05000000000000000000" pitchFamily="2" charset="2"/>
                        </a:rPr>
                        <a:t> decide the way forward on the serial interface</a:t>
                      </a:r>
                    </a:p>
                    <a:p>
                      <a:endParaRPr lang="en-GB" sz="1600" baseline="0" dirty="0" smtClean="0">
                        <a:solidFill>
                          <a:srgbClr val="FF0066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After discussion, we think we could use two possible interfaces from ITSDAQ to the ABCN’, in the time before the ABC130*-HCC* interface is finalised (L0tag etc)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re-use ABC130 serial interface (L0/</a:t>
                      </a:r>
                      <a:r>
                        <a:rPr lang="en-GB" sz="1600" baseline="0" dirty="0" err="1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Cmd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 and R3/L1) – we get blocks for free, including in the ITSDAQ firmware and software, and the “TMU” block to control the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CHESS-2 Data Emulator. </a:t>
                      </a:r>
                      <a:r>
                        <a:rPr lang="en-GB" sz="12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(TMU = Trouble Making Unit, a block which acts like a separately-addressable chip on the L0/CMD bus)</a:t>
                      </a:r>
                      <a:endParaRPr lang="en-GB" sz="1600" baseline="0" dirty="0" smtClean="0">
                        <a:solidFill>
                          <a:srgbClr val="0000FF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register read/write interface – which is what the commands resolve</a:t>
                      </a:r>
                      <a:endParaRPr lang="en-GB" sz="16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Wojtek (with help from Matt and Jaya John)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3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226785"/>
              </p:ext>
            </p:extLst>
          </p:nvPr>
        </p:nvGraphicFramePr>
        <p:xfrm>
          <a:off x="457198" y="787398"/>
          <a:ext cx="8410576" cy="563348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like one of the * series of chips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66"/>
                          </a:solidFill>
                        </a:rPr>
                        <a:t>We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a</a:t>
                      </a:r>
                      <a:r>
                        <a:rPr lang="en-GB" sz="1600" dirty="0" smtClean="0">
                          <a:solidFill>
                            <a:srgbClr val="FF0066"/>
                          </a:solidFill>
                        </a:rPr>
                        <a:t>greed to revisit who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will do what, when we are further with the basics.</a:t>
                      </a:r>
                      <a:endParaRPr lang="en-GB" sz="16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*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* Command-to-SPI bridge, to control TJ-CHESS-2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</a:t>
                      </a:r>
                      <a:r>
                        <a:rPr lang="en-GB" baseline="0" dirty="0" smtClean="0"/>
                        <a:t> to use current serial line protocols as working in the present ABC130* code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see discussion though at the bottom of slide 4</a:t>
                      </a:r>
                      <a:endParaRPr lang="en-GB" dirty="0" smtClean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</a:t>
            </a:r>
            <a:r>
              <a:rPr lang="en-GB" sz="3600" dirty="0" smtClean="0">
                <a:solidFill>
                  <a:srgbClr val="0000FF"/>
                </a:solidFill>
              </a:rPr>
              <a:t>ABCN’ tasks in more detail – 1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43" y="687911"/>
            <a:ext cx="10515600" cy="1325563"/>
          </a:xfrm>
        </p:spPr>
        <p:txBody>
          <a:bodyPr/>
          <a:lstStyle/>
          <a:p>
            <a:pPr algn="l"/>
            <a:r>
              <a:rPr lang="en-US" dirty="0" smtClean="0"/>
              <a:t>Data Path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9143" y="2148411"/>
            <a:ext cx="10515600" cy="4351338"/>
          </a:xfrm>
        </p:spPr>
        <p:txBody>
          <a:bodyPr/>
          <a:lstStyle/>
          <a:p>
            <a:r>
              <a:rPr lang="en-US" dirty="0" smtClean="0"/>
              <a:t>Organize Chess 2 data into pipeline memory</a:t>
            </a:r>
          </a:p>
          <a:p>
            <a:r>
              <a:rPr lang="en-US" dirty="0" smtClean="0"/>
              <a:t>L0 selection into Event Buffer</a:t>
            </a:r>
          </a:p>
          <a:p>
            <a:r>
              <a:rPr lang="en-US" dirty="0" smtClean="0"/>
              <a:t>R3/L1 (PR/LP) selection into </a:t>
            </a:r>
            <a:r>
              <a:rPr lang="en-US" dirty="0" err="1" smtClean="0"/>
              <a:t>packetizer</a:t>
            </a:r>
            <a:endParaRPr lang="en-US" dirty="0" smtClean="0"/>
          </a:p>
          <a:p>
            <a:r>
              <a:rPr lang="en-US" dirty="0" smtClean="0"/>
              <a:t>Build 54-bit packets with 33-bit payloads</a:t>
            </a:r>
          </a:p>
          <a:p>
            <a:pPr lvl="1"/>
            <a:r>
              <a:rPr lang="en-US" dirty="0" smtClean="0"/>
              <a:t>Design this structure early!</a:t>
            </a:r>
          </a:p>
          <a:p>
            <a:r>
              <a:rPr lang="en-US" dirty="0" smtClean="0"/>
              <a:t>Port ABC130 </a:t>
            </a:r>
            <a:r>
              <a:rPr lang="en-US" dirty="0" err="1" smtClean="0"/>
              <a:t>serializer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611738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-- from Paul Keener’s slides of 11 Feb</a:t>
            </a:r>
          </a:p>
          <a:p>
            <a:pPr algn="l"/>
            <a:r>
              <a:rPr lang="en-GB" sz="2000" dirty="0">
                <a:solidFill>
                  <a:srgbClr val="FF0066"/>
                </a:solidFill>
              </a:rPr>
              <a:t>W</a:t>
            </a:r>
            <a:r>
              <a:rPr lang="en-GB" sz="2000" dirty="0" smtClean="0">
                <a:solidFill>
                  <a:srgbClr val="FF0066"/>
                </a:solidFill>
              </a:rPr>
              <a:t>hile these refer to the ABC130, the big picture of the work is still the same. </a:t>
            </a:r>
            <a:endParaRPr lang="en-GB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42900" y="6835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Command Protocol Convertor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42900" y="21440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Port ABC130 Command Decoder &amp; Registers</a:t>
            </a:r>
          </a:p>
          <a:p>
            <a:pPr lvl="1"/>
            <a:r>
              <a:rPr lang="en-US" dirty="0" smtClean="0"/>
              <a:t>Registers can be simplified (don’t need triplication)</a:t>
            </a:r>
          </a:p>
          <a:p>
            <a:r>
              <a:rPr lang="en-US" dirty="0" smtClean="0"/>
              <a:t>Interface to outgoing command structure</a:t>
            </a:r>
          </a:p>
          <a:p>
            <a:r>
              <a:rPr lang="en-US" dirty="0" smtClean="0"/>
              <a:t>Design </a:t>
            </a:r>
            <a:r>
              <a:rPr lang="en-US" dirty="0" err="1" smtClean="0"/>
              <a:t>readback</a:t>
            </a:r>
            <a:r>
              <a:rPr lang="en-US" dirty="0" smtClean="0"/>
              <a:t> mechanism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</a:t>
            </a:r>
            <a:r>
              <a:rPr lang="en-GB" sz="3600" dirty="0" smtClean="0">
                <a:solidFill>
                  <a:srgbClr val="0000FF"/>
                </a:solidFill>
              </a:rPr>
              <a:t>ABCN’ tasks in more detail – 2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611738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-- from Paul Keener’s slides of 11 Feb </a:t>
            </a: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3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770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Next steps  – with notes from during the meeting  17 March 2016</vt:lpstr>
      <vt:lpstr>PowerPoint Presentation</vt:lpstr>
      <vt:lpstr>PowerPoint Presentation</vt:lpstr>
      <vt:lpstr>PowerPoint Presentation</vt:lpstr>
      <vt:lpstr>PowerPoint Presentation</vt:lpstr>
      <vt:lpstr>Data Path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327</cp:revision>
  <cp:lastPrinted>2015-07-21T15:43:16Z</cp:lastPrinted>
  <dcterms:created xsi:type="dcterms:W3CDTF">2014-09-18T13:48:06Z</dcterms:created>
  <dcterms:modified xsi:type="dcterms:W3CDTF">2016-03-21T14:28:11Z</dcterms:modified>
</cp:coreProperties>
</file>