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299" r:id="rId3"/>
    <p:sldId id="324" r:id="rId4"/>
    <p:sldId id="327" r:id="rId5"/>
    <p:sldId id="325" r:id="rId6"/>
    <p:sldId id="326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FFFFCC"/>
    <a:srgbClr val="CCFFCC"/>
    <a:srgbClr val="FFCC99"/>
    <a:srgbClr val="CCECFF"/>
    <a:srgbClr val="33CC33"/>
    <a:srgbClr val="FFCCFF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1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17/03/2016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categoryDisplay.py?categId=42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89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00FF"/>
                </a:solidFill>
              </a:rPr>
              <a:t>Hardware platforms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- </a:t>
            </a:r>
            <a:r>
              <a:rPr lang="en-GB" sz="3100" dirty="0" smtClean="0">
                <a:solidFill>
                  <a:srgbClr val="FF0066"/>
                </a:solidFill>
              </a:rPr>
              <a:t>with notes from during the meeting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17 March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J. J. John</a:t>
            </a:r>
          </a:p>
          <a:p>
            <a:r>
              <a:rPr lang="en-GB" dirty="0" smtClean="0"/>
              <a:t>with input from many colleagues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Agenda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Summarise hardware platform discussions since last ABCN’ meeting</a:t>
            </a:r>
          </a:p>
          <a:p>
            <a:pPr lvl="2">
              <a:spcAft>
                <a:spcPts val="600"/>
              </a:spcAft>
            </a:pPr>
            <a:r>
              <a:rPr lang="en-GB" sz="2000" dirty="0" smtClean="0"/>
              <a:t>(iterated at CMOS Fortnightly meetings and with Matt by e-mail)</a:t>
            </a:r>
            <a:br>
              <a:rPr lang="en-GB" sz="2000" dirty="0" smtClean="0"/>
            </a:br>
            <a:endParaRPr lang="en-GB" sz="2000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Go over first steps and divide up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	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7200" y="300221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Meetings reminder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3800338"/>
            <a:ext cx="879584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Following the poll, these will be every </a:t>
            </a:r>
            <a:r>
              <a:rPr lang="en-GB" sz="2000" b="1" dirty="0" smtClean="0">
                <a:solidFill>
                  <a:srgbClr val="0000FF"/>
                </a:solidFill>
              </a:rPr>
              <a:t>Thursday</a:t>
            </a:r>
            <a:r>
              <a:rPr lang="en-GB" sz="2000" dirty="0" smtClean="0">
                <a:solidFill>
                  <a:srgbClr val="0000FF"/>
                </a:solidFill>
              </a:rPr>
              <a:t> </a:t>
            </a:r>
            <a:r>
              <a:rPr lang="en-GB" sz="2000" dirty="0" smtClean="0"/>
              <a:t>at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000" dirty="0" smtClean="0"/>
              <a:t>7:30am Pacific / 10:30am Eastern / 14:30 UK / 15:30 Geneva / 22:30 China</a:t>
            </a:r>
            <a:br>
              <a:rPr lang="en-GB" sz="2000" dirty="0" smtClean="0"/>
            </a:br>
            <a:r>
              <a:rPr lang="en-GB" sz="2000" dirty="0" smtClean="0"/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Link to series of </a:t>
            </a:r>
            <a:r>
              <a:rPr lang="en-GB" sz="2000" dirty="0"/>
              <a:t>meetings: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indico.desy.de/categoryDisplay.py?categId=424</a:t>
            </a:r>
            <a:r>
              <a:rPr lang="en-GB" sz="2000" dirty="0" smtClean="0"/>
              <a:t> </a:t>
            </a:r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Attendees 2016-03-17:  Wojtek </a:t>
            </a:r>
            <a:r>
              <a:rPr lang="en-GB" sz="2000" dirty="0" err="1" smtClean="0">
                <a:solidFill>
                  <a:srgbClr val="FF0066"/>
                </a:solidFill>
              </a:rPr>
              <a:t>Fedorko</a:t>
            </a:r>
            <a:r>
              <a:rPr lang="en-GB" sz="2000" dirty="0" smtClean="0">
                <a:solidFill>
                  <a:srgbClr val="FF0066"/>
                </a:solidFill>
              </a:rPr>
              <a:t>, Jaya John </a:t>
            </a:r>
            <a:r>
              <a:rPr lang="en-GB" sz="2000" dirty="0" err="1" smtClean="0">
                <a:solidFill>
                  <a:srgbClr val="FF0066"/>
                </a:solidFill>
              </a:rPr>
              <a:t>John</a:t>
            </a:r>
            <a:r>
              <a:rPr lang="en-GB" sz="2000" dirty="0" smtClean="0">
                <a:solidFill>
                  <a:srgbClr val="FF0066"/>
                </a:solidFill>
              </a:rPr>
              <a:t>, Weiguo Lu, Matt Warren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Apologies 2016-03-17: </a:t>
            </a:r>
            <a:r>
              <a:rPr lang="en-GB" sz="2000" dirty="0">
                <a:solidFill>
                  <a:srgbClr val="FF0066"/>
                </a:solidFill>
              </a:rPr>
              <a:t>Hervé </a:t>
            </a:r>
            <a:r>
              <a:rPr lang="en-GB" sz="2000" dirty="0" smtClean="0">
                <a:solidFill>
                  <a:srgbClr val="FF0066"/>
                </a:solidFill>
              </a:rPr>
              <a:t>Grabas, Paul Keener</a:t>
            </a:r>
            <a:endParaRPr lang="en-GB" sz="24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hardware – phase 1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 smtClean="0"/>
              <a:t>First platform will be Nexys Video </a:t>
            </a:r>
            <a:r>
              <a:rPr lang="en-GB" sz="2000" dirty="0" smtClean="0"/>
              <a:t>= new ITk Strips/ITSDAQ platform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GB" sz="1200" dirty="0" smtClean="0"/>
          </a:p>
          <a:p>
            <a:pPr lvl="1">
              <a:spcAft>
                <a:spcPts val="600"/>
              </a:spcAft>
            </a:pPr>
            <a:r>
              <a:rPr lang="en-GB" sz="2000" dirty="0" smtClean="0"/>
              <a:t>All functions within one FPGA =&gt; avoid dependence on any FMC-to-X adaptor boards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1600" dirty="0" smtClean="0"/>
              <a:t>(FMC = FPGA Mezzanine Connector, data connector on Nexys Video)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11560" y="3246549"/>
            <a:ext cx="451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Nexys Video</a:t>
            </a:r>
            <a:endParaRPr lang="en-GB" sz="1400" b="1" dirty="0"/>
          </a:p>
        </p:txBody>
      </p:sp>
      <p:sp>
        <p:nvSpPr>
          <p:cNvPr id="87" name="Rectangle 86"/>
          <p:cNvSpPr/>
          <p:nvPr/>
        </p:nvSpPr>
        <p:spPr>
          <a:xfrm>
            <a:off x="719571" y="3563156"/>
            <a:ext cx="4849225" cy="1764196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82967" y="3676142"/>
            <a:ext cx="4373109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624228" y="4102934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5040052" y="4319240"/>
            <a:ext cx="158417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5040052" y="4463256"/>
            <a:ext cx="1584176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877962" y="3676142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sz="1400" dirty="0"/>
          </a:p>
        </p:txBody>
      </p:sp>
      <p:sp>
        <p:nvSpPr>
          <p:cNvPr id="97" name="Rectangle 96"/>
          <p:cNvSpPr/>
          <p:nvPr/>
        </p:nvSpPr>
        <p:spPr>
          <a:xfrm>
            <a:off x="1322761" y="4030926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CHESS-2 Data Emulator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647763" y="4030926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525588" y="3561060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SCTDAQ s/w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with adaptations</a:t>
            </a:r>
            <a:endParaRPr lang="en-GB" sz="1400" dirty="0"/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2362922" y="4319240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2362922" y="4463256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ight Brace 102"/>
          <p:cNvSpPr/>
          <p:nvPr/>
        </p:nvSpPr>
        <p:spPr>
          <a:xfrm rot="5400000">
            <a:off x="3063572" y="3163900"/>
            <a:ext cx="235670" cy="3717293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1862902" y="5055579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sp>
        <p:nvSpPr>
          <p:cNvPr id="105" name="Rectangle 104"/>
          <p:cNvSpPr/>
          <p:nvPr/>
        </p:nvSpPr>
        <p:spPr>
          <a:xfrm>
            <a:off x="3999891" y="4030926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ITSDAQ control and readout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3700582" y="4319240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3700582" y="4463256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5361291" y="4478425"/>
            <a:ext cx="14069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Ethernet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7504" y="6150118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We agreed this was the best starting point.</a:t>
            </a:r>
            <a:endParaRPr lang="en-GB" sz="2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56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hardware – </a:t>
            </a:r>
            <a:r>
              <a:rPr lang="en-GB" sz="3600" dirty="0" smtClean="0">
                <a:solidFill>
                  <a:srgbClr val="FF0066"/>
                </a:solidFill>
              </a:rPr>
              <a:t>phase 2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After discussion: there is a good deal to learn about timing when we run the DAQ on separate hardware, so to avoid surprises, we should not skip this step. </a:t>
            </a:r>
            <a:endParaRPr lang="en-GB" sz="2000" dirty="0">
              <a:solidFill>
                <a:srgbClr val="FF00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1682105"/>
            <a:ext cx="451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Nexys Video</a:t>
            </a:r>
            <a:endParaRPr lang="en-GB" sz="1400" b="1" dirty="0"/>
          </a:p>
        </p:txBody>
      </p:sp>
      <p:sp>
        <p:nvSpPr>
          <p:cNvPr id="8" name="Rectangle 7"/>
          <p:cNvSpPr/>
          <p:nvPr/>
        </p:nvSpPr>
        <p:spPr>
          <a:xfrm>
            <a:off x="719572" y="1998712"/>
            <a:ext cx="3384376" cy="1764196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82968" y="2111698"/>
            <a:ext cx="3040960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16329" y="2538507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65547" y="2538490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402204" y="2754796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406846" y="2898812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77962" y="2111698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87924" y="2754796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7924" y="2898812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322761" y="2466482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CHESS-2 Data Emulator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47763" y="2466482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48164" y="2241215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Atlys</a:t>
            </a:r>
            <a:endParaRPr lang="en-GB" sz="1400" b="1" dirty="0"/>
          </a:p>
        </p:txBody>
      </p:sp>
      <p:sp>
        <p:nvSpPr>
          <p:cNvPr id="33" name="Rectangle 32"/>
          <p:cNvSpPr/>
          <p:nvPr/>
        </p:nvSpPr>
        <p:spPr>
          <a:xfrm>
            <a:off x="7557535" y="2025191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SCTDAQ s/w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with adaptations</a:t>
            </a:r>
            <a:endParaRPr lang="en-GB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362922" y="2754796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362922" y="2898812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ight Brace 81"/>
          <p:cNvSpPr/>
          <p:nvPr/>
        </p:nvSpPr>
        <p:spPr>
          <a:xfrm rot="5400000">
            <a:off x="2387507" y="2275521"/>
            <a:ext cx="235670" cy="2365163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1206034" y="3491135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sp>
        <p:nvSpPr>
          <p:cNvPr id="109" name="Rectangle 108"/>
          <p:cNvSpPr/>
          <p:nvPr/>
        </p:nvSpPr>
        <p:spPr>
          <a:xfrm>
            <a:off x="4561978" y="2532072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F2V adaptor board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817400" y="3131094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Ethernet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cable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4124951" y="3131095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FMC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connector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5852986" y="2754796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5857628" y="2898812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5283501" y="3131095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VHDCI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cable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11560" y="4026177"/>
            <a:ext cx="451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Nexys Video</a:t>
            </a:r>
            <a:endParaRPr lang="en-GB" sz="1400" b="1" dirty="0"/>
          </a:p>
        </p:txBody>
      </p:sp>
      <p:sp>
        <p:nvSpPr>
          <p:cNvPr id="48" name="Rectangle 47"/>
          <p:cNvSpPr/>
          <p:nvPr/>
        </p:nvSpPr>
        <p:spPr>
          <a:xfrm>
            <a:off x="719572" y="4342784"/>
            <a:ext cx="3384376" cy="1764196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82968" y="4455770"/>
            <a:ext cx="3040960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678613" y="5920010"/>
            <a:ext cx="127063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7402204" y="5098868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7406846" y="5242884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877962" y="4455770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sz="14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687924" y="5098868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687924" y="5242884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1322761" y="4810554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CHESS-2 Data Emulator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647763" y="4810554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678613" y="4594812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Nexys Video</a:t>
            </a:r>
            <a:endParaRPr lang="en-GB" sz="1400" b="1" dirty="0"/>
          </a:p>
        </p:txBody>
      </p:sp>
      <p:sp>
        <p:nvSpPr>
          <p:cNvPr id="60" name="Rectangle 59"/>
          <p:cNvSpPr/>
          <p:nvPr/>
        </p:nvSpPr>
        <p:spPr>
          <a:xfrm>
            <a:off x="6258594" y="5944150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SCTDAQ s/w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with adaptations</a:t>
            </a:r>
            <a:endParaRPr lang="en-GB" sz="1400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2362922" y="5098868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362922" y="5242884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ight Brace 62"/>
          <p:cNvSpPr/>
          <p:nvPr/>
        </p:nvSpPr>
        <p:spPr>
          <a:xfrm rot="5400000">
            <a:off x="2387507" y="4619593"/>
            <a:ext cx="235670" cy="2365163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1206034" y="5835207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sp>
        <p:nvSpPr>
          <p:cNvPr id="65" name="Rectangle 64"/>
          <p:cNvSpPr/>
          <p:nvPr/>
        </p:nvSpPr>
        <p:spPr>
          <a:xfrm>
            <a:off x="4561978" y="4876144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F2V adaptor board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387869" y="5533155"/>
            <a:ext cx="870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Ethernet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255608" y="5475167"/>
            <a:ext cx="5611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FMC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5852986" y="5098868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857628" y="5242884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283501" y="5475167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VHDCI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cable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663373" y="4882579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116328" y="4876144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F2V adaptor board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235468" y="5454079"/>
            <a:ext cx="0" cy="46593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8387868" y="5454079"/>
            <a:ext cx="0" cy="465931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ight Brace 78"/>
          <p:cNvSpPr/>
          <p:nvPr/>
        </p:nvSpPr>
        <p:spPr>
          <a:xfrm rot="16200000">
            <a:off x="5870622" y="3266238"/>
            <a:ext cx="235670" cy="2827496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4683826" y="3865740"/>
            <a:ext cx="26098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not so many available yet, also limited pin count =&gt; best to wait for updated FMC-to-X adaptor?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4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hardware – phase </a:t>
            </a:r>
            <a:r>
              <a:rPr lang="en-GB" sz="3600" dirty="0" smtClean="0">
                <a:solidFill>
                  <a:srgbClr val="FF0066"/>
                </a:solidFill>
              </a:rPr>
              <a:t>3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000" b="1" dirty="0" smtClean="0"/>
              <a:t>First hardware with a CHESS-2 chip </a:t>
            </a:r>
            <a:r>
              <a:rPr lang="en-GB" sz="2000" dirty="0" smtClean="0"/>
              <a:t>= CHESS-2 readout system by SLAC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The ABCN’ code will be added as a block within an FPGA on the HSIO-2: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9571" y="2512641"/>
            <a:ext cx="3456385" cy="216024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347864" y="4195476"/>
            <a:ext cx="75608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85137" y="29224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85137" y="36502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85137" y="4001441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282922" y="2512641"/>
            <a:ext cx="3456385" cy="216024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212159" y="2204864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HSIO-2</a:t>
            </a:r>
            <a:endParaRPr lang="en-GB" sz="1400" dirty="0"/>
          </a:p>
        </p:txBody>
      </p:sp>
      <p:sp>
        <p:nvSpPr>
          <p:cNvPr id="63" name="Right Brace 62"/>
          <p:cNvSpPr/>
          <p:nvPr/>
        </p:nvSpPr>
        <p:spPr>
          <a:xfrm rot="5400000">
            <a:off x="3237515" y="4078122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11560" y="2204864"/>
            <a:ext cx="14633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CHESS-2 board(s)</a:t>
            </a:r>
            <a:endParaRPr lang="en-GB" sz="1400" dirty="0"/>
          </a:p>
        </p:txBody>
      </p:sp>
      <p:sp>
        <p:nvSpPr>
          <p:cNvPr id="67" name="Rectangle 66"/>
          <p:cNvSpPr/>
          <p:nvPr/>
        </p:nvSpPr>
        <p:spPr>
          <a:xfrm>
            <a:off x="609600" y="4927876"/>
            <a:ext cx="32429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the partitioning of the boards,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 and need for any adaptor boards,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are to be seen </a:t>
            </a:r>
            <a:endParaRPr lang="en-GB" sz="1400" dirty="0"/>
          </a:p>
        </p:txBody>
      </p:sp>
      <p:sp>
        <p:nvSpPr>
          <p:cNvPr id="69" name="Rectangle 68"/>
          <p:cNvSpPr/>
          <p:nvPr/>
        </p:nvSpPr>
        <p:spPr>
          <a:xfrm>
            <a:off x="4490634" y="2897462"/>
            <a:ext cx="3040960" cy="13509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463988" y="2872681"/>
            <a:ext cx="6270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6260551" y="3081251"/>
            <a:ext cx="1040161" cy="9932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Usual HSIO-2 firmware/contents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806125" y="3196717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920372" y="3307625"/>
            <a:ext cx="1054982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915816" y="3520753"/>
            <a:ext cx="1890309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915816" y="3700773"/>
            <a:ext cx="1890309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167844" y="2512641"/>
            <a:ext cx="0" cy="216024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848563" y="3051010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RCE s/w</a:t>
            </a:r>
            <a:endParaRPr lang="en-GB" sz="14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935596" y="2850425"/>
            <a:ext cx="1666876" cy="1485813"/>
            <a:chOff x="4652696" y="2706327"/>
            <a:chExt cx="1666876" cy="1485813"/>
          </a:xfrm>
        </p:grpSpPr>
        <p:grpSp>
          <p:nvGrpSpPr>
            <p:cNvPr id="57" name="Group 56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65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" name="Rectangle 75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sp>
        <p:nvSpPr>
          <p:cNvPr id="77" name="Rectangle 76"/>
          <p:cNvSpPr/>
          <p:nvPr/>
        </p:nvSpPr>
        <p:spPr>
          <a:xfrm>
            <a:off x="863588" y="2584649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78" name="Right Brace 77"/>
          <p:cNvSpPr/>
          <p:nvPr/>
        </p:nvSpPr>
        <p:spPr>
          <a:xfrm rot="5400000">
            <a:off x="5933023" y="3058285"/>
            <a:ext cx="235670" cy="2489465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4752020" y="4365104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5846286" y="3520753"/>
            <a:ext cx="41426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5846286" y="3700773"/>
            <a:ext cx="41426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300712" y="3520753"/>
            <a:ext cx="61966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7295590" y="3700773"/>
            <a:ext cx="624782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5475" y="5666540"/>
            <a:ext cx="879584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After discussion: it is very important for this interface to be a standard connector, such as an FMC. Ideally, this would be an HPC FMC where the pins are set up so that an LPC FMC would have access to 2 of the 3 of the CHESS-2 arrays. </a:t>
            </a: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Then we could do first tests with our existing Nexys Video set-up, for example, to get going sooner.</a:t>
            </a:r>
            <a:endParaRPr lang="en-GB" sz="1600" dirty="0">
              <a:solidFill>
                <a:srgbClr val="FF0066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229743" y="3879126"/>
            <a:ext cx="0" cy="1787414"/>
          </a:xfrm>
          <a:prstGeom prst="straightConnector1">
            <a:avLst/>
          </a:prstGeom>
          <a:ln w="317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523396" y="4729451"/>
            <a:ext cx="44519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It will be some learning to be able to integrate the ABCN’ code ont</a:t>
            </a:r>
            <a:r>
              <a:rPr lang="en-GB" sz="1400" dirty="0" smtClean="0">
                <a:solidFill>
                  <a:srgbClr val="FF0066"/>
                </a:solidFill>
              </a:rPr>
              <a:t>o an FPGA on the HSIO-2 and learn to operate the software.</a:t>
            </a:r>
            <a:endParaRPr lang="en-GB" sz="1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2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/>
          <p:nvPr/>
        </p:nvSpPr>
        <p:spPr>
          <a:xfrm>
            <a:off x="2879812" y="2700866"/>
            <a:ext cx="3492388" cy="3716466"/>
          </a:xfrm>
          <a:prstGeom prst="rect">
            <a:avLst/>
          </a:prstGeom>
          <a:solidFill>
            <a:srgbClr val="33CC33">
              <a:alpha val="5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49796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hardware </a:t>
            </a:r>
            <a:r>
              <a:rPr lang="en-GB" sz="3600" dirty="0">
                <a:solidFill>
                  <a:srgbClr val="0000FF"/>
                </a:solidFill>
              </a:rPr>
              <a:t>– phase </a:t>
            </a:r>
            <a:r>
              <a:rPr lang="en-GB" sz="3600" dirty="0" smtClean="0">
                <a:solidFill>
                  <a:srgbClr val="FF0066"/>
                </a:solidFill>
              </a:rPr>
              <a:t>4</a:t>
            </a:r>
            <a:r>
              <a:rPr lang="en-GB" sz="3600" dirty="0" smtClean="0">
                <a:solidFill>
                  <a:srgbClr val="0000FF"/>
                </a:solidFill>
              </a:rPr>
              <a:t> </a:t>
            </a:r>
            <a:r>
              <a:rPr lang="en-GB" sz="3600" dirty="0">
                <a:solidFill>
                  <a:srgbClr val="0000FF"/>
                </a:solidFill>
              </a:rPr>
              <a:t>(reminder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GB" sz="3600" dirty="0" smtClean="0">
                <a:solidFill>
                  <a:srgbClr val="0000FF"/>
                </a:solidFill>
              </a:rPr>
              <a:t>CHESS-2 Demonstrator 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3" name="Right Brace 62"/>
          <p:cNvSpPr/>
          <p:nvPr/>
        </p:nvSpPr>
        <p:spPr>
          <a:xfrm rot="16200000">
            <a:off x="3663632" y="1712361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3146875" y="1916832"/>
            <a:ext cx="12435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 smtClean="0">
                <a:sym typeface="Wingdings" panose="05000000000000000000" pitchFamily="2" charset="2"/>
              </a:rPr>
              <a:t>CHESS-2</a:t>
            </a:r>
            <a:r>
              <a:rPr lang="en-GB" sz="1400" dirty="0" smtClean="0">
                <a:sym typeface="Wingdings" panose="05000000000000000000" pitchFamily="2" charset="2"/>
              </a:rPr>
              <a:t/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2 x 2.4cm</a:t>
            </a:r>
            <a:endParaRPr lang="en-GB" sz="1400" dirty="0"/>
          </a:p>
        </p:txBody>
      </p:sp>
      <p:sp>
        <p:nvSpPr>
          <p:cNvPr id="69" name="Rectangle 68"/>
          <p:cNvSpPr/>
          <p:nvPr/>
        </p:nvSpPr>
        <p:spPr>
          <a:xfrm>
            <a:off x="1691680" y="2331534"/>
            <a:ext cx="124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636297" y="2700866"/>
            <a:ext cx="1243515" cy="3716466"/>
            <a:chOff x="1331640" y="2448838"/>
            <a:chExt cx="1243515" cy="3716466"/>
          </a:xfrm>
        </p:grpSpPr>
        <p:sp>
          <p:nvSpPr>
            <p:cNvPr id="64" name="Rectangle 63"/>
            <p:cNvSpPr/>
            <p:nvPr/>
          </p:nvSpPr>
          <p:spPr>
            <a:xfrm>
              <a:off x="1331640" y="2448838"/>
              <a:ext cx="1243515" cy="3716466"/>
            </a:xfrm>
            <a:prstGeom prst="rect">
              <a:avLst/>
            </a:prstGeom>
            <a:solidFill>
              <a:srgbClr val="33CC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468893" y="2851403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511660" y="5661248"/>
              <a:ext cx="900100" cy="360041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447764" y="2521180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447764" y="286474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447764" y="360018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447764" y="4033620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447764" y="4397141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447764" y="5138237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468893" y="4309950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6336196" y="2331534"/>
            <a:ext cx="124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200" y="2700866"/>
            <a:ext cx="1243515" cy="3716466"/>
            <a:chOff x="6336196" y="2700866"/>
            <a:chExt cx="1243515" cy="3716466"/>
          </a:xfrm>
        </p:grpSpPr>
        <p:sp>
          <p:nvSpPr>
            <p:cNvPr id="97" name="Rectangle 96"/>
            <p:cNvSpPr/>
            <p:nvPr/>
          </p:nvSpPr>
          <p:spPr>
            <a:xfrm>
              <a:off x="6336196" y="2700866"/>
              <a:ext cx="1243515" cy="3716466"/>
            </a:xfrm>
            <a:prstGeom prst="rect">
              <a:avLst/>
            </a:prstGeom>
            <a:solidFill>
              <a:srgbClr val="33CC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653469" y="3103431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516216" y="5913276"/>
              <a:ext cx="900100" cy="360041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393549" y="277320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93549" y="350100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393549" y="3852216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393549" y="428564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393549" y="5044053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393549" y="5390265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53469" y="4561978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8" name="Right Brace 107"/>
          <p:cNvSpPr/>
          <p:nvPr/>
        </p:nvSpPr>
        <p:spPr>
          <a:xfrm rot="16200000">
            <a:off x="5355468" y="1712361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4838711" y="1916832"/>
            <a:ext cx="12435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 smtClean="0">
                <a:sym typeface="Wingdings" panose="05000000000000000000" pitchFamily="2" charset="2"/>
              </a:rPr>
              <a:t>CHESS-2</a:t>
            </a:r>
            <a:r>
              <a:rPr lang="en-GB" sz="1400" dirty="0" smtClean="0">
                <a:sym typeface="Wingdings" panose="05000000000000000000" pitchFamily="2" charset="2"/>
              </a:rPr>
              <a:t/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2 x 2.4cm</a:t>
            </a:r>
            <a:endParaRPr lang="en-GB" sz="1400" dirty="0"/>
          </a:p>
        </p:txBody>
      </p:sp>
      <p:sp>
        <p:nvSpPr>
          <p:cNvPr id="111" name="Rectangle 110"/>
          <p:cNvSpPr/>
          <p:nvPr/>
        </p:nvSpPr>
        <p:spPr>
          <a:xfrm>
            <a:off x="3077210" y="5771001"/>
            <a:ext cx="3150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 may extend as baseboard, to be seen</a:t>
            </a:r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4652696" y="2706327"/>
            <a:ext cx="1666876" cy="1485813"/>
            <a:chOff x="4652696" y="2706327"/>
            <a:chExt cx="1666876" cy="1485813"/>
          </a:xfrm>
        </p:grpSpPr>
        <p:grpSp>
          <p:nvGrpSpPr>
            <p:cNvPr id="12" name="Group 11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6" name="Rectangle 95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935196" y="2706327"/>
            <a:ext cx="1666875" cy="1485813"/>
            <a:chOff x="2935196" y="2706327"/>
            <a:chExt cx="1666875" cy="1485813"/>
          </a:xfrm>
        </p:grpSpPr>
        <p:grpSp>
          <p:nvGrpSpPr>
            <p:cNvPr id="8" name="Group 7"/>
            <p:cNvGrpSpPr/>
            <p:nvPr/>
          </p:nvGrpSpPr>
          <p:grpSpPr>
            <a:xfrm>
              <a:off x="2935196" y="2706327"/>
              <a:ext cx="1666875" cy="1485813"/>
              <a:chOff x="2935196" y="2706327"/>
              <a:chExt cx="1666875" cy="1485813"/>
            </a:xfrm>
          </p:grpSpPr>
          <p:pic>
            <p:nvPicPr>
              <p:cNvPr id="70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 rot="10800000">
                <a:off x="2935196" y="3449190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07771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" name="Rectangle 1"/>
              <p:cNvSpPr/>
              <p:nvPr/>
            </p:nvSpPr>
            <p:spPr>
              <a:xfrm>
                <a:off x="29351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3237264" y="3842295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345177" y="3496428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237263" y="3120683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237264" y="2773208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652696" y="4247443"/>
            <a:ext cx="1666876" cy="1485813"/>
            <a:chOff x="4652696" y="2706327"/>
            <a:chExt cx="1666876" cy="1485813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118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0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" name="Rectangle 121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935196" y="4247443"/>
            <a:ext cx="1666875" cy="1485813"/>
            <a:chOff x="2935196" y="2706327"/>
            <a:chExt cx="1666875" cy="1485813"/>
          </a:xfrm>
        </p:grpSpPr>
        <p:grpSp>
          <p:nvGrpSpPr>
            <p:cNvPr id="124" name="Group 123"/>
            <p:cNvGrpSpPr/>
            <p:nvPr/>
          </p:nvGrpSpPr>
          <p:grpSpPr>
            <a:xfrm>
              <a:off x="2935196" y="2706327"/>
              <a:ext cx="1666875" cy="1485813"/>
              <a:chOff x="2935196" y="2706327"/>
              <a:chExt cx="1666875" cy="1485813"/>
            </a:xfrm>
          </p:grpSpPr>
          <p:pic>
            <p:nvPicPr>
              <p:cNvPr id="129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0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 rot="10800000">
                <a:off x="2935196" y="3449190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07771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2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" name="Rectangle 132"/>
              <p:cNvSpPr/>
              <p:nvPr/>
            </p:nvSpPr>
            <p:spPr>
              <a:xfrm>
                <a:off x="29351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25" name="TextBox 124"/>
            <p:cNvSpPr txBox="1"/>
            <p:nvPr/>
          </p:nvSpPr>
          <p:spPr>
            <a:xfrm>
              <a:off x="3237264" y="3842295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345177" y="3496428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237263" y="3120683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237264" y="2773208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59252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4244</TotalTime>
  <Words>498</Words>
  <Application>Microsoft Office PowerPoint</Application>
  <PresentationFormat>On-screen Show (4:3)</PresentationFormat>
  <Paragraphs>118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Hardware platforms  - with notes from during the meeting  17 March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312</cp:revision>
  <cp:lastPrinted>2015-07-21T15:43:16Z</cp:lastPrinted>
  <dcterms:created xsi:type="dcterms:W3CDTF">2014-09-18T13:48:06Z</dcterms:created>
  <dcterms:modified xsi:type="dcterms:W3CDTF">2016-03-17T16:37:46Z</dcterms:modified>
</cp:coreProperties>
</file>