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68"/>
  </p:notesMasterIdLst>
  <p:handoutMasterIdLst>
    <p:handoutMasterId r:id="rId69"/>
  </p:handoutMasterIdLst>
  <p:sldIdLst>
    <p:sldId id="256" r:id="rId2"/>
    <p:sldId id="340" r:id="rId3"/>
    <p:sldId id="341" r:id="rId4"/>
    <p:sldId id="336" r:id="rId5"/>
    <p:sldId id="375" r:id="rId6"/>
    <p:sldId id="342" r:id="rId7"/>
    <p:sldId id="343" r:id="rId8"/>
    <p:sldId id="344" r:id="rId9"/>
    <p:sldId id="376" r:id="rId10"/>
    <p:sldId id="339" r:id="rId11"/>
    <p:sldId id="345" r:id="rId12"/>
    <p:sldId id="346" r:id="rId13"/>
    <p:sldId id="347" r:id="rId14"/>
    <p:sldId id="348" r:id="rId15"/>
    <p:sldId id="350" r:id="rId16"/>
    <p:sldId id="349" r:id="rId17"/>
    <p:sldId id="351" r:id="rId18"/>
    <p:sldId id="354" r:id="rId19"/>
    <p:sldId id="355" r:id="rId20"/>
    <p:sldId id="357" r:id="rId21"/>
    <p:sldId id="358" r:id="rId22"/>
    <p:sldId id="359" r:id="rId23"/>
    <p:sldId id="360" r:id="rId24"/>
    <p:sldId id="364" r:id="rId25"/>
    <p:sldId id="363" r:id="rId26"/>
    <p:sldId id="365" r:id="rId27"/>
    <p:sldId id="366" r:id="rId28"/>
    <p:sldId id="367" r:id="rId29"/>
    <p:sldId id="370" r:id="rId30"/>
    <p:sldId id="377" r:id="rId31"/>
    <p:sldId id="260" r:id="rId32"/>
    <p:sldId id="368" r:id="rId33"/>
    <p:sldId id="369" r:id="rId34"/>
    <p:sldId id="371" r:id="rId35"/>
    <p:sldId id="373" r:id="rId36"/>
    <p:sldId id="374" r:id="rId37"/>
    <p:sldId id="372" r:id="rId38"/>
    <p:sldId id="352" r:id="rId39"/>
    <p:sldId id="361" r:id="rId40"/>
    <p:sldId id="292" r:id="rId41"/>
    <p:sldId id="293" r:id="rId42"/>
    <p:sldId id="323" r:id="rId43"/>
    <p:sldId id="311" r:id="rId44"/>
    <p:sldId id="312" r:id="rId45"/>
    <p:sldId id="297" r:id="rId46"/>
    <p:sldId id="303" r:id="rId47"/>
    <p:sldId id="321" r:id="rId48"/>
    <p:sldId id="330" r:id="rId49"/>
    <p:sldId id="280" r:id="rId50"/>
    <p:sldId id="320" r:id="rId51"/>
    <p:sldId id="331" r:id="rId52"/>
    <p:sldId id="332" r:id="rId53"/>
    <p:sldId id="333" r:id="rId54"/>
    <p:sldId id="317" r:id="rId55"/>
    <p:sldId id="335" r:id="rId56"/>
    <p:sldId id="268" r:id="rId57"/>
    <p:sldId id="270" r:id="rId58"/>
    <p:sldId id="338" r:id="rId59"/>
    <p:sldId id="298" r:id="rId60"/>
    <p:sldId id="299" r:id="rId61"/>
    <p:sldId id="300" r:id="rId62"/>
    <p:sldId id="301" r:id="rId63"/>
    <p:sldId id="314" r:id="rId64"/>
    <p:sldId id="315" r:id="rId65"/>
    <p:sldId id="318" r:id="rId66"/>
    <p:sldId id="322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CD58"/>
    <a:srgbClr val="15F879"/>
    <a:srgbClr val="00F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240" y="8"/>
      </p:cViewPr>
      <p:guideLst>
        <p:guide orient="horz" pos="1264"/>
        <p:guide pos="47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61C00-F642-B844-B726-ECCDFEDCFE67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E22F7-FAB0-224B-8628-355170BB5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A4E65-57F2-3C41-A78E-AD43235B7762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3C7BB-A9BC-2B49-BD16-673530D65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6F2-3E25-6346-A924-054E8043A250}" type="datetime1">
              <a:rPr lang="en-US" smtClean="0"/>
              <a:t>05/09/16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3AA1-82FC-DE4E-B0ED-06E483F1CC02}" type="datetime1">
              <a:rPr lang="en-US" smtClean="0"/>
              <a:t>05/09/16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C11A-C96F-7243-9D48-D7B432A05922}" type="datetime1">
              <a:rPr lang="en-US" smtClean="0"/>
              <a:t>05/09/16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3BA9-DF01-B647-8D84-8115663B7C10}" type="datetime1">
              <a:rPr lang="en-US" smtClean="0"/>
              <a:t>05/09/16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D4C3-217E-F44C-A85D-23FA5FEA44E0}" type="datetime1">
              <a:rPr lang="en-US" smtClean="0"/>
              <a:t>05/09/16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4BF0-31A3-584B-B45F-D92AC7D41920}" type="datetime1">
              <a:rPr lang="en-US" smtClean="0"/>
              <a:t>05/09/16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E1D6-BDA6-7D45-B843-619B91F206AE}" type="datetime1">
              <a:rPr lang="en-US" smtClean="0"/>
              <a:t>05/09/16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F7C7-6B7B-2A4A-A8D4-D0D1A3120843}" type="datetime1">
              <a:rPr lang="en-US" smtClean="0"/>
              <a:t>05/09/16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FA72-711B-8A4F-B4B7-D38163BB8146}" type="datetime1">
              <a:rPr lang="en-US" smtClean="0"/>
              <a:t>05/09/16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3C8B-40F8-1649-B74D-4F93033BD89D}" type="datetime1">
              <a:rPr lang="en-US" smtClean="0"/>
              <a:t>05/09/16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E8FA-E75E-9448-8345-7EA837E8A1C3}" type="datetime1">
              <a:rPr lang="en-US" smtClean="0"/>
              <a:t>05/09/16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53310B-ACF9-2643-BDB8-F565A499AF86}" type="datetime1">
              <a:rPr lang="en-US" smtClean="0"/>
              <a:t>05/09/16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88508A8-59E9-BD4D-876D-023AE6780A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dico.cern.ch/event/432527/contributions/2223621/attachments/1321772/1982519/8_msanchez-ICHEP2016-final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86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86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426" y="-119585"/>
            <a:ext cx="8681507" cy="147002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Highlights from ICHEP 2016 PART II:</a:t>
            </a:r>
            <a:b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758" y="1083214"/>
            <a:ext cx="4194174" cy="91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James Keaveney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LHC DISCUSSION, 05.09.2016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7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-880197"/>
            <a:ext cx="8822267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Top physics – the state of the ART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86139" y="6466837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10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8-25 at 19.51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74" y="1529076"/>
            <a:ext cx="4979418" cy="3076791"/>
          </a:xfrm>
          <a:prstGeom prst="rect">
            <a:avLst/>
          </a:prstGeom>
        </p:spPr>
      </p:pic>
      <p:pic>
        <p:nvPicPr>
          <p:cNvPr id="6" name="Picture 5" descr="Screen Shot 2016-08-25 at 19.5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" y="1478277"/>
            <a:ext cx="4492618" cy="31275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400" y="2612811"/>
            <a:ext cx="728134" cy="11684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1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27400" y="2900677"/>
            <a:ext cx="364067" cy="11684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1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15199" y="2468877"/>
            <a:ext cx="965200" cy="11684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1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77275" y="2621277"/>
            <a:ext cx="118533" cy="11684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1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4133" y="726701"/>
            <a:ext cx="761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Standard Model extremely successful in predicting the cross sections of processes with top quarks: </a:t>
            </a:r>
            <a:r>
              <a:rPr lang="en-US" dirty="0" err="1" smtClean="0"/>
              <a:t>tt</a:t>
            </a:r>
            <a:r>
              <a:rPr lang="en-US" dirty="0" smtClean="0"/>
              <a:t>, t , </a:t>
            </a:r>
            <a:r>
              <a:rPr lang="en-US" dirty="0" err="1" smtClean="0"/>
              <a:t>tW</a:t>
            </a:r>
            <a:r>
              <a:rPr lang="en-US" dirty="0" smtClean="0"/>
              <a:t>, </a:t>
            </a:r>
            <a:r>
              <a:rPr lang="en-US" dirty="0" err="1" smtClean="0"/>
              <a:t>ttZ</a:t>
            </a:r>
            <a:r>
              <a:rPr lang="en-US" dirty="0" smtClean="0"/>
              <a:t>, </a:t>
            </a:r>
            <a:r>
              <a:rPr lang="en-US" dirty="0" err="1" smtClean="0"/>
              <a:t>ttW</a:t>
            </a:r>
            <a:r>
              <a:rPr lang="en-US" dirty="0" smtClean="0"/>
              <a:t>, </a:t>
            </a:r>
            <a:r>
              <a:rPr lang="en-US" dirty="0" err="1" smtClean="0"/>
              <a:t>ttγ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035835"/>
            <a:ext cx="101769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xperimental precision now ~ theory (NNLO+NNLL) precision: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Deep probe of </a:t>
            </a:r>
            <a:r>
              <a:rPr lang="en-US" sz="2000" dirty="0" err="1" smtClean="0"/>
              <a:t>pQCD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Extraction of fundamental parameters (M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s</a:t>
            </a:r>
            <a:r>
              <a:rPr lang="en-US" sz="2000" baseline="-25000" dirty="0" smtClean="0"/>
              <a:t>, </a:t>
            </a:r>
            <a:r>
              <a:rPr lang="en-US" sz="2000" dirty="0" smtClean="0"/>
              <a:t>PDFs)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Check for hints of new physics, constrain background for searches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Huge stats allow new corners of the phase space to be explored</a:t>
            </a:r>
            <a:r>
              <a:rPr lang="is-I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886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9128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11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6" name="Picture 5" descr="Screen Shot 2016-08-31 at 10.42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74"/>
            <a:ext cx="8946955" cy="65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6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PAS-TOP-14-013_Figure_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32" y="3069854"/>
            <a:ext cx="3626282" cy="3492963"/>
          </a:xfrm>
          <a:prstGeom prst="rect">
            <a:avLst/>
          </a:prstGeom>
        </p:spPr>
      </p:pic>
      <p:pic>
        <p:nvPicPr>
          <p:cNvPr id="3" name="Picture 2" descr="CMS-PAS-TOP-14-013_Figure_0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" y="2961261"/>
            <a:ext cx="5287082" cy="3795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00" y="-138957"/>
            <a:ext cx="5185484" cy="720407"/>
          </a:xfrm>
        </p:spPr>
        <p:txBody>
          <a:bodyPr>
            <a:normAutofit/>
          </a:bodyPr>
          <a:lstStyle/>
          <a:p>
            <a:r>
              <a:rPr lang="en-US" i="1" cap="none" dirty="0" smtClean="0"/>
              <a:t>2D</a:t>
            </a:r>
            <a:r>
              <a:rPr lang="en-US" cap="none" dirty="0" smtClean="0"/>
              <a:t> differential  </a:t>
            </a:r>
            <a:r>
              <a:rPr lang="en-US" cap="none" dirty="0" err="1" smtClean="0"/>
              <a:t>σ</a:t>
            </a:r>
            <a:r>
              <a:rPr lang="en-US" cap="none" baseline="-25000" dirty="0" err="1" smtClean="0"/>
              <a:t>tt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36" y="710731"/>
            <a:ext cx="9125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  <a:latin typeface="Arial Hebrew"/>
                <a:cs typeface="Arial Hebrew"/>
              </a:rPr>
              <a:t>CMS-TOP-14-013</a:t>
            </a:r>
            <a:endParaRPr lang="en-US" b="1" dirty="0" smtClean="0">
              <a:solidFill>
                <a:schemeClr val="accent3"/>
              </a:solidFill>
              <a:latin typeface="Arial Hebrew"/>
              <a:cs typeface="Arial Hebrew"/>
            </a:endParaRPr>
          </a:p>
          <a:p>
            <a:r>
              <a:rPr lang="en-US" b="1" dirty="0" smtClean="0">
                <a:solidFill>
                  <a:schemeClr val="accent3"/>
                </a:solidFill>
                <a:latin typeface="Arial Hebrew"/>
                <a:cs typeface="Arial Hebrew"/>
              </a:rPr>
              <a:t>Double-</a:t>
            </a:r>
            <a:r>
              <a:rPr lang="en-US" b="1" dirty="0">
                <a:solidFill>
                  <a:schemeClr val="accent3"/>
                </a:solidFill>
                <a:latin typeface="Arial Hebrew"/>
                <a:cs typeface="Arial Hebrew"/>
              </a:rPr>
              <a:t>d</a:t>
            </a:r>
            <a:r>
              <a:rPr lang="en-US" b="1" dirty="0" smtClean="0">
                <a:solidFill>
                  <a:schemeClr val="accent3"/>
                </a:solidFill>
                <a:latin typeface="Arial Hebrew"/>
                <a:cs typeface="Arial Hebrew"/>
              </a:rPr>
              <a:t>ifferential </a:t>
            </a:r>
            <a:r>
              <a:rPr lang="en-US" b="1" dirty="0" err="1" smtClean="0">
                <a:solidFill>
                  <a:schemeClr val="accent3"/>
                </a:solidFill>
                <a:latin typeface="Arial Hebrew"/>
                <a:cs typeface="Arial Hebrew"/>
              </a:rPr>
              <a:t>tt</a:t>
            </a:r>
            <a:r>
              <a:rPr lang="en-US" b="1" dirty="0" smtClean="0">
                <a:solidFill>
                  <a:schemeClr val="accent3"/>
                </a:solidFill>
                <a:latin typeface="Arial Hebrew"/>
                <a:cs typeface="Arial Hebrew"/>
              </a:rPr>
              <a:t> cross sections at </a:t>
            </a:r>
            <a:r>
              <a:rPr lang="en-US" b="1" dirty="0">
                <a:solidFill>
                  <a:srgbClr val="FF0000"/>
                </a:solidFill>
                <a:latin typeface="Arial Hebrew"/>
                <a:cs typeface="Arial Hebrew"/>
              </a:rPr>
              <a:t>8</a:t>
            </a:r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Hebrew"/>
                <a:cs typeface="Arial Hebrew"/>
              </a:rPr>
              <a:t>TeV</a:t>
            </a:r>
            <a:endParaRPr lang="en-US" b="1" dirty="0" smtClean="0">
              <a:solidFill>
                <a:srgbClr val="FF0000"/>
              </a:solidFill>
              <a:latin typeface="Arial Hebrew"/>
              <a:cs typeface="Arial Hebrew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  <a:latin typeface="Arial Hebrew"/>
              <a:cs typeface="Arial Hebrew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f</a:t>
            </a:r>
            <a:r>
              <a:rPr lang="en-US" dirty="0" smtClean="0">
                <a:solidFill>
                  <a:schemeClr val="accent3"/>
                </a:solidFill>
              </a:rPr>
              <a:t>irst </a:t>
            </a:r>
            <a:r>
              <a:rPr lang="en-US" dirty="0">
                <a:solidFill>
                  <a:schemeClr val="accent3"/>
                </a:solidFill>
              </a:rPr>
              <a:t>measurement of this </a:t>
            </a:r>
            <a:r>
              <a:rPr lang="en-US" dirty="0" smtClean="0">
                <a:solidFill>
                  <a:schemeClr val="accent3"/>
                </a:solidFill>
              </a:rPr>
              <a:t>type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bin </a:t>
            </a:r>
            <a:r>
              <a:rPr lang="en-US" dirty="0" err="1" smtClean="0">
                <a:solidFill>
                  <a:schemeClr val="accent3"/>
                </a:solidFill>
              </a:rPr>
              <a:t>tt</a:t>
            </a:r>
            <a:r>
              <a:rPr lang="en-US" dirty="0" smtClean="0">
                <a:solidFill>
                  <a:schemeClr val="accent3"/>
                </a:solidFill>
              </a:rPr>
              <a:t> events in two variables e.g., </a:t>
            </a:r>
            <a:r>
              <a:rPr lang="en-US" dirty="0" err="1" smtClean="0">
                <a:solidFill>
                  <a:schemeClr val="accent3"/>
                </a:solidFill>
              </a:rPr>
              <a:t>Pt</a:t>
            </a:r>
            <a:r>
              <a:rPr lang="en-US" baseline="-25000" dirty="0" err="1" smtClean="0">
                <a:solidFill>
                  <a:schemeClr val="accent3"/>
                </a:solidFill>
              </a:rPr>
              <a:t>top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top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M</a:t>
            </a:r>
            <a:r>
              <a:rPr lang="en-US" baseline="-25000" dirty="0" err="1">
                <a:solidFill>
                  <a:schemeClr val="accent3"/>
                </a:solidFill>
              </a:rPr>
              <a:t>tt</a:t>
            </a:r>
            <a:r>
              <a:rPr lang="en-US" baseline="-25000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accent3"/>
                </a:solidFill>
              </a:rPr>
              <a:t>M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especially sensitive to PDFs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2D distributions provide stronger PDFs constraints than 1D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chemeClr val="accent3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97846" y="4800588"/>
            <a:ext cx="2814764" cy="673427"/>
          </a:xfrm>
          <a:prstGeom prst="rightArrow">
            <a:avLst/>
          </a:prstGeom>
          <a:solidFill>
            <a:schemeClr val="accent1">
              <a:satMod val="110000"/>
              <a:alpha val="46000"/>
            </a:schemeClr>
          </a:solidFill>
          <a:ln>
            <a:solidFill>
              <a:schemeClr val="accent1">
                <a:shade val="95000"/>
                <a:satMod val="105000"/>
                <a:alpha val="2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80233" y="4925745"/>
            <a:ext cx="2683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PDF Constraints</a:t>
            </a:r>
            <a:endParaRPr lang="en-US" sz="20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4500" y="1173561"/>
            <a:ext cx="1993900" cy="120032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Significant reduction of uncertainty at high-x</a:t>
            </a:r>
            <a:endParaRPr lang="en-US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  <p:sp>
        <p:nvSpPr>
          <p:cNvPr id="21" name="Right Arrow 20"/>
          <p:cNvSpPr/>
          <p:nvPr/>
        </p:nvSpPr>
        <p:spPr>
          <a:xfrm rot="4942615">
            <a:off x="7244796" y="3249562"/>
            <a:ext cx="1974270" cy="324732"/>
          </a:xfrm>
          <a:prstGeom prst="rightArrow">
            <a:avLst/>
          </a:prstGeom>
          <a:solidFill>
            <a:schemeClr val="accent1">
              <a:satMod val="110000"/>
              <a:alpha val="46000"/>
            </a:schemeClr>
          </a:solidFill>
          <a:ln>
            <a:solidFill>
              <a:schemeClr val="accent1">
                <a:shade val="95000"/>
                <a:satMod val="105000"/>
                <a:alpha val="2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8305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12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14" name="Picture 13" descr="DESY-Logo-cyan-RGB_g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36" y="33866"/>
            <a:ext cx="991896" cy="991896"/>
          </a:xfrm>
          <a:prstGeom prst="rect">
            <a:avLst/>
          </a:prstGeom>
        </p:spPr>
      </p:pic>
      <p:pic>
        <p:nvPicPr>
          <p:cNvPr id="15" name="Picture 14" descr="CMS-Color-Labe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32" y="33866"/>
            <a:ext cx="1021301" cy="10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3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-329882"/>
            <a:ext cx="8483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Tops and dark matter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sz="1800" cap="none" dirty="0" smtClean="0">
                <a:solidFill>
                  <a:schemeClr val="tx1"/>
                </a:solidFill>
              </a:rPr>
              <a:t>novel collider phenomenology</a:t>
            </a:r>
            <a:r>
              <a:rPr lang="en-US" sz="1800" cap="none" dirty="0">
                <a:solidFill>
                  <a:schemeClr val="tx1"/>
                </a:solidFill>
              </a:rPr>
              <a:t> </a:t>
            </a:r>
            <a:r>
              <a:rPr lang="en-US" sz="1800" cap="none" dirty="0" smtClean="0">
                <a:solidFill>
                  <a:schemeClr val="tx1"/>
                </a:solidFill>
              </a:rPr>
              <a:t>(</a:t>
            </a:r>
            <a:r>
              <a:rPr lang="is-IS" sz="1800" dirty="0"/>
              <a:t>JHEP 1606 (2016) 110 [1512.00471</a:t>
            </a:r>
            <a:r>
              <a:rPr lang="is-IS" sz="1800" dirty="0" smtClean="0"/>
              <a:t>]</a:t>
            </a:r>
            <a:r>
              <a:rPr lang="en-US" sz="1800" cap="none" dirty="0" smtClean="0">
                <a:solidFill>
                  <a:schemeClr val="tx1"/>
                </a:solidFill>
              </a:rPr>
              <a:t>)</a:t>
            </a:r>
            <a:endParaRPr lang="en-US" sz="1800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1409700"/>
            <a:ext cx="9013825" cy="4373563"/>
          </a:xfrm>
        </p:spPr>
        <p:txBody>
          <a:bodyPr/>
          <a:lstStyle/>
          <a:p>
            <a:r>
              <a:rPr lang="en-US" dirty="0" smtClean="0"/>
              <a:t>-&gt; </a:t>
            </a:r>
            <a:r>
              <a:rPr lang="en-US" dirty="0" smtClean="0">
                <a:latin typeface="Arial Hebrew"/>
                <a:cs typeface="Arial Hebrew"/>
              </a:rPr>
              <a:t>Slight deviation in combined ATLAS+CMS </a:t>
            </a:r>
            <a:r>
              <a:rPr lang="en-US" dirty="0" err="1" smtClean="0">
                <a:latin typeface="Arial Hebrew"/>
                <a:cs typeface="Arial Hebrew"/>
              </a:rPr>
              <a:t>ttH</a:t>
            </a:r>
            <a:r>
              <a:rPr lang="en-US" dirty="0" smtClean="0">
                <a:latin typeface="Arial Hebrew"/>
                <a:cs typeface="Arial Hebrew"/>
              </a:rPr>
              <a:t> signal strength:</a:t>
            </a:r>
          </a:p>
          <a:p>
            <a:r>
              <a:rPr lang="en-US" dirty="0" smtClean="0">
                <a:latin typeface="Arial Hebrew"/>
                <a:cs typeface="Arial Hebrew"/>
              </a:rPr>
              <a:t>μ = </a:t>
            </a:r>
            <a:r>
              <a:rPr lang="en-US" dirty="0" err="1" smtClean="0">
                <a:latin typeface="Arial Hebrew"/>
                <a:cs typeface="Arial Hebrew"/>
              </a:rPr>
              <a:t>σ</a:t>
            </a:r>
            <a:r>
              <a:rPr lang="en-US" dirty="0" smtClean="0">
                <a:latin typeface="Arial Hebrew"/>
                <a:cs typeface="Arial Hebrew"/>
              </a:rPr>
              <a:t>/</a:t>
            </a:r>
            <a:r>
              <a:rPr lang="en-US" dirty="0" err="1" smtClean="0">
                <a:latin typeface="Arial Hebrew"/>
                <a:cs typeface="Arial Hebrew"/>
              </a:rPr>
              <a:t>σ</a:t>
            </a:r>
            <a:r>
              <a:rPr lang="en-US" baseline="-25000" dirty="0" err="1" smtClean="0">
                <a:latin typeface="Arial Hebrew"/>
                <a:cs typeface="Arial Hebrew"/>
              </a:rPr>
              <a:t>SM</a:t>
            </a:r>
            <a:r>
              <a:rPr lang="en-US" baseline="-25000" dirty="0" smtClean="0">
                <a:latin typeface="Arial Hebrew"/>
                <a:cs typeface="Arial Hebrew"/>
              </a:rPr>
              <a:t> </a:t>
            </a:r>
            <a:r>
              <a:rPr lang="en-US" dirty="0" smtClean="0">
                <a:latin typeface="Arial Hebrew"/>
                <a:cs typeface="Arial Hebrew"/>
              </a:rPr>
              <a:t> = 2.3 </a:t>
            </a:r>
            <a:r>
              <a:rPr lang="en-US" baseline="30000" dirty="0" smtClean="0">
                <a:latin typeface="Arial Hebrew"/>
                <a:cs typeface="Arial Hebrew"/>
              </a:rPr>
              <a:t>+0.7 </a:t>
            </a:r>
            <a:r>
              <a:rPr lang="en-US" baseline="-25000" dirty="0" smtClean="0">
                <a:latin typeface="Arial Hebrew"/>
                <a:cs typeface="Arial Hebrew"/>
              </a:rPr>
              <a:t>– 0.6  </a:t>
            </a:r>
            <a:r>
              <a:rPr lang="en-US" dirty="0" smtClean="0">
                <a:latin typeface="Arial Hebrew"/>
                <a:cs typeface="Arial Hebrew"/>
              </a:rPr>
              <a:t>(driven by CMS same-sign </a:t>
            </a:r>
            <a:r>
              <a:rPr lang="en-US" dirty="0" err="1" smtClean="0">
                <a:latin typeface="Arial Hebrew"/>
                <a:cs typeface="Arial Hebrew"/>
              </a:rPr>
              <a:t>dilepton</a:t>
            </a:r>
            <a:r>
              <a:rPr lang="en-US" dirty="0" smtClean="0">
                <a:latin typeface="Arial Hebrew"/>
                <a:cs typeface="Arial Hebrew"/>
              </a:rPr>
              <a:t> channel)</a:t>
            </a:r>
          </a:p>
          <a:p>
            <a:endParaRPr lang="en-US" dirty="0">
              <a:latin typeface="Arial Hebrew"/>
              <a:cs typeface="Arial Hebrew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Attempt to explain excess with Top-</a:t>
            </a:r>
            <a:r>
              <a:rPr lang="en-US" dirty="0" err="1" smtClean="0">
                <a:latin typeface="Arial Hebrew"/>
                <a:cs typeface="Arial Hebrew"/>
              </a:rPr>
              <a:t>philic</a:t>
            </a:r>
            <a:r>
              <a:rPr lang="en-US" dirty="0" smtClean="0">
                <a:latin typeface="Arial Hebrew"/>
                <a:cs typeface="Arial Hebrew"/>
              </a:rPr>
              <a:t> Z’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9128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13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8-31 at 14.02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6"/>
          <a:stretch/>
        </p:blipFill>
        <p:spPr>
          <a:xfrm>
            <a:off x="687913" y="3251994"/>
            <a:ext cx="3110668" cy="2531269"/>
          </a:xfrm>
          <a:prstGeom prst="rect">
            <a:avLst/>
          </a:prstGeom>
        </p:spPr>
      </p:pic>
      <p:pic>
        <p:nvPicPr>
          <p:cNvPr id="6" name="Picture 5" descr="Screen Shot 2016-08-31 at 14.02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8"/>
          <a:stretch/>
        </p:blipFill>
        <p:spPr>
          <a:xfrm>
            <a:off x="4548713" y="3505200"/>
            <a:ext cx="3369916" cy="2074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" y="5706458"/>
            <a:ext cx="6972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Potentially interesting signature(s)</a:t>
            </a:r>
            <a:r>
              <a:rPr lang="is-IS" sz="32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…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e.g. B</a:t>
            </a:r>
            <a:r>
              <a:rPr lang="is-IS" sz="32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oosted ttbar + resolved ttbar?</a:t>
            </a:r>
          </a:p>
          <a:p>
            <a:pPr algn="ctr"/>
            <a:endParaRPr lang="is-IS" sz="3200" b="1" dirty="0">
              <a:solidFill>
                <a:srgbClr val="FF0000"/>
              </a:solidFill>
              <a:latin typeface="Arial Hebrew"/>
              <a:cs typeface="Arial Hebrew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71739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-329882"/>
            <a:ext cx="8483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Tops and dark matter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sz="1800" cap="none" dirty="0" smtClean="0">
                <a:solidFill>
                  <a:schemeClr val="tx1"/>
                </a:solidFill>
              </a:rPr>
              <a:t>novel collider phenomenology</a:t>
            </a:r>
            <a:r>
              <a:rPr lang="en-US" sz="1800" cap="none" dirty="0">
                <a:solidFill>
                  <a:schemeClr val="tx1"/>
                </a:solidFill>
              </a:rPr>
              <a:t> </a:t>
            </a:r>
            <a:r>
              <a:rPr lang="en-US" sz="1800" cap="none" dirty="0" smtClean="0">
                <a:solidFill>
                  <a:schemeClr val="tx1"/>
                </a:solidFill>
              </a:rPr>
              <a:t>(</a:t>
            </a:r>
            <a:r>
              <a:rPr lang="is-IS" sz="1800" dirty="0"/>
              <a:t>JHEP 1606 (2016) 110 [1512.00471</a:t>
            </a:r>
            <a:r>
              <a:rPr lang="is-IS" sz="1800" dirty="0" smtClean="0"/>
              <a:t>]</a:t>
            </a:r>
            <a:r>
              <a:rPr lang="en-US" sz="1800" cap="none" dirty="0" smtClean="0">
                <a:solidFill>
                  <a:schemeClr val="tx1"/>
                </a:solidFill>
              </a:rPr>
              <a:t>)</a:t>
            </a:r>
            <a:endParaRPr lang="en-US" sz="1800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1092519"/>
            <a:ext cx="9013825" cy="15494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Observables based on  </a:t>
            </a:r>
            <a:r>
              <a:rPr lang="en-US" dirty="0" err="1" smtClean="0">
                <a:latin typeface="Arial Hebrew"/>
                <a:cs typeface="Arial Hebrew"/>
              </a:rPr>
              <a:t>tttt</a:t>
            </a:r>
            <a:r>
              <a:rPr lang="en-US" dirty="0" smtClean="0">
                <a:latin typeface="Arial Hebrew"/>
                <a:cs typeface="Arial Hebrew"/>
              </a:rPr>
              <a:t>, </a:t>
            </a:r>
            <a:r>
              <a:rPr lang="en-US" dirty="0" err="1" smtClean="0">
                <a:latin typeface="Arial Hebrew"/>
                <a:cs typeface="Arial Hebrew"/>
              </a:rPr>
              <a:t>Zh</a:t>
            </a:r>
            <a:r>
              <a:rPr lang="en-US" dirty="0" smtClean="0">
                <a:latin typeface="Arial Hebrew"/>
                <a:cs typeface="Arial Hebrew"/>
              </a:rPr>
              <a:t>, DM relic density, Galactic </a:t>
            </a:r>
            <a:r>
              <a:rPr lang="en-US" dirty="0" err="1" smtClean="0">
                <a:latin typeface="Arial Hebrew"/>
                <a:cs typeface="Arial Hebrew"/>
              </a:rPr>
              <a:t>γ</a:t>
            </a:r>
            <a:r>
              <a:rPr lang="en-US" dirty="0" smtClean="0">
                <a:latin typeface="Arial Hebrew"/>
                <a:cs typeface="Arial Hebrew"/>
              </a:rPr>
              <a:t> excess, sensitive to Z’ model parameters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Apply constraints and deduce best fit Z’ mass and </a:t>
            </a:r>
            <a:r>
              <a:rPr lang="en-US" dirty="0"/>
              <a:t>Z</a:t>
            </a:r>
            <a:r>
              <a:rPr lang="en-US" dirty="0" smtClean="0"/>
              <a:t>’-top coupling</a:t>
            </a:r>
            <a:endParaRPr lang="en-US" dirty="0"/>
          </a:p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3454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14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8-31 at 14.0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91" y="2641918"/>
            <a:ext cx="4939981" cy="3250881"/>
          </a:xfrm>
          <a:prstGeom prst="rect">
            <a:avLst/>
          </a:prstGeom>
        </p:spPr>
      </p:pic>
      <p:pic>
        <p:nvPicPr>
          <p:cNvPr id="6" name="Picture 5" descr="Screen Shot 2016-08-31 at 14.06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" y="2552699"/>
            <a:ext cx="3863716" cy="4078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6341211"/>
            <a:ext cx="560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Seems to deserve a dedicated </a:t>
            </a:r>
            <a:r>
              <a:rPr lang="en-US" sz="2000" b="1" dirty="0">
                <a:solidFill>
                  <a:srgbClr val="FF0000"/>
                </a:solidFill>
                <a:latin typeface="Arial Hebrew"/>
                <a:cs typeface="Arial Hebrew"/>
              </a:rPr>
              <a:t>LHC </a:t>
            </a: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search</a:t>
            </a:r>
            <a:endParaRPr lang="en-US" sz="20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06185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-329882"/>
            <a:ext cx="8483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Tops and dark matter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sz="1800" cap="none" dirty="0" smtClean="0">
                <a:solidFill>
                  <a:schemeClr val="tx1"/>
                </a:solidFill>
              </a:rPr>
              <a:t>novel collider phenomenology</a:t>
            </a:r>
            <a:r>
              <a:rPr lang="en-US" sz="1800" cap="none" dirty="0">
                <a:solidFill>
                  <a:schemeClr val="tx1"/>
                </a:solidFill>
              </a:rPr>
              <a:t> </a:t>
            </a:r>
            <a:r>
              <a:rPr lang="en-US" sz="1800" cap="none" dirty="0" smtClean="0">
                <a:solidFill>
                  <a:schemeClr val="tx1"/>
                </a:solidFill>
              </a:rPr>
              <a:t>(</a:t>
            </a:r>
            <a:r>
              <a:rPr lang="is-IS" sz="1800" dirty="0"/>
              <a:t>JHEP 1606 (2016) 110 [1512.00471</a:t>
            </a:r>
            <a:r>
              <a:rPr lang="is-IS" sz="1800" dirty="0" smtClean="0"/>
              <a:t>]</a:t>
            </a:r>
            <a:r>
              <a:rPr lang="en-US" sz="1800" cap="none" dirty="0" smtClean="0">
                <a:solidFill>
                  <a:schemeClr val="tx1"/>
                </a:solidFill>
              </a:rPr>
              <a:t>)</a:t>
            </a:r>
            <a:endParaRPr lang="en-US" sz="1800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1092519"/>
            <a:ext cx="9013825" cy="15494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Observables based on  </a:t>
            </a:r>
            <a:r>
              <a:rPr lang="en-US" dirty="0" err="1" smtClean="0">
                <a:latin typeface="Arial Hebrew"/>
                <a:cs typeface="Arial Hebrew"/>
              </a:rPr>
              <a:t>tttt</a:t>
            </a:r>
            <a:r>
              <a:rPr lang="en-US" dirty="0" smtClean="0">
                <a:latin typeface="Arial Hebrew"/>
                <a:cs typeface="Arial Hebrew"/>
              </a:rPr>
              <a:t>, </a:t>
            </a:r>
            <a:r>
              <a:rPr lang="en-US" dirty="0" err="1" smtClean="0">
                <a:latin typeface="Arial Hebrew"/>
                <a:cs typeface="Arial Hebrew"/>
              </a:rPr>
              <a:t>Zh</a:t>
            </a:r>
            <a:r>
              <a:rPr lang="en-US" dirty="0" smtClean="0">
                <a:latin typeface="Arial Hebrew"/>
                <a:cs typeface="Arial Hebrew"/>
              </a:rPr>
              <a:t>, DM relic density, Galactic </a:t>
            </a:r>
            <a:r>
              <a:rPr lang="en-US" dirty="0" err="1" smtClean="0">
                <a:latin typeface="Arial Hebrew"/>
                <a:cs typeface="Arial Hebrew"/>
              </a:rPr>
              <a:t>γ</a:t>
            </a:r>
            <a:r>
              <a:rPr lang="en-US" dirty="0" smtClean="0">
                <a:latin typeface="Arial Hebrew"/>
                <a:cs typeface="Arial Hebrew"/>
              </a:rPr>
              <a:t> excess, sensitive to Z’ model parameters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Apply constraints and deduce best fit Z’ mass and </a:t>
            </a:r>
            <a:r>
              <a:rPr lang="en-US" dirty="0"/>
              <a:t>Z</a:t>
            </a:r>
            <a:r>
              <a:rPr lang="en-US" dirty="0" smtClean="0"/>
              <a:t>’-top coupling</a:t>
            </a:r>
            <a:endParaRPr lang="en-US" dirty="0"/>
          </a:p>
          <a:p>
            <a:endParaRPr lang="en-US" baseline="-25000" dirty="0"/>
          </a:p>
        </p:txBody>
      </p:sp>
      <p:pic>
        <p:nvPicPr>
          <p:cNvPr id="5" name="Picture 4" descr="Screen Shot 2016-08-31 at 14.0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2959101"/>
            <a:ext cx="4091323" cy="2692400"/>
          </a:xfrm>
          <a:prstGeom prst="rect">
            <a:avLst/>
          </a:prstGeom>
        </p:spPr>
      </p:pic>
      <p:pic>
        <p:nvPicPr>
          <p:cNvPr id="6" name="Picture 5" descr="Screen Shot 2016-08-31 at 14.06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552699"/>
            <a:ext cx="3863716" cy="4078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6341211"/>
            <a:ext cx="560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Seems to deserve a dedicated </a:t>
            </a:r>
            <a:r>
              <a:rPr lang="en-US" b="1" dirty="0">
                <a:solidFill>
                  <a:srgbClr val="FF0000"/>
                </a:solidFill>
              </a:rPr>
              <a:t>LHC </a:t>
            </a:r>
            <a:r>
              <a:rPr lang="en-US" b="1" dirty="0" smtClean="0">
                <a:solidFill>
                  <a:srgbClr val="FF0000"/>
                </a:solidFill>
              </a:rPr>
              <a:t>search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Screen Shot 2016-08-31 at 14.23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99" y="2217918"/>
            <a:ext cx="6429375" cy="4429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699" y="6307298"/>
            <a:ext cx="7452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Hint of deviation remains at 13 </a:t>
            </a:r>
            <a:r>
              <a:rPr lang="en-US" sz="3200" b="1" dirty="0" err="1" smtClean="0">
                <a:solidFill>
                  <a:srgbClr val="FF0000"/>
                </a:solidFill>
                <a:latin typeface="Arial Hebrew"/>
                <a:cs typeface="Arial Hebrew"/>
              </a:rPr>
              <a:t>TeV</a:t>
            </a:r>
            <a:endParaRPr lang="en-US" sz="32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73454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Screen Shot 2016-08-31 at 14.1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" y="38100"/>
            <a:ext cx="8896576" cy="6664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6221356" y="-1728844"/>
            <a:ext cx="965199" cy="4499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724" y="38100"/>
            <a:ext cx="4134076" cy="1308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1005858" y="435644"/>
            <a:ext cx="1248894" cy="1616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6892"/>
            <a:ext cx="4508500" cy="53640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Tt</a:t>
            </a:r>
            <a:r>
              <a:rPr lang="en-US" dirty="0" smtClean="0"/>
              <a:t> + Z/W at 13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99" y="114300"/>
            <a:ext cx="1021301" cy="10213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7932704" y="6298699"/>
            <a:ext cx="397991" cy="500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36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7-16 at 18.1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22" y="73011"/>
            <a:ext cx="2786423" cy="24566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31429"/>
            <a:ext cx="73883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  <a:latin typeface="Arial Hebrew"/>
                <a:cs typeface="Arial Hebrew"/>
              </a:rPr>
              <a:t>CMS-TOP-16-016 </a:t>
            </a:r>
            <a:r>
              <a:rPr lang="en-US" b="1" dirty="0" smtClean="0">
                <a:solidFill>
                  <a:schemeClr val="accent3"/>
                </a:solidFill>
                <a:latin typeface="Arial Hebrew"/>
                <a:cs typeface="Arial Hebrew"/>
              </a:rPr>
              <a:t>–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Search for SM four top production </a:t>
            </a:r>
            <a:endParaRPr lang="en-US" dirty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Extremely rare SM process </a:t>
            </a:r>
            <a:r>
              <a:rPr lang="en-US" dirty="0" err="1" smtClean="0">
                <a:solidFill>
                  <a:srgbClr val="526DB0"/>
                </a:solidFill>
              </a:rPr>
              <a:t>σ</a:t>
            </a:r>
            <a:r>
              <a:rPr lang="en-US" baseline="-25000" dirty="0" err="1" smtClean="0">
                <a:solidFill>
                  <a:srgbClr val="526DB0"/>
                </a:solidFill>
              </a:rPr>
              <a:t>tttt</a:t>
            </a:r>
            <a:r>
              <a:rPr lang="en-US" baseline="-25000" dirty="0" smtClean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~ 9 </a:t>
            </a:r>
            <a:r>
              <a:rPr lang="en-US" dirty="0" err="1" smtClean="0">
                <a:solidFill>
                  <a:srgbClr val="526DB0"/>
                </a:solidFill>
              </a:rPr>
              <a:t>fb</a:t>
            </a:r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Sensitive to new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526DB0"/>
                </a:solidFill>
              </a:rPr>
              <a:t>Combining single- and </a:t>
            </a:r>
            <a:r>
              <a:rPr lang="en-US" dirty="0" err="1">
                <a:solidFill>
                  <a:srgbClr val="526DB0"/>
                </a:solidFill>
              </a:rPr>
              <a:t>dilepton</a:t>
            </a:r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channels</a:t>
            </a:r>
            <a:endParaRPr lang="en-US" dirty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Fit to multivariate discriminator in (b)jet categories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-103999"/>
            <a:ext cx="1115943" cy="720407"/>
          </a:xfrm>
        </p:spPr>
        <p:txBody>
          <a:bodyPr/>
          <a:lstStyle/>
          <a:p>
            <a:r>
              <a:rPr lang="en-US" cap="none" dirty="0" err="1" smtClean="0"/>
              <a:t>tttt</a:t>
            </a:r>
            <a:endParaRPr lang="en-US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3129469" y="5568427"/>
            <a:ext cx="60145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 Hebrew"/>
                <a:cs typeface="Arial Hebrew"/>
              </a:rPr>
              <a:t>Obs. (exp.) limits </a:t>
            </a: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10 </a:t>
            </a:r>
            <a:r>
              <a:rPr lang="en-US" sz="2000" b="1" dirty="0">
                <a:solidFill>
                  <a:srgbClr val="FF0000"/>
                </a:solidFill>
                <a:latin typeface="Arial Hebrew"/>
                <a:cs typeface="Arial Hebrew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11) </a:t>
            </a:r>
            <a:r>
              <a:rPr lang="en-US" sz="2000" b="1" dirty="0">
                <a:solidFill>
                  <a:srgbClr val="FF0000"/>
                </a:solidFill>
                <a:latin typeface="Arial Hebrew"/>
                <a:cs typeface="Arial Hebrew"/>
              </a:rPr>
              <a:t>x SM </a:t>
            </a:r>
            <a:r>
              <a:rPr lang="en-US" sz="2000" b="1" dirty="0" err="1">
                <a:solidFill>
                  <a:srgbClr val="FF0000"/>
                </a:solidFill>
                <a:latin typeface="Arial Hebrew"/>
                <a:cs typeface="Arial Hebrew"/>
              </a:rPr>
              <a:t>σ</a:t>
            </a:r>
            <a:r>
              <a:rPr lang="en-US" sz="2000" b="1" baseline="-25000" dirty="0" err="1">
                <a:solidFill>
                  <a:srgbClr val="FF0000"/>
                </a:solidFill>
                <a:latin typeface="Arial Hebrew"/>
                <a:cs typeface="Arial Hebrew"/>
              </a:rPr>
              <a:t>tttt</a:t>
            </a:r>
            <a:r>
              <a:rPr lang="en-US" sz="2000" b="1" baseline="-25000" dirty="0">
                <a:solidFill>
                  <a:srgbClr val="FF0000"/>
                </a:solidFill>
                <a:latin typeface="Arial Hebrew"/>
                <a:cs typeface="Arial Hebrew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 Hebrew"/>
                <a:cs typeface="Arial Hebrew"/>
              </a:rPr>
              <a:t>Sensitivity limited by </a:t>
            </a: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statistics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Factor of 2 increase in sensitivity </a:t>
            </a:r>
            <a:r>
              <a:rPr lang="en-US" sz="2000" b="1" dirty="0" err="1" smtClean="0">
                <a:solidFill>
                  <a:srgbClr val="FF0000"/>
                </a:solidFill>
                <a:latin typeface="Arial Hebrew"/>
                <a:cs typeface="Arial Hebrew"/>
              </a:rPr>
              <a:t>wrt</a:t>
            </a: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 8 </a:t>
            </a:r>
            <a:r>
              <a:rPr lang="en-US" sz="2000" b="1" dirty="0" err="1" smtClean="0">
                <a:solidFill>
                  <a:srgbClr val="FF0000"/>
                </a:solidFill>
                <a:latin typeface="Arial Hebrew"/>
                <a:cs typeface="Arial Hebrew"/>
              </a:rPr>
              <a:t>TeV</a:t>
            </a:r>
            <a:endParaRPr lang="en-US" sz="2000" b="1" dirty="0">
              <a:solidFill>
                <a:srgbClr val="FF0000"/>
              </a:solidFill>
              <a:latin typeface="Arial Hebrew"/>
              <a:cs typeface="Arial Hebrew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171" y="6478152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17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4" name="Picture 3" descr="limit_overview_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>
          <a:xfrm rot="5400000">
            <a:off x="383323" y="1999799"/>
            <a:ext cx="2399879" cy="2997202"/>
          </a:xfrm>
          <a:prstGeom prst="rect">
            <a:avLst/>
          </a:prstGeom>
        </p:spPr>
      </p:pic>
      <p:pic>
        <p:nvPicPr>
          <p:cNvPr id="7" name="Picture 6" descr="combined_limitvslum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114" y="4230375"/>
            <a:ext cx="2186431" cy="3031068"/>
          </a:xfrm>
          <a:prstGeom prst="rect">
            <a:avLst/>
          </a:prstGeom>
        </p:spPr>
      </p:pic>
      <p:pic>
        <p:nvPicPr>
          <p:cNvPr id="8" name="Picture 7" descr="BDT_Mu3rdJune_adaBoost_alphaSTune_subAll_noMinEvents9nJets4nMtags_StackLog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09" y="2438267"/>
            <a:ext cx="4558739" cy="3079360"/>
          </a:xfrm>
          <a:prstGeom prst="rect">
            <a:avLst/>
          </a:prstGeom>
        </p:spPr>
      </p:pic>
      <p:pic>
        <p:nvPicPr>
          <p:cNvPr id="14" name="Picture 13" descr="CMS-Color-Labe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95" y="60311"/>
            <a:ext cx="1021301" cy="10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8" y="51120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Effective field theory approach - </a:t>
            </a:r>
            <a:r>
              <a:rPr lang="en-US" sz="2700" cap="none" dirty="0" smtClean="0">
                <a:solidFill>
                  <a:schemeClr val="tx1"/>
                </a:solidFill>
              </a:rPr>
              <a:t>an </a:t>
            </a:r>
            <a:r>
              <a:rPr lang="en-US" sz="2700" i="1" cap="none" dirty="0" smtClean="0">
                <a:solidFill>
                  <a:schemeClr val="tx1"/>
                </a:solidFill>
              </a:rPr>
              <a:t>agnostic</a:t>
            </a:r>
            <a:r>
              <a:rPr lang="en-US" sz="2700" cap="none" dirty="0" smtClean="0">
                <a:solidFill>
                  <a:schemeClr val="tx1"/>
                </a:solidFill>
              </a:rPr>
              <a:t> approach to finding new physics in the top quark sector</a:t>
            </a:r>
            <a:endParaRPr lang="en-US" sz="2700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5542"/>
            <a:ext cx="8245475" cy="182033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Precision top quark observables are sensitive to new physics.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If new physics scale </a:t>
            </a:r>
            <a:r>
              <a:rPr lang="en-US" dirty="0" err="1" smtClean="0">
                <a:latin typeface="Arial Hebrew"/>
                <a:cs typeface="Arial Hebrew"/>
              </a:rPr>
              <a:t>Λ</a:t>
            </a:r>
            <a:r>
              <a:rPr lang="en-US" dirty="0">
                <a:latin typeface="Arial Hebrew"/>
                <a:cs typeface="Arial Hebrew"/>
              </a:rPr>
              <a:t> </a:t>
            </a:r>
            <a:r>
              <a:rPr lang="en-US" dirty="0" smtClean="0">
                <a:latin typeface="Arial Hebrew"/>
                <a:cs typeface="Arial Hebrew"/>
              </a:rPr>
              <a:t>is very large </a:t>
            </a:r>
            <a:r>
              <a:rPr lang="en-US" dirty="0" err="1" smtClean="0">
                <a:latin typeface="Arial Hebrew"/>
                <a:cs typeface="Arial Hebrew"/>
              </a:rPr>
              <a:t>wrt</a:t>
            </a:r>
            <a:r>
              <a:rPr lang="en-US" dirty="0" smtClean="0">
                <a:latin typeface="Arial Hebrew"/>
                <a:cs typeface="Arial Hebrew"/>
              </a:rPr>
              <a:t> to LHC scale new physics manifest as virtual effects only.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In this case, an effective field theory is a sufficient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8798" y="6269779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18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9-02 at 16.26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16" y="3725333"/>
            <a:ext cx="2264494" cy="22885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400" y="3508236"/>
            <a:ext cx="4605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Nothing new –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Recall the classic effective Fermi theory of Beta decay.</a:t>
            </a:r>
            <a:endParaRPr lang="en-US" sz="20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161037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98" y="51120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Effective field theory approach - </a:t>
            </a:r>
            <a:r>
              <a:rPr lang="en-US" sz="2700" cap="none" dirty="0" smtClean="0">
                <a:solidFill>
                  <a:schemeClr val="tx1"/>
                </a:solidFill>
              </a:rPr>
              <a:t>an </a:t>
            </a:r>
            <a:r>
              <a:rPr lang="en-US" sz="2700" i="1" cap="none" dirty="0" smtClean="0">
                <a:solidFill>
                  <a:schemeClr val="tx1"/>
                </a:solidFill>
              </a:rPr>
              <a:t>agnostic</a:t>
            </a:r>
            <a:r>
              <a:rPr lang="en-US" sz="2700" cap="none" dirty="0" smtClean="0">
                <a:solidFill>
                  <a:schemeClr val="tx1"/>
                </a:solidFill>
              </a:rPr>
              <a:t> approach to finding new physics in the top quark sector</a:t>
            </a:r>
            <a:endParaRPr lang="en-US" sz="2700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5542"/>
            <a:ext cx="8245475" cy="182033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Precision top quark observables are sensitive to new physics.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Hebrew"/>
                <a:cs typeface="Arial Hebrew"/>
              </a:rPr>
              <a:t>If new physics scale </a:t>
            </a:r>
            <a:r>
              <a:rPr lang="en-US" dirty="0" err="1" smtClean="0">
                <a:latin typeface="Arial Hebrew"/>
                <a:cs typeface="Arial Hebrew"/>
              </a:rPr>
              <a:t>Λ</a:t>
            </a:r>
            <a:r>
              <a:rPr lang="en-US" dirty="0">
                <a:latin typeface="Arial Hebrew"/>
                <a:cs typeface="Arial Hebrew"/>
              </a:rPr>
              <a:t> </a:t>
            </a:r>
            <a:r>
              <a:rPr lang="en-US" dirty="0" smtClean="0">
                <a:latin typeface="Arial Hebrew"/>
                <a:cs typeface="Arial Hebrew"/>
              </a:rPr>
              <a:t>is very large </a:t>
            </a:r>
            <a:r>
              <a:rPr lang="en-US" dirty="0" err="1" smtClean="0">
                <a:latin typeface="Arial Hebrew"/>
                <a:cs typeface="Arial Hebrew"/>
              </a:rPr>
              <a:t>wrt</a:t>
            </a:r>
            <a:r>
              <a:rPr lang="en-US" dirty="0" smtClean="0">
                <a:latin typeface="Arial Hebrew"/>
                <a:cs typeface="Arial Hebrew"/>
              </a:rPr>
              <a:t> to LHC scale new physics manifest as virtual effects only.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In this case, an effective field theory is a sufficient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38796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19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6" name="Picture 5" descr="Screen Shot 2016-09-02 at 16.2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81" y="3996270"/>
            <a:ext cx="2773203" cy="1672165"/>
          </a:xfrm>
          <a:prstGeom prst="rect">
            <a:avLst/>
          </a:prstGeom>
        </p:spPr>
      </p:pic>
      <p:grpSp>
        <p:nvGrpSpPr>
          <p:cNvPr id="7" name="magnifying glass"/>
          <p:cNvGrpSpPr/>
          <p:nvPr/>
        </p:nvGrpSpPr>
        <p:grpSpPr>
          <a:xfrm rot="20591781">
            <a:off x="688390" y="3762677"/>
            <a:ext cx="7685944" cy="3324008"/>
            <a:chOff x="338877" y="1299171"/>
            <a:chExt cx="7880293" cy="3209657"/>
          </a:xfrm>
        </p:grpSpPr>
        <p:sp>
          <p:nvSpPr>
            <p:cNvPr id="14" name="glass"/>
            <p:cNvSpPr/>
            <p:nvPr/>
          </p:nvSpPr>
          <p:spPr>
            <a:xfrm>
              <a:off x="4970034" y="1299171"/>
              <a:ext cx="3249136" cy="3209657"/>
            </a:xfrm>
            <a:prstGeom prst="ellipse">
              <a:avLst/>
            </a:prstGeom>
            <a:gradFill>
              <a:gsLst>
                <a:gs pos="0">
                  <a:schemeClr val="bg1">
                    <a:alpha val="4000"/>
                  </a:schemeClr>
                </a:gs>
                <a:gs pos="60000">
                  <a:schemeClr val="bg1">
                    <a:alpha val="9000"/>
                  </a:schemeClr>
                </a:gs>
                <a:gs pos="67920">
                  <a:srgbClr val="FFFFFF">
                    <a:alpha val="13000"/>
                  </a:srgbClr>
                </a:gs>
                <a:gs pos="39000">
                  <a:schemeClr val="accent1">
                    <a:tint val="44500"/>
                    <a:satMod val="160000"/>
                    <a:alpha val="18000"/>
                  </a:schemeClr>
                </a:gs>
                <a:gs pos="100000">
                  <a:schemeClr val="bg1">
                    <a:alpha val="2000"/>
                  </a:schemeClr>
                </a:gs>
              </a:gsLst>
              <a:lin ang="3600000" scaled="0"/>
            </a:gradFill>
            <a:ln w="1238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1301143" lon="301114" rev="21573786"/>
              </a:camera>
              <a:lightRig rig="threePt" dir="t"/>
            </a:scene3d>
            <a:sp3d>
              <a:bevelT w="120650" h="292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black handle"/>
            <p:cNvGrpSpPr/>
            <p:nvPr/>
          </p:nvGrpSpPr>
          <p:grpSpPr>
            <a:xfrm>
              <a:off x="338877" y="2587992"/>
              <a:ext cx="3582789" cy="603742"/>
              <a:chOff x="338877" y="2587992"/>
              <a:chExt cx="3582789" cy="603742"/>
            </a:xfrm>
          </p:grpSpPr>
          <p:sp>
            <p:nvSpPr>
              <p:cNvPr id="15" name="handle"/>
              <p:cNvSpPr/>
              <p:nvPr/>
            </p:nvSpPr>
            <p:spPr>
              <a:xfrm>
                <a:off x="338877" y="2588236"/>
                <a:ext cx="3572666" cy="601190"/>
              </a:xfrm>
              <a:custGeom>
                <a:avLst/>
                <a:gdLst>
                  <a:gd name="connsiteX0" fmla="*/ 0 w 3526971"/>
                  <a:gd name="connsiteY0" fmla="*/ 91046 h 546264"/>
                  <a:gd name="connsiteX1" fmla="*/ 91046 w 3526971"/>
                  <a:gd name="connsiteY1" fmla="*/ 0 h 546264"/>
                  <a:gd name="connsiteX2" fmla="*/ 3435925 w 3526971"/>
                  <a:gd name="connsiteY2" fmla="*/ 0 h 546264"/>
                  <a:gd name="connsiteX3" fmla="*/ 3526971 w 3526971"/>
                  <a:gd name="connsiteY3" fmla="*/ 91046 h 546264"/>
                  <a:gd name="connsiteX4" fmla="*/ 3526971 w 3526971"/>
                  <a:gd name="connsiteY4" fmla="*/ 455218 h 546264"/>
                  <a:gd name="connsiteX5" fmla="*/ 3435925 w 3526971"/>
                  <a:gd name="connsiteY5" fmla="*/ 546264 h 546264"/>
                  <a:gd name="connsiteX6" fmla="*/ 91046 w 3526971"/>
                  <a:gd name="connsiteY6" fmla="*/ 546264 h 546264"/>
                  <a:gd name="connsiteX7" fmla="*/ 0 w 3526971"/>
                  <a:gd name="connsiteY7" fmla="*/ 455218 h 546264"/>
                  <a:gd name="connsiteX8" fmla="*/ 0 w 3526971"/>
                  <a:gd name="connsiteY8" fmla="*/ 91046 h 546264"/>
                  <a:gd name="connsiteX0" fmla="*/ 0 w 3550721"/>
                  <a:gd name="connsiteY0" fmla="*/ 150423 h 546264"/>
                  <a:gd name="connsiteX1" fmla="*/ 114796 w 3550721"/>
                  <a:gd name="connsiteY1" fmla="*/ 0 h 546264"/>
                  <a:gd name="connsiteX2" fmla="*/ 3459675 w 3550721"/>
                  <a:gd name="connsiteY2" fmla="*/ 0 h 546264"/>
                  <a:gd name="connsiteX3" fmla="*/ 3550721 w 3550721"/>
                  <a:gd name="connsiteY3" fmla="*/ 91046 h 546264"/>
                  <a:gd name="connsiteX4" fmla="*/ 3550721 w 3550721"/>
                  <a:gd name="connsiteY4" fmla="*/ 455218 h 546264"/>
                  <a:gd name="connsiteX5" fmla="*/ 3459675 w 3550721"/>
                  <a:gd name="connsiteY5" fmla="*/ 546264 h 546264"/>
                  <a:gd name="connsiteX6" fmla="*/ 114796 w 3550721"/>
                  <a:gd name="connsiteY6" fmla="*/ 546264 h 546264"/>
                  <a:gd name="connsiteX7" fmla="*/ 23750 w 3550721"/>
                  <a:gd name="connsiteY7" fmla="*/ 455218 h 546264"/>
                  <a:gd name="connsiteX8" fmla="*/ 0 w 3550721"/>
                  <a:gd name="connsiteY8" fmla="*/ 150423 h 546264"/>
                  <a:gd name="connsiteX0" fmla="*/ 0 w 3550721"/>
                  <a:gd name="connsiteY0" fmla="*/ 150423 h 546264"/>
                  <a:gd name="connsiteX1" fmla="*/ 114796 w 3550721"/>
                  <a:gd name="connsiteY1" fmla="*/ 0 h 546264"/>
                  <a:gd name="connsiteX2" fmla="*/ 3459675 w 3550721"/>
                  <a:gd name="connsiteY2" fmla="*/ 0 h 546264"/>
                  <a:gd name="connsiteX3" fmla="*/ 3550721 w 3550721"/>
                  <a:gd name="connsiteY3" fmla="*/ 91046 h 546264"/>
                  <a:gd name="connsiteX4" fmla="*/ 3550721 w 3550721"/>
                  <a:gd name="connsiteY4" fmla="*/ 455218 h 546264"/>
                  <a:gd name="connsiteX5" fmla="*/ 3459675 w 3550721"/>
                  <a:gd name="connsiteY5" fmla="*/ 546264 h 546264"/>
                  <a:gd name="connsiteX6" fmla="*/ 114796 w 3550721"/>
                  <a:gd name="connsiteY6" fmla="*/ 546264 h 546264"/>
                  <a:gd name="connsiteX7" fmla="*/ 11875 w 3550721"/>
                  <a:gd name="connsiteY7" fmla="*/ 395842 h 546264"/>
                  <a:gd name="connsiteX8" fmla="*/ 0 w 3550721"/>
                  <a:gd name="connsiteY8" fmla="*/ 150423 h 546264"/>
                  <a:gd name="connsiteX0" fmla="*/ 175042 w 3725763"/>
                  <a:gd name="connsiteY0" fmla="*/ 150423 h 546264"/>
                  <a:gd name="connsiteX1" fmla="*/ 289838 w 3725763"/>
                  <a:gd name="connsiteY1" fmla="*/ 0 h 546264"/>
                  <a:gd name="connsiteX2" fmla="*/ 3634717 w 3725763"/>
                  <a:gd name="connsiteY2" fmla="*/ 0 h 546264"/>
                  <a:gd name="connsiteX3" fmla="*/ 3725763 w 3725763"/>
                  <a:gd name="connsiteY3" fmla="*/ 91046 h 546264"/>
                  <a:gd name="connsiteX4" fmla="*/ 3725763 w 3725763"/>
                  <a:gd name="connsiteY4" fmla="*/ 455218 h 546264"/>
                  <a:gd name="connsiteX5" fmla="*/ 3634717 w 3725763"/>
                  <a:gd name="connsiteY5" fmla="*/ 546264 h 546264"/>
                  <a:gd name="connsiteX6" fmla="*/ 289838 w 3725763"/>
                  <a:gd name="connsiteY6" fmla="*/ 546264 h 546264"/>
                  <a:gd name="connsiteX7" fmla="*/ 175042 w 3725763"/>
                  <a:gd name="connsiteY7" fmla="*/ 150423 h 546264"/>
                  <a:gd name="connsiteX0" fmla="*/ 160509 w 3733175"/>
                  <a:gd name="connsiteY0" fmla="*/ 245520 h 546264"/>
                  <a:gd name="connsiteX1" fmla="*/ 297250 w 3733175"/>
                  <a:gd name="connsiteY1" fmla="*/ 0 h 546264"/>
                  <a:gd name="connsiteX2" fmla="*/ 3642129 w 3733175"/>
                  <a:gd name="connsiteY2" fmla="*/ 0 h 546264"/>
                  <a:gd name="connsiteX3" fmla="*/ 3733175 w 3733175"/>
                  <a:gd name="connsiteY3" fmla="*/ 91046 h 546264"/>
                  <a:gd name="connsiteX4" fmla="*/ 3733175 w 3733175"/>
                  <a:gd name="connsiteY4" fmla="*/ 455218 h 546264"/>
                  <a:gd name="connsiteX5" fmla="*/ 3642129 w 3733175"/>
                  <a:gd name="connsiteY5" fmla="*/ 546264 h 546264"/>
                  <a:gd name="connsiteX6" fmla="*/ 297250 w 3733175"/>
                  <a:gd name="connsiteY6" fmla="*/ 546264 h 546264"/>
                  <a:gd name="connsiteX7" fmla="*/ 160509 w 3733175"/>
                  <a:gd name="connsiteY7" fmla="*/ 245520 h 546264"/>
                  <a:gd name="connsiteX0" fmla="*/ 160509 w 3733175"/>
                  <a:gd name="connsiteY0" fmla="*/ 245520 h 546264"/>
                  <a:gd name="connsiteX1" fmla="*/ 297250 w 3733175"/>
                  <a:gd name="connsiteY1" fmla="*/ 0 h 546264"/>
                  <a:gd name="connsiteX2" fmla="*/ 3642129 w 3733175"/>
                  <a:gd name="connsiteY2" fmla="*/ 0 h 546264"/>
                  <a:gd name="connsiteX3" fmla="*/ 3733175 w 3733175"/>
                  <a:gd name="connsiteY3" fmla="*/ 91046 h 546264"/>
                  <a:gd name="connsiteX4" fmla="*/ 3733175 w 3733175"/>
                  <a:gd name="connsiteY4" fmla="*/ 455218 h 546264"/>
                  <a:gd name="connsiteX5" fmla="*/ 3642129 w 3733175"/>
                  <a:gd name="connsiteY5" fmla="*/ 546264 h 546264"/>
                  <a:gd name="connsiteX6" fmla="*/ 297250 w 3733175"/>
                  <a:gd name="connsiteY6" fmla="*/ 546264 h 546264"/>
                  <a:gd name="connsiteX7" fmla="*/ 160509 w 3733175"/>
                  <a:gd name="connsiteY7" fmla="*/ 245520 h 546264"/>
                  <a:gd name="connsiteX0" fmla="*/ 0 w 3572666"/>
                  <a:gd name="connsiteY0" fmla="*/ 245520 h 546264"/>
                  <a:gd name="connsiteX1" fmla="*/ 136741 w 3572666"/>
                  <a:gd name="connsiteY1" fmla="*/ 0 h 546264"/>
                  <a:gd name="connsiteX2" fmla="*/ 3481620 w 3572666"/>
                  <a:gd name="connsiteY2" fmla="*/ 0 h 546264"/>
                  <a:gd name="connsiteX3" fmla="*/ 3572666 w 3572666"/>
                  <a:gd name="connsiteY3" fmla="*/ 91046 h 546264"/>
                  <a:gd name="connsiteX4" fmla="*/ 3572666 w 3572666"/>
                  <a:gd name="connsiteY4" fmla="*/ 455218 h 546264"/>
                  <a:gd name="connsiteX5" fmla="*/ 3481620 w 3572666"/>
                  <a:gd name="connsiteY5" fmla="*/ 546264 h 546264"/>
                  <a:gd name="connsiteX6" fmla="*/ 136741 w 3572666"/>
                  <a:gd name="connsiteY6" fmla="*/ 546264 h 546264"/>
                  <a:gd name="connsiteX7" fmla="*/ 0 w 3572666"/>
                  <a:gd name="connsiteY7" fmla="*/ 245520 h 54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2666" h="546264">
                    <a:moveTo>
                      <a:pt x="0" y="245520"/>
                    </a:moveTo>
                    <a:cubicBezTo>
                      <a:pt x="7315" y="85509"/>
                      <a:pt x="86458" y="0"/>
                      <a:pt x="136741" y="0"/>
                    </a:cubicBezTo>
                    <a:lnTo>
                      <a:pt x="3481620" y="0"/>
                    </a:lnTo>
                    <a:cubicBezTo>
                      <a:pt x="3531903" y="0"/>
                      <a:pt x="3572666" y="40763"/>
                      <a:pt x="3572666" y="91046"/>
                    </a:cubicBezTo>
                    <a:lnTo>
                      <a:pt x="3572666" y="455218"/>
                    </a:lnTo>
                    <a:cubicBezTo>
                      <a:pt x="3572666" y="505501"/>
                      <a:pt x="3531903" y="546264"/>
                      <a:pt x="3481620" y="546264"/>
                    </a:cubicBezTo>
                    <a:lnTo>
                      <a:pt x="136741" y="546264"/>
                    </a:lnTo>
                    <a:cubicBezTo>
                      <a:pt x="35617" y="516867"/>
                      <a:pt x="0" y="336564"/>
                      <a:pt x="0" y="2455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/>
                  </a:gs>
                  <a:gs pos="37000">
                    <a:schemeClr val="tx1">
                      <a:lumMod val="85000"/>
                      <a:lumOff val="15000"/>
                    </a:schemeClr>
                  </a:gs>
                  <a:gs pos="77000">
                    <a:srgbClr val="848A9E"/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 prstMaterial="metal"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38877" y="2590544"/>
                <a:ext cx="301963" cy="6011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72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4"/>
              <p:cNvSpPr/>
              <p:nvPr/>
            </p:nvSpPr>
            <p:spPr>
              <a:xfrm flipH="1">
                <a:off x="3613989" y="2587992"/>
                <a:ext cx="307677" cy="601497"/>
              </a:xfrm>
              <a:custGeom>
                <a:avLst/>
                <a:gdLst>
                  <a:gd name="connsiteX0" fmla="*/ 0 w 301963"/>
                  <a:gd name="connsiteY0" fmla="*/ 300595 h 601190"/>
                  <a:gd name="connsiteX1" fmla="*/ 150982 w 301963"/>
                  <a:gd name="connsiteY1" fmla="*/ 0 h 601190"/>
                  <a:gd name="connsiteX2" fmla="*/ 301964 w 301963"/>
                  <a:gd name="connsiteY2" fmla="*/ 300595 h 601190"/>
                  <a:gd name="connsiteX3" fmla="*/ 150982 w 301963"/>
                  <a:gd name="connsiteY3" fmla="*/ 601190 h 601190"/>
                  <a:gd name="connsiteX4" fmla="*/ 0 w 301963"/>
                  <a:gd name="connsiteY4" fmla="*/ 300595 h 601190"/>
                  <a:gd name="connsiteX0" fmla="*/ 2905 w 307774"/>
                  <a:gd name="connsiteY0" fmla="*/ 300788 h 601383"/>
                  <a:gd name="connsiteX1" fmla="*/ 153887 w 307774"/>
                  <a:gd name="connsiteY1" fmla="*/ 193 h 601383"/>
                  <a:gd name="connsiteX2" fmla="*/ 304869 w 307774"/>
                  <a:gd name="connsiteY2" fmla="*/ 300788 h 601383"/>
                  <a:gd name="connsiteX3" fmla="*/ 153887 w 307774"/>
                  <a:gd name="connsiteY3" fmla="*/ 601383 h 601383"/>
                  <a:gd name="connsiteX4" fmla="*/ 2905 w 307774"/>
                  <a:gd name="connsiteY4" fmla="*/ 300788 h 601383"/>
                  <a:gd name="connsiteX0" fmla="*/ 2905 w 307774"/>
                  <a:gd name="connsiteY0" fmla="*/ 300788 h 601433"/>
                  <a:gd name="connsiteX1" fmla="*/ 153887 w 307774"/>
                  <a:gd name="connsiteY1" fmla="*/ 193 h 601433"/>
                  <a:gd name="connsiteX2" fmla="*/ 304869 w 307774"/>
                  <a:gd name="connsiteY2" fmla="*/ 300788 h 601433"/>
                  <a:gd name="connsiteX3" fmla="*/ 153887 w 307774"/>
                  <a:gd name="connsiteY3" fmla="*/ 601383 h 601433"/>
                  <a:gd name="connsiteX4" fmla="*/ 2905 w 307774"/>
                  <a:gd name="connsiteY4" fmla="*/ 300788 h 601433"/>
                  <a:gd name="connsiteX0" fmla="*/ 2808 w 307677"/>
                  <a:gd name="connsiteY0" fmla="*/ 300838 h 601497"/>
                  <a:gd name="connsiteX1" fmla="*/ 153790 w 307677"/>
                  <a:gd name="connsiteY1" fmla="*/ 243 h 601497"/>
                  <a:gd name="connsiteX2" fmla="*/ 304772 w 307677"/>
                  <a:gd name="connsiteY2" fmla="*/ 300838 h 601497"/>
                  <a:gd name="connsiteX3" fmla="*/ 153790 w 307677"/>
                  <a:gd name="connsiteY3" fmla="*/ 601433 h 601497"/>
                  <a:gd name="connsiteX4" fmla="*/ 2808 w 307677"/>
                  <a:gd name="connsiteY4" fmla="*/ 300838 h 60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77" h="601497">
                    <a:moveTo>
                      <a:pt x="2808" y="300838"/>
                    </a:moveTo>
                    <a:cubicBezTo>
                      <a:pt x="5876" y="104140"/>
                      <a:pt x="-33923" y="-5893"/>
                      <a:pt x="153790" y="243"/>
                    </a:cubicBezTo>
                    <a:cubicBezTo>
                      <a:pt x="341503" y="6379"/>
                      <a:pt x="304772" y="134824"/>
                      <a:pt x="304772" y="300838"/>
                    </a:cubicBezTo>
                    <a:cubicBezTo>
                      <a:pt x="304772" y="466852"/>
                      <a:pt x="332297" y="598365"/>
                      <a:pt x="153790" y="601433"/>
                    </a:cubicBezTo>
                    <a:cubicBezTo>
                      <a:pt x="-24717" y="604501"/>
                      <a:pt x="-260" y="497536"/>
                      <a:pt x="2808" y="3008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72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metal1"/>
            <p:cNvSpPr/>
            <p:nvPr/>
          </p:nvSpPr>
          <p:spPr>
            <a:xfrm>
              <a:off x="3918858" y="2619941"/>
              <a:ext cx="284136" cy="494299"/>
            </a:xfrm>
            <a:prstGeom prst="roundRect">
              <a:avLst/>
            </a:prstGeom>
            <a:gradFill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62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metal">
              <a:bevelT w="95250" h="127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etal2"/>
            <p:cNvSpPr/>
            <p:nvPr/>
          </p:nvSpPr>
          <p:spPr>
            <a:xfrm>
              <a:off x="4214150" y="2667316"/>
              <a:ext cx="70348" cy="399549"/>
            </a:xfrm>
            <a:prstGeom prst="roundRect">
              <a:avLst/>
            </a:prstGeom>
            <a:gradFill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62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metal">
              <a:bevelT w="95250" h="127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etal3"/>
            <p:cNvSpPr/>
            <p:nvPr/>
          </p:nvSpPr>
          <p:spPr>
            <a:xfrm>
              <a:off x="4284498" y="2619941"/>
              <a:ext cx="284136" cy="494299"/>
            </a:xfrm>
            <a:prstGeom prst="roundRect">
              <a:avLst/>
            </a:prstGeom>
            <a:gradFill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62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metal">
              <a:bevelT w="95250" h="127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etal4"/>
            <p:cNvSpPr/>
            <p:nvPr/>
          </p:nvSpPr>
          <p:spPr>
            <a:xfrm>
              <a:off x="4568634" y="2667316"/>
              <a:ext cx="70348" cy="399549"/>
            </a:xfrm>
            <a:prstGeom prst="roundRect">
              <a:avLst/>
            </a:prstGeom>
            <a:gradFill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62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metal">
              <a:bevelT w="95250" h="127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etal5"/>
            <p:cNvSpPr/>
            <p:nvPr/>
          </p:nvSpPr>
          <p:spPr>
            <a:xfrm>
              <a:off x="4638982" y="2619941"/>
              <a:ext cx="284136" cy="494299"/>
            </a:xfrm>
            <a:prstGeom prst="roundRect">
              <a:avLst/>
            </a:prstGeom>
            <a:gradFill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62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metal">
              <a:bevelT w="95250" h="127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6400" y="3508236"/>
            <a:ext cx="4605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Nothing new –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Recall the classic effective Fermi theory of Beta decay.</a:t>
            </a:r>
            <a:endParaRPr lang="en-US" sz="20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88390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59" y="-533082"/>
            <a:ext cx="5791200" cy="1371600"/>
          </a:xfrm>
        </p:spPr>
        <p:txBody>
          <a:bodyPr/>
          <a:lstStyle/>
          <a:p>
            <a:r>
              <a:rPr lang="en-US" dirty="0" smtClean="0"/>
              <a:t>ICHEP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859" y="851538"/>
            <a:ext cx="3581400" cy="1091564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A snapshot of the field </a:t>
            </a:r>
          </a:p>
          <a:p>
            <a:r>
              <a:rPr lang="en-US" sz="1800" b="0" dirty="0" smtClean="0"/>
              <a:t>     at a unique moment</a:t>
            </a:r>
            <a:r>
              <a:rPr lang="is-IS" sz="1800" b="0" dirty="0" smtClean="0"/>
              <a:t>…</a:t>
            </a:r>
          </a:p>
          <a:p>
            <a:pPr marL="285750" indent="-285750">
              <a:buFont typeface="Arial"/>
              <a:buChar char="•"/>
            </a:pPr>
            <a:r>
              <a:rPr lang="is-IS" sz="1800" b="0" dirty="0" smtClean="0"/>
              <a:t>Unprecedented media interest and public engaement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92875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Screen Shot 2016-08-30 at 11.4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5" y="280720"/>
            <a:ext cx="4660900" cy="2523277"/>
          </a:xfrm>
          <a:prstGeom prst="rect">
            <a:avLst/>
          </a:prstGeom>
        </p:spPr>
      </p:pic>
      <p:pic>
        <p:nvPicPr>
          <p:cNvPr id="10" name="Picture 9" descr="Screen Shot 2016-08-30 at 12.18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5" y="2965449"/>
            <a:ext cx="3488659" cy="3162301"/>
          </a:xfrm>
          <a:prstGeom prst="rect">
            <a:avLst/>
          </a:prstGeom>
        </p:spPr>
      </p:pic>
      <p:pic>
        <p:nvPicPr>
          <p:cNvPr id="11" name="Picture 10" descr="Screen Shot 2016-08-30 at 12.16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89" y="3746500"/>
            <a:ext cx="3157940" cy="3111500"/>
          </a:xfrm>
          <a:prstGeom prst="rect">
            <a:avLst/>
          </a:prstGeom>
        </p:spPr>
      </p:pic>
      <p:pic>
        <p:nvPicPr>
          <p:cNvPr id="12" name="Picture 11" descr="Screen Shot 2016-08-30 at 12.16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9" y="2527300"/>
            <a:ext cx="2639458" cy="3175000"/>
          </a:xfrm>
          <a:prstGeom prst="rect">
            <a:avLst/>
          </a:prstGeom>
        </p:spPr>
      </p:pic>
      <p:pic>
        <p:nvPicPr>
          <p:cNvPr id="9" name="Picture 8" descr="Screen Shot 2016-08-30 at 12.02.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546600"/>
            <a:ext cx="2041236" cy="2311400"/>
          </a:xfrm>
          <a:prstGeom prst="rect">
            <a:avLst/>
          </a:prstGeom>
        </p:spPr>
      </p:pic>
      <p:pic>
        <p:nvPicPr>
          <p:cNvPr id="8" name="Picture 7" descr="Screen Shot 2016-08-30 at 11.54.5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59" y="3390900"/>
            <a:ext cx="2834096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5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2" y="322048"/>
            <a:ext cx="9990667" cy="812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EFT paradigm in the top sector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 SMEFT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8279" y="6492875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20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6" name="Picture 5" descr="Screen Shot 2016-09-02 at 16.4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1" y="1134530"/>
            <a:ext cx="8685997" cy="50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2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94429"/>
            <a:ext cx="9922933" cy="1371600"/>
          </a:xfrm>
        </p:spPr>
        <p:txBody>
          <a:bodyPr/>
          <a:lstStyle/>
          <a:p>
            <a:r>
              <a:rPr lang="en-US" dirty="0" smtClean="0"/>
              <a:t>EFT paradigm in the top sector</a:t>
            </a:r>
            <a:br>
              <a:rPr lang="en-US" dirty="0" smtClean="0"/>
            </a:br>
            <a:r>
              <a:rPr lang="en-US" dirty="0" smtClean="0"/>
              <a:t>  - </a:t>
            </a:r>
            <a:r>
              <a:rPr lang="en-US" dirty="0" smtClean="0">
                <a:solidFill>
                  <a:schemeClr val="tx1"/>
                </a:solidFill>
              </a:rPr>
              <a:t>SMEFT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92875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21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9-02 at 16.4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9" y="1244599"/>
            <a:ext cx="8540400" cy="4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8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135467"/>
            <a:ext cx="8610601" cy="660717"/>
          </a:xfrm>
        </p:spPr>
        <p:txBody>
          <a:bodyPr/>
          <a:lstStyle/>
          <a:p>
            <a:r>
              <a:rPr lang="en-US" dirty="0" smtClean="0"/>
              <a:t>Latest Progress – </a:t>
            </a:r>
            <a:r>
              <a:rPr lang="en-US" dirty="0" smtClean="0">
                <a:solidFill>
                  <a:schemeClr val="tx1"/>
                </a:solidFill>
              </a:rPr>
              <a:t>EFT @ </a:t>
            </a:r>
            <a:r>
              <a:rPr lang="en-US" dirty="0" smtClean="0"/>
              <a:t>NLO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22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9-02 at 16.58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4"/>
          <a:stretch/>
        </p:blipFill>
        <p:spPr>
          <a:xfrm>
            <a:off x="92074" y="1727524"/>
            <a:ext cx="8920873" cy="39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97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-67741"/>
            <a:ext cx="8610601" cy="660717"/>
          </a:xfrm>
        </p:spPr>
        <p:txBody>
          <a:bodyPr/>
          <a:lstStyle/>
          <a:p>
            <a:r>
              <a:rPr lang="en-US" dirty="0" smtClean="0"/>
              <a:t>Latest Progress – </a:t>
            </a:r>
            <a:r>
              <a:rPr lang="en-US" dirty="0" smtClean="0">
                <a:solidFill>
                  <a:schemeClr val="tx1"/>
                </a:solidFill>
              </a:rPr>
              <a:t>EFT @ </a:t>
            </a:r>
            <a:r>
              <a:rPr lang="en-US" dirty="0" smtClean="0"/>
              <a:t>NLO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23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6" name="Picture 5" descr="Screen Shot 2016-09-02 at 16.5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8" y="508317"/>
            <a:ext cx="8078439" cy="5284605"/>
          </a:xfrm>
          <a:prstGeom prst="rect">
            <a:avLst/>
          </a:prstGeom>
        </p:spPr>
      </p:pic>
      <p:pic>
        <p:nvPicPr>
          <p:cNvPr id="7" name="Picture 6" descr="Screen Shot 2016-09-04 at 16.28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4" y="5825898"/>
            <a:ext cx="8136467" cy="8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0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262617"/>
            <a:ext cx="8610601" cy="660717"/>
          </a:xfrm>
        </p:spPr>
        <p:txBody>
          <a:bodyPr>
            <a:noAutofit/>
          </a:bodyPr>
          <a:lstStyle/>
          <a:p>
            <a:r>
              <a:rPr lang="en-US" sz="2400" dirty="0"/>
              <a:t>Top quark mass calibration for Monte-Carlo event generators </a:t>
            </a:r>
            <a:r>
              <a:rPr lang="en-US" sz="1800" dirty="0"/>
              <a:t>(</a:t>
            </a:r>
            <a:r>
              <a:rPr lang="en-US" sz="1800" dirty="0" err="1"/>
              <a:t>M.Preisser</a:t>
            </a:r>
            <a:r>
              <a:rPr lang="en-US" sz="1800" dirty="0"/>
              <a:t>)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6333" y="1227667"/>
            <a:ext cx="767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Persistent question in determination of top mass: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u="sng" dirty="0" smtClean="0"/>
              <a:t>“What do really measure when we measure M</a:t>
            </a:r>
            <a:r>
              <a:rPr lang="en-US" u="sng" baseline="-25000" dirty="0" smtClean="0"/>
              <a:t>t</a:t>
            </a:r>
            <a:r>
              <a:rPr lang="en-US" u="sng" dirty="0" smtClean="0"/>
              <a:t>”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909673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262617"/>
            <a:ext cx="8610601" cy="660717"/>
          </a:xfrm>
        </p:spPr>
        <p:txBody>
          <a:bodyPr>
            <a:noAutofit/>
          </a:bodyPr>
          <a:lstStyle/>
          <a:p>
            <a:r>
              <a:rPr lang="en-US" sz="2400" dirty="0"/>
              <a:t>Top quark mass calibration for Monte-Carlo event generators </a:t>
            </a:r>
            <a:r>
              <a:rPr lang="en-US" sz="1800" dirty="0" smtClean="0"/>
              <a:t>(</a:t>
            </a:r>
            <a:r>
              <a:rPr lang="en-US" sz="1800" dirty="0" err="1" smtClean="0"/>
              <a:t>M.Preisser</a:t>
            </a:r>
            <a:r>
              <a:rPr lang="en-US" sz="2400" dirty="0" smtClean="0"/>
              <a:t>)</a:t>
            </a: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865" y="923334"/>
            <a:ext cx="767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Persistent question in top physics:</a:t>
            </a:r>
          </a:p>
          <a:p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u="sng" dirty="0" smtClean="0"/>
              <a:t>What do really measure when we measure M</a:t>
            </a:r>
            <a:r>
              <a:rPr lang="en-US" u="sng" baseline="-25000" dirty="0" smtClean="0"/>
              <a:t>t</a:t>
            </a:r>
            <a:r>
              <a:rPr lang="en-US" dirty="0" smtClean="0"/>
              <a:t>?”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411Jyo32ByL._SX325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80" y="1151466"/>
            <a:ext cx="2704795" cy="412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5474" y="4940412"/>
            <a:ext cx="237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ravek"/>
                <a:cs typeface="Seravek"/>
              </a:rPr>
              <a:t>TOP QUARK MASS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ravek"/>
              <a:cs typeface="Seravek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80470" y="2048930"/>
            <a:ext cx="1803400" cy="1871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56906" y="2335663"/>
            <a:ext cx="59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OR </a:t>
            </a:r>
            <a:endParaRPr lang="en-US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5" y="1523498"/>
            <a:ext cx="54948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top quark’s ultra short lifetime means standard measurements extract M</a:t>
            </a:r>
            <a:r>
              <a:rPr lang="en-US" baseline="-25000" dirty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from kinematic reconstruction of decay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 trivial to interpret this M</a:t>
            </a:r>
            <a:r>
              <a:rPr lang="en-US" baseline="-25000" dirty="0" smtClean="0"/>
              <a:t>t </a:t>
            </a:r>
            <a:r>
              <a:rPr lang="en-US" dirty="0" smtClean="0"/>
              <a:t>as a fundamental parameter of the SM</a:t>
            </a:r>
            <a:endParaRPr lang="en-US" dirty="0"/>
          </a:p>
        </p:txBody>
      </p:sp>
      <p:pic>
        <p:nvPicPr>
          <p:cNvPr id="14" name="Picture 13" descr="Screen Shot 2016-09-04 at 17.2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9" y="3287854"/>
            <a:ext cx="4702288" cy="31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93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262617"/>
            <a:ext cx="8610601" cy="660717"/>
          </a:xfrm>
        </p:spPr>
        <p:txBody>
          <a:bodyPr>
            <a:noAutofit/>
          </a:bodyPr>
          <a:lstStyle/>
          <a:p>
            <a:r>
              <a:rPr lang="en-US" sz="2400" dirty="0"/>
              <a:t>Top quark mass calibration for Monte-Carlo event generators </a:t>
            </a:r>
            <a:r>
              <a:rPr lang="en-US" sz="1800" dirty="0"/>
              <a:t>(</a:t>
            </a:r>
            <a:r>
              <a:rPr lang="en-US" sz="1800" dirty="0" err="1"/>
              <a:t>M.Preisser</a:t>
            </a:r>
            <a:r>
              <a:rPr lang="en-US" sz="1800" dirty="0"/>
              <a:t>)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865" y="923334"/>
            <a:ext cx="767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Persistent question in top physics:</a:t>
            </a:r>
          </a:p>
          <a:p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u="sng" dirty="0" smtClean="0"/>
              <a:t>What do really measure when we measure M</a:t>
            </a:r>
            <a:r>
              <a:rPr lang="en-US" u="sng" baseline="-25000" dirty="0" smtClean="0"/>
              <a:t>t</a:t>
            </a:r>
            <a:r>
              <a:rPr lang="en-US" u="sng" dirty="0" smtClean="0"/>
              <a:t>?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7482" y="1534587"/>
            <a:ext cx="54948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top quark’s ultra short lifetime means standard measurements extract M</a:t>
            </a:r>
            <a:r>
              <a:rPr lang="en-US" baseline="-25000" dirty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from kinematic reconstruction of decay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 trivial to interpret this M</a:t>
            </a:r>
            <a:r>
              <a:rPr lang="en-US" baseline="-25000" dirty="0" smtClean="0"/>
              <a:t>t as</a:t>
            </a:r>
            <a:r>
              <a:rPr lang="en-US" dirty="0" smtClean="0"/>
              <a:t> a fundamental parameter of the SM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 to convert Mt to a less model-dependent </a:t>
            </a:r>
            <a:r>
              <a:rPr lang="en-US" i="1" dirty="0" smtClean="0"/>
              <a:t>short-distance </a:t>
            </a:r>
            <a:r>
              <a:rPr lang="en-US" dirty="0" smtClean="0"/>
              <a:t>mass scheme, e.g. MSR,MS</a:t>
            </a:r>
            <a:endParaRPr lang="en-US" dirty="0"/>
          </a:p>
        </p:txBody>
      </p:sp>
      <p:pic>
        <p:nvPicPr>
          <p:cNvPr id="6" name="Picture 5" descr="Screen Shot 2016-09-04 at 17.2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1" y="3310481"/>
            <a:ext cx="2628900" cy="348382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694014" y="4914899"/>
            <a:ext cx="309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501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262617"/>
            <a:ext cx="8610601" cy="660717"/>
          </a:xfrm>
        </p:spPr>
        <p:txBody>
          <a:bodyPr>
            <a:noAutofit/>
          </a:bodyPr>
          <a:lstStyle/>
          <a:p>
            <a:r>
              <a:rPr lang="en-US" sz="2400" dirty="0"/>
              <a:t>Top quark mass calibration for Monte-Carlo event generators </a:t>
            </a:r>
            <a:r>
              <a:rPr lang="en-US" sz="1800" dirty="0"/>
              <a:t>(</a:t>
            </a:r>
            <a:r>
              <a:rPr lang="en-US" sz="1800" dirty="0" err="1"/>
              <a:t>M.Preisser</a:t>
            </a:r>
            <a:r>
              <a:rPr lang="en-US" sz="1800" dirty="0"/>
              <a:t>)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Screen Shot 2016-09-04 at 18.08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1013398"/>
            <a:ext cx="8430183" cy="54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69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4" y="262617"/>
            <a:ext cx="8610601" cy="660717"/>
          </a:xfrm>
        </p:spPr>
        <p:txBody>
          <a:bodyPr>
            <a:noAutofit/>
          </a:bodyPr>
          <a:lstStyle/>
          <a:p>
            <a:r>
              <a:rPr lang="en-US" sz="2400" dirty="0"/>
              <a:t>Top quark mass calibration for Monte-Carlo event generators </a:t>
            </a:r>
            <a:r>
              <a:rPr lang="en-US" sz="1800" dirty="0"/>
              <a:t>(</a:t>
            </a:r>
            <a:r>
              <a:rPr lang="en-US" sz="1800" dirty="0" err="1"/>
              <a:t>M.Preisser</a:t>
            </a:r>
            <a:r>
              <a:rPr lang="en-US" sz="1800" dirty="0"/>
              <a:t>)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0533" y="64273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 descr="Screen Shot 2016-09-04 at 18.1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7" y="923334"/>
            <a:ext cx="7167034" cy="5092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500" y="6172200"/>
            <a:ext cx="707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For now just </a:t>
            </a:r>
            <a:r>
              <a:rPr lang="en-US" sz="2400" b="1" dirty="0" err="1" smtClean="0">
                <a:solidFill>
                  <a:srgbClr val="FF0000"/>
                </a:solidFill>
                <a:latin typeface="Arial Hebrew"/>
                <a:cs typeface="Arial Hebrew"/>
              </a:rPr>
              <a:t>e+e</a:t>
            </a:r>
            <a:r>
              <a:rPr lang="en-US" sz="24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- investigated</a:t>
            </a:r>
            <a:r>
              <a:rPr lang="is-IS" sz="24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…</a:t>
            </a:r>
            <a:endParaRPr lang="en-US" sz="2400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1039042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239" y="642414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29</a:t>
            </a:fld>
            <a:endParaRPr lang="en-US" dirty="0">
              <a:latin typeface="Arial Hebrew"/>
              <a:cs typeface="Arial Hebrew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704"/>
            <a:ext cx="6921500" cy="558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facilities - ILC</a:t>
            </a:r>
            <a:endParaRPr lang="en-US" dirty="0"/>
          </a:p>
        </p:txBody>
      </p:sp>
      <p:pic>
        <p:nvPicPr>
          <p:cNvPr id="6" name="Picture 5" descr="Screen Shot 2016-09-04 at 19.0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42" y="1077786"/>
            <a:ext cx="4893058" cy="3062414"/>
          </a:xfrm>
          <a:prstGeom prst="rect">
            <a:avLst/>
          </a:prstGeom>
        </p:spPr>
      </p:pic>
      <p:pic>
        <p:nvPicPr>
          <p:cNvPr id="7" name="Picture 6" descr="Screen Shot 2016-09-04 at 19.05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216400"/>
            <a:ext cx="6578600" cy="253476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89300" y="5511800"/>
            <a:ext cx="2070100" cy="3937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754620"/>
            <a:ext cx="466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linear </a:t>
            </a:r>
            <a:r>
              <a:rPr lang="en-US" dirty="0" err="1" smtClean="0"/>
              <a:t>e+e</a:t>
            </a:r>
            <a:r>
              <a:rPr lang="en-US" dirty="0" smtClean="0"/>
              <a:t>- collider primarily for extremely precise Higgs physics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51575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Nice synergy with XFEL at DESY</a:t>
            </a:r>
            <a:endParaRPr lang="en-US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86400" y="5511800"/>
            <a:ext cx="1231900" cy="2032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08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05700" cy="5838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WHY?  Data, and lots of it!</a:t>
            </a:r>
            <a:endParaRPr lang="en-US" dirty="0"/>
          </a:p>
        </p:txBody>
      </p:sp>
      <p:pic>
        <p:nvPicPr>
          <p:cNvPr id="5" name="Content Placeholder 4" descr="Screen Shot 2016-08-30 at 11.57.5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2032" r="1770"/>
          <a:stretch/>
        </p:blipFill>
        <p:spPr>
          <a:xfrm>
            <a:off x="139700" y="736600"/>
            <a:ext cx="8642398" cy="4635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92875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2600" y="736600"/>
            <a:ext cx="4044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ICHEP 2016 DATASET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799" y="5600700"/>
            <a:ext cx="842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Hebrew"/>
                <a:cs typeface="Arial Hebrew"/>
              </a:rPr>
              <a:t>The unprecedented dataset led to a unique sense of excitement and expectation among experimentalists and theorists alike</a:t>
            </a:r>
            <a:r>
              <a:rPr lang="is-IS" sz="2000" b="1" dirty="0" smtClean="0">
                <a:latin typeface="Arial Hebrew"/>
                <a:cs typeface="Arial Hebrew"/>
              </a:rPr>
              <a:t>…</a:t>
            </a:r>
            <a:r>
              <a:rPr lang="en-US" sz="2000" b="1" dirty="0" smtClean="0">
                <a:latin typeface="Arial Hebrew"/>
                <a:cs typeface="Arial Hebrew"/>
              </a:rPr>
              <a:t> </a:t>
            </a:r>
          </a:p>
          <a:p>
            <a:r>
              <a:rPr lang="en-US" sz="2000" b="1" u="sng" dirty="0" smtClean="0">
                <a:solidFill>
                  <a:srgbClr val="FF0000"/>
                </a:solidFill>
                <a:latin typeface="Arial Hebrew"/>
                <a:cs typeface="Arial Hebrew"/>
              </a:rPr>
              <a:t>but remember, this is still only 1% of the final LHC dataset</a:t>
            </a:r>
            <a:endParaRPr lang="en-US" sz="2000" b="1" u="sng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229660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375218"/>
            <a:ext cx="69723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FUTURE HEP facilities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380797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30</a:t>
            </a:fld>
            <a:endParaRPr lang="en-US" dirty="0"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242656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05168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31</a:t>
            </a:fld>
            <a:endParaRPr lang="en-US" dirty="0">
              <a:latin typeface="Arial Hebrew"/>
              <a:cs typeface="Arial Hebrew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2076"/>
            <a:ext cx="57912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FUTURE FACILITES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745070"/>
            <a:ext cx="8801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CEPC-SPPC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Ambitious Chinese project for an initial 240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e+e</a:t>
            </a:r>
            <a:r>
              <a:rPr lang="en-US" dirty="0" smtClean="0"/>
              <a:t>- and subsequent 70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r>
              <a:rPr lang="en-US" dirty="0" smtClean="0"/>
              <a:t> colliders in the same 50k circular tunnel.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Initially a </a:t>
            </a:r>
            <a:r>
              <a:rPr lang="en-US" dirty="0" err="1" smtClean="0"/>
              <a:t>Higgs,Z</a:t>
            </a:r>
            <a:r>
              <a:rPr lang="en-US" dirty="0" smtClean="0"/>
              <a:t> factory for precision, then an all-out discovery machine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http://</a:t>
            </a:r>
            <a:r>
              <a:rPr lang="en-US" dirty="0" err="1"/>
              <a:t>cepc.ihep.ac.cn</a:t>
            </a:r>
            <a:r>
              <a:rPr lang="en-US" dirty="0"/>
              <a:t>/</a:t>
            </a:r>
            <a:r>
              <a:rPr lang="en-US" dirty="0" err="1"/>
              <a:t>preCDR</a:t>
            </a:r>
            <a:r>
              <a:rPr lang="en-US" dirty="0"/>
              <a:t>/</a:t>
            </a:r>
            <a:r>
              <a:rPr lang="en-US" dirty="0" err="1"/>
              <a:t>volume.html</a:t>
            </a:r>
            <a:endParaRPr lang="en-US" dirty="0"/>
          </a:p>
        </p:txBody>
      </p:sp>
      <p:pic>
        <p:nvPicPr>
          <p:cNvPr id="5" name="Picture 4" descr="Screen Shot 2016-09-04 at 18.4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" y="2222398"/>
            <a:ext cx="4695092" cy="2398001"/>
          </a:xfrm>
          <a:prstGeom prst="rect">
            <a:avLst/>
          </a:prstGeom>
        </p:spPr>
      </p:pic>
      <p:pic>
        <p:nvPicPr>
          <p:cNvPr id="8" name="Picture 7" descr="Screen Shot 2016-09-04 at 18.51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76149"/>
            <a:ext cx="4856964" cy="27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05168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32</a:t>
            </a:fld>
            <a:endParaRPr lang="en-US" dirty="0">
              <a:latin typeface="Arial Hebrew"/>
              <a:cs typeface="Arial Hebrew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2076"/>
            <a:ext cx="57912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FUTURE FACILITES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745070"/>
            <a:ext cx="8801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CEPC-SPPC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Ambitious Chinese project for an initial 240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e+e</a:t>
            </a:r>
            <a:r>
              <a:rPr lang="en-US" dirty="0" smtClean="0"/>
              <a:t>- and subsequent 70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r>
              <a:rPr lang="en-US" dirty="0" smtClean="0"/>
              <a:t> colliders in the same 50k circular tunnel.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Initially a </a:t>
            </a:r>
            <a:r>
              <a:rPr lang="en-US" dirty="0" err="1" smtClean="0"/>
              <a:t>Higgs,Z</a:t>
            </a:r>
            <a:r>
              <a:rPr lang="en-US" dirty="0" smtClean="0"/>
              <a:t> factory for precision, then an all-out discovery machine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http://</a:t>
            </a:r>
            <a:r>
              <a:rPr lang="en-US" dirty="0" err="1"/>
              <a:t>cepc.ihep.ac.cn</a:t>
            </a:r>
            <a:r>
              <a:rPr lang="en-US" dirty="0"/>
              <a:t>/</a:t>
            </a:r>
            <a:r>
              <a:rPr lang="en-US" dirty="0" err="1"/>
              <a:t>preCDR</a:t>
            </a:r>
            <a:r>
              <a:rPr lang="en-US" dirty="0"/>
              <a:t>/</a:t>
            </a:r>
            <a:r>
              <a:rPr lang="en-US" dirty="0" err="1"/>
              <a:t>volume.html</a:t>
            </a:r>
            <a:endParaRPr lang="en-US" dirty="0"/>
          </a:p>
        </p:txBody>
      </p:sp>
      <p:pic>
        <p:nvPicPr>
          <p:cNvPr id="2" name="Picture 1" descr="Screen Shot 2016-09-04 at 18.5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2529599"/>
            <a:ext cx="6934200" cy="4259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032" y="2160032"/>
            <a:ext cx="669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An aggressive timeline is envisaged</a:t>
            </a:r>
            <a:r>
              <a:rPr lang="is-IS" b="1" dirty="0" smtClean="0">
                <a:solidFill>
                  <a:srgbClr val="FF0000"/>
                </a:solidFill>
                <a:latin typeface="Arial Hebrew"/>
                <a:cs typeface="Arial Hebrew"/>
              </a:rPr>
              <a:t>…</a:t>
            </a:r>
            <a:endParaRPr lang="en-US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08949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239" y="642414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33</a:t>
            </a:fld>
            <a:endParaRPr lang="en-US" dirty="0">
              <a:latin typeface="Arial Hebrew"/>
              <a:cs typeface="Arial Hebrew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704"/>
            <a:ext cx="6921500" cy="558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facilities – FCC-</a:t>
            </a:r>
            <a:r>
              <a:rPr lang="en-US" cap="none" dirty="0" err="1" smtClean="0"/>
              <a:t>ee</a:t>
            </a:r>
            <a:endParaRPr lang="en-US" cap="none" dirty="0"/>
          </a:p>
        </p:txBody>
      </p:sp>
      <p:pic>
        <p:nvPicPr>
          <p:cNvPr id="15" name="Picture 14" descr="Screen Shot 2016-09-04 at 19.4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0" y="800100"/>
            <a:ext cx="8638406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239" y="642414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>
                <a:latin typeface="Arial Hebrew"/>
                <a:cs typeface="Arial Hebrew"/>
              </a:rPr>
              <a:t>34</a:t>
            </a:fld>
            <a:endParaRPr lang="en-US" dirty="0">
              <a:latin typeface="Arial Hebrew"/>
              <a:cs typeface="Arial Hebrew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6704"/>
            <a:ext cx="6921500" cy="558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facilities – FCC-</a:t>
            </a:r>
            <a:r>
              <a:rPr lang="en-US" cap="none" dirty="0" err="1" smtClean="0"/>
              <a:t>ee</a:t>
            </a:r>
            <a:endParaRPr lang="en-US" cap="none" dirty="0"/>
          </a:p>
        </p:txBody>
      </p:sp>
      <p:pic>
        <p:nvPicPr>
          <p:cNvPr id="2" name="Picture 1" descr="Screen Shot 2016-09-04 at 19.4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731374"/>
            <a:ext cx="8198035" cy="54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42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65259"/>
            <a:ext cx="7937500" cy="736918"/>
          </a:xfrm>
        </p:spPr>
        <p:txBody>
          <a:bodyPr/>
          <a:lstStyle/>
          <a:p>
            <a:r>
              <a:rPr lang="en-US" dirty="0" smtClean="0"/>
              <a:t>DIVERSITY +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452436"/>
            <a:ext cx="5765800" cy="378936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3100" b="0" dirty="0" smtClean="0"/>
              <a:t>First ever ICHEP session on this topic</a:t>
            </a:r>
          </a:p>
          <a:p>
            <a:pPr marL="342900" indent="-342900">
              <a:buFont typeface="Arial"/>
              <a:buChar char="•"/>
            </a:pPr>
            <a:r>
              <a:rPr lang="en-US" sz="3100" b="0" dirty="0" smtClean="0"/>
              <a:t>Interesting, stimulation talks with a great variety of topics</a:t>
            </a:r>
          </a:p>
          <a:p>
            <a:pPr marL="342900" indent="-342900">
              <a:buFont typeface="Arial"/>
              <a:buChar char="•"/>
            </a:pPr>
            <a:r>
              <a:rPr lang="en-US" sz="3100" b="0" dirty="0" smtClean="0"/>
              <a:t>Staggering statistics on the underrepresentation of minorities in physics, especially from PhD level onwards</a:t>
            </a:r>
            <a:r>
              <a:rPr lang="is-IS" sz="3100" b="0" dirty="0" smtClean="0"/>
              <a:t>…</a:t>
            </a:r>
          </a:p>
          <a:p>
            <a:pPr marL="342900" indent="-342900">
              <a:buFont typeface="Arial"/>
              <a:buChar char="•"/>
            </a:pPr>
            <a:r>
              <a:rPr lang="is-IS" sz="3100" b="0" dirty="0" smtClean="0"/>
              <a:t>Many programs at national and experiment level to address this.</a:t>
            </a:r>
          </a:p>
          <a:p>
            <a:endParaRPr lang="is-I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360796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35</a:t>
            </a:fld>
            <a:endParaRPr lang="en-US" dirty="0">
              <a:latin typeface="Arial Hebrew"/>
              <a:cs typeface="Arial Hebrew"/>
            </a:endParaRPr>
          </a:p>
        </p:txBody>
      </p:sp>
      <p:pic>
        <p:nvPicPr>
          <p:cNvPr id="5" name="Picture 4" descr="Screen Shot 2016-09-05 at 09.05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10159"/>
          <a:stretch/>
        </p:blipFill>
        <p:spPr>
          <a:xfrm>
            <a:off x="5740400" y="625461"/>
            <a:ext cx="3216276" cy="4784738"/>
          </a:xfrm>
          <a:prstGeom prst="rect">
            <a:avLst/>
          </a:prstGeom>
        </p:spPr>
      </p:pic>
      <p:pic>
        <p:nvPicPr>
          <p:cNvPr id="6" name="Picture 5" descr="Screen Shot 2016-09-05 at 09.0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2" y="3609080"/>
            <a:ext cx="4648848" cy="31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06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65259"/>
            <a:ext cx="7937500" cy="736918"/>
          </a:xfrm>
        </p:spPr>
        <p:txBody>
          <a:bodyPr/>
          <a:lstStyle/>
          <a:p>
            <a:r>
              <a:rPr lang="en-US" dirty="0" smtClean="0"/>
              <a:t>DIVERSITY +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4210"/>
            <a:ext cx="3708400" cy="728664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is-IS" b="0" dirty="0" smtClean="0"/>
              <a:t>APS Bridge program underway to equalise the numbers of black and hispanic students at Bachelor and PhD levels</a:t>
            </a:r>
            <a:endParaRPr lang="is-I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7105" y="6250622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b="0" smtClean="0"/>
              <a:t>36</a:t>
            </a:fld>
            <a:endParaRPr lang="en-US" b="0" dirty="0"/>
          </a:p>
        </p:txBody>
      </p:sp>
      <p:pic>
        <p:nvPicPr>
          <p:cNvPr id="7" name="Picture 6" descr="Screen Shot 2016-09-05 at 09.2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05" y="571659"/>
            <a:ext cx="3581400" cy="1958270"/>
          </a:xfrm>
          <a:prstGeom prst="rect">
            <a:avLst/>
          </a:prstGeom>
        </p:spPr>
      </p:pic>
      <p:pic>
        <p:nvPicPr>
          <p:cNvPr id="8" name="Picture 7" descr="Screen Shot 2016-09-05 at 09.20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364175"/>
            <a:ext cx="7169380" cy="2454772"/>
          </a:xfrm>
          <a:prstGeom prst="rect">
            <a:avLst/>
          </a:prstGeom>
        </p:spPr>
      </p:pic>
      <p:pic>
        <p:nvPicPr>
          <p:cNvPr id="10" name="Picture 9" descr="Screen Shot 2016-09-05 at 09.47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05" y="2555855"/>
            <a:ext cx="5075985" cy="18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39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782"/>
            <a:ext cx="5791200" cy="13716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37356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ICHEP 2016 was a unique gathering of the HEP community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/>
              <a:t>Excitement due to enormous dataset was palpable.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b="0" dirty="0" smtClean="0"/>
              <a:t>Disappointment due to null result mitigated by the </a:t>
            </a:r>
            <a:r>
              <a:rPr lang="en-US" sz="1800" b="0" dirty="0" err="1" smtClean="0"/>
              <a:t>realisation</a:t>
            </a:r>
            <a:r>
              <a:rPr lang="en-US" sz="1800" b="0" dirty="0" smtClean="0"/>
              <a:t> that this enormous dataset set is still only ~1%</a:t>
            </a:r>
          </a:p>
          <a:p>
            <a:pPr marL="800100" lvl="1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Yet at least one (somewhat) surprising</a:t>
            </a:r>
            <a:r>
              <a:rPr lang="en-US" sz="1800" b="0" dirty="0"/>
              <a:t>,</a:t>
            </a:r>
            <a:r>
              <a:rPr lang="en-US" sz="1800" b="0" dirty="0" smtClean="0"/>
              <a:t> beautiful result – 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b="0" dirty="0" smtClean="0"/>
              <a:t>  CP violation in the baryon sector</a:t>
            </a:r>
          </a:p>
          <a:p>
            <a:pPr marL="342900" indent="-342900">
              <a:buFont typeface="Arial"/>
              <a:buChar char="•"/>
            </a:pPr>
            <a:endParaRPr lang="en-US" sz="1800" b="0" dirty="0" smtClean="0"/>
          </a:p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Null results stimulated the imaginations of phenomenologists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/>
              <a:t>Top-</a:t>
            </a:r>
            <a:r>
              <a:rPr lang="en-US" sz="1800" dirty="0" err="1" smtClean="0"/>
              <a:t>phillic</a:t>
            </a:r>
            <a:r>
              <a:rPr lang="en-US" sz="1800" dirty="0" smtClean="0"/>
              <a:t> Z’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/>
              <a:t>EFT @ NLO</a:t>
            </a:r>
          </a:p>
          <a:p>
            <a:pPr marL="800100" lvl="1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Exciting plans for future colliders becoming more concrete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/>
              <a:t>CEPC-</a:t>
            </a:r>
            <a:r>
              <a:rPr lang="en-US" sz="1800" dirty="0" err="1" smtClean="0"/>
              <a:t>SppS</a:t>
            </a:r>
            <a:r>
              <a:rPr lang="en-US" sz="1800" dirty="0" smtClean="0"/>
              <a:t>, ILC, FCC</a:t>
            </a:r>
          </a:p>
          <a:p>
            <a:pPr lvl="1" indent="0">
              <a:buNone/>
            </a:pPr>
            <a:r>
              <a:rPr lang="en-US" sz="1800" b="0" dirty="0"/>
              <a:t>	</a:t>
            </a:r>
            <a:endParaRPr 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08A8-59E9-BD4D-876D-023AE6780A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79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" y="0"/>
            <a:ext cx="6818313" cy="6223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Searches for </a:t>
            </a:r>
            <a:r>
              <a:rPr lang="en-US" sz="2800" dirty="0" err="1" smtClean="0"/>
              <a:t>supersymmetry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6777" y="6460797"/>
            <a:ext cx="662623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 descr="ATLAS_SUSY_Summ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b="4456"/>
          <a:stretch/>
        </p:blipFill>
        <p:spPr>
          <a:xfrm>
            <a:off x="457881" y="760539"/>
            <a:ext cx="7602385" cy="5695070"/>
          </a:xfrm>
          <a:prstGeom prst="rect">
            <a:avLst/>
          </a:prstGeom>
        </p:spPr>
      </p:pic>
      <p:pic>
        <p:nvPicPr>
          <p:cNvPr id="6" name="Picture 5" descr="ATLAS-chrome-logo-blue-wh_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52043"/>
            <a:ext cx="1612900" cy="621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733" y="6265333"/>
            <a:ext cx="748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This plot says it all</a:t>
            </a:r>
            <a:r>
              <a:rPr lang="is-IS" sz="2800" b="1" dirty="0" smtClean="0">
                <a:solidFill>
                  <a:srgbClr val="FF0000"/>
                </a:solidFill>
              </a:rPr>
              <a:t>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26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4568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2076"/>
            <a:ext cx="57912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 quark physics</a:t>
            </a:r>
            <a:endParaRPr lang="en-US" dirty="0"/>
          </a:p>
        </p:txBody>
      </p:sp>
      <p:pic>
        <p:nvPicPr>
          <p:cNvPr id="4" name="Picture 3" descr="Screen Shot 2016-08-23 at 13.3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100664"/>
            <a:ext cx="4720167" cy="3103224"/>
          </a:xfrm>
          <a:prstGeom prst="rect">
            <a:avLst/>
          </a:prstGeom>
        </p:spPr>
      </p:pic>
      <p:pic>
        <p:nvPicPr>
          <p:cNvPr id="15" name="Picture 14" descr="CMS-PAS-TOP-16-006_Figure_003-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6878" y="1492336"/>
            <a:ext cx="3007388" cy="3151921"/>
          </a:xfrm>
          <a:prstGeom prst="rect">
            <a:avLst/>
          </a:prstGeom>
        </p:spPr>
      </p:pic>
      <p:pic>
        <p:nvPicPr>
          <p:cNvPr id="16" name="Picture 15" descr="CMS-PAS-TOP-16-006_Figure_0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8463" y="2655676"/>
            <a:ext cx="2688759" cy="566738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436533" y="2099722"/>
            <a:ext cx="1261274" cy="677333"/>
          </a:xfrm>
          <a:prstGeom prst="straightConnector1">
            <a:avLst/>
          </a:prstGeom>
          <a:ln w="1301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MS-Color-Labe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32" y="33866"/>
            <a:ext cx="1021301" cy="10213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84606" y="4889430"/>
            <a:ext cx="4649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Total uncertainty </a:t>
            </a:r>
            <a:r>
              <a:rPr lang="en-US" b="1" dirty="0" smtClean="0">
                <a:solidFill>
                  <a:srgbClr val="FF0000"/>
                </a:solidFill>
              </a:rPr>
              <a:t>3.9 %</a:t>
            </a:r>
          </a:p>
          <a:p>
            <a:pPr marL="742950" lvl="1" indent="-285750">
              <a:buFont typeface="Arial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Most precise </a:t>
            </a:r>
            <a:r>
              <a:rPr lang="en-US" b="1" dirty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526DB0"/>
                </a:solidFill>
              </a:rPr>
              <a:t>CMS measurement so far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882" y="745070"/>
            <a:ext cx="394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Inclusive </a:t>
            </a:r>
            <a:r>
              <a:rPr lang="en-US" b="1" dirty="0" err="1" smtClean="0">
                <a:solidFill>
                  <a:srgbClr val="FF0000"/>
                </a:solidFill>
              </a:rPr>
              <a:t>ttbar</a:t>
            </a:r>
            <a:r>
              <a:rPr lang="en-US" b="1" dirty="0" smtClean="0">
                <a:solidFill>
                  <a:srgbClr val="FF0000"/>
                </a:solidFill>
              </a:rPr>
              <a:t> cross section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-202723"/>
            <a:ext cx="5791200" cy="812482"/>
          </a:xfrm>
        </p:spPr>
        <p:txBody>
          <a:bodyPr/>
          <a:lstStyle/>
          <a:p>
            <a:r>
              <a:rPr lang="en-US" dirty="0" smtClean="0"/>
              <a:t>Today’s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400" y="711200"/>
            <a:ext cx="5676900" cy="4373563"/>
          </a:xfrm>
        </p:spPr>
        <p:txBody>
          <a:bodyPr>
            <a:normAutofit fontScale="25000" lnSpcReduction="20000"/>
          </a:bodyPr>
          <a:lstStyle/>
          <a:p>
            <a:r>
              <a:rPr lang="en-US" sz="6200" b="0" dirty="0" smtClean="0"/>
              <a:t>A selective take on the highlights  –</a:t>
            </a:r>
          </a:p>
          <a:p>
            <a:endParaRPr lang="en-US" sz="6200" b="0" dirty="0"/>
          </a:p>
          <a:p>
            <a:r>
              <a:rPr lang="en-US" sz="6200" b="0" dirty="0" smtClean="0"/>
              <a:t>Trying to cover both DESY-centric and less familiar topics</a:t>
            </a:r>
          </a:p>
          <a:p>
            <a:endParaRPr lang="en-US" sz="6200" b="0" dirty="0" smtClean="0"/>
          </a:p>
          <a:p>
            <a:pPr marL="742950" lvl="1" indent="-285750"/>
            <a:r>
              <a:rPr lang="en-US" sz="6200" dirty="0" smtClean="0">
                <a:solidFill>
                  <a:srgbClr val="FF0000"/>
                </a:solidFill>
              </a:rPr>
              <a:t>1. New </a:t>
            </a:r>
            <a:r>
              <a:rPr lang="en-US" sz="6200" strike="sngStrike" dirty="0" smtClean="0">
                <a:solidFill>
                  <a:srgbClr val="FF0000"/>
                </a:solidFill>
              </a:rPr>
              <a:t>physics</a:t>
            </a:r>
            <a:r>
              <a:rPr lang="en-US" sz="6200" dirty="0" smtClean="0">
                <a:solidFill>
                  <a:srgbClr val="FF0000"/>
                </a:solidFill>
              </a:rPr>
              <a:t> observations from </a:t>
            </a:r>
            <a:r>
              <a:rPr lang="en-US" sz="6200" dirty="0" err="1" smtClean="0">
                <a:solidFill>
                  <a:srgbClr val="FF0000"/>
                </a:solidFill>
              </a:rPr>
              <a:t>LHCb</a:t>
            </a:r>
            <a:r>
              <a:rPr lang="en-US" sz="6200" dirty="0" smtClean="0">
                <a:solidFill>
                  <a:srgbClr val="FF0000"/>
                </a:solidFill>
              </a:rPr>
              <a:t> </a:t>
            </a:r>
            <a:r>
              <a:rPr lang="en-US" sz="6200" dirty="0" smtClean="0"/>
              <a:t>-</a:t>
            </a:r>
            <a:endParaRPr lang="en-US" sz="6200" dirty="0"/>
          </a:p>
          <a:p>
            <a:pPr marL="1428750" lvl="2" indent="-285750"/>
            <a:r>
              <a:rPr lang="en-US" sz="6200" dirty="0"/>
              <a:t>CP violation in the </a:t>
            </a:r>
            <a:r>
              <a:rPr lang="en-US" sz="6200" dirty="0" smtClean="0"/>
              <a:t>baryon/charm sectors</a:t>
            </a:r>
          </a:p>
          <a:p>
            <a:pPr lvl="2" indent="0">
              <a:buNone/>
            </a:pPr>
            <a:endParaRPr lang="en-US" sz="6200" dirty="0"/>
          </a:p>
          <a:p>
            <a:pPr marL="800100" lvl="1" indent="-342900">
              <a:buFont typeface="Arial"/>
              <a:buChar char="•"/>
            </a:pPr>
            <a:r>
              <a:rPr lang="en-US" sz="6200" dirty="0" smtClean="0">
                <a:solidFill>
                  <a:srgbClr val="FF0000"/>
                </a:solidFill>
              </a:rPr>
              <a:t>2. Top physics </a:t>
            </a:r>
          </a:p>
          <a:p>
            <a:pPr marL="1485900" lvl="2" indent="-342900">
              <a:buFont typeface="Arial"/>
              <a:buChar char="•"/>
            </a:pPr>
            <a:r>
              <a:rPr lang="en-US" sz="6200" dirty="0" smtClean="0"/>
              <a:t>Cross </a:t>
            </a:r>
            <a:r>
              <a:rPr lang="en-US" sz="6200" dirty="0" smtClean="0"/>
              <a:t>sections and </a:t>
            </a:r>
            <a:r>
              <a:rPr lang="en-US" sz="6200" dirty="0" smtClean="0"/>
              <a:t>mass</a:t>
            </a:r>
          </a:p>
          <a:p>
            <a:pPr marL="1428750" lvl="2" indent="-285750"/>
            <a:r>
              <a:rPr lang="en-US" sz="6200" dirty="0" smtClean="0"/>
              <a:t>New ideas in top quark phenomenology </a:t>
            </a:r>
          </a:p>
          <a:p>
            <a:pPr marL="1885950" lvl="3" indent="-285750"/>
            <a:r>
              <a:rPr lang="en-US" sz="6200" dirty="0" smtClean="0"/>
              <a:t>Top-</a:t>
            </a:r>
            <a:r>
              <a:rPr lang="en-US" sz="6200" dirty="0" err="1" smtClean="0"/>
              <a:t>philic</a:t>
            </a:r>
            <a:r>
              <a:rPr lang="en-US" sz="6200" dirty="0" smtClean="0"/>
              <a:t> Z’, </a:t>
            </a:r>
            <a:r>
              <a:rPr lang="en-US" sz="6200" dirty="0" smtClean="0"/>
              <a:t>EFT </a:t>
            </a:r>
            <a:r>
              <a:rPr lang="en-US" sz="6200" dirty="0" smtClean="0"/>
              <a:t>at NLO</a:t>
            </a:r>
          </a:p>
          <a:p>
            <a:pPr marL="1428750" lvl="2" indent="-285750"/>
            <a:r>
              <a:rPr lang="en-US" sz="6200" dirty="0" smtClean="0"/>
              <a:t>BSM-sensitive top quark measurements</a:t>
            </a:r>
          </a:p>
          <a:p>
            <a:pPr marL="1428750" lvl="2" indent="-285750"/>
            <a:r>
              <a:rPr lang="en-US" sz="6200" dirty="0" smtClean="0"/>
              <a:t>Calibration of Monte-Carlo top mass</a:t>
            </a:r>
          </a:p>
          <a:p>
            <a:pPr lvl="2" indent="0">
              <a:buNone/>
            </a:pPr>
            <a:endParaRPr lang="en-US" sz="6200" dirty="0"/>
          </a:p>
          <a:p>
            <a:pPr marL="742950" lvl="1" indent="-285750"/>
            <a:r>
              <a:rPr lang="en-US" sz="6200" dirty="0" smtClean="0">
                <a:solidFill>
                  <a:srgbClr val="FF0000"/>
                </a:solidFill>
              </a:rPr>
              <a:t>3. The latest on future HEP facilities</a:t>
            </a:r>
          </a:p>
          <a:p>
            <a:pPr marL="1428750" lvl="2" indent="-285750"/>
            <a:r>
              <a:rPr lang="en-US" sz="6200" dirty="0" smtClean="0"/>
              <a:t>CEPC, ILC, FCC-</a:t>
            </a:r>
            <a:r>
              <a:rPr lang="en-US" sz="6200" dirty="0" err="1" smtClean="0"/>
              <a:t>ee</a:t>
            </a:r>
            <a:r>
              <a:rPr lang="is-IS" sz="6200" dirty="0" smtClean="0"/>
              <a:t>…</a:t>
            </a:r>
          </a:p>
          <a:p>
            <a:pPr marL="742950" lvl="1" indent="-285750"/>
            <a:endParaRPr lang="is-IS" sz="6400" dirty="0" smtClean="0"/>
          </a:p>
          <a:p>
            <a:pPr marL="742950" lvl="1" indent="-285750"/>
            <a:endParaRPr lang="is-IS" sz="6400" dirty="0"/>
          </a:p>
          <a:p>
            <a:pPr marL="742950" lvl="1" indent="-285750"/>
            <a:endParaRPr lang="is-IS" sz="6400" dirty="0" smtClean="0"/>
          </a:p>
          <a:p>
            <a:pPr marL="742950" lvl="1" indent="-285750"/>
            <a:endParaRPr lang="is-IS" sz="6400" dirty="0" smtClean="0"/>
          </a:p>
          <a:p>
            <a:pPr marL="742950" lvl="1" indent="-285750"/>
            <a:r>
              <a:rPr lang="is-IS" sz="6400" b="1" dirty="0" smtClean="0"/>
              <a:t>For interesting results on neutrino oscillations at T2K, see the presentation here. </a:t>
            </a:r>
            <a:r>
              <a:rPr lang="is-IS" sz="6400" b="1" dirty="0" smtClean="0">
                <a:hlinkClick r:id="rId2"/>
              </a:rPr>
              <a:t>LINK</a:t>
            </a:r>
            <a:endParaRPr lang="is-IS" sz="6400" b="1" dirty="0" smtClean="0"/>
          </a:p>
          <a:p>
            <a:pPr lvl="2" indent="0">
              <a:buNone/>
            </a:pPr>
            <a:endParaRPr lang="en-US" sz="6200" b="1" dirty="0" smtClean="0"/>
          </a:p>
          <a:p>
            <a:pPr marL="1428750" lvl="2" indent="-285750"/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44813" y="635116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CpGc5UYWEAEAcMM.jpg-lar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13018"/>
            <a:ext cx="2662458" cy="3590284"/>
          </a:xfrm>
          <a:prstGeom prst="rect">
            <a:avLst/>
          </a:prstGeom>
        </p:spPr>
      </p:pic>
      <p:pic>
        <p:nvPicPr>
          <p:cNvPr id="9" name="Picture 8" descr="safet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30" y="3763862"/>
            <a:ext cx="3365069" cy="25238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3400" y="4951413"/>
            <a:ext cx="10414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99530" y="5046663"/>
            <a:ext cx="207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 Hebrew"/>
                <a:cs typeface="Arial Hebrew"/>
              </a:rPr>
              <a:t>γγ</a:t>
            </a:r>
            <a:endParaRPr lang="en-US" sz="4400" b="1" dirty="0">
              <a:latin typeface="Arial Hebrew"/>
              <a:cs typeface="Arial Hebrew"/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5524930" y="4951413"/>
            <a:ext cx="1237661" cy="1220787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15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tt_curve_sqrts_c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r="2667" b="3041"/>
          <a:stretch/>
        </p:blipFill>
        <p:spPr>
          <a:xfrm>
            <a:off x="73556" y="722092"/>
            <a:ext cx="5126567" cy="3379672"/>
          </a:xfrm>
          <a:prstGeom prst="rect">
            <a:avLst/>
          </a:prstGeom>
        </p:spPr>
      </p:pic>
      <p:pic>
        <p:nvPicPr>
          <p:cNvPr id="33" name="Picture 32" descr="Top_Summary_8Te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6418"/>
          <a:stretch/>
        </p:blipFill>
        <p:spPr>
          <a:xfrm>
            <a:off x="3888069" y="1818930"/>
            <a:ext cx="4135177" cy="503907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401887" y="1167154"/>
            <a:ext cx="186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>
                    <a:alpha val="75000"/>
                  </a:srgbClr>
                </a:solidFill>
              </a:rPr>
              <a:t>7&amp;8TeV</a:t>
            </a:r>
            <a:endParaRPr lang="en-US" sz="2400" b="1" dirty="0">
              <a:solidFill>
                <a:srgbClr val="FF0000">
                  <a:alpha val="75000"/>
                </a:srgbClr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66905"/>
            <a:ext cx="5791200" cy="788997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Incl. </a:t>
            </a:r>
            <a:r>
              <a:rPr lang="en-US" sz="2800" cap="none" dirty="0" err="1" smtClean="0"/>
              <a:t>σ</a:t>
            </a:r>
            <a:r>
              <a:rPr lang="en-US" sz="2800" cap="none" baseline="-25000" dirty="0" err="1" smtClean="0"/>
              <a:t>tt</a:t>
            </a:r>
            <a:r>
              <a:rPr lang="en-US" sz="2800" cap="none" baseline="-25000" dirty="0" smtClean="0"/>
              <a:t> </a:t>
            </a:r>
            <a:r>
              <a:rPr lang="en-US" sz="2800" cap="none" dirty="0" smtClean="0"/>
              <a:t>measurements</a:t>
            </a:r>
            <a:endParaRPr lang="en-US" sz="2800" cap="none" dirty="0"/>
          </a:p>
        </p:txBody>
      </p:sp>
      <p:pic>
        <p:nvPicPr>
          <p:cNvPr id="6" name="Picture 5" descr="Top_Summary_7T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6" y="2151307"/>
            <a:ext cx="3814514" cy="4722116"/>
          </a:xfrm>
          <a:prstGeom prst="rect">
            <a:avLst/>
          </a:prstGeom>
        </p:spPr>
      </p:pic>
      <p:sp>
        <p:nvSpPr>
          <p:cNvPr id="23" name="Donut 22"/>
          <p:cNvSpPr/>
          <p:nvPr/>
        </p:nvSpPr>
        <p:spPr>
          <a:xfrm rot="19743458">
            <a:off x="2234924" y="1756436"/>
            <a:ext cx="1202060" cy="482998"/>
          </a:xfrm>
          <a:prstGeom prst="donut">
            <a:avLst/>
          </a:prstGeom>
          <a:solidFill>
            <a:srgbClr val="FF000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5401733" y="4174006"/>
            <a:ext cx="774163" cy="48299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9633" y="3983233"/>
            <a:ext cx="328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Total uncertainty = 3.7%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5367" y="6528951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-162935"/>
            <a:ext cx="5791200" cy="788997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Incl. </a:t>
            </a:r>
            <a:r>
              <a:rPr lang="en-US" sz="2800" cap="none" dirty="0" err="1" smtClean="0"/>
              <a:t>σ</a:t>
            </a:r>
            <a:r>
              <a:rPr lang="en-US" sz="2800" cap="none" baseline="-25000" dirty="0" err="1" smtClean="0"/>
              <a:t>tt</a:t>
            </a:r>
            <a:r>
              <a:rPr lang="en-US" sz="2800" cap="none" baseline="-25000" dirty="0" smtClean="0"/>
              <a:t> </a:t>
            </a:r>
            <a:r>
              <a:rPr lang="en-US" sz="2800" cap="none" dirty="0" smtClean="0"/>
              <a:t>measurements</a:t>
            </a:r>
            <a:endParaRPr lang="en-US" sz="2800" cap="none" dirty="0"/>
          </a:p>
        </p:txBody>
      </p:sp>
      <p:pic>
        <p:nvPicPr>
          <p:cNvPr id="26" name="Content Placeholder 3" descr="tt_curve_sqrts_c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r="2667" b="3041"/>
          <a:stretch/>
        </p:blipFill>
        <p:spPr>
          <a:xfrm>
            <a:off x="73556" y="722092"/>
            <a:ext cx="5126567" cy="3379672"/>
          </a:xfrm>
          <a:prstGeom prst="rect">
            <a:avLst/>
          </a:prstGeom>
        </p:spPr>
      </p:pic>
      <p:pic>
        <p:nvPicPr>
          <p:cNvPr id="44" name="Picture 43" descr="Screen Shot 2016-07-14 at 21.3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716"/>
            <a:ext cx="3462866" cy="34299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02054" y="2560992"/>
            <a:ext cx="166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>
                    <a:alpha val="47000"/>
                  </a:srgbClr>
                </a:solidFill>
              </a:rPr>
              <a:t>5.02TeV</a:t>
            </a:r>
            <a:endParaRPr lang="en-US" sz="2400" b="1" dirty="0">
              <a:solidFill>
                <a:srgbClr val="FF0000">
                  <a:alpha val="47000"/>
                </a:srgbClr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659480" y="2187795"/>
            <a:ext cx="541866" cy="457200"/>
          </a:xfrm>
          <a:prstGeom prst="donut">
            <a:avLst/>
          </a:prstGeom>
          <a:solidFill>
            <a:srgbClr val="FF000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18434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-162935"/>
            <a:ext cx="5791200" cy="788997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Incl. </a:t>
            </a:r>
            <a:r>
              <a:rPr lang="en-US" sz="2800" cap="none" dirty="0" err="1" smtClean="0"/>
              <a:t>σ</a:t>
            </a:r>
            <a:r>
              <a:rPr lang="en-US" sz="2800" cap="none" baseline="-25000" dirty="0" err="1" smtClean="0"/>
              <a:t>tt</a:t>
            </a:r>
            <a:r>
              <a:rPr lang="en-US" sz="2800" cap="none" baseline="-25000" dirty="0" smtClean="0"/>
              <a:t> </a:t>
            </a:r>
            <a:r>
              <a:rPr lang="en-US" sz="2800" cap="none" dirty="0" smtClean="0"/>
              <a:t>measurements</a:t>
            </a:r>
            <a:endParaRPr lang="en-US" sz="2800" cap="none" dirty="0"/>
          </a:p>
        </p:txBody>
      </p:sp>
      <p:pic>
        <p:nvPicPr>
          <p:cNvPr id="26" name="Content Placeholder 3" descr="tt_curve_sqrts_c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r="2667" b="3041"/>
          <a:stretch/>
        </p:blipFill>
        <p:spPr>
          <a:xfrm>
            <a:off x="73556" y="722092"/>
            <a:ext cx="5126567" cy="3379672"/>
          </a:xfrm>
          <a:prstGeom prst="rect">
            <a:avLst/>
          </a:prstGeom>
        </p:spPr>
      </p:pic>
      <p:pic>
        <p:nvPicPr>
          <p:cNvPr id="44" name="Picture 43" descr="Screen Shot 2016-07-14 at 21.3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716"/>
            <a:ext cx="3462866" cy="34299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02054" y="2560992"/>
            <a:ext cx="166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>
                    <a:alpha val="47000"/>
                  </a:srgbClr>
                </a:solidFill>
              </a:rPr>
              <a:t>5.02TeV</a:t>
            </a:r>
            <a:endParaRPr lang="en-US" sz="2400" b="1" dirty="0">
              <a:solidFill>
                <a:srgbClr val="FF0000">
                  <a:alpha val="47000"/>
                </a:srgbClr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659480" y="2187795"/>
            <a:ext cx="541866" cy="457200"/>
          </a:xfrm>
          <a:prstGeom prst="donut">
            <a:avLst/>
          </a:prstGeom>
          <a:solidFill>
            <a:srgbClr val="FF000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ine Callout 1 2"/>
          <p:cNvSpPr/>
          <p:nvPr/>
        </p:nvSpPr>
        <p:spPr>
          <a:xfrm>
            <a:off x="2760153" y="1219966"/>
            <a:ext cx="6112928" cy="1990023"/>
          </a:xfrm>
          <a:prstGeom prst="borderCallout1">
            <a:avLst>
              <a:gd name="adj1" fmla="val 51085"/>
              <a:gd name="adj2" fmla="val -496"/>
              <a:gd name="adj3" fmla="val 149089"/>
              <a:gd name="adj4" fmla="val -12644"/>
            </a:avLst>
          </a:prstGeom>
          <a:solidFill>
            <a:schemeClr val="bg1"/>
          </a:solidFill>
          <a:ln w="412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 smtClean="0">
                <a:solidFill>
                  <a:srgbClr val="526DB0"/>
                </a:solidFill>
              </a:rPr>
              <a:t>TOP-16-015</a:t>
            </a:r>
          </a:p>
          <a:p>
            <a:pPr lvl="1"/>
            <a:r>
              <a:rPr lang="en-US" b="1" dirty="0" smtClean="0">
                <a:solidFill>
                  <a:srgbClr val="526DB0"/>
                </a:solidFill>
              </a:rPr>
              <a:t>	First measurement at this energy!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Reference for future measurement with heavy ions</a:t>
            </a:r>
            <a:r>
              <a:rPr lang="en-US" dirty="0">
                <a:solidFill>
                  <a:srgbClr val="526DB0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Potential to constrain </a:t>
            </a:r>
            <a:r>
              <a:rPr lang="en-US" dirty="0">
                <a:solidFill>
                  <a:srgbClr val="526DB0"/>
                </a:solidFill>
              </a:rPr>
              <a:t>high-x gluon </a:t>
            </a:r>
            <a:r>
              <a:rPr lang="en-US" dirty="0" smtClean="0">
                <a:solidFill>
                  <a:srgbClr val="526DB0"/>
                </a:solidFill>
              </a:rPr>
              <a:t>PDF</a:t>
            </a:r>
            <a:endParaRPr lang="en-US" b="1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Total </a:t>
            </a:r>
            <a:r>
              <a:rPr lang="en-US" dirty="0">
                <a:solidFill>
                  <a:srgbClr val="526DB0"/>
                </a:solidFill>
              </a:rPr>
              <a:t>uncertainty ~25% (</a:t>
            </a:r>
            <a:r>
              <a:rPr lang="en-US" dirty="0" smtClean="0">
                <a:solidFill>
                  <a:srgbClr val="526DB0"/>
                </a:solidFill>
              </a:rPr>
              <a:t>statistics dominate)</a:t>
            </a:r>
            <a:endParaRPr lang="en-US" dirty="0">
              <a:solidFill>
                <a:srgbClr val="526DB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2171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2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-162935"/>
            <a:ext cx="5791200" cy="788997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Incl. </a:t>
            </a:r>
            <a:r>
              <a:rPr lang="en-US" sz="2800" cap="none" dirty="0" err="1" smtClean="0"/>
              <a:t>σ</a:t>
            </a:r>
            <a:r>
              <a:rPr lang="en-US" sz="2800" cap="none" baseline="-25000" dirty="0" err="1" smtClean="0"/>
              <a:t>tt</a:t>
            </a:r>
            <a:r>
              <a:rPr lang="en-US" sz="2800" cap="none" baseline="-25000" dirty="0" smtClean="0"/>
              <a:t> </a:t>
            </a:r>
            <a:r>
              <a:rPr lang="en-US" sz="2800" cap="none" dirty="0" smtClean="0"/>
              <a:t>measurements</a:t>
            </a:r>
            <a:endParaRPr lang="en-US" sz="2800" cap="none" dirty="0"/>
          </a:p>
        </p:txBody>
      </p:sp>
      <p:pic>
        <p:nvPicPr>
          <p:cNvPr id="26" name="Content Placeholder 3" descr="tt_curve_sqrts_c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r="2667" b="3041"/>
          <a:stretch/>
        </p:blipFill>
        <p:spPr>
          <a:xfrm>
            <a:off x="73556" y="722092"/>
            <a:ext cx="5126567" cy="3379672"/>
          </a:xfrm>
          <a:prstGeom prst="rect">
            <a:avLst/>
          </a:prstGeom>
        </p:spPr>
      </p:pic>
      <p:pic>
        <p:nvPicPr>
          <p:cNvPr id="44" name="Picture 43" descr="Screen Shot 2016-07-14 at 21.3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716"/>
            <a:ext cx="3462866" cy="34299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02054" y="2560992"/>
            <a:ext cx="166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>
                    <a:alpha val="47000"/>
                  </a:srgbClr>
                </a:solidFill>
              </a:rPr>
              <a:t>5.02TeV</a:t>
            </a:r>
            <a:endParaRPr lang="en-US" sz="2400" b="1" dirty="0">
              <a:solidFill>
                <a:srgbClr val="FF0000">
                  <a:alpha val="47000"/>
                </a:srgbClr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659480" y="2187795"/>
            <a:ext cx="541866" cy="457200"/>
          </a:xfrm>
          <a:prstGeom prst="donut">
            <a:avLst/>
          </a:prstGeom>
          <a:solidFill>
            <a:srgbClr val="FF000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 descr="CMS-PAS-TOP-16-015_Figure_001-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85" y="3198293"/>
            <a:ext cx="5063070" cy="36346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2171" y="6478152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Line Callout 1 9"/>
          <p:cNvSpPr/>
          <p:nvPr/>
        </p:nvSpPr>
        <p:spPr>
          <a:xfrm>
            <a:off x="2760153" y="1219966"/>
            <a:ext cx="6112928" cy="1990023"/>
          </a:xfrm>
          <a:prstGeom prst="borderCallout1">
            <a:avLst>
              <a:gd name="adj1" fmla="val 51085"/>
              <a:gd name="adj2" fmla="val -496"/>
              <a:gd name="adj3" fmla="val 149089"/>
              <a:gd name="adj4" fmla="val -12644"/>
            </a:avLst>
          </a:prstGeom>
          <a:solidFill>
            <a:schemeClr val="bg1"/>
          </a:solidFill>
          <a:ln w="412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 smtClean="0">
                <a:solidFill>
                  <a:srgbClr val="526DB0"/>
                </a:solidFill>
              </a:rPr>
              <a:t>TOP-16-015</a:t>
            </a:r>
          </a:p>
          <a:p>
            <a:pPr lvl="1"/>
            <a:r>
              <a:rPr lang="en-US" b="1" dirty="0" smtClean="0">
                <a:solidFill>
                  <a:srgbClr val="526DB0"/>
                </a:solidFill>
              </a:rPr>
              <a:t>	First </a:t>
            </a:r>
            <a:r>
              <a:rPr lang="en-US" b="1" dirty="0">
                <a:solidFill>
                  <a:srgbClr val="526DB0"/>
                </a:solidFill>
              </a:rPr>
              <a:t>measurement at this energy</a:t>
            </a:r>
            <a:r>
              <a:rPr lang="en-US" b="1" dirty="0" smtClean="0">
                <a:solidFill>
                  <a:srgbClr val="526DB0"/>
                </a:solidFill>
              </a:rPr>
              <a:t>!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Reference for future measurement with heavy ions</a:t>
            </a:r>
            <a:r>
              <a:rPr lang="en-US" dirty="0">
                <a:solidFill>
                  <a:srgbClr val="526DB0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Potential to constrain </a:t>
            </a:r>
            <a:r>
              <a:rPr lang="en-US" dirty="0">
                <a:solidFill>
                  <a:srgbClr val="526DB0"/>
                </a:solidFill>
              </a:rPr>
              <a:t>high-x gluon </a:t>
            </a:r>
            <a:r>
              <a:rPr lang="en-US" dirty="0" smtClean="0">
                <a:solidFill>
                  <a:srgbClr val="526DB0"/>
                </a:solidFill>
              </a:rPr>
              <a:t>PDF</a:t>
            </a:r>
            <a:endParaRPr lang="en-US" b="1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Total </a:t>
            </a:r>
            <a:r>
              <a:rPr lang="en-US" dirty="0">
                <a:solidFill>
                  <a:srgbClr val="526DB0"/>
                </a:solidFill>
              </a:rPr>
              <a:t>uncertainty ~25% (</a:t>
            </a:r>
            <a:r>
              <a:rPr lang="en-US" dirty="0" smtClean="0">
                <a:solidFill>
                  <a:srgbClr val="526DB0"/>
                </a:solidFill>
              </a:rPr>
              <a:t>statistics dominate)</a:t>
            </a:r>
            <a:endParaRPr lang="en-US" dirty="0">
              <a:solidFill>
                <a:srgbClr val="526D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3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MS-PAS-TOP-16-006_Figure_003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370" y="-91290"/>
            <a:ext cx="3375087" cy="3537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5" y="-209902"/>
            <a:ext cx="5240854" cy="720407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Incl. </a:t>
            </a:r>
            <a:r>
              <a:rPr lang="en-US" sz="2800" cap="none" dirty="0" err="1" smtClean="0"/>
              <a:t>σ</a:t>
            </a:r>
            <a:r>
              <a:rPr lang="en-US" sz="2800" cap="none" baseline="-25000" dirty="0" err="1" smtClean="0"/>
              <a:t>tt</a:t>
            </a:r>
            <a:r>
              <a:rPr lang="en-US" sz="2800" cap="none" baseline="-25000" dirty="0" smtClean="0"/>
              <a:t> </a:t>
            </a:r>
            <a:r>
              <a:rPr lang="en-US" sz="2800" cap="none" dirty="0" smtClean="0"/>
              <a:t>measurements</a:t>
            </a:r>
            <a:endParaRPr lang="en-US" sz="2800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108460" y="745413"/>
            <a:ext cx="4378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3"/>
                </a:solidFill>
              </a:rPr>
              <a:t>TOP-16-006 </a:t>
            </a:r>
            <a:r>
              <a:rPr lang="en-US" sz="2000" b="1" dirty="0" smtClean="0">
                <a:solidFill>
                  <a:srgbClr val="526DB0"/>
                </a:solidFill>
                <a:cs typeface="American Typewriter"/>
              </a:rPr>
              <a:t>– </a:t>
            </a:r>
          </a:p>
          <a:p>
            <a:r>
              <a:rPr lang="en-US" sz="2000" b="1" dirty="0" smtClean="0">
                <a:solidFill>
                  <a:srgbClr val="526DB0"/>
                </a:solidFill>
              </a:rPr>
              <a:t>e/</a:t>
            </a:r>
            <a:r>
              <a:rPr lang="el-GR" sz="2000" b="1" i="1" dirty="0" smtClean="0">
                <a:solidFill>
                  <a:srgbClr val="526DB0"/>
                </a:solidFill>
              </a:rPr>
              <a:t>μ</a:t>
            </a:r>
            <a:r>
              <a:rPr lang="en-US" sz="2000" b="1" i="1" dirty="0" smtClean="0">
                <a:solidFill>
                  <a:srgbClr val="526DB0"/>
                </a:solidFill>
              </a:rPr>
              <a:t> </a:t>
            </a:r>
            <a:r>
              <a:rPr lang="en-US" sz="2000" b="1" dirty="0" smtClean="0">
                <a:solidFill>
                  <a:srgbClr val="526DB0"/>
                </a:solidFill>
              </a:rPr>
              <a:t>+jets channel at </a:t>
            </a:r>
            <a:r>
              <a:rPr lang="en-US" sz="2000" b="1" dirty="0" smtClean="0">
                <a:solidFill>
                  <a:srgbClr val="FF0000"/>
                </a:solidFill>
              </a:rPr>
              <a:t>13 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27" y="1416755"/>
            <a:ext cx="5229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26DB0"/>
                </a:solidFill>
              </a:rPr>
              <a:t>Shape fit in 44 </a:t>
            </a:r>
            <a:r>
              <a:rPr lang="en-US" sz="2000" dirty="0">
                <a:solidFill>
                  <a:srgbClr val="526DB0"/>
                </a:solidFill>
              </a:rPr>
              <a:t>lepton </a:t>
            </a:r>
            <a:r>
              <a:rPr lang="en-US" sz="2000" dirty="0" smtClean="0">
                <a:solidFill>
                  <a:srgbClr val="526DB0"/>
                </a:solidFill>
              </a:rPr>
              <a:t>charge </a:t>
            </a:r>
            <a:r>
              <a:rPr lang="en-US" sz="2000" dirty="0">
                <a:solidFill>
                  <a:srgbClr val="526DB0"/>
                </a:solidFill>
              </a:rPr>
              <a:t>(b) jet </a:t>
            </a:r>
            <a:endParaRPr lang="en-US" sz="2000" dirty="0" smtClean="0">
              <a:solidFill>
                <a:srgbClr val="526DB0"/>
              </a:solidFill>
            </a:endParaRPr>
          </a:p>
          <a:p>
            <a:pPr lvl="1"/>
            <a:r>
              <a:rPr lang="en-US" sz="2000" dirty="0">
                <a:solidFill>
                  <a:srgbClr val="526DB0"/>
                </a:solidFill>
              </a:rPr>
              <a:t> </a:t>
            </a:r>
            <a:r>
              <a:rPr lang="en-US" sz="2000" dirty="0" smtClean="0">
                <a:solidFill>
                  <a:srgbClr val="526DB0"/>
                </a:solidFill>
              </a:rPr>
              <a:t>  multiplicity categories.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26DB0"/>
                </a:solidFill>
              </a:rPr>
              <a:t>In-situ constraints on systematics </a:t>
            </a:r>
          </a:p>
          <a:p>
            <a:pPr lvl="1"/>
            <a:endParaRPr lang="en-US" sz="2000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26DB0"/>
                </a:solidFill>
              </a:rPr>
              <a:t>Total uncertainty ~ </a:t>
            </a:r>
            <a:r>
              <a:rPr lang="en-US" sz="2000" b="1" dirty="0" smtClean="0">
                <a:solidFill>
                  <a:srgbClr val="FF0000"/>
                </a:solidFill>
              </a:rPr>
              <a:t>3.9%</a:t>
            </a:r>
          </a:p>
        </p:txBody>
      </p:sp>
      <p:sp>
        <p:nvSpPr>
          <p:cNvPr id="9" name="7-Point Star 8"/>
          <p:cNvSpPr/>
          <p:nvPr/>
        </p:nvSpPr>
        <p:spPr>
          <a:xfrm rot="21298817">
            <a:off x="3903826" y="289256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4606" y="3130061"/>
            <a:ext cx="4649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Most precise </a:t>
            </a:r>
            <a:r>
              <a:rPr lang="en-US" b="1" dirty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526DB0"/>
                </a:solidFill>
              </a:rPr>
              <a:t>CMS measurement so far</a:t>
            </a:r>
          </a:p>
          <a:p>
            <a:pPr lvl="1"/>
            <a:endParaRPr lang="en-US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Largest uncertainties: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err="1" smtClean="0">
                <a:solidFill>
                  <a:srgbClr val="526DB0"/>
                </a:solidFill>
              </a:rPr>
              <a:t>W+jets</a:t>
            </a:r>
            <a:r>
              <a:rPr lang="en-US" dirty="0" smtClean="0">
                <a:solidFill>
                  <a:srgbClr val="526DB0"/>
                </a:solidFill>
              </a:rPr>
              <a:t> bkg. </a:t>
            </a:r>
            <a:r>
              <a:rPr lang="en-US" dirty="0" err="1" smtClean="0">
                <a:solidFill>
                  <a:srgbClr val="526DB0"/>
                </a:solidFill>
              </a:rPr>
              <a:t>modelling</a:t>
            </a:r>
            <a:endParaRPr lang="en-US" dirty="0" smtClean="0">
              <a:solidFill>
                <a:srgbClr val="526DB0"/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Luminosity</a:t>
            </a:r>
            <a:endParaRPr lang="en-US" b="1" dirty="0" smtClean="0">
              <a:solidFill>
                <a:srgbClr val="526DB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Extraction </a:t>
            </a:r>
            <a:r>
              <a:rPr lang="en-US" dirty="0">
                <a:solidFill>
                  <a:srgbClr val="526DB0"/>
                </a:solidFill>
              </a:rPr>
              <a:t>of </a:t>
            </a:r>
            <a:r>
              <a:rPr lang="en-US" dirty="0" err="1">
                <a:solidFill>
                  <a:srgbClr val="526DB0"/>
                </a:solidFill>
              </a:rPr>
              <a:t>M</a:t>
            </a:r>
            <a:r>
              <a:rPr lang="en-US" baseline="-25000" dirty="0" err="1">
                <a:solidFill>
                  <a:srgbClr val="526DB0"/>
                </a:solidFill>
              </a:rPr>
              <a:t>top</a:t>
            </a:r>
            <a:r>
              <a:rPr lang="en-US" dirty="0">
                <a:solidFill>
                  <a:srgbClr val="526DB0"/>
                </a:solidFill>
              </a:rPr>
              <a:t> (pole) </a:t>
            </a:r>
            <a:endParaRPr lang="en-US" dirty="0" smtClean="0">
              <a:solidFill>
                <a:srgbClr val="526DB0"/>
              </a:solidFill>
            </a:endParaRPr>
          </a:p>
          <a:p>
            <a:pPr lvl="2"/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 </a:t>
            </a:r>
            <a:r>
              <a:rPr lang="en-US" b="1" dirty="0" smtClean="0">
                <a:solidFill>
                  <a:srgbClr val="526DB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=</a:t>
            </a:r>
            <a:r>
              <a:rPr lang="en-US" b="1" dirty="0" smtClean="0">
                <a:solidFill>
                  <a:srgbClr val="526DB0"/>
                </a:solidFill>
              </a:rPr>
              <a:t> </a:t>
            </a:r>
            <a:r>
              <a:rPr lang="hr-HR" b="1" dirty="0" smtClean="0">
                <a:solidFill>
                  <a:srgbClr val="FF0000"/>
                </a:solidFill>
              </a:rPr>
              <a:t>172.3    GeV</a:t>
            </a:r>
            <a:endParaRPr lang="en-US" b="1" dirty="0" smtClean="0">
              <a:solidFill>
                <a:srgbClr val="526DB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637632">
            <a:off x="4068018" y="475851"/>
            <a:ext cx="127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30014" y="5162281"/>
            <a:ext cx="74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pc="-130" baseline="-25000" dirty="0" smtClean="0">
                <a:solidFill>
                  <a:srgbClr val="FF0000"/>
                </a:solidFill>
              </a:rPr>
              <a:t>−2..3</a:t>
            </a:r>
            <a:endParaRPr lang="en-US" sz="2000" b="1" spc="-130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2131" y="4964511"/>
            <a:ext cx="74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pc="-130" baseline="-25000" dirty="0">
                <a:solidFill>
                  <a:srgbClr val="FF0000"/>
                </a:solidFill>
              </a:rPr>
              <a:t>+</a:t>
            </a:r>
            <a:r>
              <a:rPr lang="nb-NO" b="1" spc="-130" baseline="-25000" dirty="0" smtClean="0">
                <a:solidFill>
                  <a:srgbClr val="FF0000"/>
                </a:solidFill>
              </a:rPr>
              <a:t>2.7</a:t>
            </a:r>
            <a:endParaRPr lang="en-US" sz="2000" b="1" spc="-130" baseline="-250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305" y="6528951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44</a:t>
            </a:fld>
            <a:endParaRPr lang="en-US" dirty="0"/>
          </a:p>
        </p:txBody>
      </p:sp>
      <p:pic>
        <p:nvPicPr>
          <p:cNvPr id="3" name="Picture 2" descr="CMS-PAS-TOP-16-006_Figure_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735" y="1949776"/>
            <a:ext cx="2688759" cy="56673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97807" y="5781028"/>
            <a:ext cx="3195819" cy="707886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See talk from E. </a:t>
            </a:r>
            <a:r>
              <a:rPr lang="en-US" sz="2000" b="1" dirty="0" err="1" smtClean="0">
                <a:solidFill>
                  <a:srgbClr val="FF0000"/>
                </a:solidFill>
              </a:rPr>
              <a:t>Bouvier</a:t>
            </a:r>
            <a:r>
              <a:rPr lang="en-US" sz="2000" b="1" dirty="0" smtClean="0">
                <a:solidFill>
                  <a:srgbClr val="FF0000"/>
                </a:solidFill>
              </a:rPr>
              <a:t> on </a:t>
            </a:r>
            <a:r>
              <a:rPr lang="en-US" sz="2000" b="1" dirty="0" err="1" smtClean="0">
                <a:solidFill>
                  <a:srgbClr val="FF000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top</a:t>
            </a:r>
            <a:r>
              <a:rPr lang="en-US" sz="2000" b="1" dirty="0" smtClean="0">
                <a:solidFill>
                  <a:srgbClr val="FF0000"/>
                </a:solidFill>
              </a:rPr>
              <a:t> extraction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6-08-04 at 14.02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6" y="6185060"/>
            <a:ext cx="5148214" cy="5743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27" y="6185060"/>
            <a:ext cx="5431366" cy="59435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5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88" y="-135467"/>
            <a:ext cx="6714034" cy="720407"/>
          </a:xfrm>
        </p:spPr>
        <p:txBody>
          <a:bodyPr>
            <a:normAutofit/>
          </a:bodyPr>
          <a:lstStyle/>
          <a:p>
            <a:r>
              <a:rPr lang="en-US" cap="none" dirty="0"/>
              <a:t>m</a:t>
            </a:r>
            <a:r>
              <a:rPr lang="en-US" cap="none" dirty="0" smtClean="0"/>
              <a:t>easuring </a:t>
            </a:r>
            <a:r>
              <a:rPr lang="en-US" cap="none" dirty="0" err="1"/>
              <a:t>σ</a:t>
            </a:r>
            <a:r>
              <a:rPr lang="en-US" cap="none" baseline="-25000" dirty="0" err="1"/>
              <a:t>tt</a:t>
            </a:r>
            <a:r>
              <a:rPr lang="en-US" cap="none" dirty="0" smtClean="0"/>
              <a:t> differentially</a:t>
            </a:r>
            <a:endParaRPr lang="en-US" cap="none" dirty="0"/>
          </a:p>
        </p:txBody>
      </p:sp>
      <p:pic>
        <p:nvPicPr>
          <p:cNvPr id="11" name="Picture 10" descr="tt_fey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62" y="1862655"/>
            <a:ext cx="4256460" cy="283764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57896" y="979201"/>
            <a:ext cx="467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Top quark definitions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895" y="5466535"/>
            <a:ext cx="8650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Parton-level: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dirty="0" smtClean="0"/>
              <a:t>top quark after radiation but before decay</a:t>
            </a:r>
            <a:endParaRPr lang="en-US" sz="2800" b="1" dirty="0"/>
          </a:p>
        </p:txBody>
      </p:sp>
      <p:sp>
        <p:nvSpPr>
          <p:cNvPr id="74" name="Donut 73"/>
          <p:cNvSpPr/>
          <p:nvPr/>
        </p:nvSpPr>
        <p:spPr>
          <a:xfrm>
            <a:off x="4334946" y="2187795"/>
            <a:ext cx="541866" cy="457200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4334946" y="3864195"/>
            <a:ext cx="541866" cy="457200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8305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7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88" y="-135467"/>
            <a:ext cx="6714034" cy="720407"/>
          </a:xfrm>
        </p:spPr>
        <p:txBody>
          <a:bodyPr>
            <a:normAutofit/>
          </a:bodyPr>
          <a:lstStyle/>
          <a:p>
            <a:r>
              <a:rPr lang="en-US" cap="none" dirty="0"/>
              <a:t>m</a:t>
            </a:r>
            <a:r>
              <a:rPr lang="en-US" cap="none" dirty="0" smtClean="0"/>
              <a:t>easuring </a:t>
            </a:r>
            <a:r>
              <a:rPr lang="en-US" cap="none" dirty="0" err="1"/>
              <a:t>σ</a:t>
            </a:r>
            <a:r>
              <a:rPr lang="en-US" cap="none" baseline="-25000" dirty="0" err="1"/>
              <a:t>tt</a:t>
            </a:r>
            <a:r>
              <a:rPr lang="en-US" cap="none" dirty="0" smtClean="0"/>
              <a:t> differentially</a:t>
            </a:r>
            <a:endParaRPr lang="en-US" cap="none" dirty="0"/>
          </a:p>
        </p:txBody>
      </p:sp>
      <p:sp>
        <p:nvSpPr>
          <p:cNvPr id="16" name="Oval 15"/>
          <p:cNvSpPr/>
          <p:nvPr/>
        </p:nvSpPr>
        <p:spPr>
          <a:xfrm>
            <a:off x="6242158" y="996134"/>
            <a:ext cx="355600" cy="6434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52865" y="3708401"/>
            <a:ext cx="1280392" cy="468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42477" y="996134"/>
            <a:ext cx="962015" cy="1016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6" idx="4"/>
          </p:cNvCxnSpPr>
          <p:nvPr/>
        </p:nvCxnSpPr>
        <p:spPr>
          <a:xfrm flipV="1">
            <a:off x="5442477" y="1639600"/>
            <a:ext cx="977481" cy="365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5414414" y="4419600"/>
            <a:ext cx="1578586" cy="143429"/>
          </a:xfrm>
          <a:prstGeom prst="straightConnector1">
            <a:avLst/>
          </a:prstGeom>
          <a:ln>
            <a:tailEnd type="arrow"/>
          </a:ln>
          <a:effectLst>
            <a:glow rad="101600">
              <a:srgbClr val="0000FF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52865" y="4581558"/>
            <a:ext cx="1578586" cy="338667"/>
          </a:xfrm>
          <a:prstGeom prst="straightConnector1">
            <a:avLst/>
          </a:prstGeom>
          <a:ln>
            <a:prstDash val="dash"/>
            <a:tailEnd type="arrow"/>
          </a:ln>
          <a:effectLst>
            <a:glow rad="50800">
              <a:srgbClr val="0000FF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0454" y="4447691"/>
            <a:ext cx="457200" cy="369332"/>
          </a:xfrm>
          <a:prstGeom prst="rect">
            <a:avLst/>
          </a:prstGeom>
          <a:noFill/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glow rad="101600">
                    <a:srgbClr val="0000FF">
                      <a:alpha val="75000"/>
                    </a:srgbClr>
                  </a:glow>
                </a:effectLst>
              </a:rPr>
              <a:t>l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46958" y="4800290"/>
            <a:ext cx="457200" cy="369332"/>
          </a:xfrm>
          <a:prstGeom prst="rect">
            <a:avLst/>
          </a:prstGeom>
          <a:noFill/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err="1" smtClean="0">
                <a:effectLst>
                  <a:glow rad="101600">
                    <a:srgbClr val="0000FF">
                      <a:alpha val="75000"/>
                    </a:srgbClr>
                  </a:glow>
                </a:effectLst>
              </a:rPr>
              <a:t>ν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</a:effectLst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33251" y="1869980"/>
            <a:ext cx="355600" cy="6434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402066" y="1862655"/>
            <a:ext cx="1108985" cy="1009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31" idx="4"/>
          </p:cNvCxnSpPr>
          <p:nvPr/>
        </p:nvCxnSpPr>
        <p:spPr>
          <a:xfrm flipV="1">
            <a:off x="5402066" y="2513446"/>
            <a:ext cx="1108985" cy="364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 rot="20387894">
            <a:off x="6444354" y="3536196"/>
            <a:ext cx="355600" cy="6434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5429332" y="3572921"/>
            <a:ext cx="1081719" cy="135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5" idx="4"/>
          </p:cNvCxnSpPr>
          <p:nvPr/>
        </p:nvCxnSpPr>
        <p:spPr>
          <a:xfrm>
            <a:off x="5442477" y="2871989"/>
            <a:ext cx="1155281" cy="4684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35" idx="0"/>
          </p:cNvCxnSpPr>
          <p:nvPr/>
        </p:nvCxnSpPr>
        <p:spPr>
          <a:xfrm flipV="1">
            <a:off x="5452865" y="2696990"/>
            <a:ext cx="1144893" cy="181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7896" y="979201"/>
            <a:ext cx="467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Top quark definitions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895" y="5381870"/>
            <a:ext cx="8650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Particle-level: </a:t>
            </a:r>
          </a:p>
          <a:p>
            <a:r>
              <a:rPr lang="en-US" sz="2800" b="1" dirty="0" smtClean="0"/>
              <a:t>top quark proxy reconstructed from decay products after </a:t>
            </a:r>
            <a:r>
              <a:rPr lang="en-US" sz="2800" b="1" dirty="0" err="1" smtClean="0"/>
              <a:t>hadronisation</a:t>
            </a:r>
            <a:endParaRPr lang="en-US" sz="2800" b="1" dirty="0"/>
          </a:p>
        </p:txBody>
      </p:sp>
      <p:pic>
        <p:nvPicPr>
          <p:cNvPr id="24" name="Picture 23" descr="tt_fey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62" y="1862655"/>
            <a:ext cx="4256460" cy="2837640"/>
          </a:xfrm>
          <a:prstGeom prst="rect">
            <a:avLst/>
          </a:prstGeom>
        </p:spPr>
      </p:pic>
      <p:sp>
        <p:nvSpPr>
          <p:cNvPr id="3" name="Connector 2"/>
          <p:cNvSpPr/>
          <p:nvPr/>
        </p:nvSpPr>
        <p:spPr>
          <a:xfrm rot="21267193">
            <a:off x="6089486" y="807199"/>
            <a:ext cx="811109" cy="2635698"/>
          </a:xfrm>
          <a:prstGeom prst="flowChartConnector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nector 31"/>
          <p:cNvSpPr/>
          <p:nvPr/>
        </p:nvSpPr>
        <p:spPr>
          <a:xfrm rot="21317036">
            <a:off x="6182639" y="3497492"/>
            <a:ext cx="933039" cy="1885846"/>
          </a:xfrm>
          <a:prstGeom prst="flowChartConnector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19958" y="2696990"/>
            <a:ext cx="355600" cy="6434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305" y="6495085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1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7-17 at 17.20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6" y="3352232"/>
            <a:ext cx="3302490" cy="3360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00" y="-138957"/>
            <a:ext cx="8432800" cy="720407"/>
          </a:xfrm>
        </p:spPr>
        <p:txBody>
          <a:bodyPr/>
          <a:lstStyle/>
          <a:p>
            <a:r>
              <a:rPr lang="en-US" cap="none" dirty="0" smtClean="0"/>
              <a:t>differential  </a:t>
            </a:r>
            <a:r>
              <a:rPr lang="en-US" cap="none" dirty="0" err="1" smtClean="0"/>
              <a:t>σ</a:t>
            </a:r>
            <a:r>
              <a:rPr lang="en-US" cap="none" baseline="-25000" dirty="0" err="1" smtClean="0"/>
              <a:t>tt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-14147" y="567968"/>
            <a:ext cx="54203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TOP-14-018</a:t>
            </a:r>
            <a:r>
              <a:rPr lang="en-US" b="1" u="sng" dirty="0" smtClean="0">
                <a:solidFill>
                  <a:schemeClr val="accent3"/>
                </a:solidFill>
              </a:rPr>
              <a:t>, TOP-12-028, TOP-15-011 </a:t>
            </a:r>
          </a:p>
          <a:p>
            <a:r>
              <a:rPr lang="en-US" b="1" u="sng" dirty="0" smtClean="0">
                <a:solidFill>
                  <a:schemeClr val="accent3"/>
                </a:solidFill>
              </a:rPr>
              <a:t>(</a:t>
            </a:r>
            <a:r>
              <a:rPr lang="is-IS" b="1" dirty="0">
                <a:solidFill>
                  <a:srgbClr val="526DB0"/>
                </a:solidFill>
              </a:rPr>
              <a:t>arXiv:</a:t>
            </a:r>
            <a:r>
              <a:rPr lang="is-IS" b="1" dirty="0" smtClean="0">
                <a:solidFill>
                  <a:srgbClr val="526DB0"/>
                </a:solidFill>
              </a:rPr>
              <a:t>1509.06076, arXiv</a:t>
            </a:r>
            <a:r>
              <a:rPr lang="is-IS" b="1" dirty="0">
                <a:solidFill>
                  <a:srgbClr val="526DB0"/>
                </a:solidFill>
              </a:rPr>
              <a:t>:1505.04480 </a:t>
            </a:r>
            <a:r>
              <a:rPr lang="en-US" b="1" u="sng" dirty="0" smtClean="0">
                <a:solidFill>
                  <a:schemeClr val="accent3"/>
                </a:solidFill>
              </a:rPr>
              <a:t>)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 </a:t>
            </a:r>
          </a:p>
          <a:p>
            <a:endParaRPr lang="en-US" dirty="0" smtClean="0">
              <a:solidFill>
                <a:schemeClr val="accent3"/>
              </a:solidFill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D</a:t>
            </a:r>
            <a:r>
              <a:rPr lang="en-US" dirty="0" smtClean="0">
                <a:solidFill>
                  <a:schemeClr val="accent3"/>
                </a:solidFill>
              </a:rPr>
              <a:t>ifferential cross </a:t>
            </a:r>
            <a:r>
              <a:rPr lang="en-US" dirty="0">
                <a:solidFill>
                  <a:schemeClr val="accent3"/>
                </a:solidFill>
              </a:rPr>
              <a:t>sections at </a:t>
            </a:r>
            <a:r>
              <a:rPr lang="en-US" b="1" dirty="0">
                <a:solidFill>
                  <a:srgbClr val="FF0000"/>
                </a:solidFill>
              </a:rPr>
              <a:t>8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Comparisons to NLO MC generators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    and N</a:t>
            </a:r>
            <a:r>
              <a:rPr lang="en-US" baseline="30000" dirty="0" smtClean="0">
                <a:solidFill>
                  <a:schemeClr val="accent3"/>
                </a:solidFill>
              </a:rPr>
              <a:t>N</a:t>
            </a:r>
            <a:r>
              <a:rPr lang="en-US" dirty="0" smtClean="0">
                <a:solidFill>
                  <a:schemeClr val="accent3"/>
                </a:solidFill>
              </a:rPr>
              <a:t>LO QCD predictions</a:t>
            </a:r>
          </a:p>
          <a:p>
            <a:pPr lvl="1"/>
            <a:endParaRPr lang="en-US" dirty="0" smtClean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Miss-</a:t>
            </a:r>
            <a:r>
              <a:rPr lang="en-US" b="1" dirty="0" err="1" smtClean="0">
                <a:solidFill>
                  <a:srgbClr val="FF0000"/>
                </a:solidFill>
              </a:rPr>
              <a:t>modelling</a:t>
            </a:r>
            <a:r>
              <a:rPr lang="en-US" b="1" dirty="0" smtClean="0">
                <a:solidFill>
                  <a:srgbClr val="FF0000"/>
                </a:solidFill>
              </a:rPr>
              <a:t> of top </a:t>
            </a:r>
            <a:r>
              <a:rPr lang="en-US" b="1" dirty="0" err="1" smtClean="0">
                <a:solidFill>
                  <a:srgbClr val="FF0000"/>
                </a:solidFill>
              </a:rPr>
              <a:t>Pt</a:t>
            </a:r>
            <a:r>
              <a:rPr lang="en-US" b="1" dirty="0" smtClean="0">
                <a:solidFill>
                  <a:srgbClr val="FF0000"/>
                </a:solidFill>
              </a:rPr>
              <a:t> spectrum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    observed in all decay channels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400" y="3633279"/>
            <a:ext cx="47955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TOP-16-007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  <a:cs typeface="American Typewriter"/>
              </a:rPr>
              <a:t>Differential</a:t>
            </a:r>
            <a:r>
              <a:rPr lang="en-US" dirty="0" smtClean="0">
                <a:solidFill>
                  <a:schemeClr val="accent3"/>
                </a:solidFill>
              </a:rPr>
              <a:t> cross </a:t>
            </a:r>
            <a:r>
              <a:rPr lang="en-US" dirty="0">
                <a:solidFill>
                  <a:schemeClr val="accent3"/>
                </a:solidFill>
              </a:rPr>
              <a:t>sections in the </a:t>
            </a:r>
            <a:r>
              <a:rPr lang="en-US" dirty="0">
                <a:solidFill>
                  <a:srgbClr val="526DB0"/>
                </a:solidFill>
              </a:rPr>
              <a:t>e</a:t>
            </a:r>
            <a:r>
              <a:rPr lang="el-GR" i="1" dirty="0">
                <a:solidFill>
                  <a:srgbClr val="526DB0"/>
                </a:solidFill>
              </a:rPr>
              <a:t>μ</a:t>
            </a:r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channel </a:t>
            </a:r>
            <a:r>
              <a:rPr lang="en-US" dirty="0" smtClean="0">
                <a:solidFill>
                  <a:schemeClr val="accent3"/>
                </a:solidFill>
              </a:rPr>
              <a:t>at </a:t>
            </a:r>
            <a:r>
              <a:rPr lang="en-US" u="sng" dirty="0" smtClean="0">
                <a:solidFill>
                  <a:schemeClr val="accent3"/>
                </a:solidFill>
              </a:rPr>
              <a:t>particle-level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at </a:t>
            </a:r>
            <a:r>
              <a:rPr lang="en-US" b="1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Miss-</a:t>
            </a:r>
            <a:r>
              <a:rPr lang="en-US" dirty="0" err="1">
                <a:solidFill>
                  <a:schemeClr val="accent3"/>
                </a:solidFill>
              </a:rPr>
              <a:t>modelling</a:t>
            </a:r>
            <a:r>
              <a:rPr lang="en-US" dirty="0">
                <a:solidFill>
                  <a:schemeClr val="accent3"/>
                </a:solidFill>
              </a:rPr>
              <a:t> of top </a:t>
            </a:r>
            <a:r>
              <a:rPr lang="en-US" dirty="0" err="1" smtClean="0">
                <a:solidFill>
                  <a:schemeClr val="accent3"/>
                </a:solidFill>
              </a:rPr>
              <a:t>Pt</a:t>
            </a:r>
            <a:r>
              <a:rPr lang="en-US" dirty="0" smtClean="0">
                <a:solidFill>
                  <a:schemeClr val="accent3"/>
                </a:solidFill>
              </a:rPr>
              <a:t> spectrum re-confirmed at particle-level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Similar results at 13 </a:t>
            </a:r>
            <a:r>
              <a:rPr lang="en-US" dirty="0" err="1">
                <a:solidFill>
                  <a:schemeClr val="accent3"/>
                </a:solidFill>
              </a:rPr>
              <a:t>TeV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parton</a:t>
            </a:r>
            <a:r>
              <a:rPr lang="en-US" dirty="0" smtClean="0">
                <a:solidFill>
                  <a:schemeClr val="accent3"/>
                </a:solidFill>
              </a:rPr>
              <a:t>-level (</a:t>
            </a:r>
            <a:r>
              <a:rPr lang="en-US" dirty="0">
                <a:solidFill>
                  <a:schemeClr val="accent3"/>
                </a:solidFill>
              </a:rPr>
              <a:t>TOP-16-</a:t>
            </a:r>
            <a:r>
              <a:rPr lang="en-US" dirty="0" smtClean="0">
                <a:solidFill>
                  <a:schemeClr val="accent3"/>
                </a:solidFill>
              </a:rPr>
              <a:t>008, TOP-16-011)</a:t>
            </a:r>
            <a:endParaRPr lang="en-US" dirty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 rot="21298817">
            <a:off x="3674724" y="3283974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20637632">
            <a:off x="3825186" y="3436052"/>
            <a:ext cx="147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8305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47</a:t>
            </a:fld>
            <a:endParaRPr lang="en-US" dirty="0"/>
          </a:p>
        </p:txBody>
      </p:sp>
      <p:pic>
        <p:nvPicPr>
          <p:cNvPr id="14" name="Content Placeholder 3" descr="top14018_PtTopLead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r="1666" b="934"/>
          <a:stretch/>
        </p:blipFill>
        <p:spPr>
          <a:xfrm>
            <a:off x="5046354" y="47268"/>
            <a:ext cx="3937271" cy="3198199"/>
          </a:xfrm>
        </p:spPr>
      </p:pic>
    </p:spTree>
    <p:extLst>
      <p:ext uri="{BB962C8B-B14F-4D97-AF65-F5344CB8AC3E}">
        <p14:creationId xmlns:p14="http://schemas.microsoft.com/office/powerpoint/2010/main" val="423305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7-17 at 17.20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6" y="3352232"/>
            <a:ext cx="3302490" cy="3360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00" y="-138957"/>
            <a:ext cx="8432800" cy="720407"/>
          </a:xfrm>
        </p:spPr>
        <p:txBody>
          <a:bodyPr/>
          <a:lstStyle/>
          <a:p>
            <a:r>
              <a:rPr lang="en-US" cap="none" dirty="0" smtClean="0"/>
              <a:t>differential  </a:t>
            </a:r>
            <a:r>
              <a:rPr lang="en-US" cap="none" dirty="0" err="1" smtClean="0"/>
              <a:t>σ</a:t>
            </a:r>
            <a:r>
              <a:rPr lang="en-US" cap="none" baseline="-25000" dirty="0" err="1" smtClean="0"/>
              <a:t>tt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-14147" y="567968"/>
            <a:ext cx="54203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3"/>
                </a:solidFill>
              </a:rPr>
              <a:t>TOP-14-018, TOP-12-028, </a:t>
            </a:r>
            <a:r>
              <a:rPr lang="en-US" b="1" u="sng" dirty="0">
                <a:solidFill>
                  <a:srgbClr val="FF0000"/>
                </a:solidFill>
              </a:rPr>
              <a:t>TOP-15-011 </a:t>
            </a:r>
          </a:p>
          <a:p>
            <a:r>
              <a:rPr lang="en-US" b="1" u="sng" dirty="0">
                <a:solidFill>
                  <a:schemeClr val="accent3"/>
                </a:solidFill>
              </a:rPr>
              <a:t>(</a:t>
            </a:r>
            <a:r>
              <a:rPr lang="is-IS" b="1" dirty="0">
                <a:solidFill>
                  <a:srgbClr val="526DB0"/>
                </a:solidFill>
              </a:rPr>
              <a:t>arXiv:1509.06076, arXiv:1505.04480 </a:t>
            </a:r>
            <a:r>
              <a:rPr lang="en-US" b="1" u="sng" dirty="0">
                <a:solidFill>
                  <a:schemeClr val="accent3"/>
                </a:solidFill>
              </a:rPr>
              <a:t>)</a:t>
            </a:r>
            <a:r>
              <a:rPr lang="en-US" b="1" dirty="0">
                <a:solidFill>
                  <a:schemeClr val="accent3"/>
                </a:solidFill>
                <a:cs typeface="American Typewriter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Differential cross </a:t>
            </a:r>
            <a:r>
              <a:rPr lang="en-US" dirty="0">
                <a:solidFill>
                  <a:schemeClr val="accent3"/>
                </a:solidFill>
              </a:rPr>
              <a:t>sections at </a:t>
            </a:r>
            <a:r>
              <a:rPr lang="en-US" b="1" dirty="0">
                <a:solidFill>
                  <a:srgbClr val="FF0000"/>
                </a:solidFill>
              </a:rPr>
              <a:t>8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Comparisons to NLO MC generators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    and N</a:t>
            </a:r>
            <a:r>
              <a:rPr lang="en-US" baseline="30000" dirty="0" smtClean="0">
                <a:solidFill>
                  <a:schemeClr val="accent3"/>
                </a:solidFill>
              </a:rPr>
              <a:t>N</a:t>
            </a:r>
            <a:r>
              <a:rPr lang="en-US" dirty="0" smtClean="0">
                <a:solidFill>
                  <a:schemeClr val="accent3"/>
                </a:solidFill>
              </a:rPr>
              <a:t>LO QCD predictions</a:t>
            </a:r>
          </a:p>
          <a:p>
            <a:pPr lvl="1"/>
            <a:endParaRPr lang="en-US" dirty="0" smtClean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Miss-</a:t>
            </a:r>
            <a:r>
              <a:rPr lang="en-US" b="1" dirty="0" err="1" smtClean="0">
                <a:solidFill>
                  <a:srgbClr val="FF0000"/>
                </a:solidFill>
              </a:rPr>
              <a:t>modelling</a:t>
            </a:r>
            <a:r>
              <a:rPr lang="en-US" b="1" dirty="0" smtClean="0">
                <a:solidFill>
                  <a:srgbClr val="FF0000"/>
                </a:solidFill>
              </a:rPr>
              <a:t> of top </a:t>
            </a:r>
            <a:r>
              <a:rPr lang="en-US" b="1" dirty="0" err="1" smtClean="0">
                <a:solidFill>
                  <a:srgbClr val="FF0000"/>
                </a:solidFill>
              </a:rPr>
              <a:t>Pt</a:t>
            </a:r>
            <a:r>
              <a:rPr lang="en-US" b="1" dirty="0" smtClean="0">
                <a:solidFill>
                  <a:srgbClr val="FF0000"/>
                </a:solidFill>
              </a:rPr>
              <a:t> spectrum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    observed in all decay channels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400" y="3633279"/>
            <a:ext cx="47955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TOP-16-007 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 </a:t>
            </a:r>
          </a:p>
          <a:p>
            <a:endParaRPr lang="en-US" dirty="0" smtClean="0">
              <a:solidFill>
                <a:schemeClr val="accent3"/>
              </a:solidFill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  <a:cs typeface="American Typewriter"/>
              </a:rPr>
              <a:t>Differential</a:t>
            </a:r>
            <a:r>
              <a:rPr lang="en-US" dirty="0" smtClean="0">
                <a:solidFill>
                  <a:schemeClr val="accent3"/>
                </a:solidFill>
              </a:rPr>
              <a:t> cross </a:t>
            </a:r>
            <a:r>
              <a:rPr lang="en-US" dirty="0">
                <a:solidFill>
                  <a:schemeClr val="accent3"/>
                </a:solidFill>
              </a:rPr>
              <a:t>sections in the </a:t>
            </a:r>
            <a:r>
              <a:rPr lang="en-US" dirty="0">
                <a:solidFill>
                  <a:srgbClr val="526DB0"/>
                </a:solidFill>
              </a:rPr>
              <a:t>e</a:t>
            </a:r>
            <a:r>
              <a:rPr lang="el-GR" i="1" dirty="0">
                <a:solidFill>
                  <a:srgbClr val="526DB0"/>
                </a:solidFill>
              </a:rPr>
              <a:t>μ</a:t>
            </a:r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channel </a:t>
            </a:r>
            <a:r>
              <a:rPr lang="en-US" dirty="0" smtClean="0">
                <a:solidFill>
                  <a:schemeClr val="accent3"/>
                </a:solidFill>
              </a:rPr>
              <a:t>at </a:t>
            </a:r>
            <a:r>
              <a:rPr lang="en-US" u="sng" dirty="0" smtClean="0">
                <a:solidFill>
                  <a:schemeClr val="accent3"/>
                </a:solidFill>
              </a:rPr>
              <a:t>particle-level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at </a:t>
            </a:r>
            <a:r>
              <a:rPr lang="en-US" b="1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Miss-</a:t>
            </a:r>
            <a:r>
              <a:rPr lang="en-US" dirty="0" err="1">
                <a:solidFill>
                  <a:schemeClr val="accent3"/>
                </a:solidFill>
              </a:rPr>
              <a:t>modelling</a:t>
            </a:r>
            <a:r>
              <a:rPr lang="en-US" dirty="0">
                <a:solidFill>
                  <a:schemeClr val="accent3"/>
                </a:solidFill>
              </a:rPr>
              <a:t> of top </a:t>
            </a:r>
            <a:r>
              <a:rPr lang="en-US" dirty="0" err="1" smtClean="0">
                <a:solidFill>
                  <a:schemeClr val="accent3"/>
                </a:solidFill>
              </a:rPr>
              <a:t>Pt</a:t>
            </a:r>
            <a:r>
              <a:rPr lang="en-US" dirty="0" smtClean="0">
                <a:solidFill>
                  <a:schemeClr val="accent3"/>
                </a:solidFill>
              </a:rPr>
              <a:t> spectrum re-confirmed at particle-level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Similar results at 13 </a:t>
            </a:r>
            <a:r>
              <a:rPr lang="en-US" dirty="0" err="1">
                <a:solidFill>
                  <a:schemeClr val="accent3"/>
                </a:solidFill>
              </a:rPr>
              <a:t>TeV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parton</a:t>
            </a:r>
            <a:r>
              <a:rPr lang="en-US" dirty="0" smtClean="0">
                <a:solidFill>
                  <a:schemeClr val="accent3"/>
                </a:solidFill>
              </a:rPr>
              <a:t>-level (</a:t>
            </a:r>
            <a:r>
              <a:rPr lang="en-US" dirty="0">
                <a:solidFill>
                  <a:schemeClr val="accent3"/>
                </a:solidFill>
              </a:rPr>
              <a:t>TOP-16-</a:t>
            </a:r>
            <a:r>
              <a:rPr lang="en-US" dirty="0" smtClean="0">
                <a:solidFill>
                  <a:schemeClr val="accent3"/>
                </a:solidFill>
              </a:rPr>
              <a:t>008, TOP-16-011)</a:t>
            </a:r>
            <a:endParaRPr lang="en-US" dirty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 rot="21298817">
            <a:off x="3674724" y="3283974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20637632">
            <a:off x="3825186" y="3436052"/>
            <a:ext cx="147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8305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48</a:t>
            </a:fld>
            <a:endParaRPr lang="en-US" dirty="0"/>
          </a:p>
        </p:txBody>
      </p:sp>
      <p:pic>
        <p:nvPicPr>
          <p:cNvPr id="11" name="Picture 10" descr="Screen Shot 2016-07-15 at 10.30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1877" b="2449"/>
          <a:stretch/>
        </p:blipFill>
        <p:spPr>
          <a:xfrm>
            <a:off x="5389252" y="-6099"/>
            <a:ext cx="3534611" cy="35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MS-PAS-TOP-16-013_Figure_008-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438" y="4336620"/>
            <a:ext cx="3937000" cy="2521380"/>
          </a:xfrm>
          <a:prstGeom prst="rect">
            <a:avLst/>
          </a:prstGeom>
        </p:spPr>
      </p:pic>
      <p:pic>
        <p:nvPicPr>
          <p:cNvPr id="17" name="Picture 16" descr="Screen Shot 2016-07-13 at 15.48.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0"/>
          <a:stretch/>
        </p:blipFill>
        <p:spPr>
          <a:xfrm>
            <a:off x="5236639" y="1393269"/>
            <a:ext cx="3281888" cy="3011407"/>
          </a:xfrm>
          <a:prstGeom prst="rect">
            <a:avLst/>
          </a:prstGeom>
        </p:spPr>
      </p:pic>
      <p:pic>
        <p:nvPicPr>
          <p:cNvPr id="3" name="Picture 2" descr="boo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33" y="-1917"/>
            <a:ext cx="3310054" cy="1436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5514"/>
            <a:ext cx="8432800" cy="720407"/>
          </a:xfrm>
        </p:spPr>
        <p:txBody>
          <a:bodyPr/>
          <a:lstStyle/>
          <a:p>
            <a:r>
              <a:rPr lang="en-US" cap="none" dirty="0" smtClean="0"/>
              <a:t>differential </a:t>
            </a:r>
            <a:r>
              <a:rPr lang="en-US" cap="none" dirty="0" err="1" smtClean="0"/>
              <a:t>σ</a:t>
            </a:r>
            <a:r>
              <a:rPr lang="en-US" cap="none" baseline="-25000" dirty="0" err="1" smtClean="0"/>
              <a:t>tt</a:t>
            </a:r>
            <a:r>
              <a:rPr lang="en-US" cap="none" dirty="0" smtClean="0"/>
              <a:t> (boosted)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4505" y="3865060"/>
            <a:ext cx="626746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TOP-16-013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Boosted </a:t>
            </a:r>
            <a:r>
              <a:rPr lang="en-US" b="1" dirty="0">
                <a:solidFill>
                  <a:schemeClr val="accent3"/>
                </a:solidFill>
              </a:rPr>
              <a:t>&amp;</a:t>
            </a:r>
            <a:r>
              <a:rPr lang="en-US" dirty="0" smtClean="0">
                <a:solidFill>
                  <a:schemeClr val="accent3"/>
                </a:solidFill>
              </a:rPr>
              <a:t> resolved reconstruction at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top </a:t>
            </a:r>
            <a:r>
              <a:rPr lang="en-US" dirty="0" err="1" smtClean="0">
                <a:solidFill>
                  <a:srgbClr val="526DB0"/>
                </a:solidFill>
              </a:rPr>
              <a:t>P</a:t>
            </a:r>
            <a:r>
              <a:rPr lang="en-US" baseline="-25000" dirty="0" err="1" smtClean="0">
                <a:solidFill>
                  <a:srgbClr val="526DB0"/>
                </a:solidFill>
              </a:rPr>
              <a:t>t</a:t>
            </a:r>
            <a:r>
              <a:rPr lang="en-US" dirty="0" smtClean="0">
                <a:solidFill>
                  <a:srgbClr val="526DB0"/>
                </a:solidFill>
              </a:rPr>
              <a:t> measured from </a:t>
            </a:r>
            <a:r>
              <a:rPr lang="en-US" b="1" dirty="0" smtClean="0">
                <a:solidFill>
                  <a:srgbClr val="FF0000"/>
                </a:solidFill>
              </a:rPr>
              <a:t>0 -&gt; 1.2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dirty="0" smtClean="0">
                <a:solidFill>
                  <a:srgbClr val="526DB0"/>
                </a:solidFill>
              </a:rPr>
              <a:t>at </a:t>
            </a:r>
            <a:r>
              <a:rPr lang="en-US" dirty="0" err="1" smtClean="0">
                <a:solidFill>
                  <a:srgbClr val="526DB0"/>
                </a:solidFill>
              </a:rPr>
              <a:t>parton</a:t>
            </a:r>
            <a:r>
              <a:rPr lang="en-US" dirty="0" smtClean="0">
                <a:solidFill>
                  <a:srgbClr val="526DB0"/>
                </a:solidFill>
              </a:rPr>
              <a:t> and detector levels</a:t>
            </a:r>
          </a:p>
          <a:p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compared to MC generator predictions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chemeClr val="accent3"/>
                </a:solidFill>
              </a:rPr>
              <a:t>P</a:t>
            </a:r>
            <a:r>
              <a:rPr lang="en-US" baseline="-25000" dirty="0" err="1">
                <a:solidFill>
                  <a:schemeClr val="accent3"/>
                </a:solidFill>
              </a:rPr>
              <a:t>t</a:t>
            </a:r>
            <a:r>
              <a:rPr lang="en-US" baseline="-25000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in data softer than MC </a:t>
            </a:r>
            <a:r>
              <a:rPr lang="en-US" dirty="0" smtClean="0">
                <a:solidFill>
                  <a:schemeClr val="accent3"/>
                </a:solidFill>
              </a:rPr>
              <a:t>prediction across</a:t>
            </a:r>
          </a:p>
          <a:p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  spectrum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0596" y="1929451"/>
            <a:ext cx="685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>
              <a:solidFill>
                <a:srgbClr val="526DB0"/>
              </a:solidFill>
            </a:endParaRPr>
          </a:p>
          <a:p>
            <a:pPr lvl="1"/>
            <a:endParaRPr lang="en-US" dirty="0" smtClean="0">
              <a:solidFill>
                <a:srgbClr val="526DB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439" y="1994399"/>
            <a:ext cx="593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TOP-14-012 (</a:t>
            </a:r>
            <a:r>
              <a:rPr lang="is-IS" b="1" u="sng" dirty="0">
                <a:solidFill>
                  <a:schemeClr val="accent3"/>
                </a:solidFill>
              </a:rPr>
              <a:t>arXiv:</a:t>
            </a:r>
            <a:r>
              <a:rPr lang="is-IS" b="1" u="sng" dirty="0" smtClean="0">
                <a:solidFill>
                  <a:schemeClr val="accent3"/>
                </a:solidFill>
              </a:rPr>
              <a:t>1605.00116</a:t>
            </a:r>
            <a:r>
              <a:rPr lang="en-US" b="1" u="sng" dirty="0" smtClean="0">
                <a:solidFill>
                  <a:schemeClr val="accent3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526DB0"/>
                </a:solidFill>
              </a:rPr>
              <a:t>  </a:t>
            </a:r>
            <a:r>
              <a:rPr lang="en-US" dirty="0" smtClean="0">
                <a:solidFill>
                  <a:srgbClr val="526DB0"/>
                </a:solidFill>
              </a:rPr>
              <a:t>Parton and particle level </a:t>
            </a:r>
            <a:r>
              <a:rPr lang="en-US" dirty="0">
                <a:solidFill>
                  <a:schemeClr val="accent3"/>
                </a:solidFill>
              </a:rPr>
              <a:t>at </a:t>
            </a:r>
            <a:r>
              <a:rPr lang="en-US" b="1" dirty="0">
                <a:solidFill>
                  <a:srgbClr val="FF0000"/>
                </a:solidFill>
              </a:rPr>
              <a:t>8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526DB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chemeClr val="accent3"/>
                </a:solidFill>
              </a:rPr>
              <a:t>P</a:t>
            </a:r>
            <a:r>
              <a:rPr lang="en-US" baseline="-25000" dirty="0" err="1" smtClean="0">
                <a:solidFill>
                  <a:schemeClr val="accent3"/>
                </a:solidFill>
              </a:rPr>
              <a:t>t</a:t>
            </a:r>
            <a:r>
              <a:rPr lang="en-US" dirty="0" smtClean="0">
                <a:solidFill>
                  <a:schemeClr val="accent3"/>
                </a:solidFill>
              </a:rPr>
              <a:t> &gt;400 </a:t>
            </a:r>
            <a:r>
              <a:rPr lang="en-US" dirty="0" err="1" smtClean="0">
                <a:solidFill>
                  <a:schemeClr val="accent3"/>
                </a:solidFill>
              </a:rPr>
              <a:t>GeV</a:t>
            </a:r>
            <a:endParaRPr lang="en-US" dirty="0" smtClean="0">
              <a:solidFill>
                <a:schemeClr val="accent3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chemeClr val="accent3"/>
                </a:solidFill>
              </a:rPr>
              <a:t>Pt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mis-modelling</a:t>
            </a:r>
            <a:r>
              <a:rPr lang="en-US" dirty="0" smtClean="0">
                <a:solidFill>
                  <a:schemeClr val="accent3"/>
                </a:solidFill>
              </a:rPr>
              <a:t> observed again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07959" y="734209"/>
            <a:ext cx="7169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b="1" i="1" dirty="0">
                <a:solidFill>
                  <a:schemeClr val="accent3"/>
                </a:solidFill>
              </a:rPr>
              <a:t>B</a:t>
            </a:r>
            <a:r>
              <a:rPr lang="en-US" b="1" i="1" dirty="0" smtClean="0">
                <a:solidFill>
                  <a:schemeClr val="accent3"/>
                </a:solidFill>
              </a:rPr>
              <a:t>oosted</a:t>
            </a:r>
            <a:r>
              <a:rPr lang="en-US" b="1" dirty="0" smtClean="0">
                <a:solidFill>
                  <a:schemeClr val="accent3"/>
                </a:solidFill>
              </a:rPr>
              <a:t> reconstruction</a:t>
            </a:r>
          </a:p>
          <a:p>
            <a:r>
              <a:rPr lang="en-US" dirty="0">
                <a:solidFill>
                  <a:schemeClr val="accent3"/>
                </a:solidFill>
              </a:rPr>
              <a:t>	</a:t>
            </a:r>
            <a:r>
              <a:rPr lang="en-US" dirty="0" smtClean="0">
                <a:solidFill>
                  <a:schemeClr val="accent3"/>
                </a:solidFill>
              </a:rPr>
              <a:t>-&gt; </a:t>
            </a:r>
            <a:r>
              <a:rPr lang="en-US" dirty="0" err="1" smtClean="0">
                <a:solidFill>
                  <a:schemeClr val="accent3"/>
                </a:solidFill>
              </a:rPr>
              <a:t>hadronic</a:t>
            </a:r>
            <a:r>
              <a:rPr lang="en-US" dirty="0" smtClean="0">
                <a:solidFill>
                  <a:schemeClr val="accent3"/>
                </a:solidFill>
              </a:rPr>
              <a:t> top decay reconstructed in one jet </a:t>
            </a:r>
          </a:p>
          <a:p>
            <a:r>
              <a:rPr lang="en-US" dirty="0">
                <a:solidFill>
                  <a:schemeClr val="accent3"/>
                </a:solidFill>
              </a:rPr>
              <a:t>	</a:t>
            </a:r>
            <a:r>
              <a:rPr lang="en-US" dirty="0" smtClean="0">
                <a:solidFill>
                  <a:schemeClr val="accent3"/>
                </a:solidFill>
              </a:rPr>
              <a:t>-&gt; jet substructure techniques used to </a:t>
            </a:r>
            <a:r>
              <a:rPr lang="en-US" b="1" i="1" dirty="0" smtClean="0">
                <a:solidFill>
                  <a:schemeClr val="accent3"/>
                </a:solidFill>
              </a:rPr>
              <a:t>tag</a:t>
            </a:r>
            <a:r>
              <a:rPr lang="en-US" dirty="0" smtClean="0">
                <a:solidFill>
                  <a:schemeClr val="accent3"/>
                </a:solidFill>
              </a:rPr>
              <a:t> tops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04371" y="4489450"/>
            <a:ext cx="1682750" cy="2032000"/>
          </a:xfrm>
          <a:prstGeom prst="rect">
            <a:avLst/>
          </a:prstGeom>
          <a:solidFill>
            <a:srgbClr val="0000FF">
              <a:alpha val="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72771" y="4489450"/>
            <a:ext cx="1927225" cy="2032000"/>
          </a:xfrm>
          <a:prstGeom prst="rect">
            <a:avLst/>
          </a:prstGeom>
          <a:solidFill>
            <a:srgbClr val="FF00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8695424">
            <a:off x="5119668" y="556260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resolved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8695424">
            <a:off x="7046891" y="5668042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boosted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1594" y="6432213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7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375218"/>
            <a:ext cx="69723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CP </a:t>
            </a:r>
            <a:r>
              <a:rPr lang="en-US" dirty="0" err="1" smtClean="0"/>
              <a:t>VIOLATIOn</a:t>
            </a:r>
            <a:r>
              <a:rPr lang="en-US" dirty="0" smtClean="0"/>
              <a:t> MEAUSREMENTS FROM </a:t>
            </a:r>
            <a:r>
              <a:rPr lang="en-US" dirty="0" err="1" smtClean="0"/>
              <a:t>LHC</a:t>
            </a:r>
            <a:r>
              <a:rPr lang="en-US" cap="none" dirty="0" err="1" smtClean="0"/>
              <a:t>b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380797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</a:t>
            </a:fld>
            <a:endParaRPr lang="en-US" dirty="0"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42842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7-18 at 17.59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" y="2995038"/>
            <a:ext cx="5365866" cy="3813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00" y="-138957"/>
            <a:ext cx="3960400" cy="720407"/>
          </a:xfrm>
        </p:spPr>
        <p:txBody>
          <a:bodyPr/>
          <a:lstStyle/>
          <a:p>
            <a:r>
              <a:rPr lang="en-US" cap="none" dirty="0" smtClean="0"/>
              <a:t>differential  </a:t>
            </a:r>
            <a:r>
              <a:rPr lang="en-US" cap="none" dirty="0" err="1" smtClean="0"/>
              <a:t>σ</a:t>
            </a:r>
            <a:r>
              <a:rPr lang="en-US" cap="none" baseline="-25000" dirty="0" err="1" smtClean="0"/>
              <a:t>tt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36" y="710731"/>
            <a:ext cx="9125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TOP-14-013</a:t>
            </a:r>
            <a:endParaRPr lang="en-US" b="1" dirty="0" smtClean="0">
              <a:solidFill>
                <a:schemeClr val="accent3"/>
              </a:solidFill>
              <a:cs typeface="American Typewriter"/>
            </a:endParaRPr>
          </a:p>
          <a:p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Double-</a:t>
            </a:r>
            <a:r>
              <a:rPr lang="en-US" b="1" dirty="0">
                <a:solidFill>
                  <a:schemeClr val="accent3"/>
                </a:solidFill>
                <a:cs typeface="American Typewriter"/>
              </a:rPr>
              <a:t>d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ifferential </a:t>
            </a:r>
            <a:r>
              <a:rPr lang="en-US" b="1" dirty="0" err="1" smtClean="0">
                <a:solidFill>
                  <a:schemeClr val="accent3"/>
                </a:solidFill>
              </a:rPr>
              <a:t>tt</a:t>
            </a:r>
            <a:r>
              <a:rPr lang="en-US" b="1" dirty="0" smtClean="0">
                <a:solidFill>
                  <a:schemeClr val="accent3"/>
                </a:solidFill>
              </a:rPr>
              <a:t> cross sections at </a:t>
            </a:r>
            <a:r>
              <a:rPr lang="en-US" b="1" dirty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f</a:t>
            </a:r>
            <a:r>
              <a:rPr lang="en-US" dirty="0" smtClean="0">
                <a:solidFill>
                  <a:schemeClr val="accent3"/>
                </a:solidFill>
              </a:rPr>
              <a:t>irst </a:t>
            </a:r>
            <a:r>
              <a:rPr lang="en-US" dirty="0">
                <a:solidFill>
                  <a:schemeClr val="accent3"/>
                </a:solidFill>
              </a:rPr>
              <a:t>measurement of this type at the </a:t>
            </a:r>
            <a:r>
              <a:rPr lang="en-US" dirty="0" smtClean="0">
                <a:solidFill>
                  <a:schemeClr val="accent3"/>
                </a:solidFill>
              </a:rPr>
              <a:t>LHC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bin </a:t>
            </a:r>
            <a:r>
              <a:rPr lang="en-US" dirty="0" err="1" smtClean="0">
                <a:solidFill>
                  <a:schemeClr val="accent3"/>
                </a:solidFill>
              </a:rPr>
              <a:t>tt</a:t>
            </a:r>
            <a:r>
              <a:rPr lang="en-US" dirty="0" smtClean="0">
                <a:solidFill>
                  <a:schemeClr val="accent3"/>
                </a:solidFill>
              </a:rPr>
              <a:t> events in two variables e.g., </a:t>
            </a:r>
            <a:r>
              <a:rPr lang="en-US" dirty="0" err="1" smtClean="0">
                <a:solidFill>
                  <a:schemeClr val="accent3"/>
                </a:solidFill>
              </a:rPr>
              <a:t>Pt</a:t>
            </a:r>
            <a:r>
              <a:rPr lang="en-US" baseline="-25000" dirty="0" err="1" smtClean="0">
                <a:solidFill>
                  <a:schemeClr val="accent3"/>
                </a:solidFill>
              </a:rPr>
              <a:t>top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top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M</a:t>
            </a:r>
            <a:r>
              <a:rPr lang="en-US" baseline="-25000" dirty="0" err="1">
                <a:solidFill>
                  <a:schemeClr val="accent3"/>
                </a:solidFill>
              </a:rPr>
              <a:t>tt</a:t>
            </a:r>
            <a:r>
              <a:rPr lang="en-US" baseline="-25000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accent3"/>
                </a:solidFill>
              </a:rPr>
              <a:t>M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especially sensitive to PDFs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2D distributions provide stronger PDFs constraints than 1D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chemeClr val="accent3"/>
              </a:solidFill>
            </a:endParaRPr>
          </a:p>
        </p:txBody>
      </p:sp>
      <p:sp>
        <p:nvSpPr>
          <p:cNvPr id="19" name="7-Point Star 18"/>
          <p:cNvSpPr/>
          <p:nvPr/>
        </p:nvSpPr>
        <p:spPr>
          <a:xfrm rot="21298817">
            <a:off x="4702798" y="75679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0637632">
            <a:off x="4841280" y="234416"/>
            <a:ext cx="127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8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PAS-TOP-14-013_Figure_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32" y="3069854"/>
            <a:ext cx="3626282" cy="3492963"/>
          </a:xfrm>
          <a:prstGeom prst="rect">
            <a:avLst/>
          </a:prstGeom>
        </p:spPr>
      </p:pic>
      <p:pic>
        <p:nvPicPr>
          <p:cNvPr id="3" name="Picture 2" descr="CMS-PAS-TOP-14-013_Figure_0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" y="2961261"/>
            <a:ext cx="5287082" cy="3795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00" y="-138957"/>
            <a:ext cx="3960400" cy="720407"/>
          </a:xfrm>
        </p:spPr>
        <p:txBody>
          <a:bodyPr/>
          <a:lstStyle/>
          <a:p>
            <a:r>
              <a:rPr lang="en-US" cap="none" dirty="0" smtClean="0"/>
              <a:t>differential  </a:t>
            </a:r>
            <a:r>
              <a:rPr lang="en-US" cap="none" dirty="0" err="1" smtClean="0"/>
              <a:t>σ</a:t>
            </a:r>
            <a:r>
              <a:rPr lang="en-US" cap="none" baseline="-25000" dirty="0" err="1" smtClean="0"/>
              <a:t>tt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36" y="710731"/>
            <a:ext cx="9125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TOP-14-013</a:t>
            </a:r>
            <a:endParaRPr lang="en-US" b="1" dirty="0" smtClean="0">
              <a:solidFill>
                <a:schemeClr val="accent3"/>
              </a:solidFill>
              <a:cs typeface="American Typewriter"/>
            </a:endParaRPr>
          </a:p>
          <a:p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Double-</a:t>
            </a:r>
            <a:r>
              <a:rPr lang="en-US" b="1" dirty="0">
                <a:solidFill>
                  <a:schemeClr val="accent3"/>
                </a:solidFill>
                <a:cs typeface="American Typewriter"/>
              </a:rPr>
              <a:t>d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ifferential </a:t>
            </a:r>
            <a:r>
              <a:rPr lang="en-US" b="1" dirty="0" err="1" smtClean="0">
                <a:solidFill>
                  <a:schemeClr val="accent3"/>
                </a:solidFill>
              </a:rPr>
              <a:t>tt</a:t>
            </a:r>
            <a:r>
              <a:rPr lang="en-US" b="1" dirty="0" smtClean="0">
                <a:solidFill>
                  <a:schemeClr val="accent3"/>
                </a:solidFill>
              </a:rPr>
              <a:t> cross sections at </a:t>
            </a:r>
            <a:r>
              <a:rPr lang="en-US" b="1" dirty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f</a:t>
            </a:r>
            <a:r>
              <a:rPr lang="en-US" dirty="0" smtClean="0">
                <a:solidFill>
                  <a:schemeClr val="accent3"/>
                </a:solidFill>
              </a:rPr>
              <a:t>irst </a:t>
            </a:r>
            <a:r>
              <a:rPr lang="en-US" dirty="0">
                <a:solidFill>
                  <a:schemeClr val="accent3"/>
                </a:solidFill>
              </a:rPr>
              <a:t>measurement of this type at the </a:t>
            </a:r>
            <a:r>
              <a:rPr lang="en-US" dirty="0" smtClean="0">
                <a:solidFill>
                  <a:schemeClr val="accent3"/>
                </a:solidFill>
              </a:rPr>
              <a:t>LHC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bin </a:t>
            </a:r>
            <a:r>
              <a:rPr lang="en-US" dirty="0" err="1" smtClean="0">
                <a:solidFill>
                  <a:schemeClr val="accent3"/>
                </a:solidFill>
              </a:rPr>
              <a:t>tt</a:t>
            </a:r>
            <a:r>
              <a:rPr lang="en-US" dirty="0" smtClean="0">
                <a:solidFill>
                  <a:schemeClr val="accent3"/>
                </a:solidFill>
              </a:rPr>
              <a:t> events in two variables e.g., </a:t>
            </a:r>
            <a:r>
              <a:rPr lang="en-US" dirty="0" err="1" smtClean="0">
                <a:solidFill>
                  <a:schemeClr val="accent3"/>
                </a:solidFill>
              </a:rPr>
              <a:t>Pt</a:t>
            </a:r>
            <a:r>
              <a:rPr lang="en-US" baseline="-25000" dirty="0" err="1" smtClean="0">
                <a:solidFill>
                  <a:schemeClr val="accent3"/>
                </a:solidFill>
              </a:rPr>
              <a:t>top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top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M</a:t>
            </a:r>
            <a:r>
              <a:rPr lang="en-US" baseline="-25000" dirty="0" err="1">
                <a:solidFill>
                  <a:schemeClr val="accent3"/>
                </a:solidFill>
              </a:rPr>
              <a:t>tt</a:t>
            </a:r>
            <a:r>
              <a:rPr lang="en-US" baseline="-25000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accent3"/>
                </a:solidFill>
              </a:rPr>
              <a:t>M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– </a:t>
            </a:r>
            <a:r>
              <a:rPr lang="en-US" dirty="0" err="1" smtClean="0">
                <a:solidFill>
                  <a:schemeClr val="accent3"/>
                </a:solidFill>
              </a:rPr>
              <a:t>y</a:t>
            </a:r>
            <a:r>
              <a:rPr lang="en-US" baseline="-25000" dirty="0" err="1" smtClean="0">
                <a:solidFill>
                  <a:schemeClr val="accent3"/>
                </a:solidFill>
              </a:rPr>
              <a:t>tt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especially sensitive to PDFs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2D distributions provide stronger PDFs constraints than 1D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chemeClr val="accent3"/>
              </a:solidFill>
            </a:endParaRPr>
          </a:p>
        </p:txBody>
      </p:sp>
      <p:sp>
        <p:nvSpPr>
          <p:cNvPr id="19" name="7-Point Star 18"/>
          <p:cNvSpPr/>
          <p:nvPr/>
        </p:nvSpPr>
        <p:spPr>
          <a:xfrm rot="21298817">
            <a:off x="4702798" y="75679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0637632">
            <a:off x="4841280" y="234416"/>
            <a:ext cx="127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10" name="Right Arrow 9"/>
          <p:cNvSpPr/>
          <p:nvPr/>
        </p:nvSpPr>
        <p:spPr>
          <a:xfrm>
            <a:off x="5097846" y="4800588"/>
            <a:ext cx="2814764" cy="673427"/>
          </a:xfrm>
          <a:prstGeom prst="rightArrow">
            <a:avLst/>
          </a:prstGeom>
          <a:solidFill>
            <a:schemeClr val="accent1">
              <a:satMod val="110000"/>
              <a:alpha val="46000"/>
            </a:schemeClr>
          </a:solidFill>
          <a:ln>
            <a:solidFill>
              <a:schemeClr val="accent1">
                <a:shade val="95000"/>
                <a:satMod val="105000"/>
                <a:alpha val="2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80233" y="4925745"/>
            <a:ext cx="2683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PDF Constraints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4500" y="957661"/>
            <a:ext cx="1993900" cy="120032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Significant reduction of uncertainty at high-x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4942615">
            <a:off x="7127650" y="3147050"/>
            <a:ext cx="2181122" cy="324732"/>
          </a:xfrm>
          <a:prstGeom prst="rightArrow">
            <a:avLst/>
          </a:prstGeom>
          <a:solidFill>
            <a:schemeClr val="accent1">
              <a:satMod val="110000"/>
              <a:alpha val="46000"/>
            </a:schemeClr>
          </a:solidFill>
          <a:ln>
            <a:solidFill>
              <a:schemeClr val="accent1">
                <a:shade val="95000"/>
                <a:satMod val="105000"/>
                <a:alpha val="2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8305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MS-PAS-TOP-15-006_Figure_002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8940" y="-19073"/>
            <a:ext cx="3352667" cy="3481616"/>
          </a:xfrm>
          <a:prstGeom prst="rect">
            <a:avLst/>
          </a:prstGeom>
        </p:spPr>
      </p:pic>
      <p:pic>
        <p:nvPicPr>
          <p:cNvPr id="7" name="Picture 6" descr="CMS-PAS-TOP-16-010_Figure_003-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6" y="3354886"/>
            <a:ext cx="3498814" cy="3356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499"/>
            <a:ext cx="3363955" cy="720407"/>
          </a:xfrm>
        </p:spPr>
        <p:txBody>
          <a:bodyPr/>
          <a:lstStyle/>
          <a:p>
            <a:r>
              <a:rPr lang="en-US" cap="none" dirty="0" err="1"/>
              <a:t>t</a:t>
            </a:r>
            <a:r>
              <a:rPr lang="en-US" cap="none" dirty="0" err="1" smtClean="0"/>
              <a:t>t+jets</a:t>
            </a:r>
            <a:r>
              <a:rPr lang="en-US" cap="none" dirty="0" smtClean="0"/>
              <a:t>, </a:t>
            </a:r>
            <a:r>
              <a:rPr lang="en-US" cap="none" dirty="0" err="1" smtClean="0"/>
              <a:t>tt+bb</a:t>
            </a:r>
            <a:endParaRPr lang="en-US" cap="none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25670"/>
            <a:ext cx="635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TOP-</a:t>
            </a:r>
            <a:r>
              <a:rPr lang="en-US" b="1" u="sng" dirty="0" smtClean="0">
                <a:solidFill>
                  <a:srgbClr val="FF0000"/>
                </a:solidFill>
              </a:rPr>
              <a:t>15-006</a:t>
            </a:r>
            <a:r>
              <a:rPr lang="en-US" b="1" u="sng" dirty="0" smtClean="0">
                <a:solidFill>
                  <a:schemeClr val="accent3"/>
                </a:solidFill>
                <a:cs typeface="American Typewriter"/>
              </a:rPr>
              <a:t>,</a:t>
            </a:r>
            <a:r>
              <a:rPr lang="en-US" dirty="0" smtClean="0">
                <a:solidFill>
                  <a:schemeClr val="accent3"/>
                </a:solidFill>
              </a:rPr>
              <a:t>TOP-15-011</a:t>
            </a:r>
            <a:endParaRPr lang="en-US" dirty="0" smtClean="0">
              <a:solidFill>
                <a:schemeClr val="accent3"/>
              </a:solidFill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</a:rPr>
              <a:t>Measurement of </a:t>
            </a:r>
            <a:r>
              <a:rPr lang="en-US" dirty="0" err="1" smtClean="0">
                <a:solidFill>
                  <a:schemeClr val="accent3"/>
                </a:solidFill>
              </a:rPr>
              <a:t>tt+jets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 smtClean="0">
                <a:solidFill>
                  <a:schemeClr val="accent3"/>
                </a:solidFill>
              </a:rPr>
              <a:t>tt+jj</a:t>
            </a:r>
            <a:r>
              <a:rPr lang="en-US" dirty="0" smtClean="0">
                <a:solidFill>
                  <a:schemeClr val="accent3"/>
                </a:solidFill>
              </a:rPr>
              <a:t> cross sections at </a:t>
            </a:r>
            <a:r>
              <a:rPr lang="en-US" b="1" dirty="0" smtClean="0">
                <a:solidFill>
                  <a:srgbClr val="FF0000"/>
                </a:solidFill>
              </a:rPr>
              <a:t>8TeV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Jet multiplicity well </a:t>
            </a:r>
            <a:r>
              <a:rPr lang="en-US" dirty="0" err="1" smtClean="0">
                <a:solidFill>
                  <a:srgbClr val="526DB0"/>
                </a:solidFill>
              </a:rPr>
              <a:t>modelled</a:t>
            </a:r>
            <a:r>
              <a:rPr lang="en-US" dirty="0" smtClean="0">
                <a:solidFill>
                  <a:srgbClr val="526DB0"/>
                </a:solidFill>
              </a:rPr>
              <a:t> by most generators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526DB0"/>
                </a:solidFill>
              </a:rPr>
              <a:t>tt+jj</a:t>
            </a:r>
            <a:r>
              <a:rPr lang="en-US" dirty="0" smtClean="0">
                <a:solidFill>
                  <a:srgbClr val="526DB0"/>
                </a:solidFill>
              </a:rPr>
              <a:t> cross section in agreement with prediction </a:t>
            </a:r>
          </a:p>
          <a:p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   </a:t>
            </a:r>
            <a:r>
              <a:rPr lang="en-US" b="1" dirty="0" smtClean="0">
                <a:solidFill>
                  <a:schemeClr val="accent3"/>
                </a:solidFill>
              </a:rPr>
              <a:t>(</a:t>
            </a:r>
            <a:r>
              <a:rPr lang="is-IS" b="1" i="1" dirty="0">
                <a:solidFill>
                  <a:schemeClr val="accent3"/>
                </a:solidFill>
              </a:rPr>
              <a:t>JHEP </a:t>
            </a:r>
            <a:r>
              <a:rPr lang="is-IS" b="1" dirty="0">
                <a:solidFill>
                  <a:schemeClr val="accent3"/>
                </a:solidFill>
              </a:rPr>
              <a:t>07 (2014) </a:t>
            </a:r>
            <a:r>
              <a:rPr lang="is-IS" b="1" dirty="0" smtClean="0">
                <a:solidFill>
                  <a:schemeClr val="accent3"/>
                </a:solidFill>
              </a:rPr>
              <a:t>135</a:t>
            </a:r>
            <a:r>
              <a:rPr lang="en-US" b="1" dirty="0" smtClean="0">
                <a:solidFill>
                  <a:srgbClr val="526DB0"/>
                </a:solidFill>
              </a:rPr>
              <a:t>)</a:t>
            </a:r>
          </a:p>
        </p:txBody>
      </p:sp>
      <p:sp>
        <p:nvSpPr>
          <p:cNvPr id="13" name="7-Point Star 12"/>
          <p:cNvSpPr/>
          <p:nvPr/>
        </p:nvSpPr>
        <p:spPr>
          <a:xfrm rot="21298817">
            <a:off x="3256553" y="33742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637632">
            <a:off x="3393361" y="166483"/>
            <a:ext cx="137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19063" y="3869497"/>
            <a:ext cx="5907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TOP-16-010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 </a:t>
            </a:r>
            <a:endParaRPr lang="en-US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526DB0"/>
                </a:solidFill>
              </a:rPr>
              <a:t>tt+bb</a:t>
            </a:r>
            <a:r>
              <a:rPr lang="en-US" dirty="0" smtClean="0">
                <a:solidFill>
                  <a:srgbClr val="526DB0"/>
                </a:solidFill>
              </a:rPr>
              <a:t>, </a:t>
            </a:r>
            <a:r>
              <a:rPr lang="en-US" dirty="0" err="1" smtClean="0">
                <a:solidFill>
                  <a:srgbClr val="526DB0"/>
                </a:solidFill>
              </a:rPr>
              <a:t>tt+jj</a:t>
            </a:r>
            <a:r>
              <a:rPr lang="en-US" dirty="0" smtClean="0">
                <a:solidFill>
                  <a:srgbClr val="526DB0"/>
                </a:solidFill>
              </a:rPr>
              <a:t> at particle level</a:t>
            </a:r>
          </a:p>
          <a:p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   in visible region at </a:t>
            </a:r>
            <a:r>
              <a:rPr lang="en-US" b="1" dirty="0" smtClean="0">
                <a:solidFill>
                  <a:srgbClr val="FF0000"/>
                </a:solidFill>
              </a:rPr>
              <a:t>13TeV</a:t>
            </a:r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Probes QCD, constrains </a:t>
            </a:r>
            <a:r>
              <a:rPr lang="en-US" dirty="0" err="1" smtClean="0">
                <a:solidFill>
                  <a:srgbClr val="526DB0"/>
                </a:solidFill>
              </a:rPr>
              <a:t>bkd</a:t>
            </a:r>
            <a:r>
              <a:rPr lang="en-US" dirty="0" smtClean="0">
                <a:solidFill>
                  <a:srgbClr val="526DB0"/>
                </a:solidFill>
              </a:rPr>
              <a:t> for </a:t>
            </a:r>
            <a:r>
              <a:rPr lang="en-US" dirty="0" err="1" smtClean="0">
                <a:solidFill>
                  <a:srgbClr val="526DB0"/>
                </a:solidFill>
              </a:rPr>
              <a:t>tt</a:t>
            </a:r>
            <a:r>
              <a:rPr lang="en-US" dirty="0" smtClean="0">
                <a:solidFill>
                  <a:srgbClr val="526DB0"/>
                </a:solidFill>
              </a:rPr>
              <a:t> +Higgs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Results</a:t>
            </a:r>
            <a:r>
              <a:rPr lang="en-US" dirty="0" smtClean="0">
                <a:solidFill>
                  <a:schemeClr val="accent3"/>
                </a:solidFill>
              </a:rPr>
              <a:t> consistent with POWHEG MC prediction</a:t>
            </a:r>
            <a:endParaRPr lang="en-US" dirty="0" smtClean="0">
              <a:solidFill>
                <a:srgbClr val="526DB0"/>
              </a:solidFill>
            </a:endParaRPr>
          </a:p>
        </p:txBody>
      </p:sp>
      <p:sp>
        <p:nvSpPr>
          <p:cNvPr id="20" name="7-Point Star 19"/>
          <p:cNvSpPr/>
          <p:nvPr/>
        </p:nvSpPr>
        <p:spPr>
          <a:xfrm rot="21298817">
            <a:off x="3344155" y="3748310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637632">
            <a:off x="3480963" y="3881051"/>
            <a:ext cx="137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9104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52</a:t>
            </a:fld>
            <a:endParaRPr lang="en-US" dirty="0"/>
          </a:p>
        </p:txBody>
      </p:sp>
      <p:pic>
        <p:nvPicPr>
          <p:cNvPr id="6" name="Picture 5" descr="CMS-PAS-TOP-15-006_Table_0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299967"/>
            <a:ext cx="4909800" cy="1535664"/>
          </a:xfrm>
          <a:prstGeom prst="rect">
            <a:avLst/>
          </a:prstGeom>
        </p:spPr>
      </p:pic>
      <p:pic>
        <p:nvPicPr>
          <p:cNvPr id="9" name="Picture 8" descr="CMS-PAS-TOP-16-010_Table_00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" y="5409464"/>
            <a:ext cx="5486396" cy="12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S-PAS-TOP-16-010_Figure_003-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6" y="3354886"/>
            <a:ext cx="3498814" cy="3356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499"/>
            <a:ext cx="3363955" cy="720407"/>
          </a:xfrm>
        </p:spPr>
        <p:txBody>
          <a:bodyPr/>
          <a:lstStyle/>
          <a:p>
            <a:r>
              <a:rPr lang="en-US" cap="none" dirty="0" err="1"/>
              <a:t>t</a:t>
            </a:r>
            <a:r>
              <a:rPr lang="en-US" cap="none" dirty="0" err="1" smtClean="0"/>
              <a:t>t+jets</a:t>
            </a:r>
            <a:r>
              <a:rPr lang="en-US" cap="none" dirty="0" smtClean="0"/>
              <a:t>, </a:t>
            </a:r>
            <a:r>
              <a:rPr lang="en-US" cap="none" dirty="0" err="1" smtClean="0"/>
              <a:t>tt+bb</a:t>
            </a:r>
            <a:endParaRPr lang="en-US" cap="none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25670"/>
            <a:ext cx="635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TOP-</a:t>
            </a:r>
            <a:r>
              <a:rPr lang="en-US" dirty="0" smtClean="0">
                <a:solidFill>
                  <a:schemeClr val="accent3"/>
                </a:solidFill>
              </a:rPr>
              <a:t>15-006</a:t>
            </a:r>
            <a:r>
              <a:rPr lang="en-US" b="1" u="sng" dirty="0" smtClean="0">
                <a:solidFill>
                  <a:schemeClr val="accent3"/>
                </a:solidFill>
                <a:cs typeface="American Typewriter"/>
              </a:rPr>
              <a:t>,</a:t>
            </a:r>
            <a:r>
              <a:rPr lang="en-US" b="1" u="sng" dirty="0">
                <a:solidFill>
                  <a:srgbClr val="FF0000"/>
                </a:solidFill>
              </a:rPr>
              <a:t>TOP-15-</a:t>
            </a:r>
            <a:r>
              <a:rPr lang="en-US" b="1" u="sng" dirty="0" smtClean="0">
                <a:solidFill>
                  <a:srgbClr val="FF0000"/>
                </a:solidFill>
              </a:rPr>
              <a:t>011</a:t>
            </a:r>
            <a:endParaRPr lang="en-US" b="1" dirty="0">
              <a:solidFill>
                <a:srgbClr val="FF0000"/>
              </a:solidFill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Measurement </a:t>
            </a:r>
            <a:r>
              <a:rPr lang="en-US" dirty="0">
                <a:solidFill>
                  <a:schemeClr val="accent3"/>
                </a:solidFill>
              </a:rPr>
              <a:t>of </a:t>
            </a:r>
            <a:r>
              <a:rPr lang="en-US" dirty="0" err="1" smtClean="0">
                <a:solidFill>
                  <a:schemeClr val="accent3"/>
                </a:solidFill>
              </a:rPr>
              <a:t>tt+jets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 smtClean="0">
                <a:solidFill>
                  <a:schemeClr val="accent3"/>
                </a:solidFill>
              </a:rPr>
              <a:t>tt+jj</a:t>
            </a:r>
            <a:r>
              <a:rPr lang="en-US" dirty="0" smtClean="0">
                <a:solidFill>
                  <a:schemeClr val="accent3"/>
                </a:solidFill>
              </a:rPr>
              <a:t> cross sections at </a:t>
            </a:r>
            <a:r>
              <a:rPr lang="en-US" b="1" dirty="0" smtClean="0">
                <a:solidFill>
                  <a:srgbClr val="FF0000"/>
                </a:solidFill>
              </a:rPr>
              <a:t>8TeV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Jet multiplicity well </a:t>
            </a:r>
            <a:r>
              <a:rPr lang="en-US" dirty="0" err="1" smtClean="0">
                <a:solidFill>
                  <a:srgbClr val="526DB0"/>
                </a:solidFill>
              </a:rPr>
              <a:t>modelled</a:t>
            </a:r>
            <a:r>
              <a:rPr lang="en-US" dirty="0" smtClean="0">
                <a:solidFill>
                  <a:srgbClr val="526DB0"/>
                </a:solidFill>
              </a:rPr>
              <a:t> by most generators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526DB0"/>
                </a:solidFill>
              </a:rPr>
              <a:t>tt+jj</a:t>
            </a:r>
            <a:r>
              <a:rPr lang="en-US" dirty="0" smtClean="0">
                <a:solidFill>
                  <a:srgbClr val="526DB0"/>
                </a:solidFill>
              </a:rPr>
              <a:t> cross section in agreement with prediction </a:t>
            </a:r>
          </a:p>
          <a:p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   </a:t>
            </a:r>
            <a:r>
              <a:rPr lang="en-US" b="1" dirty="0" smtClean="0">
                <a:solidFill>
                  <a:schemeClr val="accent3"/>
                </a:solidFill>
              </a:rPr>
              <a:t>(</a:t>
            </a:r>
            <a:r>
              <a:rPr lang="is-IS" b="1" i="1" dirty="0">
                <a:solidFill>
                  <a:schemeClr val="accent3"/>
                </a:solidFill>
              </a:rPr>
              <a:t>JHEP </a:t>
            </a:r>
            <a:r>
              <a:rPr lang="is-IS" b="1" dirty="0">
                <a:solidFill>
                  <a:schemeClr val="accent3"/>
                </a:solidFill>
              </a:rPr>
              <a:t>07 (2014) </a:t>
            </a:r>
            <a:r>
              <a:rPr lang="is-IS" b="1" dirty="0" smtClean="0">
                <a:solidFill>
                  <a:schemeClr val="accent3"/>
                </a:solidFill>
              </a:rPr>
              <a:t>135</a:t>
            </a:r>
            <a:r>
              <a:rPr lang="en-US" b="1" dirty="0" smtClean="0">
                <a:solidFill>
                  <a:srgbClr val="526DB0"/>
                </a:solidFill>
              </a:rPr>
              <a:t>)</a:t>
            </a:r>
          </a:p>
        </p:txBody>
      </p:sp>
      <p:sp>
        <p:nvSpPr>
          <p:cNvPr id="13" name="7-Point Star 12"/>
          <p:cNvSpPr/>
          <p:nvPr/>
        </p:nvSpPr>
        <p:spPr>
          <a:xfrm rot="21298817">
            <a:off x="3256553" y="33742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637632">
            <a:off x="3393361" y="166483"/>
            <a:ext cx="137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19063" y="3869497"/>
            <a:ext cx="5907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TOP-16-010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 </a:t>
            </a:r>
            <a:endParaRPr lang="en-US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526DB0"/>
                </a:solidFill>
              </a:rPr>
              <a:t>tt+bb</a:t>
            </a:r>
            <a:r>
              <a:rPr lang="en-US" dirty="0" smtClean="0">
                <a:solidFill>
                  <a:srgbClr val="526DB0"/>
                </a:solidFill>
              </a:rPr>
              <a:t>, </a:t>
            </a:r>
            <a:r>
              <a:rPr lang="en-US" dirty="0" err="1" smtClean="0">
                <a:solidFill>
                  <a:srgbClr val="526DB0"/>
                </a:solidFill>
              </a:rPr>
              <a:t>tt+jj</a:t>
            </a:r>
            <a:r>
              <a:rPr lang="en-US" dirty="0" smtClean="0">
                <a:solidFill>
                  <a:srgbClr val="526DB0"/>
                </a:solidFill>
              </a:rPr>
              <a:t> at particle level</a:t>
            </a:r>
          </a:p>
          <a:p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   in visible region at </a:t>
            </a:r>
            <a:r>
              <a:rPr lang="en-US" b="1" dirty="0" smtClean="0">
                <a:solidFill>
                  <a:srgbClr val="FF0000"/>
                </a:solidFill>
              </a:rPr>
              <a:t>13TeV</a:t>
            </a:r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Probes QCD, constrains </a:t>
            </a:r>
            <a:r>
              <a:rPr lang="en-US" dirty="0" err="1" smtClean="0">
                <a:solidFill>
                  <a:srgbClr val="526DB0"/>
                </a:solidFill>
              </a:rPr>
              <a:t>bkd</a:t>
            </a:r>
            <a:r>
              <a:rPr lang="en-US" dirty="0" smtClean="0">
                <a:solidFill>
                  <a:srgbClr val="526DB0"/>
                </a:solidFill>
              </a:rPr>
              <a:t> for </a:t>
            </a:r>
            <a:r>
              <a:rPr lang="en-US" dirty="0" err="1" smtClean="0">
                <a:solidFill>
                  <a:srgbClr val="526DB0"/>
                </a:solidFill>
              </a:rPr>
              <a:t>tt</a:t>
            </a:r>
            <a:r>
              <a:rPr lang="en-US" dirty="0" smtClean="0">
                <a:solidFill>
                  <a:srgbClr val="526DB0"/>
                </a:solidFill>
              </a:rPr>
              <a:t> +Higgs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Results</a:t>
            </a:r>
            <a:r>
              <a:rPr lang="en-US" dirty="0" smtClean="0">
                <a:solidFill>
                  <a:schemeClr val="accent3"/>
                </a:solidFill>
              </a:rPr>
              <a:t> consistent with POWHEG MC prediction</a:t>
            </a:r>
            <a:endParaRPr lang="en-US" dirty="0" smtClean="0">
              <a:solidFill>
                <a:srgbClr val="526DB0"/>
              </a:solidFill>
            </a:endParaRPr>
          </a:p>
        </p:txBody>
      </p:sp>
      <p:sp>
        <p:nvSpPr>
          <p:cNvPr id="20" name="7-Point Star 19"/>
          <p:cNvSpPr/>
          <p:nvPr/>
        </p:nvSpPr>
        <p:spPr>
          <a:xfrm rot="21298817">
            <a:off x="3344155" y="3748310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637632">
            <a:off x="3480963" y="3881051"/>
            <a:ext cx="137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9104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 descr="CMS-PAS-TOP-15-006_Table_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299967"/>
            <a:ext cx="4909800" cy="1535664"/>
          </a:xfrm>
          <a:prstGeom prst="rect">
            <a:avLst/>
          </a:prstGeom>
        </p:spPr>
      </p:pic>
      <p:pic>
        <p:nvPicPr>
          <p:cNvPr id="9" name="Picture 8" descr="CMS-PAS-TOP-16-010_Table_00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" y="5409464"/>
            <a:ext cx="5486396" cy="1293049"/>
          </a:xfrm>
          <a:prstGeom prst="rect">
            <a:avLst/>
          </a:prstGeom>
        </p:spPr>
      </p:pic>
      <p:pic>
        <p:nvPicPr>
          <p:cNvPr id="5" name="Picture 4" descr="CMS-TOP-12-041_Figure-aux_00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46" y="-108232"/>
            <a:ext cx="3941516" cy="3554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0283" y="131403"/>
            <a:ext cx="171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>
                    <a:alpha val="47000"/>
                  </a:srgbClr>
                </a:solidFill>
              </a:rPr>
              <a:t>tuning </a:t>
            </a:r>
            <a:r>
              <a:rPr lang="en-US" b="1" dirty="0" err="1" smtClean="0">
                <a:solidFill>
                  <a:srgbClr val="FF0000">
                    <a:alpha val="47000"/>
                  </a:srgbClr>
                </a:solidFill>
              </a:rPr>
              <a:t>parton</a:t>
            </a:r>
            <a:r>
              <a:rPr lang="en-US" b="1" dirty="0" smtClean="0">
                <a:solidFill>
                  <a:srgbClr val="FF0000">
                    <a:alpha val="47000"/>
                  </a:srgbClr>
                </a:solidFill>
              </a:rPr>
              <a:t> shower </a:t>
            </a:r>
            <a:endParaRPr lang="en-US" b="1" dirty="0">
              <a:solidFill>
                <a:srgbClr val="FF0000">
                  <a:alpha val="4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2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7-16 at 18.1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33" y="54212"/>
            <a:ext cx="1647430" cy="2249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94929"/>
            <a:ext cx="73883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TOP-16-016 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–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Search for SM four top production </a:t>
            </a:r>
            <a:endParaRPr lang="en-US" dirty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Extremely rare SM process </a:t>
            </a:r>
            <a:r>
              <a:rPr lang="en-US" dirty="0" err="1" smtClean="0">
                <a:solidFill>
                  <a:srgbClr val="526DB0"/>
                </a:solidFill>
              </a:rPr>
              <a:t>σ</a:t>
            </a:r>
            <a:r>
              <a:rPr lang="en-US" baseline="-25000" dirty="0" err="1" smtClean="0">
                <a:solidFill>
                  <a:srgbClr val="526DB0"/>
                </a:solidFill>
              </a:rPr>
              <a:t>tttt</a:t>
            </a:r>
            <a:r>
              <a:rPr lang="en-US" baseline="-25000" dirty="0" smtClean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~ 9 </a:t>
            </a:r>
            <a:r>
              <a:rPr lang="en-US" dirty="0" err="1" smtClean="0">
                <a:solidFill>
                  <a:srgbClr val="526DB0"/>
                </a:solidFill>
              </a:rPr>
              <a:t>fb</a:t>
            </a:r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Sensitive to new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526DB0"/>
                </a:solidFill>
              </a:rPr>
              <a:t>Combining single- and </a:t>
            </a:r>
            <a:r>
              <a:rPr lang="en-US" dirty="0" err="1">
                <a:solidFill>
                  <a:srgbClr val="526DB0"/>
                </a:solidFill>
              </a:rPr>
              <a:t>dilepton</a:t>
            </a:r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channels</a:t>
            </a:r>
            <a:endParaRPr lang="en-US" dirty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Fit to multivariate discriminator in (b)jet categories</a:t>
            </a:r>
          </a:p>
        </p:txBody>
      </p:sp>
      <p:sp>
        <p:nvSpPr>
          <p:cNvPr id="16" name="7-Point Star 15"/>
          <p:cNvSpPr/>
          <p:nvPr/>
        </p:nvSpPr>
        <p:spPr>
          <a:xfrm rot="21298817">
            <a:off x="4180877" y="229811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0637632">
            <a:off x="4325447" y="405227"/>
            <a:ext cx="1283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-103999"/>
            <a:ext cx="1115943" cy="720407"/>
          </a:xfrm>
        </p:spPr>
        <p:txBody>
          <a:bodyPr/>
          <a:lstStyle/>
          <a:p>
            <a:r>
              <a:rPr lang="en-US" cap="none" dirty="0" err="1" smtClean="0"/>
              <a:t>tttt</a:t>
            </a:r>
            <a:endParaRPr lang="en-US" cap="none" dirty="0"/>
          </a:p>
        </p:txBody>
      </p:sp>
      <p:sp>
        <p:nvSpPr>
          <p:cNvPr id="10" name="TextBox 9"/>
          <p:cNvSpPr txBox="1"/>
          <p:nvPr/>
        </p:nvSpPr>
        <p:spPr>
          <a:xfrm rot="20799182">
            <a:off x="5742806" y="735210"/>
            <a:ext cx="1649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SM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3080" y="5428727"/>
            <a:ext cx="51047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Obs. (exp.) limits </a:t>
            </a:r>
            <a:r>
              <a:rPr lang="en-US" sz="2000" b="1" dirty="0" smtClean="0">
                <a:solidFill>
                  <a:srgbClr val="FF0000"/>
                </a:solidFill>
              </a:rPr>
              <a:t>10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11) </a:t>
            </a:r>
            <a:r>
              <a:rPr lang="en-US" sz="2000" b="1" dirty="0">
                <a:solidFill>
                  <a:srgbClr val="FF0000"/>
                </a:solidFill>
              </a:rPr>
              <a:t>x SM </a:t>
            </a:r>
            <a:r>
              <a:rPr lang="en-US" sz="2000" b="1" dirty="0" err="1">
                <a:solidFill>
                  <a:srgbClr val="FF0000"/>
                </a:solidFill>
              </a:rPr>
              <a:t>σ</a:t>
            </a:r>
            <a:r>
              <a:rPr lang="en-US" sz="2000" b="1" baseline="-25000" dirty="0" err="1">
                <a:solidFill>
                  <a:srgbClr val="FF0000"/>
                </a:solidFill>
              </a:rPr>
              <a:t>tttt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Sensitivity limited by </a:t>
            </a:r>
            <a:r>
              <a:rPr lang="en-US" sz="2000" b="1" dirty="0" smtClean="0">
                <a:solidFill>
                  <a:srgbClr val="FF0000"/>
                </a:solidFill>
              </a:rPr>
              <a:t>statistics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Factor of 2 increase in sensitivity </a:t>
            </a:r>
            <a:r>
              <a:rPr lang="en-US" sz="2000" b="1" dirty="0" err="1" smtClean="0">
                <a:solidFill>
                  <a:srgbClr val="FF0000"/>
                </a:solidFill>
              </a:rPr>
              <a:t>wrt</a:t>
            </a:r>
            <a:r>
              <a:rPr lang="en-US" sz="2000" b="1" dirty="0" smtClean="0">
                <a:solidFill>
                  <a:srgbClr val="FF0000"/>
                </a:solidFill>
              </a:rPr>
              <a:t> 8 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</a:rPr>
              <a:t> results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171" y="6478152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54</a:t>
            </a:fld>
            <a:endParaRPr lang="en-US" dirty="0"/>
          </a:p>
        </p:txBody>
      </p:sp>
      <p:pic>
        <p:nvPicPr>
          <p:cNvPr id="4" name="Picture 3" descr="limit_overview_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>
          <a:xfrm rot="5400000">
            <a:off x="874388" y="1999798"/>
            <a:ext cx="2399879" cy="2997202"/>
          </a:xfrm>
          <a:prstGeom prst="rect">
            <a:avLst/>
          </a:prstGeom>
        </p:spPr>
      </p:pic>
      <p:pic>
        <p:nvPicPr>
          <p:cNvPr id="7" name="Picture 6" descr="combined_limitvslum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714" y="4230375"/>
            <a:ext cx="2186431" cy="3031068"/>
          </a:xfrm>
          <a:prstGeom prst="rect">
            <a:avLst/>
          </a:prstGeom>
        </p:spPr>
      </p:pic>
      <p:pic>
        <p:nvPicPr>
          <p:cNvPr id="8" name="Picture 7" descr="BDT_Mu3rdJune_adaBoost_alphaSTune_subAll_noMinEvents9nJets4nMtags_StackLog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09" y="2433926"/>
            <a:ext cx="4558739" cy="30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7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94929"/>
            <a:ext cx="73883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TOP-16-016 </a:t>
            </a:r>
            <a:r>
              <a:rPr lang="en-US" b="1" dirty="0" smtClean="0">
                <a:solidFill>
                  <a:schemeClr val="accent3"/>
                </a:solidFill>
                <a:cs typeface="American Typewriter"/>
              </a:rPr>
              <a:t>– 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Search for SM four top production </a:t>
            </a:r>
            <a:endParaRPr lang="en-US" dirty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Extremely rare SM process </a:t>
            </a:r>
            <a:r>
              <a:rPr lang="en-US" dirty="0" err="1" smtClean="0">
                <a:solidFill>
                  <a:srgbClr val="526DB0"/>
                </a:solidFill>
              </a:rPr>
              <a:t>σ</a:t>
            </a:r>
            <a:r>
              <a:rPr lang="en-US" baseline="-25000" dirty="0" err="1" smtClean="0">
                <a:solidFill>
                  <a:srgbClr val="526DB0"/>
                </a:solidFill>
              </a:rPr>
              <a:t>tttt</a:t>
            </a:r>
            <a:r>
              <a:rPr lang="en-US" baseline="-25000" dirty="0" smtClean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~ 9 </a:t>
            </a:r>
            <a:r>
              <a:rPr lang="en-US" dirty="0" err="1" smtClean="0">
                <a:solidFill>
                  <a:srgbClr val="526DB0"/>
                </a:solidFill>
              </a:rPr>
              <a:t>fb</a:t>
            </a:r>
            <a:endParaRPr lang="en-US" dirty="0" smtClean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Sensitive to new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526DB0"/>
                </a:solidFill>
              </a:rPr>
              <a:t>Combining single- and </a:t>
            </a:r>
            <a:r>
              <a:rPr lang="en-US" dirty="0" err="1">
                <a:solidFill>
                  <a:srgbClr val="526DB0"/>
                </a:solidFill>
              </a:rPr>
              <a:t>dilepton</a:t>
            </a:r>
            <a:r>
              <a:rPr lang="en-US" dirty="0">
                <a:solidFill>
                  <a:srgbClr val="526DB0"/>
                </a:solidFill>
              </a:rPr>
              <a:t> </a:t>
            </a:r>
            <a:r>
              <a:rPr lang="en-US" dirty="0" smtClean="0">
                <a:solidFill>
                  <a:srgbClr val="526DB0"/>
                </a:solidFill>
              </a:rPr>
              <a:t>channels</a:t>
            </a:r>
            <a:endParaRPr lang="en-US" dirty="0">
              <a:solidFill>
                <a:srgbClr val="526DB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26DB0"/>
                </a:solidFill>
              </a:rPr>
              <a:t>Fit to multivariate discriminator in (b)jet categories</a:t>
            </a:r>
          </a:p>
        </p:txBody>
      </p:sp>
      <p:sp>
        <p:nvSpPr>
          <p:cNvPr id="16" name="7-Point Star 15"/>
          <p:cNvSpPr/>
          <p:nvPr/>
        </p:nvSpPr>
        <p:spPr>
          <a:xfrm rot="21298817">
            <a:off x="4180877" y="229811"/>
            <a:ext cx="1471816" cy="104753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0637632">
            <a:off x="4325447" y="405227"/>
            <a:ext cx="1283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</a:t>
            </a:r>
            <a:endParaRPr lang="en-US" sz="3600" b="1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-103999"/>
            <a:ext cx="1115943" cy="720407"/>
          </a:xfrm>
        </p:spPr>
        <p:txBody>
          <a:bodyPr/>
          <a:lstStyle/>
          <a:p>
            <a:r>
              <a:rPr lang="en-US" cap="none" dirty="0" err="1" smtClean="0"/>
              <a:t>tttt</a:t>
            </a:r>
            <a:endParaRPr lang="en-US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3943080" y="5428727"/>
            <a:ext cx="51047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Obs. (exp.) </a:t>
            </a:r>
            <a:r>
              <a:rPr lang="en-US" sz="2000" b="1">
                <a:solidFill>
                  <a:srgbClr val="FF0000"/>
                </a:solidFill>
              </a:rPr>
              <a:t>limits </a:t>
            </a:r>
            <a:r>
              <a:rPr lang="en-US" sz="2000" b="1" smtClean="0">
                <a:solidFill>
                  <a:srgbClr val="FF0000"/>
                </a:solidFill>
              </a:rPr>
              <a:t>10 </a:t>
            </a:r>
            <a:r>
              <a:rPr lang="en-US" sz="2000" b="1">
                <a:solidFill>
                  <a:srgbClr val="FF0000"/>
                </a:solidFill>
              </a:rPr>
              <a:t>(</a:t>
            </a:r>
            <a:r>
              <a:rPr lang="en-US" sz="2000" b="1" smtClean="0">
                <a:solidFill>
                  <a:srgbClr val="FF0000"/>
                </a:solidFill>
              </a:rPr>
              <a:t>11) </a:t>
            </a:r>
            <a:r>
              <a:rPr lang="en-US" sz="2000" b="1" dirty="0">
                <a:solidFill>
                  <a:srgbClr val="FF0000"/>
                </a:solidFill>
              </a:rPr>
              <a:t>x SM </a:t>
            </a:r>
            <a:r>
              <a:rPr lang="en-US" sz="2000" b="1" dirty="0" err="1">
                <a:solidFill>
                  <a:srgbClr val="FF0000"/>
                </a:solidFill>
              </a:rPr>
              <a:t>σ</a:t>
            </a:r>
            <a:r>
              <a:rPr lang="en-US" sz="2000" b="1" baseline="-25000" dirty="0" err="1">
                <a:solidFill>
                  <a:srgbClr val="FF0000"/>
                </a:solidFill>
              </a:rPr>
              <a:t>tttt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Sensitivity limited by </a:t>
            </a:r>
            <a:r>
              <a:rPr lang="en-US" sz="2000" b="1" dirty="0" smtClean="0">
                <a:solidFill>
                  <a:srgbClr val="FF0000"/>
                </a:solidFill>
              </a:rPr>
              <a:t>statistics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Factor of 2 increase in sensitivity </a:t>
            </a:r>
            <a:r>
              <a:rPr lang="en-US" sz="2000" b="1" dirty="0" err="1" smtClean="0">
                <a:solidFill>
                  <a:srgbClr val="FF0000"/>
                </a:solidFill>
              </a:rPr>
              <a:t>wrt</a:t>
            </a:r>
            <a:r>
              <a:rPr lang="en-US" sz="2000" b="1" dirty="0" smtClean="0">
                <a:solidFill>
                  <a:srgbClr val="FF0000"/>
                </a:solidFill>
              </a:rPr>
              <a:t> 8 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</a:rPr>
              <a:t> results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2171" y="6478152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55</a:t>
            </a:fld>
            <a:endParaRPr lang="en-US" dirty="0"/>
          </a:p>
        </p:txBody>
      </p:sp>
      <p:pic>
        <p:nvPicPr>
          <p:cNvPr id="4" name="Picture 3" descr="limit_overview_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>
          <a:xfrm rot="5400000">
            <a:off x="874388" y="1999798"/>
            <a:ext cx="2399879" cy="2997202"/>
          </a:xfrm>
          <a:prstGeom prst="rect">
            <a:avLst/>
          </a:prstGeom>
        </p:spPr>
      </p:pic>
      <p:pic>
        <p:nvPicPr>
          <p:cNvPr id="7" name="Picture 6" descr="combined_limitvslum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714" y="4230375"/>
            <a:ext cx="2186431" cy="3031068"/>
          </a:xfrm>
          <a:prstGeom prst="rect">
            <a:avLst/>
          </a:prstGeom>
        </p:spPr>
      </p:pic>
      <p:pic>
        <p:nvPicPr>
          <p:cNvPr id="8" name="Picture 7" descr="BDT_Mu3rdJune_adaBoost_alphaSTune_subAll_noMinEvents9nJets4nMtags_StackLog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09" y="2433926"/>
            <a:ext cx="4558739" cy="3079360"/>
          </a:xfrm>
          <a:prstGeom prst="rect">
            <a:avLst/>
          </a:prstGeom>
        </p:spPr>
      </p:pic>
      <p:pic>
        <p:nvPicPr>
          <p:cNvPr id="13" name="Picture 12" descr="Screen Shot 2016-07-16 at 18.18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34" y="-3189"/>
            <a:ext cx="2786423" cy="24566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799182">
            <a:off x="5737101" y="686450"/>
            <a:ext cx="2071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BSM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1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2800" cy="720407"/>
          </a:xfrm>
        </p:spPr>
        <p:txBody>
          <a:bodyPr/>
          <a:lstStyle/>
          <a:p>
            <a:r>
              <a:rPr lang="en-US" dirty="0" smtClean="0"/>
              <a:t>Conclusions and outlook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000124"/>
            <a:ext cx="8128000" cy="5383747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/>
              <a:t>Broad range of </a:t>
            </a:r>
            <a:r>
              <a:rPr lang="en-US" sz="3300" dirty="0" err="1" smtClean="0"/>
              <a:t>tt</a:t>
            </a:r>
            <a:r>
              <a:rPr lang="en-US" sz="3300" dirty="0" smtClean="0"/>
              <a:t> cross section measurements from CMS:</a:t>
            </a:r>
          </a:p>
          <a:p>
            <a:endParaRPr lang="en-US" sz="3300" dirty="0" smtClean="0"/>
          </a:p>
          <a:p>
            <a:pPr marL="342900" indent="-342900">
              <a:buFont typeface="Arial"/>
              <a:buChar char="•"/>
            </a:pPr>
            <a:r>
              <a:rPr lang="en-US" sz="3300" dirty="0" smtClean="0">
                <a:solidFill>
                  <a:srgbClr val="FF0000"/>
                </a:solidFill>
              </a:rPr>
              <a:t>Incl. </a:t>
            </a:r>
            <a:r>
              <a:rPr lang="en-US" sz="3300" dirty="0" err="1" smtClean="0">
                <a:solidFill>
                  <a:srgbClr val="FF0000"/>
                </a:solidFill>
              </a:rPr>
              <a:t>tt</a:t>
            </a:r>
            <a:r>
              <a:rPr lang="en-US" sz="3300" dirty="0" smtClean="0">
                <a:solidFill>
                  <a:srgbClr val="FF0000"/>
                </a:solidFill>
              </a:rPr>
              <a:t>  </a:t>
            </a:r>
            <a:r>
              <a:rPr lang="en-US" sz="3300" dirty="0"/>
              <a:t>-</a:t>
            </a:r>
            <a:r>
              <a:rPr lang="en-US" sz="3300" dirty="0" smtClean="0"/>
              <a:t>  results </a:t>
            </a:r>
            <a:r>
              <a:rPr lang="en-US" sz="3300" dirty="0"/>
              <a:t>consistent with </a:t>
            </a:r>
            <a:r>
              <a:rPr lang="en-US" sz="3300" dirty="0" smtClean="0"/>
              <a:t>SM</a:t>
            </a:r>
          </a:p>
          <a:p>
            <a:pPr marL="1943100" lvl="3" indent="-342900">
              <a:buFont typeface="Arial"/>
              <a:buChar char="•"/>
            </a:pPr>
            <a:r>
              <a:rPr lang="en-US" sz="3300" dirty="0" smtClean="0"/>
              <a:t>Constraints on light stops, PDFs and </a:t>
            </a:r>
            <a:r>
              <a:rPr lang="en-US" sz="3300" dirty="0" err="1" smtClean="0"/>
              <a:t>m</a:t>
            </a:r>
            <a:r>
              <a:rPr lang="en-US" sz="3300" baseline="-25000" dirty="0" err="1" smtClean="0"/>
              <a:t>t</a:t>
            </a:r>
            <a:endParaRPr lang="en-US" sz="3300" baseline="-25000" dirty="0" smtClean="0"/>
          </a:p>
          <a:p>
            <a:pPr lvl="3" indent="0">
              <a:buNone/>
            </a:pPr>
            <a:endParaRPr lang="en-US" sz="3300" baseline="-25000" dirty="0" smtClean="0"/>
          </a:p>
          <a:p>
            <a:pPr marL="342900" indent="-342900">
              <a:buFont typeface="Arial"/>
              <a:buChar char="•"/>
            </a:pPr>
            <a:r>
              <a:rPr lang="en-US" sz="3300" dirty="0" smtClean="0">
                <a:solidFill>
                  <a:srgbClr val="FF0000"/>
                </a:solidFill>
              </a:rPr>
              <a:t>1D differential </a:t>
            </a:r>
            <a:r>
              <a:rPr lang="en-US" sz="3300" dirty="0"/>
              <a:t>-</a:t>
            </a:r>
            <a:r>
              <a:rPr lang="en-US" sz="3300" dirty="0" smtClean="0"/>
              <a:t> top </a:t>
            </a:r>
            <a:r>
              <a:rPr lang="en-US" sz="3300" dirty="0" err="1" smtClean="0"/>
              <a:t>Pt</a:t>
            </a:r>
            <a:r>
              <a:rPr lang="en-US" sz="3300" dirty="0" smtClean="0"/>
              <a:t> spectrum </a:t>
            </a:r>
            <a:r>
              <a:rPr lang="en-US" sz="3300" dirty="0" err="1" smtClean="0"/>
              <a:t>mis-modelled</a:t>
            </a:r>
            <a:endParaRPr lang="en-US" sz="3300" dirty="0"/>
          </a:p>
          <a:p>
            <a:pPr marL="1943100" lvl="3" indent="-342900">
              <a:buFont typeface="Arial"/>
              <a:buChar char="•"/>
            </a:pPr>
            <a:r>
              <a:rPr lang="en-US" sz="3300" dirty="0" smtClean="0"/>
              <a:t>NNLO predictions describe the data better</a:t>
            </a:r>
            <a:endParaRPr lang="en-US" sz="3300" dirty="0"/>
          </a:p>
          <a:p>
            <a:endParaRPr lang="en-US" sz="3300" dirty="0" smtClean="0"/>
          </a:p>
          <a:p>
            <a:pPr marL="342900" indent="-342900">
              <a:buFont typeface="Arial"/>
              <a:buChar char="•"/>
            </a:pPr>
            <a:r>
              <a:rPr lang="en-US" sz="3300" dirty="0" smtClean="0">
                <a:solidFill>
                  <a:srgbClr val="FF0000"/>
                </a:solidFill>
              </a:rPr>
              <a:t> 2D differential </a:t>
            </a:r>
            <a:r>
              <a:rPr lang="en-US" sz="3300" dirty="0"/>
              <a:t>-</a:t>
            </a:r>
            <a:r>
              <a:rPr lang="en-US" sz="3300" dirty="0" smtClean="0"/>
              <a:t> deeper probe of </a:t>
            </a:r>
            <a:r>
              <a:rPr lang="en-US" sz="3300" dirty="0" err="1" smtClean="0"/>
              <a:t>modelling</a:t>
            </a:r>
            <a:endParaRPr lang="en-US" sz="3300" dirty="0"/>
          </a:p>
          <a:p>
            <a:pPr marL="1943100" lvl="3" indent="-342900">
              <a:buFont typeface="Arial"/>
              <a:buChar char="•"/>
            </a:pPr>
            <a:r>
              <a:rPr lang="en-US" sz="3300" dirty="0" smtClean="0"/>
              <a:t>2D measurements constrain PDFs at high-x</a:t>
            </a:r>
          </a:p>
          <a:p>
            <a:endParaRPr lang="en-US" sz="3300" dirty="0" smtClean="0"/>
          </a:p>
          <a:p>
            <a:pPr marL="342900" lvl="3" indent="-342900">
              <a:spcAft>
                <a:spcPts val="600"/>
              </a:spcAft>
              <a:buClrTx/>
              <a:buFont typeface="Arial"/>
              <a:buChar char="•"/>
            </a:pPr>
            <a:r>
              <a:rPr lang="en-US" sz="3300" b="1" dirty="0" smtClean="0">
                <a:solidFill>
                  <a:srgbClr val="FF0000"/>
                </a:solidFill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</a:rPr>
              <a:t>tt+jets,tt+bb</a:t>
            </a:r>
            <a:r>
              <a:rPr lang="en-US" sz="3300" dirty="0"/>
              <a:t> </a:t>
            </a:r>
            <a:r>
              <a:rPr lang="en-US" sz="3300" dirty="0" smtClean="0"/>
              <a:t>- </a:t>
            </a:r>
            <a:r>
              <a:rPr lang="en-US" sz="3300" b="1" dirty="0" smtClean="0"/>
              <a:t>particle-level measurements</a:t>
            </a:r>
          </a:p>
          <a:p>
            <a:pPr marL="1714500" lvl="6" indent="-342900">
              <a:spcAft>
                <a:spcPts val="600"/>
              </a:spcAft>
              <a:buClrTx/>
              <a:buFont typeface="Arial"/>
              <a:buChar char="•"/>
            </a:pPr>
            <a:r>
              <a:rPr lang="en-US" sz="3300" dirty="0"/>
              <a:t> </a:t>
            </a:r>
            <a:r>
              <a:rPr lang="en-US" sz="3300" dirty="0" smtClean="0"/>
              <a:t>tune MC prediction and constrain </a:t>
            </a:r>
            <a:r>
              <a:rPr lang="en-US" sz="3300" dirty="0" err="1" smtClean="0"/>
              <a:t>ttbb</a:t>
            </a:r>
            <a:r>
              <a:rPr lang="en-US" sz="3300" dirty="0" smtClean="0"/>
              <a:t> background for </a:t>
            </a:r>
            <a:r>
              <a:rPr lang="en-US" sz="3300" dirty="0" err="1" smtClean="0"/>
              <a:t>ttH</a:t>
            </a:r>
            <a:endParaRPr lang="en-US" sz="3300" dirty="0" smtClean="0"/>
          </a:p>
          <a:p>
            <a:pPr marL="342900" lvl="3" indent="-342900">
              <a:spcAft>
                <a:spcPts val="600"/>
              </a:spcAft>
              <a:buClrTx/>
              <a:buFont typeface="Arial"/>
              <a:buChar char="•"/>
            </a:pPr>
            <a:endParaRPr lang="en-US" sz="3300" b="1" dirty="0" smtClean="0">
              <a:solidFill>
                <a:srgbClr val="FF0000"/>
              </a:solidFill>
            </a:endParaRPr>
          </a:p>
          <a:p>
            <a:pPr marL="342900" lvl="3" indent="-342900">
              <a:spcAft>
                <a:spcPts val="600"/>
              </a:spcAft>
              <a:buClrTx/>
              <a:buFont typeface="Arial"/>
              <a:buChar char="•"/>
            </a:pPr>
            <a:r>
              <a:rPr lang="en-US" sz="3300" b="1" dirty="0" err="1" smtClean="0">
                <a:solidFill>
                  <a:srgbClr val="FF0000"/>
                </a:solidFill>
              </a:rPr>
              <a:t>tttt</a:t>
            </a:r>
            <a:r>
              <a:rPr lang="en-US" sz="3300" b="1" dirty="0" smtClean="0">
                <a:solidFill>
                  <a:srgbClr val="FF0000"/>
                </a:solidFill>
              </a:rPr>
              <a:t>  </a:t>
            </a:r>
            <a:r>
              <a:rPr lang="en-US" sz="3600" b="1" dirty="0" smtClean="0">
                <a:solidFill>
                  <a:srgbClr val="000000"/>
                </a:solidFill>
              </a:rPr>
              <a:t>- combined search in single and </a:t>
            </a:r>
            <a:r>
              <a:rPr lang="en-US" sz="3600" b="1" dirty="0" err="1" smtClean="0">
                <a:solidFill>
                  <a:srgbClr val="000000"/>
                </a:solidFill>
              </a:rPr>
              <a:t>dilepton</a:t>
            </a:r>
            <a:r>
              <a:rPr lang="en-US" sz="3600" b="1" dirty="0" smtClean="0">
                <a:solidFill>
                  <a:srgbClr val="000000"/>
                </a:solidFill>
              </a:rPr>
              <a:t> channels</a:t>
            </a:r>
          </a:p>
          <a:p>
            <a:pPr marL="1257300" lvl="5" indent="-342900">
              <a:spcAft>
                <a:spcPts val="600"/>
              </a:spcAft>
              <a:buClrTx/>
              <a:buFont typeface="Arial"/>
              <a:buChar char="•"/>
            </a:pPr>
            <a:r>
              <a:rPr lang="en-US" sz="3200" b="1" dirty="0"/>
              <a:t>world’s tightest limit on SM </a:t>
            </a:r>
            <a:r>
              <a:rPr lang="en-US" sz="3200" b="1" dirty="0" err="1"/>
              <a:t>tttt</a:t>
            </a:r>
            <a:r>
              <a:rPr lang="en-US" sz="3200" b="1" dirty="0"/>
              <a:t> production</a:t>
            </a:r>
            <a:endParaRPr lang="en-US" sz="3400" b="1" dirty="0"/>
          </a:p>
          <a:p>
            <a:pPr marL="342900" lvl="3" indent="-342900">
              <a:spcAft>
                <a:spcPts val="600"/>
              </a:spcAft>
              <a:buClrTx/>
              <a:buFont typeface="Arial"/>
              <a:buChar char="•"/>
            </a:pPr>
            <a:endParaRPr lang="en-US" sz="3500" dirty="0"/>
          </a:p>
          <a:p>
            <a:endParaRPr lang="en-US" sz="3300" dirty="0"/>
          </a:p>
          <a:p>
            <a:endParaRPr lang="en-US" sz="3300" dirty="0" smtClean="0"/>
          </a:p>
          <a:p>
            <a:endParaRPr lang="en-US" sz="3300" dirty="0"/>
          </a:p>
          <a:p>
            <a:endParaRPr lang="en-US" sz="33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5238" y="6495085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0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934" y="3142509"/>
            <a:ext cx="2861733" cy="720407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377" y="649128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0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4568" y="651201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21"/>
            <a:ext cx="57912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 quark physics</a:t>
            </a:r>
            <a:endParaRPr lang="en-US" dirty="0"/>
          </a:p>
        </p:txBody>
      </p:sp>
      <p:pic>
        <p:nvPicPr>
          <p:cNvPr id="18" name="Picture 17" descr="CMS-Color-Labe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32" y="33866"/>
            <a:ext cx="1021301" cy="1021301"/>
          </a:xfrm>
          <a:prstGeom prst="rect">
            <a:avLst/>
          </a:prstGeom>
        </p:spPr>
      </p:pic>
      <p:pic>
        <p:nvPicPr>
          <p:cNvPr id="2" name="Picture 1" descr="Screen Shot 2016-08-25 at 19.16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7" y="2154127"/>
            <a:ext cx="3813791" cy="4578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9382" y="1037299"/>
            <a:ext cx="418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Testing the Standard Model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1" y="1507795"/>
            <a:ext cx="416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Unprecedented levels of precision in measurements of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tt</a:t>
            </a:r>
            <a:r>
              <a:rPr lang="en-US" baseline="-25000" dirty="0" smtClean="0"/>
              <a:t> </a:t>
            </a:r>
            <a:r>
              <a:rPr lang="en-US" dirty="0" smtClean="0"/>
              <a:t>and M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55600" y="4660900"/>
            <a:ext cx="3536842" cy="2071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6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2800" cy="720407"/>
          </a:xfrm>
        </p:spPr>
        <p:txBody>
          <a:bodyPr/>
          <a:lstStyle/>
          <a:p>
            <a:r>
              <a:rPr lang="en-US" dirty="0" smtClean="0"/>
              <a:t>Differential measurements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65778" y="1947329"/>
            <a:ext cx="0" cy="2504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276583" y="4451874"/>
            <a:ext cx="2329842" cy="1508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65778" y="3154122"/>
            <a:ext cx="3119967" cy="129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32853">
            <a:off x="2718414" y="6195584"/>
            <a:ext cx="198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Top quark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definition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211466">
            <a:off x="3561895" y="2249443"/>
            <a:ext cx="193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Phase space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covered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83754">
            <a:off x="1317020" y="3529776"/>
            <a:ext cx="1489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full phase </a:t>
            </a:r>
          </a:p>
          <a:p>
            <a:r>
              <a:rPr lang="en-US" sz="1600" b="1" dirty="0" smtClean="0"/>
              <a:t>space  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 rot="1927077">
            <a:off x="1955549" y="2807474"/>
            <a:ext cx="18478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fiducial</a:t>
            </a:r>
            <a:endParaRPr lang="en-US" sz="1600" b="1" dirty="0"/>
          </a:p>
          <a:p>
            <a:r>
              <a:rPr lang="en-US" sz="1600" b="1" dirty="0" smtClean="0"/>
              <a:t>phase space  </a:t>
            </a:r>
            <a:endParaRPr lang="en-US" sz="1600" b="1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665601" y="3717148"/>
            <a:ext cx="0" cy="135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714929">
            <a:off x="485119" y="4838727"/>
            <a:ext cx="136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parton</a:t>
            </a:r>
            <a:r>
              <a:rPr lang="en-US" sz="1600" b="1" dirty="0" smtClean="0"/>
              <a:t>-level</a:t>
            </a:r>
            <a:endParaRPr lang="en-US" sz="1600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936324" y="4784721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9850490">
            <a:off x="933983" y="5285700"/>
            <a:ext cx="156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particle-level</a:t>
            </a:r>
            <a:endParaRPr lang="en-US" sz="16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60409" y="3779594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665601" y="5257856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-191403" y="1372282"/>
            <a:ext cx="207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Cross section definition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957033">
            <a:off x="214348" y="4071320"/>
            <a:ext cx="124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absolute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20291348">
            <a:off x="-28483" y="3413287"/>
            <a:ext cx="1424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normalised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292359" y="3039396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817460" y="3244804"/>
            <a:ext cx="0" cy="159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363795" y="5684692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850490">
            <a:off x="1638497" y="5795063"/>
            <a:ext cx="1531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detector-level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85307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8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177479"/>
            <a:ext cx="57912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CP Violation in </a:t>
            </a:r>
            <a:r>
              <a:rPr lang="en-US" dirty="0" err="1" smtClean="0"/>
              <a:t>Λ</a:t>
            </a:r>
            <a:r>
              <a:rPr lang="en-US" cap="none" baseline="-25000" dirty="0" err="1" smtClean="0"/>
              <a:t>b</a:t>
            </a:r>
            <a:r>
              <a:rPr lang="en-US" cap="none" baseline="-25000" dirty="0" smtClean="0"/>
              <a:t> </a:t>
            </a:r>
            <a:r>
              <a:rPr lang="en-US" cap="none" dirty="0" smtClean="0"/>
              <a:t>decays</a:t>
            </a:r>
            <a:endParaRPr lang="en-US" cap="none" dirty="0"/>
          </a:p>
        </p:txBody>
      </p:sp>
      <p:sp>
        <p:nvSpPr>
          <p:cNvPr id="13" name="TextBox 12"/>
          <p:cNvSpPr txBox="1"/>
          <p:nvPr/>
        </p:nvSpPr>
        <p:spPr>
          <a:xfrm>
            <a:off x="3619500" y="48798"/>
            <a:ext cx="58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Hebrew"/>
                <a:cs typeface="Arial Hebrew"/>
              </a:rPr>
              <a:t>0</a:t>
            </a:r>
            <a:endParaRPr lang="en-US" sz="2400" b="1" dirty="0">
              <a:solidFill>
                <a:schemeClr val="tx2"/>
              </a:solidFill>
              <a:latin typeface="Arial Hebrew"/>
              <a:cs typeface="Arial Hebrew"/>
            </a:endParaRPr>
          </a:p>
        </p:txBody>
      </p:sp>
      <p:pic>
        <p:nvPicPr>
          <p:cNvPr id="14" name="Picture 13" descr="Screen Shot 2016-08-30 at 16.0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5721"/>
            <a:ext cx="1816100" cy="1231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279109"/>
            <a:ext cx="9715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nitial </a:t>
            </a:r>
            <a:r>
              <a:rPr lang="en-US" sz="2400" dirty="0"/>
              <a:t>discovery of CPV was in neutral </a:t>
            </a:r>
            <a:r>
              <a:rPr lang="en-US" sz="2400" dirty="0" smtClean="0"/>
              <a:t>K</a:t>
            </a:r>
            <a:r>
              <a:rPr lang="en-US" sz="2400" baseline="30000" dirty="0" smtClean="0"/>
              <a:t>0 </a:t>
            </a:r>
            <a:r>
              <a:rPr lang="en-US" sz="2400" dirty="0" smtClean="0"/>
              <a:t>decays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ecently </a:t>
            </a:r>
            <a:r>
              <a:rPr lang="en-US" sz="2400" dirty="0"/>
              <a:t>it has been observed in B0 </a:t>
            </a:r>
            <a:r>
              <a:rPr lang="en-US" sz="2400" dirty="0" smtClean="0"/>
              <a:t> </a:t>
            </a:r>
            <a:r>
              <a:rPr lang="en-US" sz="2400" dirty="0"/>
              <a:t>B</a:t>
            </a:r>
            <a:r>
              <a:rPr lang="en-US" sz="2400" dirty="0" smtClean="0"/>
              <a:t>+, </a:t>
            </a:r>
            <a:r>
              <a:rPr lang="en-US" sz="2400" dirty="0"/>
              <a:t>and </a:t>
            </a:r>
            <a:r>
              <a:rPr lang="en-US" sz="2400" dirty="0" smtClean="0"/>
              <a:t>B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s  </a:t>
            </a:r>
            <a:r>
              <a:rPr lang="en-US" sz="2400" dirty="0"/>
              <a:t>decays,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u="sng" dirty="0" smtClean="0">
                <a:solidFill>
                  <a:srgbClr val="FF0000"/>
                </a:solidFill>
              </a:rPr>
              <a:t>-&gt;</a:t>
            </a:r>
            <a:r>
              <a:rPr lang="en-US" sz="2400" u="sng" dirty="0" smtClean="0"/>
              <a:t> </a:t>
            </a:r>
            <a:r>
              <a:rPr lang="en-US" sz="2400" u="sng" dirty="0" smtClean="0">
                <a:solidFill>
                  <a:srgbClr val="FF0000"/>
                </a:solidFill>
              </a:rPr>
              <a:t>but  never observed </a:t>
            </a:r>
            <a:r>
              <a:rPr lang="en-US" sz="2400" u="sng" dirty="0">
                <a:solidFill>
                  <a:srgbClr val="FF0000"/>
                </a:solidFill>
              </a:rPr>
              <a:t>in the decays of any </a:t>
            </a:r>
            <a:r>
              <a:rPr lang="en-US" sz="2400" u="sng" dirty="0" smtClean="0">
                <a:solidFill>
                  <a:srgbClr val="FF0000"/>
                </a:solidFill>
              </a:rPr>
              <a:t>baryon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200" y="3040502"/>
            <a:ext cx="7823200" cy="9233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Hebrew"/>
                <a:cs typeface="Arial Hebrew"/>
              </a:rPr>
              <a:t>In the SM, decays of the </a:t>
            </a:r>
            <a:r>
              <a:rPr lang="en-US" dirty="0" err="1">
                <a:latin typeface="Arial Hebrew"/>
                <a:cs typeface="Arial Hebrew"/>
              </a:rPr>
              <a:t>Λ</a:t>
            </a:r>
            <a:r>
              <a:rPr lang="en-US" baseline="-25000" dirty="0" err="1">
                <a:latin typeface="Arial Hebrew"/>
                <a:cs typeface="Arial Hebrew"/>
              </a:rPr>
              <a:t>b</a:t>
            </a:r>
            <a:r>
              <a:rPr lang="en-US" dirty="0">
                <a:latin typeface="Arial Hebrew"/>
                <a:cs typeface="Arial Hebrew"/>
              </a:rPr>
              <a:t> (bud)  baryons to hadrons predicted to CP asymmetries </a:t>
            </a:r>
            <a:r>
              <a:rPr lang="en-US" b="1" dirty="0">
                <a:latin typeface="Arial Hebrew"/>
                <a:cs typeface="Arial Hebrew"/>
              </a:rPr>
              <a:t>as large as 20% </a:t>
            </a:r>
            <a:r>
              <a:rPr lang="en-US" dirty="0">
                <a:latin typeface="Arial Hebrew"/>
                <a:cs typeface="Arial Hebrew"/>
              </a:rPr>
              <a:t>for certain three-body decay modes 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8300" y="4433732"/>
            <a:ext cx="8318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/>
              <a:t>LHCb measures the asymmetries w.r.t  of </a:t>
            </a:r>
            <a:r>
              <a:rPr lang="en-US" sz="2400" dirty="0" smtClean="0"/>
              <a:t>the 4-body decay</a:t>
            </a:r>
            <a:endParaRPr lang="is-IS" sz="2400" dirty="0" smtClean="0"/>
          </a:p>
          <a:p>
            <a:pPr marL="285750" indent="-285750">
              <a:buFont typeface="Arial"/>
              <a:buChar char="•"/>
            </a:pPr>
            <a:r>
              <a:rPr lang="is-IS" sz="2400" b="1" dirty="0" smtClean="0">
                <a:latin typeface="Arial Hebrew"/>
                <a:cs typeface="Arial Hebrew"/>
              </a:rPr>
              <a:t>Λ</a:t>
            </a:r>
            <a:r>
              <a:rPr lang="is-IS" sz="2400" b="1" baseline="-25000" dirty="0" smtClean="0">
                <a:latin typeface="Arial Hebrew"/>
                <a:cs typeface="Arial Hebrew"/>
              </a:rPr>
              <a:t>b</a:t>
            </a:r>
            <a:r>
              <a:rPr lang="is-IS" sz="2400" b="1" dirty="0" smtClean="0">
                <a:latin typeface="Arial Hebrew"/>
                <a:cs typeface="Arial Hebrew"/>
              </a:rPr>
              <a:t> </a:t>
            </a:r>
            <a:r>
              <a:rPr lang="is-IS" sz="2400" b="1" dirty="0">
                <a:latin typeface="Arial Hebrew"/>
                <a:cs typeface="Arial Hebrew"/>
              </a:rPr>
              <a:t>→ pπ−π+π</a:t>
            </a:r>
            <a:r>
              <a:rPr lang="is-IS" sz="2400" b="1" dirty="0" smtClean="0">
                <a:latin typeface="Arial Hebrew"/>
                <a:cs typeface="Arial Hebrew"/>
              </a:rPr>
              <a:t>−</a:t>
            </a:r>
          </a:p>
          <a:p>
            <a:r>
              <a:rPr lang="is-IS" sz="2400" b="1" dirty="0" smtClean="0">
                <a:latin typeface="Arial Hebrew"/>
                <a:cs typeface="Arial Hebrew"/>
              </a:rPr>
              <a:t>The</a:t>
            </a:r>
            <a:r>
              <a:rPr lang="is-IS" sz="2400" b="1" dirty="0" smtClean="0"/>
              <a:t> </a:t>
            </a:r>
            <a:r>
              <a:rPr lang="is-IS" sz="2400" dirty="0" smtClean="0">
                <a:latin typeface="Arial Hebrew"/>
                <a:cs typeface="Arial Hebrew"/>
              </a:rPr>
              <a:t>asymmetries are </a:t>
            </a:r>
            <a:r>
              <a:rPr lang="is-IS" sz="24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CP-odd</a:t>
            </a:r>
            <a:r>
              <a:rPr lang="is-IS" sz="2400" dirty="0" smtClean="0">
                <a:latin typeface="Arial Hebrew"/>
                <a:cs typeface="Arial Hebrew"/>
              </a:rPr>
              <a:t>, thus a non-zero result implies CP-violation.</a:t>
            </a:r>
          </a:p>
          <a:p>
            <a:endParaRPr lang="is-IS" b="1" dirty="0" smtClean="0">
              <a:latin typeface="Arial Hebrew"/>
              <a:cs typeface="Arial Hebrew"/>
            </a:endParaRPr>
          </a:p>
          <a:p>
            <a:endParaRPr lang="is-IS" b="1" dirty="0"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109737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2800" cy="720407"/>
          </a:xfrm>
        </p:spPr>
        <p:txBody>
          <a:bodyPr/>
          <a:lstStyle/>
          <a:p>
            <a:r>
              <a:rPr lang="en-US" dirty="0" smtClean="0"/>
              <a:t>Differential measurements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45649" y="1947329"/>
            <a:ext cx="0" cy="2504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56454" y="4451874"/>
            <a:ext cx="2329842" cy="1508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045649" y="3154122"/>
            <a:ext cx="3119967" cy="129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32853">
            <a:off x="2573770" y="6139379"/>
            <a:ext cx="16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Top quark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definition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211466">
            <a:off x="3355618" y="2317098"/>
            <a:ext cx="159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Phase space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covered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83754">
            <a:off x="1029159" y="3614441"/>
            <a:ext cx="1489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full phase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space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927077">
            <a:off x="1986287" y="3008121"/>
            <a:ext cx="2080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fiducial</a:t>
            </a:r>
            <a:endParaRPr lang="en-US" sz="1600" b="1" dirty="0"/>
          </a:p>
          <a:p>
            <a:r>
              <a:rPr lang="en-US" sz="1600" b="1" dirty="0" smtClean="0"/>
              <a:t>phase space  </a:t>
            </a:r>
            <a:endParaRPr lang="en-US" sz="1600" b="1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445472" y="3717148"/>
            <a:ext cx="0" cy="135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714929">
            <a:off x="71050" y="4784267"/>
            <a:ext cx="161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parton</a:t>
            </a:r>
            <a:r>
              <a:rPr lang="en-US" sz="1600" b="1" dirty="0" smtClean="0">
                <a:solidFill>
                  <a:srgbClr val="FF0000"/>
                </a:solidFill>
              </a:rPr>
              <a:t>-level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716195" y="4784721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9850490">
            <a:off x="842262" y="5252302"/>
            <a:ext cx="143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particle-level</a:t>
            </a:r>
            <a:endParaRPr lang="en-US" sz="16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40280" y="3779594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445472" y="5257856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-159651" y="1685719"/>
            <a:ext cx="156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Cross section definition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20291348">
            <a:off x="164630" y="3916309"/>
            <a:ext cx="112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absolute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20291348">
            <a:off x="-124374" y="3380737"/>
            <a:ext cx="1342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normalised</a:t>
            </a:r>
            <a:endParaRPr lang="en-US" sz="1600" b="1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072230" y="3039396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597331" y="3244804"/>
            <a:ext cx="0" cy="159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43666" y="5684692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850490">
            <a:off x="1443866" y="5788431"/>
            <a:ext cx="1504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detector-level</a:t>
            </a:r>
            <a:endParaRPr lang="en-US" sz="1600" b="1" dirty="0"/>
          </a:p>
        </p:txBody>
      </p:sp>
      <p:sp>
        <p:nvSpPr>
          <p:cNvPr id="27" name="Curved Down Arrow 26"/>
          <p:cNvSpPr/>
          <p:nvPr/>
        </p:nvSpPr>
        <p:spPr>
          <a:xfrm rot="163753">
            <a:off x="1522645" y="1614221"/>
            <a:ext cx="4698035" cy="198732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01588" y="3796953"/>
            <a:ext cx="5522275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Full phase space, </a:t>
            </a:r>
            <a:r>
              <a:rPr lang="en-US" b="1" dirty="0" err="1" smtClean="0">
                <a:solidFill>
                  <a:srgbClr val="FF0000"/>
                </a:solidFill>
              </a:rPr>
              <a:t>parton</a:t>
            </a:r>
            <a:r>
              <a:rPr lang="en-US" b="1" dirty="0" smtClean="0">
                <a:solidFill>
                  <a:srgbClr val="FF0000"/>
                </a:solidFill>
              </a:rPr>
              <a:t>-level measurements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 Probe latest N</a:t>
            </a:r>
            <a:r>
              <a:rPr lang="en-US" b="1" baseline="30000" dirty="0" smtClean="0"/>
              <a:t>N</a:t>
            </a:r>
            <a:r>
              <a:rPr lang="en-US" b="1" dirty="0" smtClean="0"/>
              <a:t>LO + N</a:t>
            </a:r>
            <a:r>
              <a:rPr lang="en-US" b="1" baseline="30000" dirty="0" smtClean="0"/>
              <a:t>N</a:t>
            </a:r>
            <a:r>
              <a:rPr lang="en-US" b="1" dirty="0" smtClean="0"/>
              <a:t>LL </a:t>
            </a:r>
            <a:r>
              <a:rPr lang="en-US" b="1" dirty="0" err="1" smtClean="0"/>
              <a:t>pQCD</a:t>
            </a:r>
            <a:r>
              <a:rPr lang="en-US" b="1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 Extraction of α</a:t>
            </a:r>
            <a:r>
              <a:rPr lang="en-US" b="1" baseline="-25000" dirty="0" smtClean="0"/>
              <a:t>s</a:t>
            </a:r>
            <a:r>
              <a:rPr lang="en-US" b="1" dirty="0" smtClean="0"/>
              <a:t> , </a:t>
            </a:r>
            <a:r>
              <a:rPr lang="en-US" b="1" dirty="0" err="1" smtClean="0"/>
              <a:t>M</a:t>
            </a:r>
            <a:r>
              <a:rPr lang="en-US" b="1" baseline="-25000" dirty="0" err="1" smtClean="0"/>
              <a:t>top</a:t>
            </a:r>
            <a:endParaRPr lang="en-US" b="1" baseline="-25000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 Constrain PDFs</a:t>
            </a:r>
            <a:endParaRPr lang="en-US" b="1" dirty="0"/>
          </a:p>
        </p:txBody>
      </p:sp>
      <p:sp>
        <p:nvSpPr>
          <p:cNvPr id="32" name="Curved Up Arrow 31"/>
          <p:cNvSpPr/>
          <p:nvPr/>
        </p:nvSpPr>
        <p:spPr>
          <a:xfrm>
            <a:off x="1165486" y="5104821"/>
            <a:ext cx="3767327" cy="97254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57332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1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2800" cy="720407"/>
          </a:xfrm>
        </p:spPr>
        <p:txBody>
          <a:bodyPr/>
          <a:lstStyle/>
          <a:p>
            <a:r>
              <a:rPr lang="en-US" dirty="0" smtClean="0"/>
              <a:t>Differential measurements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76319" y="1947329"/>
            <a:ext cx="0" cy="2504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87124" y="4451874"/>
            <a:ext cx="2329842" cy="1508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76319" y="3154122"/>
            <a:ext cx="3119967" cy="129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32853">
            <a:off x="2448884" y="6177176"/>
            <a:ext cx="167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Top quark definition </a:t>
            </a:r>
          </a:p>
        </p:txBody>
      </p:sp>
      <p:sp>
        <p:nvSpPr>
          <p:cNvPr id="16" name="TextBox 15"/>
          <p:cNvSpPr txBox="1"/>
          <p:nvPr/>
        </p:nvSpPr>
        <p:spPr>
          <a:xfrm rot="20211466">
            <a:off x="3119609" y="2377770"/>
            <a:ext cx="167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Phase space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covered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83754">
            <a:off x="1083422" y="3452964"/>
            <a:ext cx="12235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full phase </a:t>
            </a:r>
          </a:p>
          <a:p>
            <a:r>
              <a:rPr lang="en-US" sz="1600" b="1" dirty="0" smtClean="0"/>
              <a:t>space  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 rot="1927077">
            <a:off x="1689806" y="2772803"/>
            <a:ext cx="15850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fiducial</a:t>
            </a:r>
            <a:endParaRPr lang="en-US" sz="1600" b="1" dirty="0"/>
          </a:p>
          <a:p>
            <a:r>
              <a:rPr lang="en-US" sz="1600" b="1" dirty="0" smtClean="0"/>
              <a:t>phase space  </a:t>
            </a:r>
            <a:endParaRPr lang="en-US" sz="1600" b="1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276142" y="3717148"/>
            <a:ext cx="0" cy="135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714929">
            <a:off x="113242" y="4833782"/>
            <a:ext cx="134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parton</a:t>
            </a:r>
            <a:r>
              <a:rPr lang="en-US" sz="1600" b="1" dirty="0" smtClean="0"/>
              <a:t>-level</a:t>
            </a:r>
            <a:endParaRPr lang="en-US" sz="1600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546865" y="4784721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9850490">
            <a:off x="707991" y="5180425"/>
            <a:ext cx="161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particle-level</a:t>
            </a:r>
            <a:endParaRPr lang="en-US" sz="16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70950" y="3779594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276142" y="5257856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-546996" y="1406148"/>
            <a:ext cx="200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Cross section definition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20291348">
            <a:off x="81517" y="3889514"/>
            <a:ext cx="1183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absolute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20291348">
            <a:off x="-95594" y="3328052"/>
            <a:ext cx="132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normalised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902900" y="3039396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428001" y="3244804"/>
            <a:ext cx="0" cy="159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974336" y="5684692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850490">
            <a:off x="1199183" y="5808030"/>
            <a:ext cx="1584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detector-level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997200" y="3897879"/>
            <a:ext cx="5892800" cy="13542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Absolute vs. </a:t>
            </a:r>
            <a:r>
              <a:rPr lang="en-US" b="1" dirty="0" err="1" smtClean="0">
                <a:solidFill>
                  <a:srgbClr val="FF0000"/>
                </a:solidFill>
              </a:rPr>
              <a:t>Normalised</a:t>
            </a:r>
            <a:r>
              <a:rPr lang="en-US" b="1" dirty="0" smtClean="0">
                <a:solidFill>
                  <a:srgbClr val="FF0000"/>
                </a:solidFill>
              </a:rPr>
              <a:t> measurements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Absolute measurements reveal maximal information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Normalised</a:t>
            </a:r>
            <a:r>
              <a:rPr lang="en-US" sz="1600" b="1" dirty="0" smtClean="0"/>
              <a:t> measurements allow more precise probes of distribution shapes </a:t>
            </a:r>
          </a:p>
          <a:p>
            <a:pPr lvl="1"/>
            <a:r>
              <a:rPr lang="en-US" sz="1600" b="1" dirty="0" smtClean="0"/>
              <a:t>– cancellations of </a:t>
            </a:r>
            <a:r>
              <a:rPr lang="en-US" sz="1600" b="1" dirty="0" err="1" smtClean="0"/>
              <a:t>th.</a:t>
            </a:r>
            <a:r>
              <a:rPr lang="en-US" sz="1600" b="1" dirty="0" smtClean="0"/>
              <a:t> and exp. uncertainties</a:t>
            </a:r>
          </a:p>
        </p:txBody>
      </p:sp>
      <p:sp>
        <p:nvSpPr>
          <p:cNvPr id="30" name="Curved Down Arrow 29"/>
          <p:cNvSpPr/>
          <p:nvPr/>
        </p:nvSpPr>
        <p:spPr>
          <a:xfrm rot="689819">
            <a:off x="993662" y="1803282"/>
            <a:ext cx="4515073" cy="172742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Up Arrow 31"/>
          <p:cNvSpPr/>
          <p:nvPr/>
        </p:nvSpPr>
        <p:spPr>
          <a:xfrm rot="1032246">
            <a:off x="270946" y="4762353"/>
            <a:ext cx="3767327" cy="97254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79309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2800" cy="720407"/>
          </a:xfrm>
        </p:spPr>
        <p:txBody>
          <a:bodyPr/>
          <a:lstStyle/>
          <a:p>
            <a:r>
              <a:rPr lang="en-US" dirty="0" smtClean="0"/>
              <a:t>Differential measurements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44051" y="1947329"/>
            <a:ext cx="0" cy="2504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54856" y="4451874"/>
            <a:ext cx="2329842" cy="1508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44051" y="3154122"/>
            <a:ext cx="3119967" cy="129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32853">
            <a:off x="2498271" y="6114081"/>
            <a:ext cx="169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Top quark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definition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211466">
            <a:off x="3264725" y="2230887"/>
            <a:ext cx="1327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26DB0"/>
                </a:solidFill>
              </a:rPr>
              <a:t>Phase space </a:t>
            </a:r>
          </a:p>
          <a:p>
            <a:r>
              <a:rPr lang="en-US" b="1" dirty="0" smtClean="0">
                <a:solidFill>
                  <a:srgbClr val="526DB0"/>
                </a:solidFill>
              </a:rPr>
              <a:t>covered</a:t>
            </a:r>
            <a:endParaRPr lang="en-US" b="1" dirty="0">
              <a:solidFill>
                <a:srgbClr val="526DB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83754">
            <a:off x="1089657" y="3446731"/>
            <a:ext cx="12235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full phase </a:t>
            </a:r>
          </a:p>
          <a:p>
            <a:r>
              <a:rPr lang="en-US" sz="1600" b="1" dirty="0" smtClean="0"/>
              <a:t>space  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 rot="1927077">
            <a:off x="1548706" y="2855337"/>
            <a:ext cx="18478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fiducial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phase space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343874" y="3717148"/>
            <a:ext cx="0" cy="135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714929">
            <a:off x="5407" y="4883161"/>
            <a:ext cx="1535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parton</a:t>
            </a:r>
            <a:r>
              <a:rPr lang="en-US" sz="1600" b="1" dirty="0" smtClean="0"/>
              <a:t>-level</a:t>
            </a:r>
            <a:endParaRPr lang="en-US" sz="1600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614597" y="4784721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9850490">
            <a:off x="612251" y="5285701"/>
            <a:ext cx="1569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particle-level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38682" y="3779594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43874" y="5257856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-406768" y="1614108"/>
            <a:ext cx="185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Cross section definition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20291348">
            <a:off x="154604" y="3917310"/>
            <a:ext cx="103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absolute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20291348">
            <a:off x="-26574" y="3334739"/>
            <a:ext cx="1291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normalised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970632" y="3039396"/>
            <a:ext cx="183589" cy="103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495733" y="3244804"/>
            <a:ext cx="0" cy="159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42068" y="5684692"/>
            <a:ext cx="209832" cy="95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850490">
            <a:off x="1169412" y="5716227"/>
            <a:ext cx="183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detector-level</a:t>
            </a:r>
            <a:endParaRPr lang="en-US" sz="1600" b="1" dirty="0"/>
          </a:p>
        </p:txBody>
      </p:sp>
      <p:sp>
        <p:nvSpPr>
          <p:cNvPr id="27" name="Curved Down Arrow 26"/>
          <p:cNvSpPr/>
          <p:nvPr/>
        </p:nvSpPr>
        <p:spPr>
          <a:xfrm rot="704568">
            <a:off x="2472408" y="1513253"/>
            <a:ext cx="4515073" cy="172742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64932" y="3758179"/>
            <a:ext cx="58928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Fiducial</a:t>
            </a:r>
            <a:r>
              <a:rPr lang="en-US" b="1" dirty="0" smtClean="0">
                <a:solidFill>
                  <a:srgbClr val="FF0000"/>
                </a:solidFill>
              </a:rPr>
              <a:t> phase space, particle-level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Reduce </a:t>
            </a:r>
            <a:r>
              <a:rPr lang="en-US" sz="1600" b="1" dirty="0" err="1" smtClean="0"/>
              <a:t>modelling</a:t>
            </a:r>
            <a:r>
              <a:rPr lang="en-US" sz="1600" b="1" dirty="0" smtClean="0"/>
              <a:t> uncertainty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P</a:t>
            </a:r>
            <a:r>
              <a:rPr lang="en-US" sz="1600" b="1" dirty="0" smtClean="0"/>
              <a:t>robe </a:t>
            </a:r>
            <a:r>
              <a:rPr lang="en-US" sz="1600" b="1" dirty="0" err="1" smtClean="0"/>
              <a:t>parton</a:t>
            </a:r>
            <a:r>
              <a:rPr lang="en-US" sz="1600" b="1" dirty="0" smtClean="0"/>
              <a:t> shower and </a:t>
            </a:r>
            <a:r>
              <a:rPr lang="en-US" sz="1600" b="1" dirty="0" err="1" smtClean="0"/>
              <a:t>hadronisation</a:t>
            </a:r>
            <a:r>
              <a:rPr lang="en-US" sz="1600" b="1" dirty="0" smtClean="0"/>
              <a:t> models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Constrain new physics</a:t>
            </a:r>
            <a:endParaRPr lang="en-US" sz="1600" b="1" baseline="-25000" dirty="0" smtClean="0"/>
          </a:p>
        </p:txBody>
      </p:sp>
      <p:sp>
        <p:nvSpPr>
          <p:cNvPr id="32" name="Curved Up Arrow 31"/>
          <p:cNvSpPr/>
          <p:nvPr/>
        </p:nvSpPr>
        <p:spPr>
          <a:xfrm rot="21057448">
            <a:off x="1487357" y="5371941"/>
            <a:ext cx="3767327" cy="97254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414521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0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88" y="-135467"/>
            <a:ext cx="6714034" cy="720407"/>
          </a:xfrm>
        </p:spPr>
        <p:txBody>
          <a:bodyPr>
            <a:normAutofit/>
          </a:bodyPr>
          <a:lstStyle/>
          <a:p>
            <a:r>
              <a:rPr lang="en-US" cap="none" dirty="0"/>
              <a:t>m</a:t>
            </a:r>
            <a:r>
              <a:rPr lang="en-US" cap="none" dirty="0" smtClean="0"/>
              <a:t>easuring </a:t>
            </a:r>
            <a:r>
              <a:rPr lang="en-US" cap="none" dirty="0" err="1" smtClean="0"/>
              <a:t>tt</a:t>
            </a:r>
            <a:r>
              <a:rPr lang="en-US" cap="none" dirty="0" smtClean="0"/>
              <a:t> differentially</a:t>
            </a:r>
            <a:endParaRPr lang="en-US" cap="none" dirty="0"/>
          </a:p>
        </p:txBody>
      </p:sp>
      <p:sp>
        <p:nvSpPr>
          <p:cNvPr id="16" name="Oval 15"/>
          <p:cNvSpPr/>
          <p:nvPr/>
        </p:nvSpPr>
        <p:spPr>
          <a:xfrm>
            <a:off x="-1563776" y="1509335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59" idx="7"/>
          </p:cNvCxnSpPr>
          <p:nvPr/>
        </p:nvCxnSpPr>
        <p:spPr>
          <a:xfrm>
            <a:off x="-2066180" y="2501700"/>
            <a:ext cx="1026920" cy="48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-2044368" y="1560094"/>
            <a:ext cx="503767" cy="3810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6" idx="5"/>
          </p:cNvCxnSpPr>
          <p:nvPr/>
        </p:nvCxnSpPr>
        <p:spPr>
          <a:xfrm flipV="1">
            <a:off x="-2067543" y="1822973"/>
            <a:ext cx="681180" cy="1045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-2090729" y="3547557"/>
            <a:ext cx="872597" cy="1"/>
          </a:xfrm>
          <a:prstGeom prst="straightConnector1">
            <a:avLst/>
          </a:prstGeom>
          <a:ln>
            <a:tailEnd type="arrow"/>
          </a:ln>
          <a:effectLst>
            <a:glow rad="101600">
              <a:srgbClr val="0000FF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-2149524" y="3572184"/>
            <a:ext cx="793600" cy="338667"/>
          </a:xfrm>
          <a:prstGeom prst="straightConnector1">
            <a:avLst/>
          </a:prstGeom>
          <a:ln>
            <a:prstDash val="dash"/>
            <a:tailEnd type="arrow"/>
          </a:ln>
          <a:effectLst>
            <a:glow rad="50800">
              <a:srgbClr val="0000FF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150471" y="3447556"/>
            <a:ext cx="267238" cy="369332"/>
          </a:xfrm>
          <a:prstGeom prst="rect">
            <a:avLst/>
          </a:prstGeom>
          <a:noFill/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glow rad="101600">
                    <a:srgbClr val="0000FF">
                      <a:alpha val="75000"/>
                    </a:srgbClr>
                  </a:glow>
                </a:effectLst>
              </a:rPr>
              <a:t>l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260570" y="3910851"/>
            <a:ext cx="267238" cy="369332"/>
          </a:xfrm>
          <a:prstGeom prst="rect">
            <a:avLst/>
          </a:prstGeom>
          <a:noFill/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mtClean="0">
                <a:effectLst>
                  <a:glow rad="101600">
                    <a:srgbClr val="0000FF">
                      <a:alpha val="75000"/>
                    </a:srgbClr>
                  </a:glow>
                </a:effectLst>
              </a:rPr>
              <a:t>ν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</a:effectLst>
            </a:endParaRPr>
          </a:p>
        </p:txBody>
      </p:sp>
      <p:sp>
        <p:nvSpPr>
          <p:cNvPr id="31" name="Oval 30"/>
          <p:cNvSpPr/>
          <p:nvPr/>
        </p:nvSpPr>
        <p:spPr>
          <a:xfrm>
            <a:off x="-1425984" y="2032315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endCxn id="31" idx="1"/>
          </p:cNvCxnSpPr>
          <p:nvPr/>
        </p:nvCxnSpPr>
        <p:spPr>
          <a:xfrm flipV="1">
            <a:off x="-2108956" y="2086127"/>
            <a:ext cx="713411" cy="4150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 rot="20387894">
            <a:off x="-1529910" y="2882621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-2050610" y="2516527"/>
            <a:ext cx="1033758" cy="3197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1" idx="4"/>
          </p:cNvCxnSpPr>
          <p:nvPr/>
        </p:nvCxnSpPr>
        <p:spPr>
          <a:xfrm flipV="1">
            <a:off x="-2044368" y="2399765"/>
            <a:ext cx="722310" cy="89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 rot="20387894">
            <a:off x="-1167290" y="2513966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7896" y="979201"/>
            <a:ext cx="467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Top quark definitions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428" y="5640696"/>
            <a:ext cx="8650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Full phase space: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Covers all possible </a:t>
            </a:r>
            <a:r>
              <a:rPr lang="en-US" sz="2800" b="1" dirty="0" err="1" smtClean="0">
                <a:solidFill>
                  <a:srgbClr val="FF0000"/>
                </a:solidFill>
              </a:rPr>
              <a:t>tt</a:t>
            </a:r>
            <a:r>
              <a:rPr lang="en-US" sz="2800" b="1" dirty="0" smtClean="0">
                <a:solidFill>
                  <a:srgbClr val="FF0000"/>
                </a:solidFill>
              </a:rPr>
              <a:t> kinematics.</a:t>
            </a:r>
          </a:p>
        </p:txBody>
      </p:sp>
      <p:pic>
        <p:nvPicPr>
          <p:cNvPr id="24" name="Picture 23" descr="tt_fey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221" y="1842919"/>
            <a:ext cx="2683955" cy="1789303"/>
          </a:xfrm>
          <a:prstGeom prst="rect">
            <a:avLst/>
          </a:prstGeom>
        </p:spPr>
      </p:pic>
      <p:cxnSp>
        <p:nvCxnSpPr>
          <p:cNvPr id="41" name="Straight Connector 40"/>
          <p:cNvCxnSpPr>
            <a:endCxn id="40" idx="3"/>
          </p:cNvCxnSpPr>
          <p:nvPr/>
        </p:nvCxnSpPr>
        <p:spPr>
          <a:xfrm>
            <a:off x="-2076871" y="3024178"/>
            <a:ext cx="626783" cy="189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40" idx="3"/>
          </p:cNvCxnSpPr>
          <p:nvPr/>
        </p:nvCxnSpPr>
        <p:spPr>
          <a:xfrm>
            <a:off x="-2066180" y="3010575"/>
            <a:ext cx="616092" cy="203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40" idx="0"/>
          </p:cNvCxnSpPr>
          <p:nvPr/>
        </p:nvCxnSpPr>
        <p:spPr>
          <a:xfrm flipV="1">
            <a:off x="-2090729" y="2893923"/>
            <a:ext cx="601300" cy="1302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CM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2" y="1978334"/>
            <a:ext cx="6959600" cy="3187700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53102" y="1693333"/>
            <a:ext cx="8786104" cy="3760562"/>
          </a:xfrm>
          <a:prstGeom prst="ellipse">
            <a:avLst/>
          </a:prstGeom>
          <a:solidFill>
            <a:srgbClr val="FF00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Elbow Connector 48"/>
          <p:cNvCxnSpPr/>
          <p:nvPr/>
        </p:nvCxnSpPr>
        <p:spPr>
          <a:xfrm>
            <a:off x="-2777067" y="5166034"/>
            <a:ext cx="1049867" cy="73627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377" y="6412240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4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88" y="-135467"/>
            <a:ext cx="6714034" cy="720407"/>
          </a:xfrm>
        </p:spPr>
        <p:txBody>
          <a:bodyPr>
            <a:normAutofit/>
          </a:bodyPr>
          <a:lstStyle/>
          <a:p>
            <a:r>
              <a:rPr lang="en-US" cap="none" dirty="0"/>
              <a:t>m</a:t>
            </a:r>
            <a:r>
              <a:rPr lang="en-US" cap="none" dirty="0" smtClean="0"/>
              <a:t>easuring </a:t>
            </a:r>
            <a:r>
              <a:rPr lang="en-US" cap="none" dirty="0" err="1" smtClean="0"/>
              <a:t>tt</a:t>
            </a:r>
            <a:r>
              <a:rPr lang="en-US" cap="none" dirty="0" smtClean="0"/>
              <a:t> differentially</a:t>
            </a:r>
            <a:endParaRPr lang="en-US" cap="none" dirty="0"/>
          </a:p>
        </p:txBody>
      </p:sp>
      <p:sp>
        <p:nvSpPr>
          <p:cNvPr id="16" name="Oval 15"/>
          <p:cNvSpPr/>
          <p:nvPr/>
        </p:nvSpPr>
        <p:spPr>
          <a:xfrm>
            <a:off x="-1563776" y="1509335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59" idx="7"/>
          </p:cNvCxnSpPr>
          <p:nvPr/>
        </p:nvCxnSpPr>
        <p:spPr>
          <a:xfrm>
            <a:off x="-2066180" y="2501700"/>
            <a:ext cx="1026920" cy="48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-2044368" y="1560094"/>
            <a:ext cx="503767" cy="3810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6" idx="5"/>
          </p:cNvCxnSpPr>
          <p:nvPr/>
        </p:nvCxnSpPr>
        <p:spPr>
          <a:xfrm flipV="1">
            <a:off x="-2067543" y="1822973"/>
            <a:ext cx="681180" cy="1045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-2090729" y="3547557"/>
            <a:ext cx="872597" cy="1"/>
          </a:xfrm>
          <a:prstGeom prst="straightConnector1">
            <a:avLst/>
          </a:prstGeom>
          <a:ln>
            <a:tailEnd type="arrow"/>
          </a:ln>
          <a:effectLst>
            <a:glow rad="101600">
              <a:srgbClr val="0000FF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-2149524" y="3572184"/>
            <a:ext cx="793600" cy="338667"/>
          </a:xfrm>
          <a:prstGeom prst="straightConnector1">
            <a:avLst/>
          </a:prstGeom>
          <a:ln>
            <a:prstDash val="dash"/>
            <a:tailEnd type="arrow"/>
          </a:ln>
          <a:effectLst>
            <a:glow rad="50800">
              <a:srgbClr val="0000FF">
                <a:alpha val="7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150471" y="3447556"/>
            <a:ext cx="267238" cy="369332"/>
          </a:xfrm>
          <a:prstGeom prst="rect">
            <a:avLst/>
          </a:prstGeom>
          <a:noFill/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glow rad="101600">
                    <a:srgbClr val="0000FF">
                      <a:alpha val="75000"/>
                    </a:srgbClr>
                  </a:glow>
                </a:effectLst>
              </a:rPr>
              <a:t>l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260570" y="3910851"/>
            <a:ext cx="267238" cy="369332"/>
          </a:xfrm>
          <a:prstGeom prst="rect">
            <a:avLst/>
          </a:prstGeom>
          <a:noFill/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mtClean="0">
                <a:effectLst>
                  <a:glow rad="101600">
                    <a:srgbClr val="0000FF">
                      <a:alpha val="75000"/>
                    </a:srgbClr>
                  </a:glow>
                </a:effectLst>
              </a:rPr>
              <a:t>ν</a:t>
            </a:r>
            <a:endParaRPr lang="en-US" dirty="0">
              <a:effectLst>
                <a:glow rad="101600">
                  <a:srgbClr val="0000FF">
                    <a:alpha val="75000"/>
                  </a:srgbClr>
                </a:glow>
              </a:effectLst>
            </a:endParaRPr>
          </a:p>
        </p:txBody>
      </p:sp>
      <p:sp>
        <p:nvSpPr>
          <p:cNvPr id="31" name="Oval 30"/>
          <p:cNvSpPr/>
          <p:nvPr/>
        </p:nvSpPr>
        <p:spPr>
          <a:xfrm>
            <a:off x="-1425984" y="2032315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endCxn id="31" idx="1"/>
          </p:cNvCxnSpPr>
          <p:nvPr/>
        </p:nvCxnSpPr>
        <p:spPr>
          <a:xfrm flipV="1">
            <a:off x="-2108956" y="2086127"/>
            <a:ext cx="713411" cy="4150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 rot="20387894">
            <a:off x="-1529910" y="2882621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-2050610" y="2516527"/>
            <a:ext cx="1033758" cy="3197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1" idx="4"/>
          </p:cNvCxnSpPr>
          <p:nvPr/>
        </p:nvCxnSpPr>
        <p:spPr>
          <a:xfrm flipV="1">
            <a:off x="-2044368" y="2399765"/>
            <a:ext cx="722310" cy="89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 rot="20387894">
            <a:off x="-1167290" y="2513966"/>
            <a:ext cx="207852" cy="3674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7896" y="979201"/>
            <a:ext cx="467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Top quark definitions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428" y="5902306"/>
            <a:ext cx="8650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Visible phase space: 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Kinematic region accessed by CMS detector</a:t>
            </a:r>
          </a:p>
        </p:txBody>
      </p:sp>
      <p:pic>
        <p:nvPicPr>
          <p:cNvPr id="24" name="Picture 23" descr="tt_fey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221" y="1842919"/>
            <a:ext cx="2683955" cy="1789303"/>
          </a:xfrm>
          <a:prstGeom prst="rect">
            <a:avLst/>
          </a:prstGeom>
        </p:spPr>
      </p:pic>
      <p:cxnSp>
        <p:nvCxnSpPr>
          <p:cNvPr id="41" name="Straight Connector 40"/>
          <p:cNvCxnSpPr>
            <a:endCxn id="40" idx="3"/>
          </p:cNvCxnSpPr>
          <p:nvPr/>
        </p:nvCxnSpPr>
        <p:spPr>
          <a:xfrm>
            <a:off x="-2076871" y="3024178"/>
            <a:ext cx="626783" cy="189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40" idx="3"/>
          </p:cNvCxnSpPr>
          <p:nvPr/>
        </p:nvCxnSpPr>
        <p:spPr>
          <a:xfrm>
            <a:off x="-2066180" y="3010575"/>
            <a:ext cx="616092" cy="2030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40" idx="0"/>
          </p:cNvCxnSpPr>
          <p:nvPr/>
        </p:nvCxnSpPr>
        <p:spPr>
          <a:xfrm flipV="1">
            <a:off x="-2090729" y="2893923"/>
            <a:ext cx="601300" cy="1302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CM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2" y="1978334"/>
            <a:ext cx="6959600" cy="3187700"/>
          </a:xfrm>
          <a:prstGeom prst="rect">
            <a:avLst/>
          </a:prstGeom>
        </p:spPr>
      </p:pic>
      <p:cxnSp>
        <p:nvCxnSpPr>
          <p:cNvPr id="49" name="Elbow Connector 48"/>
          <p:cNvCxnSpPr/>
          <p:nvPr/>
        </p:nvCxnSpPr>
        <p:spPr>
          <a:xfrm>
            <a:off x="-2777067" y="5166034"/>
            <a:ext cx="1049867" cy="73627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114300" y="1701800"/>
            <a:ext cx="8559800" cy="1854200"/>
          </a:xfrm>
          <a:custGeom>
            <a:avLst/>
            <a:gdLst>
              <a:gd name="connsiteX0" fmla="*/ 4127500 w 8559800"/>
              <a:gd name="connsiteY0" fmla="*/ 1854200 h 1854200"/>
              <a:gd name="connsiteX1" fmla="*/ 0 w 8559800"/>
              <a:gd name="connsiteY1" fmla="*/ 1498600 h 1854200"/>
              <a:gd name="connsiteX2" fmla="*/ 368300 w 8559800"/>
              <a:gd name="connsiteY2" fmla="*/ 1054100 h 1854200"/>
              <a:gd name="connsiteX3" fmla="*/ 1041400 w 8559800"/>
              <a:gd name="connsiteY3" fmla="*/ 622300 h 1854200"/>
              <a:gd name="connsiteX4" fmla="*/ 1955800 w 8559800"/>
              <a:gd name="connsiteY4" fmla="*/ 279400 h 1854200"/>
              <a:gd name="connsiteX5" fmla="*/ 3708400 w 8559800"/>
              <a:gd name="connsiteY5" fmla="*/ 0 h 1854200"/>
              <a:gd name="connsiteX6" fmla="*/ 4533900 w 8559800"/>
              <a:gd name="connsiteY6" fmla="*/ 0 h 1854200"/>
              <a:gd name="connsiteX7" fmla="*/ 5943600 w 8559800"/>
              <a:gd name="connsiteY7" fmla="*/ 127000 h 1854200"/>
              <a:gd name="connsiteX8" fmla="*/ 7391400 w 8559800"/>
              <a:gd name="connsiteY8" fmla="*/ 508000 h 1854200"/>
              <a:gd name="connsiteX9" fmla="*/ 8064500 w 8559800"/>
              <a:gd name="connsiteY9" fmla="*/ 850900 h 1854200"/>
              <a:gd name="connsiteX10" fmla="*/ 8407400 w 8559800"/>
              <a:gd name="connsiteY10" fmla="*/ 1130300 h 1854200"/>
              <a:gd name="connsiteX11" fmla="*/ 8483600 w 8559800"/>
              <a:gd name="connsiteY11" fmla="*/ 1257300 h 1854200"/>
              <a:gd name="connsiteX12" fmla="*/ 8559800 w 8559800"/>
              <a:gd name="connsiteY12" fmla="*/ 1346200 h 1854200"/>
              <a:gd name="connsiteX13" fmla="*/ 8559800 w 8559800"/>
              <a:gd name="connsiteY13" fmla="*/ 1346200 h 1854200"/>
              <a:gd name="connsiteX14" fmla="*/ 4127500 w 8559800"/>
              <a:gd name="connsiteY1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59800" h="1854200">
                <a:moveTo>
                  <a:pt x="4127500" y="1854200"/>
                </a:moveTo>
                <a:lnTo>
                  <a:pt x="0" y="1498600"/>
                </a:lnTo>
                <a:lnTo>
                  <a:pt x="368300" y="1054100"/>
                </a:lnTo>
                <a:lnTo>
                  <a:pt x="1041400" y="622300"/>
                </a:lnTo>
                <a:lnTo>
                  <a:pt x="1955800" y="279400"/>
                </a:lnTo>
                <a:lnTo>
                  <a:pt x="3708400" y="0"/>
                </a:lnTo>
                <a:lnTo>
                  <a:pt x="4533900" y="0"/>
                </a:lnTo>
                <a:lnTo>
                  <a:pt x="5943600" y="127000"/>
                </a:lnTo>
                <a:lnTo>
                  <a:pt x="7391400" y="508000"/>
                </a:lnTo>
                <a:lnTo>
                  <a:pt x="8064500" y="850900"/>
                </a:lnTo>
                <a:lnTo>
                  <a:pt x="8407400" y="1130300"/>
                </a:lnTo>
                <a:lnTo>
                  <a:pt x="8483600" y="1257300"/>
                </a:lnTo>
                <a:lnTo>
                  <a:pt x="8559800" y="1346200"/>
                </a:lnTo>
                <a:lnTo>
                  <a:pt x="8559800" y="1346200"/>
                </a:lnTo>
                <a:lnTo>
                  <a:pt x="4127500" y="1854200"/>
                </a:lnTo>
                <a:close/>
              </a:path>
            </a:pathLst>
          </a:custGeom>
          <a:solidFill>
            <a:srgbClr val="0080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0800000">
            <a:off x="165100" y="3557579"/>
            <a:ext cx="8559800" cy="1854200"/>
          </a:xfrm>
          <a:custGeom>
            <a:avLst/>
            <a:gdLst>
              <a:gd name="connsiteX0" fmla="*/ 4127500 w 8559800"/>
              <a:gd name="connsiteY0" fmla="*/ 1854200 h 1854200"/>
              <a:gd name="connsiteX1" fmla="*/ 0 w 8559800"/>
              <a:gd name="connsiteY1" fmla="*/ 1498600 h 1854200"/>
              <a:gd name="connsiteX2" fmla="*/ 368300 w 8559800"/>
              <a:gd name="connsiteY2" fmla="*/ 1054100 h 1854200"/>
              <a:gd name="connsiteX3" fmla="*/ 1041400 w 8559800"/>
              <a:gd name="connsiteY3" fmla="*/ 622300 h 1854200"/>
              <a:gd name="connsiteX4" fmla="*/ 1955800 w 8559800"/>
              <a:gd name="connsiteY4" fmla="*/ 279400 h 1854200"/>
              <a:gd name="connsiteX5" fmla="*/ 3708400 w 8559800"/>
              <a:gd name="connsiteY5" fmla="*/ 0 h 1854200"/>
              <a:gd name="connsiteX6" fmla="*/ 4533900 w 8559800"/>
              <a:gd name="connsiteY6" fmla="*/ 0 h 1854200"/>
              <a:gd name="connsiteX7" fmla="*/ 5943600 w 8559800"/>
              <a:gd name="connsiteY7" fmla="*/ 127000 h 1854200"/>
              <a:gd name="connsiteX8" fmla="*/ 7391400 w 8559800"/>
              <a:gd name="connsiteY8" fmla="*/ 508000 h 1854200"/>
              <a:gd name="connsiteX9" fmla="*/ 8064500 w 8559800"/>
              <a:gd name="connsiteY9" fmla="*/ 850900 h 1854200"/>
              <a:gd name="connsiteX10" fmla="*/ 8407400 w 8559800"/>
              <a:gd name="connsiteY10" fmla="*/ 1130300 h 1854200"/>
              <a:gd name="connsiteX11" fmla="*/ 8483600 w 8559800"/>
              <a:gd name="connsiteY11" fmla="*/ 1257300 h 1854200"/>
              <a:gd name="connsiteX12" fmla="*/ 8559800 w 8559800"/>
              <a:gd name="connsiteY12" fmla="*/ 1346200 h 1854200"/>
              <a:gd name="connsiteX13" fmla="*/ 8559800 w 8559800"/>
              <a:gd name="connsiteY13" fmla="*/ 1346200 h 1854200"/>
              <a:gd name="connsiteX14" fmla="*/ 4127500 w 8559800"/>
              <a:gd name="connsiteY1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59800" h="1854200">
                <a:moveTo>
                  <a:pt x="4127500" y="1854200"/>
                </a:moveTo>
                <a:lnTo>
                  <a:pt x="0" y="1498600"/>
                </a:lnTo>
                <a:lnTo>
                  <a:pt x="368300" y="1054100"/>
                </a:lnTo>
                <a:lnTo>
                  <a:pt x="1041400" y="622300"/>
                </a:lnTo>
                <a:lnTo>
                  <a:pt x="1955800" y="279400"/>
                </a:lnTo>
                <a:lnTo>
                  <a:pt x="3708400" y="0"/>
                </a:lnTo>
                <a:lnTo>
                  <a:pt x="4533900" y="0"/>
                </a:lnTo>
                <a:lnTo>
                  <a:pt x="5943600" y="127000"/>
                </a:lnTo>
                <a:lnTo>
                  <a:pt x="7391400" y="508000"/>
                </a:lnTo>
                <a:lnTo>
                  <a:pt x="8064500" y="850900"/>
                </a:lnTo>
                <a:lnTo>
                  <a:pt x="8407400" y="1130300"/>
                </a:lnTo>
                <a:lnTo>
                  <a:pt x="8483600" y="1257300"/>
                </a:lnTo>
                <a:lnTo>
                  <a:pt x="8559800" y="1346200"/>
                </a:lnTo>
                <a:lnTo>
                  <a:pt x="8559800" y="1346200"/>
                </a:lnTo>
                <a:lnTo>
                  <a:pt x="4127500" y="1854200"/>
                </a:lnTo>
                <a:close/>
              </a:path>
            </a:pathLst>
          </a:custGeom>
          <a:solidFill>
            <a:srgbClr val="0080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377" y="6491288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1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711518"/>
            <a:ext cx="5791200" cy="1371600"/>
          </a:xfrm>
        </p:spPr>
        <p:txBody>
          <a:bodyPr/>
          <a:lstStyle/>
          <a:p>
            <a:r>
              <a:rPr lang="en-US" dirty="0" smtClean="0"/>
              <a:t>Top-13-004</a:t>
            </a:r>
            <a:endParaRPr lang="en-US" dirty="0"/>
          </a:p>
        </p:txBody>
      </p:sp>
      <p:pic>
        <p:nvPicPr>
          <p:cNvPr id="4" name="Content Placeholder 3" descr="CMS-TOP-13-004_Figure_00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 b="618"/>
          <a:stretch/>
        </p:blipFill>
        <p:spPr>
          <a:xfrm>
            <a:off x="3956951" y="394247"/>
            <a:ext cx="4978400" cy="3094020"/>
          </a:xfrm>
        </p:spPr>
      </p:pic>
      <p:pic>
        <p:nvPicPr>
          <p:cNvPr id="5" name="Picture 4" descr="CMS-PAS-TOP-16-015_Figure-aux_0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" y="3181360"/>
            <a:ext cx="3812516" cy="36237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7377" y="6303644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02302" y="4436851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Top-16-015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82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" y="-186263"/>
            <a:ext cx="8432800" cy="720407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Incl. </a:t>
            </a:r>
            <a:r>
              <a:rPr lang="en-US" sz="2800" cap="none" dirty="0" err="1" smtClean="0"/>
              <a:t>σ</a:t>
            </a:r>
            <a:r>
              <a:rPr lang="en-US" sz="2800" cap="none" baseline="-25000" dirty="0" err="1" smtClean="0"/>
              <a:t>tt</a:t>
            </a:r>
            <a:r>
              <a:rPr lang="en-US" sz="2800" cap="none" baseline="-25000" dirty="0" smtClean="0"/>
              <a:t> </a:t>
            </a:r>
            <a:r>
              <a:rPr lang="en-US" sz="2800" cap="none" dirty="0" smtClean="0"/>
              <a:t>measurements</a:t>
            </a:r>
            <a:endParaRPr lang="en-US" sz="2800" cap="none" dirty="0"/>
          </a:p>
        </p:txBody>
      </p:sp>
      <p:sp>
        <p:nvSpPr>
          <p:cNvPr id="14" name="TextBox 13"/>
          <p:cNvSpPr txBox="1"/>
          <p:nvPr/>
        </p:nvSpPr>
        <p:spPr>
          <a:xfrm>
            <a:off x="189712" y="538022"/>
            <a:ext cx="812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/>
                </a:solidFill>
              </a:rPr>
              <a:t>TOP-13-004 </a:t>
            </a:r>
            <a:r>
              <a:rPr lang="en-US" b="1" dirty="0" smtClean="0">
                <a:solidFill>
                  <a:srgbClr val="526DB0"/>
                </a:solidFill>
                <a:cs typeface="American Typewriter"/>
              </a:rPr>
              <a:t>– </a:t>
            </a:r>
          </a:p>
          <a:p>
            <a:r>
              <a:rPr lang="en-US" b="1" dirty="0" err="1" smtClean="0">
                <a:solidFill>
                  <a:srgbClr val="526DB0"/>
                </a:solidFill>
              </a:rPr>
              <a:t>tt</a:t>
            </a:r>
            <a:r>
              <a:rPr lang="en-US" b="1" dirty="0" smtClean="0">
                <a:solidFill>
                  <a:srgbClr val="526DB0"/>
                </a:solidFill>
              </a:rPr>
              <a:t> cross sections in the e</a:t>
            </a:r>
            <a:r>
              <a:rPr lang="el-GR" b="1" i="1" dirty="0" smtClean="0">
                <a:solidFill>
                  <a:srgbClr val="526DB0"/>
                </a:solidFill>
              </a:rPr>
              <a:t>μ</a:t>
            </a:r>
            <a:r>
              <a:rPr lang="en-US" b="1" dirty="0" smtClean="0">
                <a:solidFill>
                  <a:srgbClr val="526DB0"/>
                </a:solidFill>
              </a:rPr>
              <a:t> channel at </a:t>
            </a:r>
            <a:r>
              <a:rPr lang="en-US" b="1" dirty="0" smtClean="0">
                <a:solidFill>
                  <a:srgbClr val="FF0000"/>
                </a:solidFill>
              </a:rPr>
              <a:t>7 </a:t>
            </a:r>
            <a:r>
              <a:rPr lang="en-US" b="1" dirty="0">
                <a:solidFill>
                  <a:srgbClr val="FF0000"/>
                </a:solidFill>
              </a:rPr>
              <a:t>and 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3288" y="3320763"/>
            <a:ext cx="6460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526DB0"/>
                </a:solidFill>
              </a:rPr>
              <a:t>Fit to Jet </a:t>
            </a:r>
            <a:r>
              <a:rPr lang="en-US" sz="2000" dirty="0" err="1">
                <a:solidFill>
                  <a:srgbClr val="526DB0"/>
                </a:solidFill>
              </a:rPr>
              <a:t>Pt</a:t>
            </a:r>
            <a:r>
              <a:rPr lang="en-US" sz="2000" dirty="0">
                <a:solidFill>
                  <a:srgbClr val="526DB0"/>
                </a:solidFill>
              </a:rPr>
              <a:t> in b and non-b jet </a:t>
            </a:r>
            <a:r>
              <a:rPr lang="en-US" sz="2000" dirty="0" smtClean="0">
                <a:solidFill>
                  <a:srgbClr val="526DB0"/>
                </a:solidFill>
              </a:rPr>
              <a:t>categories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526DB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rgbClr val="526DB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rgbClr val="526DB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526DB0"/>
                </a:solidFill>
              </a:rPr>
              <a:t>Total </a:t>
            </a:r>
            <a:r>
              <a:rPr lang="en-US" sz="2000" b="1" dirty="0">
                <a:solidFill>
                  <a:srgbClr val="526DB0"/>
                </a:solidFill>
              </a:rPr>
              <a:t>uncertainty </a:t>
            </a:r>
            <a:r>
              <a:rPr lang="en-US" sz="2000" b="1" dirty="0">
                <a:solidFill>
                  <a:srgbClr val="FF0000"/>
                </a:solidFill>
              </a:rPr>
              <a:t>~ 3.7%</a:t>
            </a:r>
            <a:endParaRPr lang="en-US" sz="2000" dirty="0">
              <a:solidFill>
                <a:srgbClr val="526DB0"/>
              </a:solidFill>
            </a:endParaRPr>
          </a:p>
          <a:p>
            <a:pPr lvl="1"/>
            <a:endParaRPr lang="en-US" sz="2000" dirty="0" smtClean="0">
              <a:solidFill>
                <a:srgbClr val="526DB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526DB0"/>
                </a:solidFill>
              </a:rPr>
              <a:t>Extraction of </a:t>
            </a:r>
            <a:r>
              <a:rPr lang="en-US" sz="2000" dirty="0" err="1" smtClean="0">
                <a:solidFill>
                  <a:srgbClr val="526DB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526DB0"/>
                </a:solidFill>
              </a:rPr>
              <a:t>top</a:t>
            </a:r>
            <a:r>
              <a:rPr lang="en-US" sz="2000" dirty="0" smtClean="0">
                <a:solidFill>
                  <a:srgbClr val="526DB0"/>
                </a:solidFill>
              </a:rPr>
              <a:t> (pole) = </a:t>
            </a:r>
            <a:r>
              <a:rPr lang="hr-HR" b="1" dirty="0" smtClean="0">
                <a:solidFill>
                  <a:srgbClr val="FF0000"/>
                </a:solidFill>
              </a:rPr>
              <a:t>173.8    GeV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526DB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526DB0"/>
                </a:solidFill>
              </a:rPr>
              <a:t>Limits on light stops</a:t>
            </a:r>
            <a:endParaRPr lang="en-US" sz="2000" b="1" dirty="0" smtClean="0">
              <a:solidFill>
                <a:srgbClr val="526DB0"/>
              </a:solidFill>
            </a:endParaRPr>
          </a:p>
        </p:txBody>
      </p:sp>
      <p:pic>
        <p:nvPicPr>
          <p:cNvPr id="3" name="Picture 2" descr="Screen Shot 2016-07-15 at 17.2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" y="3334665"/>
            <a:ext cx="3332301" cy="3165221"/>
          </a:xfrm>
          <a:prstGeom prst="rect">
            <a:avLst/>
          </a:prstGeom>
        </p:spPr>
      </p:pic>
      <p:pic>
        <p:nvPicPr>
          <p:cNvPr id="6" name="Picture 5" descr="Screen Shot 2016-07-15 at 17.31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5"/>
          <a:stretch/>
        </p:blipFill>
        <p:spPr>
          <a:xfrm>
            <a:off x="3475004" y="3932812"/>
            <a:ext cx="5401734" cy="502971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11" name="Picture 10" descr="CMS-TOP-13-004_Figure_005-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2" y="1145157"/>
            <a:ext cx="8522927" cy="2189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22592" y="5236607"/>
            <a:ext cx="74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pc="-130" baseline="-25000" dirty="0">
                <a:solidFill>
                  <a:srgbClr val="FF0000"/>
                </a:solidFill>
              </a:rPr>
              <a:t>−1.8</a:t>
            </a:r>
            <a:endParaRPr lang="en-US" sz="2000" b="1" spc="-130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9892" y="5047307"/>
            <a:ext cx="59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pc="-130" baseline="-25000" dirty="0">
                <a:solidFill>
                  <a:srgbClr val="FF0000"/>
                </a:solidFill>
              </a:rPr>
              <a:t>+</a:t>
            </a:r>
            <a:r>
              <a:rPr lang="nb-NO" b="1" spc="-130" baseline="-25000" dirty="0" smtClean="0">
                <a:solidFill>
                  <a:srgbClr val="FF0000"/>
                </a:solidFill>
              </a:rPr>
              <a:t>1.7</a:t>
            </a:r>
            <a:endParaRPr lang="en-US" sz="2000" b="1" spc="-130" baseline="-25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10444" y="6476577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3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177479"/>
            <a:ext cx="57912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CP Violation in </a:t>
            </a:r>
            <a:r>
              <a:rPr lang="en-US" dirty="0" err="1" smtClean="0"/>
              <a:t>Λ</a:t>
            </a:r>
            <a:r>
              <a:rPr lang="en-US" cap="none" baseline="-25000" dirty="0" err="1" smtClean="0"/>
              <a:t>b</a:t>
            </a:r>
            <a:r>
              <a:rPr lang="en-US" cap="none" baseline="-25000" dirty="0" smtClean="0"/>
              <a:t> </a:t>
            </a:r>
            <a:r>
              <a:rPr lang="en-US" cap="none" dirty="0" smtClean="0"/>
              <a:t>decays</a:t>
            </a:r>
            <a:endParaRPr lang="en-US" cap="none" dirty="0"/>
          </a:p>
        </p:txBody>
      </p:sp>
      <p:sp>
        <p:nvSpPr>
          <p:cNvPr id="13" name="TextBox 12"/>
          <p:cNvSpPr txBox="1"/>
          <p:nvPr/>
        </p:nvSpPr>
        <p:spPr>
          <a:xfrm>
            <a:off x="3619500" y="48798"/>
            <a:ext cx="58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Hebrew"/>
                <a:cs typeface="Arial Hebrew"/>
              </a:rPr>
              <a:t>0</a:t>
            </a:r>
            <a:endParaRPr lang="en-US" sz="2400" b="1" dirty="0">
              <a:solidFill>
                <a:schemeClr val="tx2"/>
              </a:solidFill>
              <a:latin typeface="Arial Hebrew"/>
              <a:cs typeface="Arial Hebrew"/>
            </a:endParaRPr>
          </a:p>
        </p:txBody>
      </p:sp>
      <p:pic>
        <p:nvPicPr>
          <p:cNvPr id="14" name="Picture 13" descr="Screen Shot 2016-08-30 at 16.0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321"/>
            <a:ext cx="1816100" cy="1231900"/>
          </a:xfrm>
          <a:prstGeom prst="rect">
            <a:avLst/>
          </a:prstGeom>
        </p:spPr>
      </p:pic>
      <p:pic>
        <p:nvPicPr>
          <p:cNvPr id="2" name="Picture 1" descr="Screen Shot 2016-08-30 at 16.47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5" y="914082"/>
            <a:ext cx="4357835" cy="1447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599" y="2476500"/>
            <a:ext cx="53509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Asymmetries as </a:t>
            </a:r>
            <a:r>
              <a:rPr lang="en-US" sz="2000" dirty="0"/>
              <a:t>a </a:t>
            </a:r>
            <a:r>
              <a:rPr lang="en-US" sz="2000" dirty="0" smtClean="0"/>
              <a:t>function </a:t>
            </a:r>
            <a:r>
              <a:rPr lang="en-US" sz="2000" dirty="0"/>
              <a:t>of the relative orientation between the decay planes formed by the pπ- and π+π- systems (</a:t>
            </a:r>
            <a:r>
              <a:rPr lang="en-US" sz="2000" dirty="0" err="1"/>
              <a:t>Φ</a:t>
            </a:r>
            <a:r>
              <a:rPr lang="en-US" sz="2000" dirty="0"/>
              <a:t>) 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	</a:t>
            </a:r>
            <a:r>
              <a:rPr lang="en-US" sz="2000" dirty="0" smtClean="0"/>
              <a:t>	3fb</a:t>
            </a:r>
            <a:r>
              <a:rPr lang="en-US" sz="2000" dirty="0"/>
              <a:t>−1 of </a:t>
            </a:r>
            <a:r>
              <a:rPr lang="en-US" sz="2000" dirty="0" smtClean="0"/>
              <a:t>at 7, </a:t>
            </a:r>
            <a:r>
              <a:rPr lang="en-US" sz="2000" dirty="0"/>
              <a:t>8 </a:t>
            </a:r>
            <a:r>
              <a:rPr lang="en-US" sz="2000" dirty="0" err="1"/>
              <a:t>TeV</a:t>
            </a:r>
            <a:r>
              <a:rPr lang="en-US" sz="2000" dirty="0"/>
              <a:t> </a:t>
            </a:r>
            <a:r>
              <a:rPr lang="en-US" sz="2000" dirty="0" smtClean="0"/>
              <a:t>data </a:t>
            </a:r>
            <a:r>
              <a:rPr lang="en-US" sz="2000" dirty="0" err="1" smtClean="0"/>
              <a:t>analysed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CP violation at 3.3 sigma level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LHCb</a:t>
            </a:r>
            <a:r>
              <a:rPr lang="en-US" sz="2000" dirty="0"/>
              <a:t>-PAPER-2016-030 in preparation 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13 </a:t>
            </a:r>
            <a:r>
              <a:rPr lang="en-US" sz="2000" dirty="0" err="1" smtClean="0"/>
              <a:t>TeV</a:t>
            </a:r>
            <a:r>
              <a:rPr lang="en-US" sz="2000" dirty="0" smtClean="0"/>
              <a:t> results awaited with interest.</a:t>
            </a:r>
            <a:endParaRPr lang="en-US" sz="2000" dirty="0"/>
          </a:p>
        </p:txBody>
      </p:sp>
      <p:pic>
        <p:nvPicPr>
          <p:cNvPr id="4" name="Picture 3" descr="Screen Shot 2016-08-30 at 16.51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04" y="1295721"/>
            <a:ext cx="3747895" cy="49018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0900" y="914082"/>
            <a:ext cx="1244600" cy="20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03700" y="4584700"/>
            <a:ext cx="2628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62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177479"/>
            <a:ext cx="6731000" cy="8124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CP Violation in CHARM</a:t>
            </a:r>
            <a:r>
              <a:rPr lang="en-US" cap="none" baseline="-25000" dirty="0" smtClean="0"/>
              <a:t> </a:t>
            </a:r>
            <a:r>
              <a:rPr lang="en-US" cap="none" dirty="0" smtClean="0"/>
              <a:t>DECAYS</a:t>
            </a:r>
            <a:endParaRPr lang="en-US" cap="none" dirty="0"/>
          </a:p>
        </p:txBody>
      </p:sp>
      <p:pic>
        <p:nvPicPr>
          <p:cNvPr id="14" name="Picture 13" descr="Screen Shot 2016-08-30 at 16.0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321"/>
            <a:ext cx="1816100" cy="123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1034871"/>
            <a:ext cx="5461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 Hebrew"/>
                <a:cs typeface="Arial Hebrew"/>
              </a:rPr>
              <a:t>CP violation in charm sector expected to be very small in SM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 Hebrew"/>
                <a:cs typeface="Arial Hebrew"/>
              </a:rPr>
              <a:t>But can be enhanced by new physics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Screen Shot 2016-08-30 at 17.0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1" y="1232221"/>
            <a:ext cx="3111500" cy="3300896"/>
          </a:xfrm>
          <a:prstGeom prst="rect">
            <a:avLst/>
          </a:prstGeom>
        </p:spPr>
      </p:pic>
      <p:pic>
        <p:nvPicPr>
          <p:cNvPr id="9" name="Picture 8" descr="Screen Shot 2016-08-30 at 17.06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644696"/>
            <a:ext cx="45466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67135"/>
            <a:ext cx="8420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Combining </a:t>
            </a:r>
            <a:r>
              <a:rPr lang="en-US" sz="2000" dirty="0"/>
              <a:t>with a </a:t>
            </a:r>
            <a:r>
              <a:rPr lang="en-US" sz="2000" dirty="0" smtClean="0"/>
              <a:t>previous </a:t>
            </a:r>
            <a:r>
              <a:rPr lang="en-US" sz="2000" dirty="0"/>
              <a:t>result </a:t>
            </a:r>
            <a:r>
              <a:rPr lang="en-US" sz="2000" dirty="0" smtClean="0"/>
              <a:t>(</a:t>
            </a:r>
            <a:r>
              <a:rPr lang="en-US" sz="2000" dirty="0" err="1" smtClean="0"/>
              <a:t>B</a:t>
            </a:r>
            <a:r>
              <a:rPr lang="en-US" sz="2000" dirty="0" err="1"/>
              <a:t>→DμX</a:t>
            </a:r>
            <a:r>
              <a:rPr lang="en-US" sz="2000" dirty="0"/>
              <a:t> </a:t>
            </a:r>
            <a:r>
              <a:rPr lang="en-US" sz="2000" dirty="0" smtClean="0"/>
              <a:t>decays), </a:t>
            </a:r>
            <a:r>
              <a:rPr lang="en-US" sz="2000" dirty="0"/>
              <a:t>the most precise CP </a:t>
            </a:r>
            <a:r>
              <a:rPr lang="en-US" sz="2000" dirty="0" smtClean="0"/>
              <a:t>violation measurement in </a:t>
            </a:r>
            <a:r>
              <a:rPr lang="en-US" sz="2000" dirty="0"/>
              <a:t>charm meson decay from </a:t>
            </a:r>
            <a:r>
              <a:rPr lang="en-US" sz="2000" dirty="0" smtClean="0"/>
              <a:t>a single </a:t>
            </a:r>
            <a:r>
              <a:rPr lang="en-US" sz="2000" dirty="0"/>
              <a:t>experiment is </a:t>
            </a:r>
            <a:r>
              <a:rPr lang="en-US" sz="2000" dirty="0" smtClean="0"/>
              <a:t>obtained -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1" name="Picture 10" descr="Screen Shot 2016-08-30 at 17.07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5545661"/>
            <a:ext cx="6197600" cy="58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4100" y="6389132"/>
            <a:ext cx="714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Hebrew"/>
                <a:cs typeface="Arial Hebrew"/>
              </a:rPr>
              <a:t>Still consistent with no CPV -&gt; no hint of new physics.</a:t>
            </a:r>
            <a:endParaRPr lang="en-US" b="1" dirty="0">
              <a:solidFill>
                <a:srgbClr val="FF0000"/>
              </a:solidFill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92834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375218"/>
            <a:ext cx="69723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TOP PHYSICS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7377" y="6380797"/>
            <a:ext cx="1315721" cy="365125"/>
          </a:xfrm>
        </p:spPr>
        <p:txBody>
          <a:bodyPr/>
          <a:lstStyle/>
          <a:p>
            <a:fld id="{288508A8-59E9-BD4D-876D-023AE6780A8F}" type="slidenum">
              <a:rPr lang="en-US" smtClean="0"/>
              <a:t>9</a:t>
            </a:fld>
            <a:endParaRPr lang="en-US" dirty="0"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2426569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28303</TotalTime>
  <Words>2882</Words>
  <Application>Microsoft Macintosh PowerPoint</Application>
  <PresentationFormat>On-screen Show (4:3)</PresentationFormat>
  <Paragraphs>563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Essential</vt:lpstr>
      <vt:lpstr>Highlights from ICHEP 2016 PART II: </vt:lpstr>
      <vt:lpstr>ICHEP 2016</vt:lpstr>
      <vt:lpstr>WHY?  Data, and lots of it!</vt:lpstr>
      <vt:lpstr>Today’s Talk</vt:lpstr>
      <vt:lpstr>CP VIOLATIOn MEAUSREMENTS FROM LHCb</vt:lpstr>
      <vt:lpstr>PowerPoint Presentation</vt:lpstr>
      <vt:lpstr>PowerPoint Presentation</vt:lpstr>
      <vt:lpstr>PowerPoint Presentation</vt:lpstr>
      <vt:lpstr>TOP PHYSICS</vt:lpstr>
      <vt:lpstr>Top physics – the state of the ART</vt:lpstr>
      <vt:lpstr>PowerPoint Presentation</vt:lpstr>
      <vt:lpstr>2D differential  σtt</vt:lpstr>
      <vt:lpstr>Tops and dark matter  – novel collider phenomenology (JHEP 1606 (2016) 110 [1512.00471])</vt:lpstr>
      <vt:lpstr>Tops and dark matter  – novel collider phenomenology (JHEP 1606 (2016) 110 [1512.00471])</vt:lpstr>
      <vt:lpstr>Tops and dark matter  – novel collider phenomenology (JHEP 1606 (2016) 110 [1512.00471])</vt:lpstr>
      <vt:lpstr>Tt + Z/W at 13 Tev</vt:lpstr>
      <vt:lpstr>tttt</vt:lpstr>
      <vt:lpstr>The Effective field theory approach - an agnostic approach to finding new physics in the top quark sector</vt:lpstr>
      <vt:lpstr>The Effective field theory approach - an agnostic approach to finding new physics in the top quark sector</vt:lpstr>
      <vt:lpstr>EFT paradigm in the top sector - SMEFT </vt:lpstr>
      <vt:lpstr>EFT paradigm in the top sector   - SMEFT </vt:lpstr>
      <vt:lpstr>Latest Progress – EFT @ NLO</vt:lpstr>
      <vt:lpstr>Latest Progress – EFT @ NLO</vt:lpstr>
      <vt:lpstr>Top quark mass calibration for Monte-Carlo event generators (M.Preisser)</vt:lpstr>
      <vt:lpstr>Top quark mass calibration for Monte-Carlo event generators (M.Preisser)</vt:lpstr>
      <vt:lpstr>Top quark mass calibration for Monte-Carlo event generators (M.Preisser)</vt:lpstr>
      <vt:lpstr>Top quark mass calibration for Monte-Carlo event generators (M.Preisser)</vt:lpstr>
      <vt:lpstr>Top quark mass calibration for Monte-Carlo event generators (M.Preisser)</vt:lpstr>
      <vt:lpstr>Future facilities - ILC</vt:lpstr>
      <vt:lpstr>FUTURE HEP facilities</vt:lpstr>
      <vt:lpstr>PowerPoint Presentation</vt:lpstr>
      <vt:lpstr>PowerPoint Presentation</vt:lpstr>
      <vt:lpstr>Future facilities – FCC-ee</vt:lpstr>
      <vt:lpstr>Future facilities – FCC-ee</vt:lpstr>
      <vt:lpstr>DIVERSITY + INCLUSION</vt:lpstr>
      <vt:lpstr>DIVERSITY + INCLUSION</vt:lpstr>
      <vt:lpstr>SUMMARY </vt:lpstr>
      <vt:lpstr>Searches for supersymmetry</vt:lpstr>
      <vt:lpstr>PowerPoint Presentation</vt:lpstr>
      <vt:lpstr>Incl. σtt measurements</vt:lpstr>
      <vt:lpstr>Incl. σtt measurements</vt:lpstr>
      <vt:lpstr>Incl. σtt measurements</vt:lpstr>
      <vt:lpstr>Incl. σtt measurements</vt:lpstr>
      <vt:lpstr>Incl. σtt measurements</vt:lpstr>
      <vt:lpstr>measuring σtt differentially</vt:lpstr>
      <vt:lpstr>measuring σtt differentially</vt:lpstr>
      <vt:lpstr>differential  σtt</vt:lpstr>
      <vt:lpstr>differential  σtt</vt:lpstr>
      <vt:lpstr>differential σtt (boosted)</vt:lpstr>
      <vt:lpstr>differential  σtt</vt:lpstr>
      <vt:lpstr>differential  σtt</vt:lpstr>
      <vt:lpstr>tt+jets, tt+bb</vt:lpstr>
      <vt:lpstr>tt+jets, tt+bb</vt:lpstr>
      <vt:lpstr>tttt</vt:lpstr>
      <vt:lpstr>tttt</vt:lpstr>
      <vt:lpstr>Conclusions and outlook</vt:lpstr>
      <vt:lpstr>BACKUP</vt:lpstr>
      <vt:lpstr>PowerPoint Presentation</vt:lpstr>
      <vt:lpstr>Differential measurements</vt:lpstr>
      <vt:lpstr>Differential measurements</vt:lpstr>
      <vt:lpstr>Differential measurements</vt:lpstr>
      <vt:lpstr>Differential measurements</vt:lpstr>
      <vt:lpstr>measuring tt differentially</vt:lpstr>
      <vt:lpstr>measuring tt differentially</vt:lpstr>
      <vt:lpstr>Top-13-004</vt:lpstr>
      <vt:lpstr>Incl. σtt measurements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pair cross section measurements (incl./diff.) and event modelling with the CMS detector</dc:title>
  <dc:creator>James Keaveney</dc:creator>
  <cp:lastModifiedBy>James Keaveney</cp:lastModifiedBy>
  <cp:revision>1027</cp:revision>
  <dcterms:created xsi:type="dcterms:W3CDTF">2016-07-12T09:08:36Z</dcterms:created>
  <dcterms:modified xsi:type="dcterms:W3CDTF">2016-09-05T08:45:00Z</dcterms:modified>
</cp:coreProperties>
</file>