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63" r:id="rId3"/>
    <p:sldId id="297" r:id="rId4"/>
    <p:sldId id="300" r:id="rId5"/>
    <p:sldId id="301" r:id="rId6"/>
    <p:sldId id="302" r:id="rId7"/>
    <p:sldId id="303" r:id="rId8"/>
    <p:sldId id="298" r:id="rId9"/>
    <p:sldId id="299" r:id="rId10"/>
    <p:sldId id="289" r:id="rId11"/>
    <p:sldId id="291" r:id="rId12"/>
    <p:sldId id="287" r:id="rId13"/>
    <p:sldId id="288" r:id="rId14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7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Designformatvorlage 2 - Akz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87389" autoAdjust="0"/>
  </p:normalViewPr>
  <p:slideViewPr>
    <p:cSldViewPr>
      <p:cViewPr varScale="1">
        <p:scale>
          <a:sx n="87" d="100"/>
          <a:sy n="87" d="100"/>
        </p:scale>
        <p:origin x="1692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6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54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DAA3D9DF-A40C-4C9F-83B5-A18E80371AE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10832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392BF34E-3E08-4718-B0CE-5DE99595BB0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22436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2BF34E-3E08-4718-B0CE-5DE99595BB03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4551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2BF34E-3E08-4718-B0CE-5DE99595BB03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5429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Logo_final-0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1725" y="6092825"/>
            <a:ext cx="1493838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333375"/>
            <a:ext cx="7488238" cy="504825"/>
          </a:xfrm>
        </p:spPr>
        <p:txBody>
          <a:bodyPr/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smtClean="0"/>
              <a:t>Titelmasterformat durch Klicken bearbeiten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55650" y="981075"/>
            <a:ext cx="7561263" cy="935038"/>
          </a:xfr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576768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22680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40513" y="333375"/>
            <a:ext cx="2057400" cy="54610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68313" y="333375"/>
            <a:ext cx="6019800" cy="546100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07399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78078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741326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8313" y="126841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59313" y="126841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16148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59983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07600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0730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0227059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3780359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333375"/>
            <a:ext cx="6911975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268413"/>
            <a:ext cx="82296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  <a:p>
            <a:pPr lvl="0"/>
            <a:endParaRPr lang="de-DE" smtClean="0"/>
          </a:p>
        </p:txBody>
      </p:sp>
      <p:pic>
        <p:nvPicPr>
          <p:cNvPr id="1028" name="Picture 7" descr="Logo_final-01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1725" y="333375"/>
            <a:ext cx="1493838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Text Box 14"/>
          <p:cNvSpPr txBox="1">
            <a:spLocks noChangeArrowheads="1"/>
          </p:cNvSpPr>
          <p:nvPr userDrawn="1"/>
        </p:nvSpPr>
        <p:spPr bwMode="auto">
          <a:xfrm>
            <a:off x="179388" y="6453188"/>
            <a:ext cx="576262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D1E62C92-5264-4DFD-BD51-4FA3DA7749EB}" type="slidenum">
              <a:rPr lang="de-DE" sz="1100" b="1">
                <a:solidFill>
                  <a:schemeClr val="bg1"/>
                </a:solidFill>
              </a:rPr>
              <a:pPr eaLnBrk="1" hangingPunct="1">
                <a:spcBef>
                  <a:spcPct val="50000"/>
                </a:spcBef>
              </a:pPr>
              <a:t>‹Nr.›</a:t>
            </a:fld>
            <a:endParaRPr lang="de-DE" sz="1100" b="1">
              <a:solidFill>
                <a:schemeClr val="bg1"/>
              </a:solidFill>
            </a:endParaRPr>
          </a:p>
        </p:txBody>
      </p:sp>
      <p:sp>
        <p:nvSpPr>
          <p:cNvPr id="1030" name="Text Box 15"/>
          <p:cNvSpPr txBox="1">
            <a:spLocks noChangeArrowheads="1"/>
          </p:cNvSpPr>
          <p:nvPr userDrawn="1"/>
        </p:nvSpPr>
        <p:spPr bwMode="auto">
          <a:xfrm>
            <a:off x="611188" y="6453188"/>
            <a:ext cx="936625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1100" dirty="0" smtClean="0">
                <a:solidFill>
                  <a:schemeClr val="bg1"/>
                </a:solidFill>
              </a:rPr>
              <a:t>05.10.2016</a:t>
            </a:r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1031" name="Text Box 16"/>
          <p:cNvSpPr txBox="1">
            <a:spLocks noChangeArrowheads="1"/>
          </p:cNvSpPr>
          <p:nvPr userDrawn="1"/>
        </p:nvSpPr>
        <p:spPr bwMode="auto">
          <a:xfrm>
            <a:off x="2339975" y="6453188"/>
            <a:ext cx="2808288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1100" smtClean="0">
                <a:solidFill>
                  <a:schemeClr val="bg1"/>
                </a:solidFill>
              </a:rPr>
              <a:t>Achim Streit</a:t>
            </a:r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1032" name="Text Box 17"/>
          <p:cNvSpPr txBox="1">
            <a:spLocks noChangeArrowheads="1"/>
          </p:cNvSpPr>
          <p:nvPr userDrawn="1"/>
        </p:nvSpPr>
        <p:spPr bwMode="auto">
          <a:xfrm>
            <a:off x="6011863" y="6453188"/>
            <a:ext cx="3024187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1100" dirty="0" smtClean="0">
                <a:solidFill>
                  <a:schemeClr val="bg1"/>
                </a:solidFill>
              </a:rPr>
              <a:t>KIT</a:t>
            </a:r>
            <a:endParaRPr lang="de-DE" sz="110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477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477B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477B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477B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477B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00477B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00477B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00477B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00477B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00477B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00477B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rgbClr val="00477B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rgbClr val="00477B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rgbClr val="00477B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00477B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00477B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00477B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00477B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indico.desy.de/conferenceTimeTable.py?confId=14574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jpeg"/><Relationship Id="rId18" Type="http://schemas.openxmlformats.org/officeDocument/2006/relationships/image" Target="../media/image2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jpeg"/><Relationship Id="rId2" Type="http://schemas.openxmlformats.org/officeDocument/2006/relationships/image" Target="../media/image7.tmp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19" Type="http://schemas.openxmlformats.org/officeDocument/2006/relationships/image" Target="../media/image24.jpeg"/><Relationship Id="rId4" Type="http://schemas.openxmlformats.org/officeDocument/2006/relationships/image" Target="../media/image9.png"/><Relationship Id="rId9" Type="http://schemas.openxmlformats.org/officeDocument/2006/relationships/image" Target="../media/image14.jpeg"/><Relationship Id="rId1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40.png"/><Relationship Id="rId18" Type="http://schemas.openxmlformats.org/officeDocument/2006/relationships/image" Target="../media/image44.png"/><Relationship Id="rId3" Type="http://schemas.openxmlformats.org/officeDocument/2006/relationships/image" Target="../media/image32.png"/><Relationship Id="rId21" Type="http://schemas.openxmlformats.org/officeDocument/2006/relationships/image" Target="../media/image47.png"/><Relationship Id="rId7" Type="http://schemas.openxmlformats.org/officeDocument/2006/relationships/image" Target="../media/image36.png"/><Relationship Id="rId12" Type="http://schemas.openxmlformats.org/officeDocument/2006/relationships/image" Target="../media/image39.png"/><Relationship Id="rId17" Type="http://schemas.openxmlformats.org/officeDocument/2006/relationships/image" Target="../media/image43.png"/><Relationship Id="rId2" Type="http://schemas.openxmlformats.org/officeDocument/2006/relationships/image" Target="../media/image31.emf"/><Relationship Id="rId16" Type="http://schemas.openxmlformats.org/officeDocument/2006/relationships/image" Target="../media/image42.jpeg"/><Relationship Id="rId20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38.emf"/><Relationship Id="rId5" Type="http://schemas.openxmlformats.org/officeDocument/2006/relationships/image" Target="../media/image34.jpeg"/><Relationship Id="rId15" Type="http://schemas.openxmlformats.org/officeDocument/2006/relationships/image" Target="../media/image41.png"/><Relationship Id="rId23" Type="http://schemas.openxmlformats.org/officeDocument/2006/relationships/image" Target="../media/image49.png"/><Relationship Id="rId10" Type="http://schemas.openxmlformats.org/officeDocument/2006/relationships/image" Target="../media/image37.jpeg"/><Relationship Id="rId19" Type="http://schemas.openxmlformats.org/officeDocument/2006/relationships/image" Target="../media/image45.png"/><Relationship Id="rId4" Type="http://schemas.openxmlformats.org/officeDocument/2006/relationships/image" Target="../media/image33.png"/><Relationship Id="rId9" Type="http://schemas.openxmlformats.org/officeDocument/2006/relationships/image" Target="../media/image21.png"/><Relationship Id="rId14" Type="http://schemas.openxmlformats.org/officeDocument/2006/relationships/image" Target="../media/image22.jpeg"/><Relationship Id="rId22" Type="http://schemas.openxmlformats.org/officeDocument/2006/relationships/image" Target="../media/image4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576" y="475903"/>
            <a:ext cx="7920880" cy="504825"/>
          </a:xfrm>
        </p:spPr>
        <p:txBody>
          <a:bodyPr/>
          <a:lstStyle/>
          <a:p>
            <a:pPr eaLnBrk="1" hangingPunct="1"/>
            <a:r>
              <a:rPr lang="en-US" sz="3200" dirty="0" smtClean="0"/>
              <a:t>“The </a:t>
            </a:r>
            <a:r>
              <a:rPr lang="en-US" sz="3200" dirty="0"/>
              <a:t>Challenge of Big Data in </a:t>
            </a:r>
            <a:r>
              <a:rPr lang="en-US" sz="3200" dirty="0" smtClean="0"/>
              <a:t>Science”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55576" y="1484784"/>
            <a:ext cx="7846594" cy="108012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de-DE" b="1" smtClean="0"/>
              <a:t>Opening</a:t>
            </a:r>
            <a:endParaRPr lang="de-DE" b="1" dirty="0" smtClean="0"/>
          </a:p>
          <a:p>
            <a:pPr eaLnBrk="1" hangingPunct="1">
              <a:spcBef>
                <a:spcPct val="0"/>
              </a:spcBef>
            </a:pPr>
            <a:endParaRPr lang="de-DE" b="1" dirty="0" smtClean="0"/>
          </a:p>
          <a:p>
            <a:pPr eaLnBrk="1" hangingPunct="1">
              <a:spcBef>
                <a:spcPct val="0"/>
              </a:spcBef>
            </a:pPr>
            <a:r>
              <a:rPr lang="de-DE" sz="2000" b="1" smtClean="0"/>
              <a:t>Achim Streit</a:t>
            </a:r>
            <a:endParaRPr lang="de-DE" sz="2000" b="1" dirty="0" smtClean="0"/>
          </a:p>
          <a:p>
            <a:pPr eaLnBrk="1" hangingPunct="1"/>
            <a:endParaRPr lang="de-DE" dirty="0" smtClean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88" y="2773139"/>
            <a:ext cx="9144000" cy="3032125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5724128" y="1692735"/>
            <a:ext cx="3240359" cy="936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eaLnBrk="1" hangingPunct="1">
              <a:buFontTx/>
              <a:buNone/>
              <a:defRPr sz="2400" b="1">
                <a:solidFill>
                  <a:schemeClr val="bg1"/>
                </a:solidFill>
                <a:latin typeface="+mn-lt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rgbClr val="00477B"/>
                </a:solidFill>
                <a:latin typeface="+mn-lt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rgbClr val="00477B"/>
                </a:solidFill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rgbClr val="00477B"/>
                </a:solidFill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200">
                <a:solidFill>
                  <a:srgbClr val="00477B"/>
                </a:solidFill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477B"/>
                </a:solidFill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477B"/>
                </a:solidFill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477B"/>
                </a:solidFill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477B"/>
                </a:solidFill>
                <a:latin typeface="+mn-lt"/>
              </a:defRPr>
            </a:lvl9pPr>
          </a:lstStyle>
          <a:p>
            <a:pPr algn="ctr"/>
            <a:r>
              <a:rPr lang="en-US" dirty="0" smtClean="0"/>
              <a:t>The 5</a:t>
            </a:r>
            <a:r>
              <a:rPr lang="en-US" baseline="30000" dirty="0" smtClean="0"/>
              <a:t>th</a:t>
            </a:r>
            <a:r>
              <a:rPr lang="en-US" dirty="0" smtClean="0"/>
              <a:t> International </a:t>
            </a:r>
            <a:br>
              <a:rPr lang="en-US" dirty="0" smtClean="0"/>
            </a:br>
            <a:r>
              <a:rPr lang="en-US" dirty="0" smtClean="0"/>
              <a:t>LSDMA Symposium</a:t>
            </a:r>
            <a:endParaRPr lang="de-DE" dirty="0"/>
          </a:p>
        </p:txBody>
      </p:sp>
      <p:pic>
        <p:nvPicPr>
          <p:cNvPr id="6" name="Picture 92" descr="HG_LOGO_S_ENG_RG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39" y="5968876"/>
            <a:ext cx="1911573" cy="8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Agenda for Today</a:t>
            </a:r>
            <a:endParaRPr lang="de-DE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7495141"/>
              </p:ext>
            </p:extLst>
          </p:nvPr>
        </p:nvGraphicFramePr>
        <p:xfrm>
          <a:off x="468312" y="1052736"/>
          <a:ext cx="8208145" cy="5217160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1727424"/>
                <a:gridCol w="4192095"/>
                <a:gridCol w="2288626"/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de-DE" b="1" dirty="0" smtClean="0"/>
                        <a:t>9:00</a:t>
                      </a:r>
                      <a:r>
                        <a:rPr lang="de-DE" b="1" baseline="0" dirty="0" smtClean="0"/>
                        <a:t> – 9:30</a:t>
                      </a:r>
                      <a:endParaRPr lang="de-D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smtClean="0"/>
                        <a:t>Welcome, Introduction</a:t>
                      </a:r>
                      <a:endParaRPr lang="de-DE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dirty="0" smtClean="0"/>
                        <a:t>Michael Decker</a:t>
                      </a:r>
                    </a:p>
                    <a:p>
                      <a:r>
                        <a:rPr lang="de-DE" b="1" dirty="0" smtClean="0"/>
                        <a:t>Achim </a:t>
                      </a:r>
                      <a:r>
                        <a:rPr lang="de-DE" b="1" dirty="0" smtClean="0"/>
                        <a:t>Streit</a:t>
                      </a:r>
                      <a:endParaRPr lang="de-DE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de-DE" b="1" smtClean="0"/>
                        <a:t>9:30 – 10:30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Moving data from research enabler to trusted research output: challenges for infrastructure providers and national services</a:t>
                      </a:r>
                      <a:endParaRPr lang="de-D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dirty="0" smtClean="0"/>
                        <a:t>Andrew </a:t>
                      </a:r>
                      <a:r>
                        <a:rPr lang="de-DE" b="1" dirty="0" err="1" smtClean="0"/>
                        <a:t>Treloar</a:t>
                      </a:r>
                      <a:r>
                        <a:rPr lang="de-DE" b="1" dirty="0" smtClean="0"/>
                        <a:t> </a:t>
                      </a:r>
                      <a:r>
                        <a:rPr lang="de-DE" b="1" baseline="0" dirty="0" smtClean="0"/>
                        <a:t>(</a:t>
                      </a:r>
                      <a:r>
                        <a:rPr lang="de-DE" b="1" baseline="0" dirty="0" err="1" smtClean="0"/>
                        <a:t>Australian</a:t>
                      </a:r>
                      <a:r>
                        <a:rPr lang="de-DE" b="1" baseline="0" dirty="0" smtClean="0"/>
                        <a:t> National Data Service)</a:t>
                      </a:r>
                      <a:endParaRPr lang="de-DE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de-DE" b="1" smtClean="0">
                          <a:solidFill>
                            <a:schemeClr val="bg1"/>
                          </a:solidFill>
                        </a:rPr>
                        <a:t>10:30 – 11:00</a:t>
                      </a:r>
                      <a:endParaRPr lang="de-DE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1" dirty="0" smtClean="0">
                          <a:solidFill>
                            <a:schemeClr val="bg1"/>
                          </a:solidFill>
                        </a:rPr>
                        <a:t>Coffee break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de-DE" b="1" smtClean="0"/>
                        <a:t>11:00</a:t>
                      </a:r>
                      <a:r>
                        <a:rPr lang="de-DE" b="1" baseline="0" smtClean="0"/>
                        <a:t> – 11:30</a:t>
                      </a:r>
                      <a:endParaRPr lang="de-DE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Funding Research Data Management and related Infrastructures</a:t>
                      </a:r>
                      <a:endParaRPr lang="de-D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dirty="0" smtClean="0"/>
                        <a:t>Bas </a:t>
                      </a:r>
                      <a:r>
                        <a:rPr lang="de-DE" b="1" dirty="0" err="1" smtClean="0"/>
                        <a:t>Cordewener</a:t>
                      </a:r>
                      <a:r>
                        <a:rPr lang="de-DE" b="1" dirty="0" smtClean="0"/>
                        <a:t> </a:t>
                      </a:r>
                      <a:r>
                        <a:rPr lang="de-DE" b="1" baseline="0" dirty="0" smtClean="0"/>
                        <a:t>(Knowledge Exchange)</a:t>
                      </a:r>
                      <a:endParaRPr lang="de-DE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de-DE" b="1" smtClean="0"/>
                        <a:t>11:30 – 12:00</a:t>
                      </a:r>
                      <a:endParaRPr lang="de-DE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Getting Science out of </a:t>
                      </a:r>
                      <a:r>
                        <a:rPr lang="en-US" sz="1800" b="1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eScience</a:t>
                      </a:r>
                      <a:endParaRPr lang="de-D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dirty="0" err="1" smtClean="0"/>
                        <a:t>Wilco</a:t>
                      </a:r>
                      <a:r>
                        <a:rPr lang="de-DE" b="1" dirty="0" smtClean="0"/>
                        <a:t> </a:t>
                      </a:r>
                      <a:r>
                        <a:rPr lang="de-DE" b="1" dirty="0" err="1" smtClean="0"/>
                        <a:t>Hazeleger</a:t>
                      </a:r>
                      <a:r>
                        <a:rPr lang="de-DE" b="1" dirty="0" smtClean="0"/>
                        <a:t> (</a:t>
                      </a:r>
                      <a:r>
                        <a:rPr lang="de-DE" b="1" dirty="0" err="1" smtClean="0"/>
                        <a:t>Netherlands</a:t>
                      </a:r>
                      <a:r>
                        <a:rPr lang="de-DE" b="1" dirty="0" smtClean="0"/>
                        <a:t> </a:t>
                      </a:r>
                      <a:r>
                        <a:rPr lang="de-DE" b="1" dirty="0" err="1" smtClean="0"/>
                        <a:t>eScience</a:t>
                      </a:r>
                      <a:r>
                        <a:rPr lang="de-DE" b="1" dirty="0" smtClean="0"/>
                        <a:t> Center)</a:t>
                      </a:r>
                      <a:endParaRPr lang="de-DE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de-DE" b="1" smtClean="0"/>
                        <a:t>12:00 – 12:30</a:t>
                      </a:r>
                      <a:endParaRPr lang="de-DE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The role of the EDISON Framework in building Data Science professionals: one size definitely does not fit all</a:t>
                      </a:r>
                      <a:endParaRPr lang="de-D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dirty="0" smtClean="0"/>
                        <a:t>Steve Brewer (University </a:t>
                      </a:r>
                      <a:r>
                        <a:rPr lang="de-DE" b="1" dirty="0" err="1" smtClean="0"/>
                        <a:t>of</a:t>
                      </a:r>
                      <a:r>
                        <a:rPr lang="de-DE" b="1" dirty="0" smtClean="0"/>
                        <a:t> Southampton)</a:t>
                      </a:r>
                      <a:endParaRPr lang="de-DE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196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2"/>
          <p:cNvSpPr txBox="1">
            <a:spLocks/>
          </p:cNvSpPr>
          <p:nvPr/>
        </p:nvSpPr>
        <p:spPr bwMode="auto">
          <a:xfrm>
            <a:off x="468313" y="1351310"/>
            <a:ext cx="82296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477B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rgbClr val="00477B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477B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00477B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477B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477B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477B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477B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477B"/>
                </a:solidFill>
                <a:latin typeface="+mn-lt"/>
              </a:defRPr>
            </a:lvl9pPr>
          </a:lstStyle>
          <a:p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r>
              <a:rPr lang="de-DE" dirty="0" err="1"/>
              <a:t>We</a:t>
            </a:r>
            <a:r>
              <a:rPr lang="de-DE" dirty="0"/>
              <a:t> plan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collect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slides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provide</a:t>
            </a:r>
            <a:r>
              <a:rPr lang="de-DE" dirty="0"/>
              <a:t> </a:t>
            </a:r>
            <a:r>
              <a:rPr lang="de-DE" dirty="0" err="1"/>
              <a:t>them</a:t>
            </a:r>
            <a:r>
              <a:rPr lang="de-DE" dirty="0"/>
              <a:t> on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smtClean="0"/>
              <a:t>Symposium </a:t>
            </a:r>
            <a:r>
              <a:rPr lang="de-DE" dirty="0" err="1"/>
              <a:t>webpage</a:t>
            </a:r>
            <a:r>
              <a:rPr lang="de-DE" dirty="0" smtClean="0"/>
              <a:t>: </a:t>
            </a:r>
            <a:r>
              <a:rPr lang="de-DE" sz="1800" dirty="0" smtClean="0">
                <a:hlinkClick r:id="rId2"/>
              </a:rPr>
              <a:t>https</a:t>
            </a:r>
            <a:r>
              <a:rPr lang="de-DE" sz="1800" dirty="0">
                <a:hlinkClick r:id="rId2"/>
              </a:rPr>
              <a:t>://</a:t>
            </a:r>
            <a:r>
              <a:rPr lang="de-DE" sz="1800" dirty="0" smtClean="0">
                <a:hlinkClick r:id="rId2"/>
              </a:rPr>
              <a:t>indico.desy.de/conferenceTimeTable.py?confId=14574</a:t>
            </a:r>
            <a:endParaRPr lang="de-DE" sz="1800" dirty="0" smtClean="0"/>
          </a:p>
          <a:p>
            <a:endParaRPr lang="de-DE" b="1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Agenda for Today – cont‘d</a:t>
            </a:r>
            <a:endParaRPr lang="de-DE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8660481"/>
              </p:ext>
            </p:extLst>
          </p:nvPr>
        </p:nvGraphicFramePr>
        <p:xfrm>
          <a:off x="468312" y="1052736"/>
          <a:ext cx="8208145" cy="4399280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1727424"/>
                <a:gridCol w="4192095"/>
                <a:gridCol w="2288626"/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de-DE" b="1" dirty="0" smtClean="0">
                          <a:solidFill>
                            <a:schemeClr val="bg1"/>
                          </a:solidFill>
                        </a:rPr>
                        <a:t>12:30 – 14:00</a:t>
                      </a:r>
                      <a:endParaRPr lang="de-DE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chemeClr val="bg1"/>
                          </a:solidFill>
                        </a:rPr>
                        <a:t>Lunch break</a:t>
                      </a:r>
                      <a:endParaRPr lang="de-DE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de-DE" b="1" smtClean="0"/>
                        <a:t>14:00</a:t>
                      </a:r>
                      <a:r>
                        <a:rPr lang="de-DE" b="1" baseline="0" smtClean="0"/>
                        <a:t> – 14:30</a:t>
                      </a:r>
                      <a:endParaRPr lang="de-DE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development of national road maps for digital research infrastructures in the international context</a:t>
                      </a:r>
                      <a:endParaRPr lang="de-D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dirty="0" smtClean="0"/>
                        <a:t>Otto </a:t>
                      </a:r>
                      <a:r>
                        <a:rPr lang="de-DE" b="1" dirty="0" err="1" smtClean="0"/>
                        <a:t>Rienhoff</a:t>
                      </a:r>
                      <a:r>
                        <a:rPr lang="de-DE" b="1" dirty="0" smtClean="0"/>
                        <a:t> </a:t>
                      </a:r>
                      <a:r>
                        <a:rPr lang="de-DE" b="1" baseline="0" dirty="0" smtClean="0"/>
                        <a:t>(University </a:t>
                      </a:r>
                      <a:r>
                        <a:rPr lang="de-DE" b="1" baseline="0" dirty="0" err="1" smtClean="0"/>
                        <a:t>of</a:t>
                      </a:r>
                      <a:r>
                        <a:rPr lang="de-DE" b="1" baseline="0" dirty="0" smtClean="0"/>
                        <a:t> Göttingen)</a:t>
                      </a:r>
                      <a:endParaRPr lang="de-DE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de-DE" b="1" smtClean="0"/>
                        <a:t>14:30 – 15:00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User Community Driven Development in Trust and Identity</a:t>
                      </a:r>
                      <a:endParaRPr lang="de-D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dirty="0" smtClean="0"/>
                        <a:t>Christos</a:t>
                      </a:r>
                      <a:r>
                        <a:rPr lang="de-DE" b="1" baseline="0" dirty="0" smtClean="0"/>
                        <a:t> </a:t>
                      </a:r>
                      <a:r>
                        <a:rPr lang="de-DE" b="1" baseline="0" dirty="0" err="1" smtClean="0"/>
                        <a:t>Kanellopoulos</a:t>
                      </a:r>
                      <a:r>
                        <a:rPr lang="de-DE" b="1" dirty="0" smtClean="0"/>
                        <a:t/>
                      </a:r>
                      <a:br>
                        <a:rPr lang="de-DE" b="1" dirty="0" smtClean="0"/>
                      </a:br>
                      <a:r>
                        <a:rPr lang="de-DE" b="1" dirty="0" smtClean="0"/>
                        <a:t>(GRNET)</a:t>
                      </a:r>
                      <a:endParaRPr lang="de-DE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de-DE" b="1" smtClean="0">
                          <a:solidFill>
                            <a:schemeClr val="bg1"/>
                          </a:solidFill>
                        </a:rPr>
                        <a:t>15:00 – 15:30</a:t>
                      </a:r>
                      <a:endParaRPr lang="de-DE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chemeClr val="bg1"/>
                          </a:solidFill>
                        </a:rPr>
                        <a:t>Coffee break</a:t>
                      </a:r>
                      <a:endParaRPr lang="de-DE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de-DE" b="1" dirty="0" smtClean="0"/>
                        <a:t>15:30</a:t>
                      </a:r>
                      <a:r>
                        <a:rPr lang="de-DE" b="1" baseline="0" dirty="0" smtClean="0"/>
                        <a:t> – 16:00</a:t>
                      </a:r>
                      <a:endParaRPr lang="de-D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Assessing Societal Aspects of Big Data - the Project ABIDA</a:t>
                      </a:r>
                      <a:endParaRPr lang="de-D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dirty="0" smtClean="0"/>
                        <a:t>Reinhard Heil (KIT)</a:t>
                      </a:r>
                      <a:endParaRPr lang="de-DE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de-DE" b="1" dirty="0" smtClean="0"/>
                        <a:t>16:00 – 17:00</a:t>
                      </a:r>
                      <a:endParaRPr lang="de-D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Beyond the "under-desk </a:t>
                      </a:r>
                      <a:r>
                        <a:rPr lang="en-US" sz="1800" b="1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datacentre</a:t>
                      </a:r>
                      <a:r>
                        <a:rPr lang="en-US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": lessons from research data management in the UK</a:t>
                      </a:r>
                      <a:endParaRPr lang="de-D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dirty="0" smtClean="0"/>
                        <a:t>Matthew </a:t>
                      </a:r>
                      <a:r>
                        <a:rPr lang="de-DE" b="1" dirty="0" err="1" smtClean="0"/>
                        <a:t>Dovey</a:t>
                      </a:r>
                      <a:r>
                        <a:rPr lang="de-DE" b="1" dirty="0" smtClean="0"/>
                        <a:t> (JISC)</a:t>
                      </a:r>
                      <a:endParaRPr lang="de-DE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63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Logistics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Breaks</a:t>
            </a:r>
          </a:p>
          <a:p>
            <a:pPr lvl="1"/>
            <a:r>
              <a:rPr lang="en-GB" dirty="0" smtClean="0"/>
              <a:t>Two coffee breaks at 10:30 and 15:00 with </a:t>
            </a:r>
            <a:r>
              <a:rPr lang="en-GB" dirty="0"/>
              <a:t>coffee, tea, water, juice, fruits and </a:t>
            </a:r>
            <a:r>
              <a:rPr lang="en-GB" dirty="0" smtClean="0"/>
              <a:t>cookies</a:t>
            </a:r>
          </a:p>
          <a:p>
            <a:pPr lvl="1"/>
            <a:r>
              <a:rPr lang="en-GB" dirty="0" smtClean="0"/>
              <a:t>Lunch break from 12:30-14:00 </a:t>
            </a:r>
            <a:r>
              <a:rPr lang="en-GB" dirty="0"/>
              <a:t>with buffet in guest area of KIT </a:t>
            </a:r>
            <a:r>
              <a:rPr lang="en-GB" dirty="0" smtClean="0"/>
              <a:t>canteen</a:t>
            </a:r>
          </a:p>
          <a:p>
            <a:r>
              <a:rPr lang="en-GB" dirty="0" smtClean="0"/>
              <a:t>WIFI</a:t>
            </a:r>
          </a:p>
          <a:p>
            <a:pPr lvl="1"/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eduroam</a:t>
            </a:r>
            <a:r>
              <a:rPr lang="en-GB" dirty="0" smtClean="0"/>
              <a:t> </a:t>
            </a:r>
          </a:p>
          <a:p>
            <a:pPr lvl="1"/>
            <a:r>
              <a:rPr lang="en-GB" dirty="0"/>
              <a:t>Guest account info in your conference </a:t>
            </a:r>
            <a:r>
              <a:rPr lang="en-GB" dirty="0" smtClean="0"/>
              <a:t>bag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442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Thanks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organising</a:t>
            </a:r>
            <a:r>
              <a:rPr lang="de-DE" dirty="0" smtClean="0"/>
              <a:t> </a:t>
            </a:r>
            <a:r>
              <a:rPr lang="de-DE" dirty="0" err="1" smtClean="0"/>
              <a:t>team</a:t>
            </a:r>
            <a:endParaRPr lang="de-DE" dirty="0" smtClean="0"/>
          </a:p>
          <a:p>
            <a:pPr lvl="1"/>
            <a:r>
              <a:rPr lang="de-DE" dirty="0" err="1"/>
              <a:t>Elnaz</a:t>
            </a:r>
            <a:r>
              <a:rPr lang="de-DE" dirty="0"/>
              <a:t> Azmi</a:t>
            </a:r>
          </a:p>
          <a:p>
            <a:pPr lvl="1"/>
            <a:r>
              <a:rPr lang="de-DE" dirty="0"/>
              <a:t>Ugur Cayoglu</a:t>
            </a:r>
          </a:p>
          <a:p>
            <a:pPr lvl="1"/>
            <a:r>
              <a:rPr lang="de-DE" dirty="0"/>
              <a:t>Melanie Ernst</a:t>
            </a:r>
          </a:p>
          <a:p>
            <a:pPr lvl="1"/>
            <a:r>
              <a:rPr lang="de-DE" dirty="0"/>
              <a:t>Christopher Jung</a:t>
            </a:r>
          </a:p>
          <a:p>
            <a:pPr lvl="1"/>
            <a:r>
              <a:rPr lang="de-DE" dirty="0"/>
              <a:t>Yannick </a:t>
            </a:r>
            <a:r>
              <a:rPr lang="de-DE" dirty="0" err="1"/>
              <a:t>Nesselhauf</a:t>
            </a:r>
            <a:endParaRPr lang="de-DE" dirty="0"/>
          </a:p>
          <a:p>
            <a:pPr lvl="1"/>
            <a:r>
              <a:rPr lang="de-DE" dirty="0"/>
              <a:t>Christoph-Erdmann Pfeiler</a:t>
            </a:r>
          </a:p>
          <a:p>
            <a:pPr lvl="1"/>
            <a:r>
              <a:rPr lang="de-DE" dirty="0"/>
              <a:t>Ingrid </a:t>
            </a:r>
            <a:r>
              <a:rPr lang="de-DE" dirty="0" err="1"/>
              <a:t>Schäffner</a:t>
            </a:r>
            <a:endParaRPr lang="de-DE" dirty="0"/>
          </a:p>
          <a:p>
            <a:pPr lvl="1"/>
            <a:r>
              <a:rPr lang="de-DE" dirty="0"/>
              <a:t>Marcus Strobl</a:t>
            </a:r>
          </a:p>
          <a:p>
            <a:pPr lvl="1"/>
            <a:r>
              <a:rPr lang="de-DE"/>
              <a:t>Frank </a:t>
            </a:r>
            <a:r>
              <a:rPr lang="de-DE" smtClean="0"/>
              <a:t>Tristram</a:t>
            </a:r>
            <a:endParaRPr lang="de-DE"/>
          </a:p>
        </p:txBody>
      </p:sp>
      <p:sp>
        <p:nvSpPr>
          <p:cNvPr id="4" name="AutoShape 2" descr="imap://achim%2Estreit@imap.kit.edu:993/fetch%3EUID%3E/INBOX%3E47732?part=1.1.2.2&amp;filename=cbbfebbh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229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Structure and Aims of LSDMA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512" y="4077072"/>
            <a:ext cx="3672408" cy="2016224"/>
          </a:xfrm>
          <a:ln>
            <a:solidFill>
              <a:schemeClr val="accent2"/>
            </a:solidFill>
          </a:ln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de-DE" sz="2600" b="1" u="sng" dirty="0" smtClean="0"/>
              <a:t>D</a:t>
            </a:r>
            <a:r>
              <a:rPr lang="de-DE" sz="2600" b="1" dirty="0" smtClean="0"/>
              <a:t>ata </a:t>
            </a:r>
            <a:r>
              <a:rPr lang="de-DE" sz="2600" b="1" u="sng" dirty="0" smtClean="0"/>
              <a:t>L</a:t>
            </a:r>
            <a:r>
              <a:rPr lang="de-DE" sz="2600" b="1" dirty="0" smtClean="0"/>
              <a:t>ife </a:t>
            </a:r>
            <a:r>
              <a:rPr lang="de-DE" sz="2600" b="1" u="sng" dirty="0" smtClean="0"/>
              <a:t>C</a:t>
            </a:r>
            <a:r>
              <a:rPr lang="de-DE" sz="2600" b="1" dirty="0" smtClean="0"/>
              <a:t>ycle </a:t>
            </a:r>
            <a:r>
              <a:rPr lang="de-DE" sz="2600" b="1" u="sng" dirty="0" smtClean="0"/>
              <a:t>L</a:t>
            </a:r>
            <a:r>
              <a:rPr lang="de-DE" sz="2600" b="1" dirty="0" smtClean="0"/>
              <a:t>abs</a:t>
            </a:r>
          </a:p>
          <a:p>
            <a:pPr marL="0" indent="0">
              <a:buNone/>
            </a:pPr>
            <a:r>
              <a:rPr lang="de-DE" sz="2200" smtClean="0"/>
              <a:t>Joint R&amp;D with communities</a:t>
            </a:r>
            <a:endParaRPr lang="de-DE" sz="2200" dirty="0" smtClean="0"/>
          </a:p>
          <a:p>
            <a:r>
              <a:rPr lang="en-US" sz="2100" smtClean="0"/>
              <a:t>Optimizing the data life cycle</a:t>
            </a:r>
            <a:endParaRPr lang="en-US" sz="2100" dirty="0" smtClean="0"/>
          </a:p>
          <a:p>
            <a:r>
              <a:rPr lang="en-US" sz="2100" smtClean="0"/>
              <a:t>Specific data analysis tools and services</a:t>
            </a:r>
            <a:endParaRPr lang="en-US" sz="2100" dirty="0" smtClean="0"/>
          </a:p>
        </p:txBody>
      </p:sp>
      <p:pic>
        <p:nvPicPr>
          <p:cNvPr id="2050" name="Picture 2" descr="C:\Users\jung-c\AppData\Local\Temp\lsdma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89304" y="1182975"/>
            <a:ext cx="6212812" cy="2534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Inhaltsplatzhalter 2"/>
          <p:cNvSpPr txBox="1">
            <a:spLocks/>
          </p:cNvSpPr>
          <p:nvPr/>
        </p:nvSpPr>
        <p:spPr bwMode="auto">
          <a:xfrm>
            <a:off x="3923928" y="4077072"/>
            <a:ext cx="5130316" cy="2016224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477B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rgbClr val="00477B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477B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00477B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477B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477B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477B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477B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477B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200" b="1" u="sng" dirty="0" smtClean="0"/>
              <a:t>D</a:t>
            </a:r>
            <a:r>
              <a:rPr lang="en-US" sz="2200" b="1" dirty="0" smtClean="0"/>
              <a:t>ata </a:t>
            </a:r>
            <a:r>
              <a:rPr lang="en-US" sz="2200" b="1" u="sng" dirty="0" smtClean="0"/>
              <a:t>S</a:t>
            </a:r>
            <a:r>
              <a:rPr lang="en-US" sz="2200" b="1" dirty="0" smtClean="0"/>
              <a:t>ervices </a:t>
            </a:r>
            <a:r>
              <a:rPr lang="en-US" sz="2200" b="1" u="sng" dirty="0" smtClean="0"/>
              <a:t>I</a:t>
            </a:r>
            <a:r>
              <a:rPr lang="en-US" sz="2200" b="1" dirty="0" smtClean="0"/>
              <a:t>ntegration </a:t>
            </a:r>
            <a:r>
              <a:rPr lang="en-US" sz="2200" b="1" u="sng" dirty="0" smtClean="0"/>
              <a:t>T</a:t>
            </a:r>
            <a:r>
              <a:rPr lang="en-US" sz="2200" b="1" dirty="0" smtClean="0"/>
              <a:t>eam</a:t>
            </a:r>
          </a:p>
          <a:p>
            <a:pPr marL="0" indent="0">
              <a:buNone/>
            </a:pPr>
            <a:r>
              <a:rPr lang="en-US" sz="1900" smtClean="0"/>
              <a:t>Generic, multi-community R&amp;D</a:t>
            </a:r>
            <a:endParaRPr lang="en-US" sz="1900" dirty="0" smtClean="0"/>
          </a:p>
          <a:p>
            <a:r>
              <a:rPr lang="en-US" sz="1800" smtClean="0"/>
              <a:t>Interface between federated data infra-structures and DLCLs resp. Communities</a:t>
            </a:r>
          </a:p>
          <a:p>
            <a:r>
              <a:rPr lang="en-US" sz="1800" smtClean="0"/>
              <a:t>Integration of data services in scientific working process</a:t>
            </a:r>
            <a:endParaRPr lang="en-US" sz="1800" dirty="0" smtClean="0"/>
          </a:p>
        </p:txBody>
      </p:sp>
      <p:sp>
        <p:nvSpPr>
          <p:cNvPr id="4" name="Rechteck 3"/>
          <p:cNvSpPr/>
          <p:nvPr/>
        </p:nvSpPr>
        <p:spPr>
          <a:xfrm>
            <a:off x="107504" y="2077188"/>
            <a:ext cx="8784976" cy="1008112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8047621" y="2350411"/>
            <a:ext cx="10963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chemeClr val="accent2"/>
                </a:solidFill>
              </a:rPr>
              <a:t>R&amp;D</a:t>
            </a:r>
            <a:endParaRPr lang="de-DE" sz="2400" dirty="0">
              <a:solidFill>
                <a:schemeClr val="accent2"/>
              </a:solidFill>
            </a:endParaRPr>
          </a:p>
        </p:txBody>
      </p:sp>
      <p:pic>
        <p:nvPicPr>
          <p:cNvPr id="11" name="Picture 7" descr="Logo_final-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2293212"/>
            <a:ext cx="1437867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066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Facts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Figures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8312" y="1268413"/>
            <a:ext cx="8496175" cy="4525962"/>
          </a:xfrm>
        </p:spPr>
        <p:txBody>
          <a:bodyPr/>
          <a:lstStyle/>
          <a:p>
            <a:r>
              <a:rPr lang="en-US" dirty="0"/>
              <a:t>Helmholtz portfolio </a:t>
            </a:r>
            <a:r>
              <a:rPr lang="en-US" dirty="0" smtClean="0"/>
              <a:t>extension</a:t>
            </a:r>
            <a:endParaRPr lang="en-US" dirty="0"/>
          </a:p>
          <a:p>
            <a:r>
              <a:rPr lang="en-US" dirty="0"/>
              <a:t>Initial project duration: 2012-2016</a:t>
            </a:r>
          </a:p>
          <a:p>
            <a:r>
              <a:rPr lang="en-US" dirty="0"/>
              <a:t>Partners:</a:t>
            </a:r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Continuation as cross-</a:t>
            </a:r>
            <a:r>
              <a:rPr lang="en-US" dirty="0" err="1" smtClean="0"/>
              <a:t>programme</a:t>
            </a:r>
            <a:r>
              <a:rPr lang="en-US" dirty="0" smtClean="0"/>
              <a:t> initiative from 2015-2019</a:t>
            </a:r>
          </a:p>
          <a:p>
            <a:pPr lvl="1"/>
            <a:r>
              <a:rPr lang="en-US" dirty="0"/>
              <a:t>Build a research bridge on data-intensive </a:t>
            </a:r>
            <a:r>
              <a:rPr lang="en-US" dirty="0" smtClean="0"/>
              <a:t>science in Helmholtz and beyond</a:t>
            </a:r>
          </a:p>
          <a:p>
            <a:pPr lvl="1"/>
            <a:r>
              <a:rPr lang="en-US" dirty="0" smtClean="0"/>
              <a:t>7 </a:t>
            </a:r>
            <a:r>
              <a:rPr lang="en-US" dirty="0" err="1" smtClean="0"/>
              <a:t>programmes</a:t>
            </a:r>
            <a:r>
              <a:rPr lang="en-US" dirty="0" smtClean="0"/>
              <a:t> in 3 research fields, coordinated by</a:t>
            </a:r>
          </a:p>
          <a:p>
            <a:endParaRPr lang="en-US" dirty="0" smtClean="0"/>
          </a:p>
          <a:p>
            <a:r>
              <a:rPr lang="en-US" dirty="0" smtClean="0"/>
              <a:t>Connected to many projects and initiatives</a:t>
            </a:r>
            <a:endParaRPr lang="en-US" dirty="0"/>
          </a:p>
          <a:p>
            <a:endParaRPr lang="de-DE" dirty="0"/>
          </a:p>
        </p:txBody>
      </p:sp>
      <p:grpSp>
        <p:nvGrpSpPr>
          <p:cNvPr id="4" name="Gruppieren 3"/>
          <p:cNvGrpSpPr/>
          <p:nvPr/>
        </p:nvGrpSpPr>
        <p:grpSpPr>
          <a:xfrm>
            <a:off x="899592" y="2276871"/>
            <a:ext cx="7533286" cy="936105"/>
            <a:chOff x="683568" y="3861047"/>
            <a:chExt cx="7533286" cy="936105"/>
          </a:xfrm>
        </p:grpSpPr>
        <p:pic>
          <p:nvPicPr>
            <p:cNvPr id="5" name="Grafik 4" descr="Bildschirmausschnitt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5856" y="3933103"/>
              <a:ext cx="1245599" cy="432000"/>
            </a:xfrm>
            <a:prstGeom prst="rect">
              <a:avLst/>
            </a:prstGeom>
          </p:spPr>
        </p:pic>
        <p:pic>
          <p:nvPicPr>
            <p:cNvPr id="6" name="Picture 13" descr="KIT-Logo-rgb_en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2054821" y="3933103"/>
              <a:ext cx="935540" cy="432000"/>
            </a:xfrm>
            <a:prstGeom prst="rect">
              <a:avLst/>
            </a:prstGeom>
            <a:noFill/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0224" y="3861047"/>
              <a:ext cx="1188000" cy="396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5898" y="3932026"/>
              <a:ext cx="442166" cy="43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2649" y="4437212"/>
              <a:ext cx="749473" cy="357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3808" y="4437112"/>
              <a:ext cx="899560" cy="357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4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1920" y="4456043"/>
              <a:ext cx="1673395" cy="326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5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8" y="4437112"/>
              <a:ext cx="1121693" cy="3270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6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4441"/>
            <a:stretch/>
          </p:blipFill>
          <p:spPr bwMode="auto">
            <a:xfrm>
              <a:off x="5592561" y="4439711"/>
              <a:ext cx="1211687" cy="357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7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6256" y="4437111"/>
              <a:ext cx="614548" cy="357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9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6336" y="4437112"/>
              <a:ext cx="620518" cy="357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7" name="Picture 4" descr="http://www.dri.ie/sites/default/files/images/RDA_Logo.jp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9" t="12579" r="5659" b="6624"/>
          <a:stretch/>
        </p:blipFill>
        <p:spPr bwMode="auto">
          <a:xfrm>
            <a:off x="7484557" y="5326903"/>
            <a:ext cx="975875" cy="622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444" y="5326903"/>
            <a:ext cx="1034342" cy="622377"/>
          </a:xfrm>
          <a:prstGeom prst="rect">
            <a:avLst/>
          </a:prstGeom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414" y="5326903"/>
            <a:ext cx="896690" cy="62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Grafik 2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391" y="5326903"/>
            <a:ext cx="871578" cy="622377"/>
          </a:xfrm>
          <a:prstGeom prst="rect">
            <a:avLst/>
          </a:prstGeom>
        </p:spPr>
      </p:pic>
      <p:pic>
        <p:nvPicPr>
          <p:cNvPr id="24" name="Picture 1" descr="C:\Users\d024195\AppData\Local\Temp\Rar$DI37.064\Smart_Data_Innovation_Lab_RGB.jpg"/>
          <p:cNvPicPr/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4597" y="5455760"/>
            <a:ext cx="1318334" cy="364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rafik 24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6628408" y="4303694"/>
            <a:ext cx="1542291" cy="557785"/>
          </a:xfrm>
          <a:prstGeom prst="rect">
            <a:avLst/>
          </a:prstGeom>
        </p:spPr>
      </p:pic>
      <p:pic>
        <p:nvPicPr>
          <p:cNvPr id="40" name="Picture 2" descr="https://aarc-project.eu/wp-content/uploads/2015/04/AARC-1.jpg"/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5" t="11975" r="7185" b="11975"/>
          <a:stretch/>
        </p:blipFill>
        <p:spPr bwMode="auto">
          <a:xfrm>
            <a:off x="3598180" y="5364778"/>
            <a:ext cx="658134" cy="584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616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Selected Activities of Joint R&amp;D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smtClean="0"/>
              <a:t>Climatology</a:t>
            </a:r>
          </a:p>
          <a:p>
            <a:pPr lvl="1"/>
            <a:r>
              <a:rPr lang="en-GB" dirty="0" smtClean="0"/>
              <a:t>Climate Analysis </a:t>
            </a:r>
            <a:br>
              <a:rPr lang="en-GB" dirty="0" smtClean="0"/>
            </a:br>
            <a:r>
              <a:rPr lang="en-GB" dirty="0" smtClean="0"/>
              <a:t>with MEAN Stack</a:t>
            </a:r>
          </a:p>
          <a:p>
            <a:pPr lvl="1"/>
            <a:r>
              <a:rPr lang="en-GB" dirty="0" smtClean="0"/>
              <a:t>NoSQL DBs for </a:t>
            </a:r>
            <a:br>
              <a:rPr lang="en-GB" dirty="0" smtClean="0"/>
            </a:br>
            <a:r>
              <a:rPr lang="en-GB" dirty="0" smtClean="0"/>
              <a:t>GLORIA data</a:t>
            </a:r>
          </a:p>
          <a:p>
            <a:endParaRPr lang="en-GB" b="1" dirty="0" smtClean="0"/>
          </a:p>
          <a:p>
            <a:r>
              <a:rPr lang="en-GB" b="1" dirty="0" smtClean="0"/>
              <a:t>Key Technologies</a:t>
            </a:r>
          </a:p>
          <a:p>
            <a:pPr lvl="1"/>
            <a:r>
              <a:rPr lang="en-GB" dirty="0" smtClean="0"/>
              <a:t>Automated processing in </a:t>
            </a:r>
            <a:br>
              <a:rPr lang="en-GB" dirty="0" smtClean="0"/>
            </a:br>
            <a:r>
              <a:rPr lang="en-GB" dirty="0" smtClean="0"/>
              <a:t>Light Sheet Microscopy </a:t>
            </a:r>
            <a:br>
              <a:rPr lang="en-GB" dirty="0" smtClean="0"/>
            </a:br>
            <a:r>
              <a:rPr lang="en-GB" dirty="0" smtClean="0"/>
              <a:t>(zebrafish imaging data)</a:t>
            </a:r>
          </a:p>
          <a:p>
            <a:pPr lvl="1"/>
            <a:r>
              <a:rPr lang="en-GB" dirty="0" smtClean="0"/>
              <a:t>Open reference data repository</a:t>
            </a:r>
            <a:br>
              <a:rPr lang="en-GB" dirty="0" smtClean="0"/>
            </a:br>
            <a:r>
              <a:rPr lang="en-GB" dirty="0" smtClean="0"/>
              <a:t>to manage large datasets of </a:t>
            </a:r>
            <a:br>
              <a:rPr lang="en-GB" dirty="0" smtClean="0"/>
            </a:br>
            <a:r>
              <a:rPr lang="en-GB" dirty="0" smtClean="0"/>
              <a:t>approx. 100 TB each for </a:t>
            </a:r>
            <a:br>
              <a:rPr lang="en-GB" dirty="0" smtClean="0"/>
            </a:br>
            <a:r>
              <a:rPr lang="en-GB" dirty="0" smtClean="0"/>
              <a:t>Light Optical Nanoscopy</a:t>
            </a:r>
            <a:br>
              <a:rPr lang="en-GB" dirty="0" smtClean="0"/>
            </a:br>
            <a:r>
              <a:rPr lang="en-GB" dirty="0" smtClean="0"/>
              <a:t>(membrane and nucleus </a:t>
            </a:r>
            <a:br>
              <a:rPr lang="en-GB" dirty="0" smtClean="0"/>
            </a:br>
            <a:r>
              <a:rPr lang="en-GB" dirty="0" smtClean="0"/>
              <a:t>architecture on the </a:t>
            </a:r>
            <a:r>
              <a:rPr lang="en-GB" dirty="0" err="1" smtClean="0"/>
              <a:t>nano</a:t>
            </a:r>
            <a:r>
              <a:rPr lang="en-GB" dirty="0" smtClean="0"/>
              <a:t>-scale)</a:t>
            </a:r>
          </a:p>
          <a:p>
            <a:endParaRPr lang="en-GB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4389" y="1018779"/>
            <a:ext cx="3292617" cy="130561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2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7122" y="3861048"/>
            <a:ext cx="4355976" cy="2304256"/>
          </a:xfrm>
          <a:prstGeom prst="rect">
            <a:avLst/>
          </a:prstGeom>
        </p:spPr>
      </p:pic>
      <p:grpSp>
        <p:nvGrpSpPr>
          <p:cNvPr id="6" name="Gruppieren 5"/>
          <p:cNvGrpSpPr/>
          <p:nvPr/>
        </p:nvGrpSpPr>
        <p:grpSpPr>
          <a:xfrm>
            <a:off x="4247541" y="2477716"/>
            <a:ext cx="4404912" cy="1080120"/>
            <a:chOff x="4247541" y="2477716"/>
            <a:chExt cx="4404912" cy="1080120"/>
          </a:xfrm>
        </p:grpSpPr>
        <p:pic>
          <p:nvPicPr>
            <p:cNvPr id="7" name="Grafik 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901" t="23118" r="6356" b="7527"/>
            <a:stretch/>
          </p:blipFill>
          <p:spPr>
            <a:xfrm>
              <a:off x="4247541" y="2477716"/>
              <a:ext cx="1872208" cy="1080120"/>
            </a:xfrm>
            <a:prstGeom prst="rect">
              <a:avLst/>
            </a:prstGeom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71467" y="2477716"/>
              <a:ext cx="1580986" cy="10801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Pfeil nach rechts 8"/>
            <p:cNvSpPr/>
            <p:nvPr/>
          </p:nvSpPr>
          <p:spPr>
            <a:xfrm>
              <a:off x="6266189" y="2873760"/>
              <a:ext cx="709018" cy="2880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41714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Selected Activities of Joint R&amp;D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smtClean="0"/>
              <a:t>Neuroscience</a:t>
            </a:r>
          </a:p>
          <a:p>
            <a:pPr lvl="1"/>
            <a:r>
              <a:rPr lang="en-GB" dirty="0" smtClean="0"/>
              <a:t>Provenance integration in analysis </a:t>
            </a:r>
            <a:br>
              <a:rPr lang="en-GB" dirty="0" smtClean="0"/>
            </a:br>
            <a:r>
              <a:rPr lang="en-GB" dirty="0" smtClean="0"/>
              <a:t>workflow of human brain decoding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b="1" dirty="0" smtClean="0"/>
              <a:t>Energy</a:t>
            </a:r>
          </a:p>
          <a:p>
            <a:pPr lvl="1"/>
            <a:r>
              <a:rPr lang="en-GB" dirty="0" smtClean="0"/>
              <a:t>Secure data management</a:t>
            </a:r>
            <a:br>
              <a:rPr lang="en-GB" dirty="0" smtClean="0"/>
            </a:br>
            <a:r>
              <a:rPr lang="en-GB" dirty="0" smtClean="0"/>
              <a:t>for tech. &amp; eco. analysis</a:t>
            </a:r>
          </a:p>
          <a:p>
            <a:pPr lvl="1"/>
            <a:r>
              <a:rPr lang="en-GB" dirty="0" smtClean="0"/>
              <a:t>Analysing, modelling and </a:t>
            </a:r>
            <a:br>
              <a:rPr lang="en-GB" dirty="0" smtClean="0"/>
            </a:br>
            <a:r>
              <a:rPr lang="en-GB" dirty="0" smtClean="0"/>
              <a:t>simulating future smart power </a:t>
            </a:r>
            <a:br>
              <a:rPr lang="en-GB" dirty="0" smtClean="0"/>
            </a:br>
            <a:r>
              <a:rPr lang="en-GB" dirty="0" smtClean="0"/>
              <a:t>grids with a high amount of </a:t>
            </a:r>
            <a:br>
              <a:rPr lang="en-GB" dirty="0" smtClean="0"/>
            </a:br>
            <a:r>
              <a:rPr lang="en-GB" dirty="0" smtClean="0"/>
              <a:t>renewable energies (</a:t>
            </a:r>
            <a:r>
              <a:rPr lang="en-GB" dirty="0" err="1" smtClean="0"/>
              <a:t>SEnSSiCC</a:t>
            </a:r>
            <a:r>
              <a:rPr lang="en-GB" dirty="0" smtClean="0"/>
              <a:t>)</a:t>
            </a:r>
          </a:p>
          <a:p>
            <a:endParaRPr lang="en-GB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0505" y="1170848"/>
            <a:ext cx="6510727" cy="2257975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2040" y="3717032"/>
            <a:ext cx="3960440" cy="2471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746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Selected Activities of Generic R&amp;D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smtClean="0"/>
              <a:t>AAI / federated Identities</a:t>
            </a:r>
          </a:p>
          <a:p>
            <a:pPr lvl="1"/>
            <a:r>
              <a:rPr lang="en-GB" dirty="0" smtClean="0"/>
              <a:t>Integration of </a:t>
            </a:r>
            <a:r>
              <a:rPr lang="en-GB" dirty="0" err="1" smtClean="0"/>
              <a:t>FedID</a:t>
            </a:r>
            <a:r>
              <a:rPr lang="en-GB" dirty="0" smtClean="0"/>
              <a:t> (</a:t>
            </a:r>
            <a:r>
              <a:rPr lang="en-GB" dirty="0" err="1" smtClean="0"/>
              <a:t>eduGAIN</a:t>
            </a:r>
            <a:r>
              <a:rPr lang="en-GB" dirty="0" smtClean="0"/>
              <a:t>) and OpenID in various services</a:t>
            </a:r>
          </a:p>
          <a:p>
            <a:pPr lvl="1"/>
            <a:r>
              <a:rPr lang="en-GB" dirty="0" smtClean="0"/>
              <a:t>SAML on the </a:t>
            </a:r>
            <a:r>
              <a:rPr lang="en-GB" dirty="0" err="1" smtClean="0"/>
              <a:t>commandline</a:t>
            </a:r>
            <a:r>
              <a:rPr lang="en-GB" dirty="0" smtClean="0"/>
              <a:t> (via LDAP Facade)</a:t>
            </a:r>
          </a:p>
          <a:p>
            <a:pPr lvl="1"/>
            <a:r>
              <a:rPr lang="en-GB" dirty="0" smtClean="0"/>
              <a:t>Interoperability of AAIs and Levels of Assurance, identity harmonisation</a:t>
            </a:r>
          </a:p>
          <a:p>
            <a:r>
              <a:rPr lang="en-GB" b="1" dirty="0" smtClean="0"/>
              <a:t>Archive technologies</a:t>
            </a:r>
          </a:p>
          <a:p>
            <a:pPr lvl="1"/>
            <a:r>
              <a:rPr lang="en-GB" dirty="0" err="1" smtClean="0"/>
              <a:t>Intn</a:t>
            </a:r>
            <a:r>
              <a:rPr lang="en-GB" dirty="0" smtClean="0"/>
              <a:t>. harmonization of </a:t>
            </a:r>
            <a:r>
              <a:rPr lang="en-GB" dirty="0" err="1" smtClean="0"/>
              <a:t>QoS</a:t>
            </a:r>
            <a:r>
              <a:rPr lang="en-GB" dirty="0" smtClean="0"/>
              <a:t> policies for storage via RDA and SNIA/CDMI</a:t>
            </a:r>
          </a:p>
          <a:p>
            <a:pPr lvl="1"/>
            <a:r>
              <a:rPr lang="en-GB" dirty="0" smtClean="0"/>
              <a:t>User registration workflow for long-term archived data</a:t>
            </a:r>
          </a:p>
          <a:p>
            <a:pPr lvl="1"/>
            <a:r>
              <a:rPr lang="en-GB" dirty="0" smtClean="0"/>
              <a:t>Unified approach within EUDAT, INDIGO-</a:t>
            </a:r>
            <a:r>
              <a:rPr lang="en-GB" dirty="0" err="1" smtClean="0"/>
              <a:t>DataCloud</a:t>
            </a:r>
            <a:r>
              <a:rPr lang="en-GB" dirty="0" smtClean="0"/>
              <a:t>, RADAR, …</a:t>
            </a:r>
          </a:p>
          <a:p>
            <a:r>
              <a:rPr lang="en-GB" b="1" dirty="0" smtClean="0"/>
              <a:t>CDMI support </a:t>
            </a:r>
            <a:r>
              <a:rPr lang="en-GB" dirty="0" smtClean="0"/>
              <a:t>in UNICORE and </a:t>
            </a:r>
            <a:r>
              <a:rPr lang="en-GB" dirty="0" err="1" smtClean="0"/>
              <a:t>dCache</a:t>
            </a:r>
            <a:endParaRPr lang="en-GB" dirty="0" smtClean="0"/>
          </a:p>
          <a:p>
            <a:r>
              <a:rPr lang="en-GB" b="1" dirty="0" smtClean="0"/>
              <a:t>Repository System </a:t>
            </a:r>
            <a:r>
              <a:rPr lang="en-GB" dirty="0" smtClean="0"/>
              <a:t>KIT-Data-Manager released as v1.1</a:t>
            </a:r>
          </a:p>
          <a:p>
            <a:r>
              <a:rPr lang="en-GB" b="1" dirty="0" smtClean="0"/>
              <a:t>Provenance</a:t>
            </a:r>
            <a:r>
              <a:rPr lang="en-GB" dirty="0" smtClean="0"/>
              <a:t> extensions for UNICORE and KIT DM</a:t>
            </a:r>
          </a:p>
          <a:p>
            <a:r>
              <a:rPr lang="en-GB" dirty="0" smtClean="0"/>
              <a:t>Generic </a:t>
            </a:r>
            <a:r>
              <a:rPr lang="en-GB" b="1" dirty="0" smtClean="0"/>
              <a:t>Meta Data</a:t>
            </a:r>
            <a:r>
              <a:rPr lang="en-GB" dirty="0" smtClean="0"/>
              <a:t> approach across various communities</a:t>
            </a:r>
          </a:p>
          <a:p>
            <a:r>
              <a:rPr lang="en-GB" dirty="0" smtClean="0"/>
              <a:t>UNICORE extensions</a:t>
            </a:r>
          </a:p>
          <a:p>
            <a:pPr lvl="1"/>
            <a:r>
              <a:rPr lang="en-GB" dirty="0" smtClean="0"/>
              <a:t>REST support (for HBP), Hadoop support, Data Driven Processing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441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Collaborations, Projects, Initiatives</a:t>
            </a:r>
            <a:endParaRPr lang="en-GB" dirty="0"/>
          </a:p>
        </p:txBody>
      </p:sp>
      <p:pic>
        <p:nvPicPr>
          <p:cNvPr id="4" name="Bild 3" descr="DARIAH-DE_Logo_ohne_Unterschrift_CMYK_1.0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921" y="1260022"/>
            <a:ext cx="2117843" cy="631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18" y="1503898"/>
            <a:ext cx="1835147" cy="67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93" y="2627977"/>
            <a:ext cx="1367397" cy="1013483"/>
          </a:xfrm>
          <a:prstGeom prst="rect">
            <a:avLst/>
          </a:prstGeom>
        </p:spPr>
      </p:pic>
      <p:pic>
        <p:nvPicPr>
          <p:cNvPr id="7" name="Picture 6" descr="RDA_Logotype_RGB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482" y="2226681"/>
            <a:ext cx="1528734" cy="998987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120" y="3640457"/>
            <a:ext cx="1765724" cy="364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756" y="3720905"/>
            <a:ext cx="1632138" cy="369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949" y="4037541"/>
            <a:ext cx="1448971" cy="1005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1531745"/>
            <a:ext cx="1166822" cy="833205"/>
          </a:xfrm>
          <a:prstGeom prst="rect">
            <a:avLst/>
          </a:prstGeom>
        </p:spPr>
      </p:pic>
      <p:pic>
        <p:nvPicPr>
          <p:cNvPr id="12" name="Picture 2" descr="https://aarc-project.eu/wp-content/uploads/2015/04/AARC-1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7628" y="3301249"/>
            <a:ext cx="1104057" cy="1104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Grafik 12"/>
          <p:cNvPicPr>
            <a:picLocks noChangeAspect="1"/>
          </p:cNvPicPr>
          <p:nvPr/>
        </p:nvPicPr>
        <p:blipFill rotWithShape="1">
          <a:blip r:embed="rId11"/>
          <a:srcRect l="5952" t="8268" r="5952" b="8268"/>
          <a:stretch/>
        </p:blipFill>
        <p:spPr>
          <a:xfrm>
            <a:off x="2538913" y="4441155"/>
            <a:ext cx="1672903" cy="627339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83216" y="4688036"/>
            <a:ext cx="1377342" cy="833654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729793" y="4515817"/>
            <a:ext cx="1689023" cy="552677"/>
          </a:xfrm>
          <a:prstGeom prst="rect">
            <a:avLst/>
          </a:prstGeom>
        </p:spPr>
      </p:pic>
      <p:pic>
        <p:nvPicPr>
          <p:cNvPr id="16" name="Picture 1" descr="C:\Users\d024195\AppData\Local\Temp\Rar$DI37.064\Smart_Data_Innovation_Lab_RGB.jpg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421" y="5360401"/>
            <a:ext cx="1861765" cy="5149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rafik 16" descr="Bildschirmausschnitt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38" b="9138"/>
          <a:stretch/>
        </p:blipFill>
        <p:spPr>
          <a:xfrm>
            <a:off x="2624705" y="5307057"/>
            <a:ext cx="1961325" cy="619931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902" y="2364950"/>
            <a:ext cx="769768" cy="769768"/>
          </a:xfrm>
          <a:prstGeom prst="rect">
            <a:avLst/>
          </a:prstGeom>
        </p:spPr>
      </p:pic>
      <p:pic>
        <p:nvPicPr>
          <p:cNvPr id="19" name="Picture 2" descr="Logo - Link zur Startseite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50"/>
          <a:stretch/>
        </p:blipFill>
        <p:spPr bwMode="auto">
          <a:xfrm>
            <a:off x="5176017" y="2424634"/>
            <a:ext cx="1035364" cy="86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Logo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002" y="5371379"/>
            <a:ext cx="1409999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ttp://www.dash-project.org/workshop-2014/sppexa-dash.jpg"/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350"/>
          <a:stretch/>
        </p:blipFill>
        <p:spPr bwMode="auto">
          <a:xfrm>
            <a:off x="2082232" y="2346792"/>
            <a:ext cx="887023" cy="464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Grafik 21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086124" y="2815989"/>
            <a:ext cx="848952" cy="562194"/>
          </a:xfrm>
          <a:prstGeom prst="rect">
            <a:avLst/>
          </a:prstGeom>
        </p:spPr>
      </p:pic>
      <p:pic>
        <p:nvPicPr>
          <p:cNvPr id="23" name="image29.png"/>
          <p:cNvPicPr>
            <a:picLocks noChangeAspect="1"/>
          </p:cNvPicPr>
          <p:nvPr/>
        </p:nvPicPr>
        <p:blipFill>
          <a:blip r:embed="rId21" cstate="print"/>
          <a:srcRect t="27728" b="25663"/>
          <a:stretch>
            <a:fillRect/>
          </a:stretch>
        </p:blipFill>
        <p:spPr>
          <a:xfrm>
            <a:off x="7843404" y="2713378"/>
            <a:ext cx="1102582" cy="727005"/>
          </a:xfrm>
          <a:prstGeom prst="rect">
            <a:avLst/>
          </a:prstGeom>
          <a:ln/>
        </p:spPr>
      </p:pic>
      <p:pic>
        <p:nvPicPr>
          <p:cNvPr id="24" name="Grafik 23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6631767" y="1165472"/>
            <a:ext cx="913660" cy="725972"/>
          </a:xfrm>
          <a:prstGeom prst="rect">
            <a:avLst/>
          </a:prstGeom>
        </p:spPr>
      </p:pic>
      <p:pic>
        <p:nvPicPr>
          <p:cNvPr id="25" name="Picture 2" descr="http://1.1.1.1/bmi/www.eu-t0.eu/local/cache-vignettes/L150xH83/arton292-f84f9.png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484" y="1052736"/>
            <a:ext cx="1428750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227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Helmholtz Data Federation (HDF); </a:t>
            </a:r>
            <a:br>
              <a:rPr lang="de-DE" dirty="0" smtClean="0"/>
            </a:br>
            <a:r>
              <a:rPr lang="de-DE" dirty="0" err="1" smtClean="0"/>
              <a:t>coordinated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KIT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8313" y="1268413"/>
            <a:ext cx="8352160" cy="4525962"/>
          </a:xfrm>
        </p:spPr>
        <p:txBody>
          <a:bodyPr/>
          <a:lstStyle/>
          <a:p>
            <a:r>
              <a:rPr lang="en-US" dirty="0"/>
              <a:t>Helmholtz Association is developing a </a:t>
            </a:r>
            <a:r>
              <a:rPr lang="en-US" b="1" dirty="0"/>
              <a:t>federated research data infrastructure</a:t>
            </a:r>
            <a:r>
              <a:rPr lang="en-US" dirty="0"/>
              <a:t> in Germany for the benefit of and open to the full German science system to promote and foster excellent science</a:t>
            </a:r>
          </a:p>
          <a:p>
            <a:pPr lvl="1"/>
            <a:r>
              <a:rPr lang="en-US" dirty="0"/>
              <a:t>Addressing community-specific requirements</a:t>
            </a:r>
          </a:p>
          <a:p>
            <a:pPr lvl="1"/>
            <a:r>
              <a:rPr lang="en-US" dirty="0"/>
              <a:t>Finding, accessing, linking, </a:t>
            </a:r>
            <a:r>
              <a:rPr lang="en-US" dirty="0" err="1"/>
              <a:t>analysing</a:t>
            </a:r>
            <a:r>
              <a:rPr lang="en-US" dirty="0"/>
              <a:t> scientific multi-disciplinary data</a:t>
            </a:r>
          </a:p>
          <a:p>
            <a:pPr lvl="1"/>
            <a:r>
              <a:rPr lang="en-US" dirty="0"/>
              <a:t>Long-term preservation, curation, availability and usability of research data</a:t>
            </a:r>
          </a:p>
          <a:p>
            <a:pPr lvl="1"/>
            <a:r>
              <a:rPr lang="en-US" dirty="0"/>
              <a:t>Data ownership remains with the scientific disciplines</a:t>
            </a:r>
          </a:p>
          <a:p>
            <a:pPr lvl="1"/>
            <a:r>
              <a:rPr lang="en-US" dirty="0"/>
              <a:t>Secure federation of existing data </a:t>
            </a:r>
            <a:r>
              <a:rPr lang="en-US" dirty="0" err="1"/>
              <a:t>centres</a:t>
            </a:r>
            <a:r>
              <a:rPr lang="en-US" dirty="0"/>
              <a:t> with uplinks to EU/Intl.</a:t>
            </a:r>
          </a:p>
          <a:p>
            <a:r>
              <a:rPr lang="en-US" dirty="0" smtClean="0"/>
              <a:t>National </a:t>
            </a:r>
            <a:r>
              <a:rPr lang="en-US" dirty="0"/>
              <a:t>building block for </a:t>
            </a:r>
            <a:r>
              <a:rPr lang="en-US" dirty="0" smtClean="0"/>
              <a:t>the </a:t>
            </a:r>
            <a:r>
              <a:rPr lang="en-US" b="1" dirty="0" smtClean="0"/>
              <a:t>European </a:t>
            </a:r>
            <a:r>
              <a:rPr lang="en-US" b="1" dirty="0"/>
              <a:t>Open Science Cloud </a:t>
            </a:r>
            <a:r>
              <a:rPr lang="en-US" b="1" dirty="0" smtClean="0"/>
              <a:t>(EOSC</a:t>
            </a:r>
            <a:r>
              <a:rPr lang="en-US" b="1" dirty="0"/>
              <a:t>)</a:t>
            </a:r>
          </a:p>
          <a:p>
            <a:r>
              <a:rPr lang="en-US" dirty="0" smtClean="0"/>
              <a:t>Comprising </a:t>
            </a:r>
            <a:r>
              <a:rPr lang="en-US" dirty="0"/>
              <a:t>three elements</a:t>
            </a:r>
          </a:p>
          <a:p>
            <a:pPr lvl="1"/>
            <a:r>
              <a:rPr lang="en-US" dirty="0"/>
              <a:t>1) Innovative </a:t>
            </a:r>
            <a:r>
              <a:rPr lang="en-US" b="1" dirty="0"/>
              <a:t>software</a:t>
            </a:r>
            <a:r>
              <a:rPr lang="en-US" dirty="0"/>
              <a:t> technologies for data management and analysis</a:t>
            </a:r>
          </a:p>
          <a:p>
            <a:pPr lvl="1"/>
            <a:r>
              <a:rPr lang="en-US" dirty="0"/>
              <a:t>2) Excellent user</a:t>
            </a:r>
            <a:r>
              <a:rPr lang="en-US" b="1" dirty="0"/>
              <a:t> support </a:t>
            </a:r>
            <a:r>
              <a:rPr lang="en-US" dirty="0"/>
              <a:t>and joint R&amp;D</a:t>
            </a:r>
          </a:p>
          <a:p>
            <a:pPr lvl="1"/>
            <a:r>
              <a:rPr lang="en-US" dirty="0"/>
              <a:t>3) Leading-edge storage and analysis </a:t>
            </a:r>
            <a:r>
              <a:rPr lang="en-US" b="1" dirty="0"/>
              <a:t>hardware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02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Helmholtz Data Federation (HDF)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Initial set of scientific cases identified</a:t>
            </a:r>
            <a:br>
              <a:rPr lang="en-US" dirty="0"/>
            </a:br>
            <a:r>
              <a:rPr lang="en-US" dirty="0"/>
              <a:t>by the 6 Helmholtz partners</a:t>
            </a:r>
          </a:p>
          <a:p>
            <a:endParaRPr lang="en-US" dirty="0"/>
          </a:p>
          <a:p>
            <a:r>
              <a:rPr lang="en-US" dirty="0"/>
              <a:t>Reviewer statements:</a:t>
            </a:r>
          </a:p>
          <a:p>
            <a:pPr lvl="1"/>
            <a:r>
              <a:rPr lang="en-US" dirty="0"/>
              <a:t>“Sharing of infrastructure, services and </a:t>
            </a:r>
            <a:br>
              <a:rPr lang="en-US" dirty="0"/>
            </a:br>
            <a:r>
              <a:rPr lang="en-US" dirty="0"/>
              <a:t>datasets opens the way for </a:t>
            </a:r>
            <a:r>
              <a:rPr lang="en-US" b="1" dirty="0"/>
              <a:t>improved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cross-disciplinary </a:t>
            </a:r>
            <a:r>
              <a:rPr lang="en-US" b="1" dirty="0"/>
              <a:t>working and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re-use </a:t>
            </a:r>
            <a:r>
              <a:rPr lang="en-US" b="1" dirty="0"/>
              <a:t>of data</a:t>
            </a:r>
            <a:r>
              <a:rPr lang="en-US" dirty="0"/>
              <a:t>.”</a:t>
            </a:r>
          </a:p>
          <a:p>
            <a:pPr lvl="1"/>
            <a:r>
              <a:rPr lang="en-US" dirty="0" smtClean="0"/>
              <a:t>“…</a:t>
            </a:r>
            <a:r>
              <a:rPr lang="en-US" b="1" dirty="0"/>
              <a:t>great potential to contribute to </a:t>
            </a:r>
            <a:br>
              <a:rPr lang="en-US" b="1" dirty="0"/>
            </a:br>
            <a:r>
              <a:rPr lang="en-US" b="1" dirty="0"/>
              <a:t>solving major challenges facing </a:t>
            </a:r>
            <a:br>
              <a:rPr lang="en-US" b="1" dirty="0"/>
            </a:br>
            <a:r>
              <a:rPr lang="en-US" b="1" dirty="0"/>
              <a:t>society </a:t>
            </a:r>
            <a:r>
              <a:rPr lang="en-US" dirty="0"/>
              <a:t>(including pure attainment </a:t>
            </a:r>
            <a:br>
              <a:rPr lang="en-US" dirty="0"/>
            </a:br>
            <a:r>
              <a:rPr lang="en-US" dirty="0"/>
              <a:t>of new insights).”</a:t>
            </a:r>
          </a:p>
          <a:p>
            <a:pPr lvl="1"/>
            <a:r>
              <a:rPr lang="en-US" dirty="0"/>
              <a:t>“…will be a </a:t>
            </a:r>
            <a:r>
              <a:rPr lang="en-US" b="1" dirty="0"/>
              <a:t>first example of a </a:t>
            </a:r>
            <a:br>
              <a:rPr lang="en-US" b="1" dirty="0"/>
            </a:br>
            <a:r>
              <a:rPr lang="en-US" b="1" dirty="0"/>
              <a:t>national shared research data </a:t>
            </a:r>
            <a:br>
              <a:rPr lang="en-US" b="1" dirty="0"/>
            </a:br>
            <a:r>
              <a:rPr lang="en-US" b="1" dirty="0"/>
              <a:t>infrastructure in Europe.</a:t>
            </a:r>
            <a:r>
              <a:rPr lang="en-US" dirty="0"/>
              <a:t>”</a:t>
            </a:r>
          </a:p>
          <a:p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8650" y="1268760"/>
            <a:ext cx="3673830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51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655</Words>
  <Application>Microsoft Office PowerPoint</Application>
  <PresentationFormat>Bildschirmpräsentation (4:3)</PresentationFormat>
  <Paragraphs>148</Paragraphs>
  <Slides>13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6" baseType="lpstr">
      <vt:lpstr>Arial</vt:lpstr>
      <vt:lpstr>Courier New</vt:lpstr>
      <vt:lpstr>Standarddesign</vt:lpstr>
      <vt:lpstr>“The Challenge of Big Data in Science”</vt:lpstr>
      <vt:lpstr>Structure and Aims of LSDMA</vt:lpstr>
      <vt:lpstr>Facts and Figures</vt:lpstr>
      <vt:lpstr>Selected Activities of Joint R&amp;D</vt:lpstr>
      <vt:lpstr>Selected Activities of Joint R&amp;D</vt:lpstr>
      <vt:lpstr>Selected Activities of Generic R&amp;D</vt:lpstr>
      <vt:lpstr>Collaborations, Projects, Initiatives</vt:lpstr>
      <vt:lpstr>Helmholtz Data Federation (HDF);  coordinated by KIT</vt:lpstr>
      <vt:lpstr>Helmholtz Data Federation (HDF)</vt:lpstr>
      <vt:lpstr>Agenda for Today</vt:lpstr>
      <vt:lpstr>Agenda for Today – cont‘d</vt:lpstr>
      <vt:lpstr>Logistics</vt:lpstr>
      <vt:lpstr>Thanks</vt:lpstr>
    </vt:vector>
  </TitlesOfParts>
  <Company>Karlsruhe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Herrmann</dc:creator>
  <cp:lastModifiedBy>Streit</cp:lastModifiedBy>
  <cp:revision>206</cp:revision>
  <dcterms:created xsi:type="dcterms:W3CDTF">2012-03-14T13:25:35Z</dcterms:created>
  <dcterms:modified xsi:type="dcterms:W3CDTF">2016-10-05T04:43:40Z</dcterms:modified>
</cp:coreProperties>
</file>