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3" r:id="rId2"/>
    <p:sldId id="770" r:id="rId3"/>
    <p:sldId id="800" r:id="rId4"/>
    <p:sldId id="776" r:id="rId5"/>
    <p:sldId id="781" r:id="rId6"/>
    <p:sldId id="811" r:id="rId7"/>
    <p:sldId id="780" r:id="rId8"/>
    <p:sldId id="778" r:id="rId9"/>
    <p:sldId id="799" r:id="rId10"/>
    <p:sldId id="775" r:id="rId11"/>
    <p:sldId id="812" r:id="rId12"/>
    <p:sldId id="749" r:id="rId13"/>
    <p:sldId id="820" r:id="rId14"/>
    <p:sldId id="817" r:id="rId15"/>
    <p:sldId id="813" r:id="rId16"/>
    <p:sldId id="821" r:id="rId17"/>
    <p:sldId id="818" r:id="rId18"/>
    <p:sldId id="791" r:id="rId19"/>
    <p:sldId id="807" r:id="rId20"/>
    <p:sldId id="822" r:id="rId21"/>
    <p:sldId id="819" r:id="rId22"/>
    <p:sldId id="815" r:id="rId23"/>
    <p:sldId id="816" r:id="rId2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30C2251-355C-4528-B55E-8407F803CF49}">
          <p14:sldIdLst>
            <p14:sldId id="273"/>
            <p14:sldId id="770"/>
            <p14:sldId id="800"/>
            <p14:sldId id="776"/>
            <p14:sldId id="781"/>
            <p14:sldId id="811"/>
            <p14:sldId id="780"/>
            <p14:sldId id="778"/>
            <p14:sldId id="799"/>
            <p14:sldId id="775"/>
            <p14:sldId id="812"/>
            <p14:sldId id="749"/>
            <p14:sldId id="820"/>
            <p14:sldId id="817"/>
            <p14:sldId id="813"/>
            <p14:sldId id="821"/>
            <p14:sldId id="818"/>
            <p14:sldId id="791"/>
            <p14:sldId id="807"/>
            <p14:sldId id="822"/>
            <p14:sldId id="819"/>
            <p14:sldId id="815"/>
            <p14:sldId id="8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CE6F2"/>
    <a:srgbClr val="FAC090"/>
    <a:srgbClr val="B9CDE5"/>
    <a:srgbClr val="586821"/>
    <a:srgbClr val="5A6928"/>
    <a:srgbClr val="375285"/>
    <a:srgbClr val="C4BD97"/>
    <a:srgbClr val="006CC2"/>
    <a:srgbClr val="566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0" autoAdjust="0"/>
    <p:restoredTop sz="86441" autoAdjust="0"/>
  </p:normalViewPr>
  <p:slideViewPr>
    <p:cSldViewPr>
      <p:cViewPr varScale="1">
        <p:scale>
          <a:sx n="84" d="100"/>
          <a:sy n="84" d="100"/>
        </p:scale>
        <p:origin x="-1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76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0CCB9ADB-0C08-49E0-8C87-5312C6091897}" type="datetimeFigureOut">
              <a:rPr lang="en-GB" smtClean="0"/>
              <a:pPr/>
              <a:t>04/10/16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73"/>
            <a:ext cx="3077137" cy="512303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19B6B217-4C80-4AE0-A41B-B36EA8DE32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7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12BCC7C1-15AF-44C8-9096-7148817543E9}" type="datetimeFigureOut">
              <a:rPr lang="en-GB" smtClean="0"/>
              <a:pPr/>
              <a:t>04/10/16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0" y="4861155"/>
            <a:ext cx="5680103" cy="4605821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73"/>
            <a:ext cx="3077137" cy="512303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1BD0E84C-75B7-4C22-A139-55D1DE75A3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251">
              <a:defRPr sz="3300" b="1">
                <a:solidFill>
                  <a:schemeClr val="bg2"/>
                </a:solidFill>
                <a:latin typeface="Times New Roman" pitchFamily="18" charset="0"/>
              </a:defRPr>
            </a:lvl1pPr>
            <a:lvl2pPr marL="775863" indent="-298409" defTabSz="953251">
              <a:defRPr sz="33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93635" indent="-238727" defTabSz="953251">
              <a:defRPr sz="33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71089" indent="-238727" defTabSz="953251">
              <a:defRPr sz="3300" b="1">
                <a:solidFill>
                  <a:schemeClr val="bg2"/>
                </a:solidFill>
                <a:latin typeface="Times New Roman" pitchFamily="18" charset="0"/>
              </a:defRPr>
            </a:lvl4pPr>
            <a:lvl5pPr marL="2148543" indent="-238727" defTabSz="953251">
              <a:defRPr sz="3300" b="1">
                <a:solidFill>
                  <a:schemeClr val="bg2"/>
                </a:solidFill>
                <a:latin typeface="Times New Roman" pitchFamily="18" charset="0"/>
              </a:defRPr>
            </a:lvl5pPr>
            <a:lvl6pPr marL="2625997" indent="-238727" algn="ctr" defTabSz="953251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Times New Roman" pitchFamily="18" charset="0"/>
              </a:defRPr>
            </a:lvl6pPr>
            <a:lvl7pPr marL="3103451" indent="-238727" algn="ctr" defTabSz="953251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Times New Roman" pitchFamily="18" charset="0"/>
              </a:defRPr>
            </a:lvl7pPr>
            <a:lvl8pPr marL="3580905" indent="-238727" algn="ctr" defTabSz="953251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Times New Roman" pitchFamily="18" charset="0"/>
              </a:defRPr>
            </a:lvl8pPr>
            <a:lvl9pPr marL="4058359" indent="-238727" algn="ctr" defTabSz="953251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332E4C65-5061-4385-B8AF-72A6D2249C4D}" type="slidenum">
              <a:rPr lang="en-GB" sz="1000" b="0"/>
              <a:pPr/>
              <a:t>1</a:t>
            </a:fld>
            <a:endParaRPr lang="en-GB" sz="10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E84C-75B7-4C22-A139-55D1DE75A3C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1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4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8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8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4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59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2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4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3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hidden">
          <a:xfrm>
            <a:off x="4688" y="6593250"/>
            <a:ext cx="9144000" cy="292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>
              <a:latin typeface="Times New Roman" pitchFamily="-65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1" y="148168"/>
            <a:ext cx="7787209" cy="672100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9" y="6480807"/>
            <a:ext cx="2133600" cy="25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IG-ETRD @ RDA7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8888" y="6480807"/>
            <a:ext cx="2895600" cy="25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Data Science Competences and BoK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486619"/>
            <a:ext cx="2133600" cy="252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Slide_</a:t>
            </a:r>
            <a:fld id="{5444D61A-D5EF-4AD7-8CFF-82B00AE13C4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0" y="1012825"/>
            <a:ext cx="9144001" cy="144463"/>
            <a:chOff x="49" y="504"/>
            <a:chExt cx="6203" cy="97"/>
          </a:xfrm>
        </p:grpSpPr>
        <p:sp>
          <p:nvSpPr>
            <p:cNvPr id="8" name="Rectangle 34"/>
            <p:cNvSpPr>
              <a:spLocks noChangeArrowheads="1"/>
            </p:cNvSpPr>
            <p:nvPr/>
          </p:nvSpPr>
          <p:spPr bwMode="ltGray">
            <a:xfrm>
              <a:off x="49" y="504"/>
              <a:ext cx="6203" cy="4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65" charset="0"/>
              </a:endParaRPr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ltGray">
            <a:xfrm>
              <a:off x="49" y="585"/>
              <a:ext cx="6203" cy="1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65" charset="0"/>
              </a:endParaRP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0"/>
            <a:ext cx="793750" cy="969963"/>
            <a:chOff x="0" y="17"/>
            <a:chExt cx="508" cy="635"/>
          </a:xfrm>
        </p:grpSpPr>
        <p:sp>
          <p:nvSpPr>
            <p:cNvPr id="11" name="Freeform 37"/>
            <p:cNvSpPr>
              <a:spLocks/>
            </p:cNvSpPr>
            <p:nvPr/>
          </p:nvSpPr>
          <p:spPr bwMode="ltGray">
            <a:xfrm>
              <a:off x="0" y="17"/>
              <a:ext cx="508" cy="635"/>
            </a:xfrm>
            <a:custGeom>
              <a:avLst/>
              <a:gdLst/>
              <a:ahLst/>
              <a:cxnLst>
                <a:cxn ang="0">
                  <a:pos x="173" y="287"/>
                </a:cxn>
                <a:cxn ang="0">
                  <a:pos x="70" y="0"/>
                </a:cxn>
                <a:cxn ang="0">
                  <a:pos x="215" y="255"/>
                </a:cxn>
                <a:cxn ang="0">
                  <a:pos x="360" y="0"/>
                </a:cxn>
                <a:cxn ang="0">
                  <a:pos x="255" y="287"/>
                </a:cxn>
                <a:cxn ang="0">
                  <a:pos x="507" y="317"/>
                </a:cxn>
                <a:cxn ang="0">
                  <a:pos x="254" y="346"/>
                </a:cxn>
                <a:cxn ang="0">
                  <a:pos x="360" y="634"/>
                </a:cxn>
                <a:cxn ang="0">
                  <a:pos x="215" y="378"/>
                </a:cxn>
                <a:cxn ang="0">
                  <a:pos x="70" y="634"/>
                </a:cxn>
                <a:cxn ang="0">
                  <a:pos x="171" y="348"/>
                </a:cxn>
                <a:cxn ang="0">
                  <a:pos x="0" y="326"/>
                </a:cxn>
                <a:cxn ang="0">
                  <a:pos x="0" y="307"/>
                </a:cxn>
                <a:cxn ang="0">
                  <a:pos x="173" y="287"/>
                </a:cxn>
              </a:cxnLst>
              <a:rect l="0" t="0" r="r" b="b"/>
              <a:pathLst>
                <a:path w="508" h="635">
                  <a:moveTo>
                    <a:pt x="173" y="287"/>
                  </a:moveTo>
                  <a:lnTo>
                    <a:pt x="70" y="0"/>
                  </a:lnTo>
                  <a:lnTo>
                    <a:pt x="215" y="255"/>
                  </a:lnTo>
                  <a:lnTo>
                    <a:pt x="360" y="0"/>
                  </a:lnTo>
                  <a:lnTo>
                    <a:pt x="255" y="287"/>
                  </a:lnTo>
                  <a:lnTo>
                    <a:pt x="507" y="317"/>
                  </a:lnTo>
                  <a:lnTo>
                    <a:pt x="254" y="346"/>
                  </a:lnTo>
                  <a:lnTo>
                    <a:pt x="360" y="634"/>
                  </a:lnTo>
                  <a:lnTo>
                    <a:pt x="215" y="378"/>
                  </a:lnTo>
                  <a:lnTo>
                    <a:pt x="70" y="634"/>
                  </a:lnTo>
                  <a:lnTo>
                    <a:pt x="171" y="348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173" y="28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65" charset="0"/>
              </a:endParaRPr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ltGray">
            <a:xfrm>
              <a:off x="3" y="103"/>
              <a:ext cx="426" cy="461"/>
            </a:xfrm>
            <a:custGeom>
              <a:avLst/>
              <a:gdLst/>
              <a:ahLst/>
              <a:cxnLst>
                <a:cxn ang="0">
                  <a:pos x="170" y="202"/>
                </a:cxn>
                <a:cxn ang="0">
                  <a:pos x="105" y="0"/>
                </a:cxn>
                <a:cxn ang="0">
                  <a:pos x="213" y="169"/>
                </a:cxn>
                <a:cxn ang="0">
                  <a:pos x="316" y="0"/>
                </a:cxn>
                <a:cxn ang="0">
                  <a:pos x="253" y="202"/>
                </a:cxn>
                <a:cxn ang="0">
                  <a:pos x="425" y="231"/>
                </a:cxn>
                <a:cxn ang="0">
                  <a:pos x="252" y="258"/>
                </a:cxn>
                <a:cxn ang="0">
                  <a:pos x="316" y="461"/>
                </a:cxn>
                <a:cxn ang="0">
                  <a:pos x="213" y="291"/>
                </a:cxn>
                <a:cxn ang="0">
                  <a:pos x="105" y="461"/>
                </a:cxn>
                <a:cxn ang="0">
                  <a:pos x="169" y="261"/>
                </a:cxn>
                <a:cxn ang="0">
                  <a:pos x="0" y="231"/>
                </a:cxn>
                <a:cxn ang="0">
                  <a:pos x="170" y="202"/>
                </a:cxn>
              </a:cxnLst>
              <a:rect l="0" t="0" r="r" b="b"/>
              <a:pathLst>
                <a:path w="426" h="462">
                  <a:moveTo>
                    <a:pt x="170" y="202"/>
                  </a:moveTo>
                  <a:lnTo>
                    <a:pt x="105" y="0"/>
                  </a:lnTo>
                  <a:lnTo>
                    <a:pt x="213" y="169"/>
                  </a:lnTo>
                  <a:lnTo>
                    <a:pt x="316" y="0"/>
                  </a:lnTo>
                  <a:lnTo>
                    <a:pt x="253" y="202"/>
                  </a:lnTo>
                  <a:lnTo>
                    <a:pt x="425" y="231"/>
                  </a:lnTo>
                  <a:lnTo>
                    <a:pt x="252" y="258"/>
                  </a:lnTo>
                  <a:lnTo>
                    <a:pt x="316" y="461"/>
                  </a:lnTo>
                  <a:lnTo>
                    <a:pt x="213" y="291"/>
                  </a:lnTo>
                  <a:lnTo>
                    <a:pt x="105" y="461"/>
                  </a:lnTo>
                  <a:lnTo>
                    <a:pt x="169" y="261"/>
                  </a:lnTo>
                  <a:lnTo>
                    <a:pt x="0" y="231"/>
                  </a:lnTo>
                  <a:lnTo>
                    <a:pt x="170" y="202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65" charset="0"/>
              </a:endParaRPr>
            </a:p>
          </p:txBody>
        </p:sp>
        <p:sp>
          <p:nvSpPr>
            <p:cNvPr id="13" name="Freeform 39"/>
            <p:cNvSpPr>
              <a:spLocks/>
            </p:cNvSpPr>
            <p:nvPr/>
          </p:nvSpPr>
          <p:spPr bwMode="ltGray">
            <a:xfrm>
              <a:off x="65" y="114"/>
              <a:ext cx="301" cy="440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36" y="189"/>
                </a:cxn>
                <a:cxn ang="0">
                  <a:pos x="150" y="0"/>
                </a:cxn>
                <a:cxn ang="0">
                  <a:pos x="163" y="189"/>
                </a:cxn>
                <a:cxn ang="0">
                  <a:pos x="298" y="108"/>
                </a:cxn>
                <a:cxn ang="0">
                  <a:pos x="177" y="220"/>
                </a:cxn>
                <a:cxn ang="0">
                  <a:pos x="300" y="330"/>
                </a:cxn>
                <a:cxn ang="0">
                  <a:pos x="163" y="250"/>
                </a:cxn>
                <a:cxn ang="0">
                  <a:pos x="150" y="439"/>
                </a:cxn>
                <a:cxn ang="0">
                  <a:pos x="136" y="250"/>
                </a:cxn>
                <a:cxn ang="0">
                  <a:pos x="0" y="330"/>
                </a:cxn>
                <a:cxn ang="0">
                  <a:pos x="122" y="220"/>
                </a:cxn>
                <a:cxn ang="0">
                  <a:pos x="0" y="111"/>
                </a:cxn>
              </a:cxnLst>
              <a:rect l="0" t="0" r="r" b="b"/>
              <a:pathLst>
                <a:path w="301" h="440">
                  <a:moveTo>
                    <a:pt x="0" y="111"/>
                  </a:moveTo>
                  <a:lnTo>
                    <a:pt x="136" y="189"/>
                  </a:lnTo>
                  <a:lnTo>
                    <a:pt x="150" y="0"/>
                  </a:lnTo>
                  <a:lnTo>
                    <a:pt x="163" y="189"/>
                  </a:lnTo>
                  <a:lnTo>
                    <a:pt x="298" y="108"/>
                  </a:lnTo>
                  <a:lnTo>
                    <a:pt x="177" y="220"/>
                  </a:lnTo>
                  <a:lnTo>
                    <a:pt x="300" y="330"/>
                  </a:lnTo>
                  <a:lnTo>
                    <a:pt x="163" y="250"/>
                  </a:lnTo>
                  <a:lnTo>
                    <a:pt x="150" y="439"/>
                  </a:lnTo>
                  <a:lnTo>
                    <a:pt x="136" y="250"/>
                  </a:lnTo>
                  <a:lnTo>
                    <a:pt x="0" y="330"/>
                  </a:lnTo>
                  <a:lnTo>
                    <a:pt x="122" y="220"/>
                  </a:lnTo>
                  <a:lnTo>
                    <a:pt x="0" y="111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65" charset="0"/>
              </a:endParaRPr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ltGray">
            <a:xfrm>
              <a:off x="179" y="277"/>
              <a:ext cx="75" cy="11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0" y="40"/>
                </a:cxn>
                <a:cxn ang="0">
                  <a:pos x="37" y="0"/>
                </a:cxn>
                <a:cxn ang="0">
                  <a:pos x="43" y="40"/>
                </a:cxn>
                <a:cxn ang="0">
                  <a:pos x="74" y="26"/>
                </a:cxn>
                <a:cxn ang="0">
                  <a:pos x="50" y="55"/>
                </a:cxn>
                <a:cxn ang="0">
                  <a:pos x="74" y="81"/>
                </a:cxn>
                <a:cxn ang="0">
                  <a:pos x="43" y="69"/>
                </a:cxn>
                <a:cxn ang="0">
                  <a:pos x="37" y="110"/>
                </a:cxn>
                <a:cxn ang="0">
                  <a:pos x="30" y="69"/>
                </a:cxn>
                <a:cxn ang="0">
                  <a:pos x="0" y="81"/>
                </a:cxn>
                <a:cxn ang="0">
                  <a:pos x="23" y="55"/>
                </a:cxn>
                <a:cxn ang="0">
                  <a:pos x="0" y="26"/>
                </a:cxn>
              </a:cxnLst>
              <a:rect l="0" t="0" r="r" b="b"/>
              <a:pathLst>
                <a:path w="75" h="111">
                  <a:moveTo>
                    <a:pt x="0" y="26"/>
                  </a:moveTo>
                  <a:lnTo>
                    <a:pt x="30" y="40"/>
                  </a:lnTo>
                  <a:lnTo>
                    <a:pt x="37" y="0"/>
                  </a:lnTo>
                  <a:lnTo>
                    <a:pt x="43" y="40"/>
                  </a:lnTo>
                  <a:lnTo>
                    <a:pt x="74" y="26"/>
                  </a:lnTo>
                  <a:lnTo>
                    <a:pt x="50" y="55"/>
                  </a:lnTo>
                  <a:lnTo>
                    <a:pt x="74" y="81"/>
                  </a:lnTo>
                  <a:lnTo>
                    <a:pt x="43" y="69"/>
                  </a:lnTo>
                  <a:lnTo>
                    <a:pt x="37" y="110"/>
                  </a:lnTo>
                  <a:lnTo>
                    <a:pt x="30" y="69"/>
                  </a:lnTo>
                  <a:lnTo>
                    <a:pt x="0" y="81"/>
                  </a:lnTo>
                  <a:lnTo>
                    <a:pt x="23" y="55"/>
                  </a:lnTo>
                  <a:lnTo>
                    <a:pt x="0" y="26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04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hyperlink" Target="http://cordis.europa.eu/fp7/ict/e-infrastructure/docs/hlg-sdi-report.pdf" TargetMode="External"/><Relationship Id="rId6" Type="http://schemas.openxmlformats.org/officeDocument/2006/relationships/hyperlink" Target="https://rd-alliance.org/data-harvest-report-sharing-data-knowledge-jobs-and-growth.html" TargetMode="External"/><Relationship Id="rId7" Type="http://schemas.openxmlformats.org/officeDocument/2006/relationships/image" Target="../media/image13.png"/><Relationship Id="rId8" Type="http://schemas.openxmlformats.org/officeDocument/2006/relationships/hyperlink" Target="https://www.rd-alliance.org/" TargetMode="External"/><Relationship Id="rId9" Type="http://schemas.openxmlformats.org/officeDocument/2006/relationships/hyperlink" Target="http://jtc1bigdatasg.nist.gov/home.php" TargetMode="External"/><Relationship Id="rId1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earch.microsoft.com/en-us/collaboration/fourthparadig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564" y="1052736"/>
            <a:ext cx="7776864" cy="3240360"/>
          </a:xfrm>
          <a:noFill/>
        </p:spPr>
        <p:txBody>
          <a:bodyPr lIns="91905" rIns="91905">
            <a:noAutofit/>
          </a:bodyPr>
          <a:lstStyle/>
          <a:p>
            <a:pPr algn="ctr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US" sz="2800" b="1" dirty="0"/>
              <a:t>The role of the EDISON Framework in building Data Science professionals: one size definitely does not fit </a:t>
            </a:r>
            <a:r>
              <a:rPr lang="en-US" sz="2800" b="1" dirty="0" smtClean="0"/>
              <a:t>all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b="1" dirty="0" smtClean="0"/>
              <a:t>The </a:t>
            </a:r>
            <a:r>
              <a:rPr lang="en-GB" sz="2400" b="1" dirty="0"/>
              <a:t>Challenge of Big Data in </a:t>
            </a:r>
            <a:r>
              <a:rPr lang="en-GB" sz="2400" b="1" dirty="0" smtClean="0"/>
              <a:t>Science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dirty="0" smtClean="0"/>
              <a:t> Karlsruhe Institute of Technology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5</a:t>
            </a:r>
            <a:r>
              <a:rPr lang="en-GB" sz="2400" dirty="0" smtClean="0"/>
              <a:t> </a:t>
            </a:r>
            <a:r>
              <a:rPr lang="en-GB" sz="2400" dirty="0" smtClean="0"/>
              <a:t>Octo</a:t>
            </a:r>
            <a:r>
              <a:rPr lang="en-GB" sz="2400" dirty="0" smtClean="0"/>
              <a:t>ber </a:t>
            </a:r>
            <a:r>
              <a:rPr lang="en-GB" sz="2400" dirty="0" smtClean="0"/>
              <a:t>2016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3589" y="5414606"/>
            <a:ext cx="2584635" cy="858710"/>
          </a:xfrm>
          <a:noFill/>
        </p:spPr>
        <p:txBody>
          <a:bodyPr lIns="91905" rIns="91905">
            <a:normAutofit lnSpcReduction="10000"/>
          </a:bodyPr>
          <a:lstStyle/>
          <a:p>
            <a:r>
              <a:rPr lang="en-GB" sz="1700" dirty="0" smtClean="0"/>
              <a:t>Steve Brewer</a:t>
            </a:r>
          </a:p>
          <a:p>
            <a:r>
              <a:rPr lang="en-GB" sz="1700" dirty="0" smtClean="0"/>
              <a:t>EDISON, University </a:t>
            </a:r>
            <a:r>
              <a:rPr lang="en-GB" sz="1700" dirty="0" smtClean="0"/>
              <a:t>of Southampton</a:t>
            </a:r>
          </a:p>
          <a:p>
            <a:endParaRPr lang="en-GB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500" y="5695536"/>
            <a:ext cx="3564396" cy="99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EDISON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ducation for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ata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ntensive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cience to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pen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ew science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frontiers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Grant 675419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INFRASUPP-4-2015: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CSA)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3125836" cy="946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476" y="5206640"/>
            <a:ext cx="1905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0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EDISON Impact goal and objectives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EDISON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Afgeronde rechthoek 14"/>
          <p:cNvSpPr/>
          <p:nvPr/>
        </p:nvSpPr>
        <p:spPr>
          <a:xfrm>
            <a:off x="1224947" y="2346022"/>
            <a:ext cx="7631529" cy="39650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hthoek 3"/>
          <p:cNvSpPr/>
          <p:nvPr/>
        </p:nvSpPr>
        <p:spPr>
          <a:xfrm>
            <a:off x="1502667" y="1448780"/>
            <a:ext cx="7028272" cy="764748"/>
          </a:xfrm>
          <a:prstGeom prst="rect">
            <a:avLst/>
          </a:prstGeom>
          <a:solidFill>
            <a:srgbClr val="FF9FA4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Dramatically increase the number of data scientists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9" name="Rechthoek 4"/>
          <p:cNvSpPr/>
          <p:nvPr/>
        </p:nvSpPr>
        <p:spPr>
          <a:xfrm>
            <a:off x="1502667" y="2494067"/>
            <a:ext cx="2132387" cy="9005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000000"/>
                </a:solidFill>
              </a:rPr>
              <a:t>Create a Data Science profession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" name="Rechthoek 5"/>
          <p:cNvSpPr/>
          <p:nvPr/>
        </p:nvSpPr>
        <p:spPr>
          <a:xfrm>
            <a:off x="3979296" y="3408468"/>
            <a:ext cx="2132387" cy="509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Support for accreditation and certification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11" name="Rechthoek 6"/>
          <p:cNvSpPr/>
          <p:nvPr/>
        </p:nvSpPr>
        <p:spPr>
          <a:xfrm>
            <a:off x="6398552" y="2494067"/>
            <a:ext cx="2132387" cy="897342"/>
          </a:xfrm>
          <a:prstGeom prst="rect">
            <a:avLst/>
          </a:prstGeom>
          <a:solidFill>
            <a:srgbClr val="E8DC69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000000"/>
                </a:solidFill>
              </a:rPr>
              <a:t>Engage stakeholder communities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2" name="Rechthoek 7"/>
          <p:cNvSpPr/>
          <p:nvPr/>
        </p:nvSpPr>
        <p:spPr>
          <a:xfrm>
            <a:off x="3978539" y="3917763"/>
            <a:ext cx="2132387" cy="533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Service for collaborating and sharing expertise and materials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13" name="Rechthoek 8"/>
          <p:cNvSpPr/>
          <p:nvPr/>
        </p:nvSpPr>
        <p:spPr>
          <a:xfrm>
            <a:off x="3979296" y="4451482"/>
            <a:ext cx="2132387" cy="467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Design model curricula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14" name="Rechthoek 9"/>
          <p:cNvSpPr/>
          <p:nvPr/>
        </p:nvSpPr>
        <p:spPr>
          <a:xfrm>
            <a:off x="6398552" y="3400367"/>
            <a:ext cx="2132387" cy="521534"/>
          </a:xfrm>
          <a:prstGeom prst="rect">
            <a:avLst/>
          </a:prstGeom>
          <a:solidFill>
            <a:srgbClr val="FFFFB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Sustain platforms of communities of practice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15" name="Rechthoek 10"/>
          <p:cNvSpPr/>
          <p:nvPr/>
        </p:nvSpPr>
        <p:spPr>
          <a:xfrm>
            <a:off x="6398552" y="3933116"/>
            <a:ext cx="2132387" cy="518366"/>
          </a:xfrm>
          <a:prstGeom prst="rect">
            <a:avLst/>
          </a:prstGeom>
          <a:solidFill>
            <a:srgbClr val="FFFFB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Organise “champion” universities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16" name="Rechthoek 11"/>
          <p:cNvSpPr/>
          <p:nvPr/>
        </p:nvSpPr>
        <p:spPr>
          <a:xfrm>
            <a:off x="6398552" y="4455393"/>
            <a:ext cx="2132387" cy="468050"/>
          </a:xfrm>
          <a:prstGeom prst="rect">
            <a:avLst/>
          </a:prstGeom>
          <a:solidFill>
            <a:srgbClr val="FFFFB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Interact with Expert Liaison Groups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17" name="Rechthoek 12"/>
          <p:cNvSpPr/>
          <p:nvPr/>
        </p:nvSpPr>
        <p:spPr>
          <a:xfrm>
            <a:off x="1515531" y="5345572"/>
            <a:ext cx="7015409" cy="764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000000"/>
                </a:solidFill>
              </a:rPr>
              <a:t>“Competence Framework” and “Body of Knowledge”</a:t>
            </a:r>
            <a:endParaRPr lang="en-AU" dirty="0">
              <a:solidFill>
                <a:srgbClr val="000000"/>
              </a:solidFill>
            </a:endParaRPr>
          </a:p>
        </p:txBody>
      </p:sp>
      <p:cxnSp>
        <p:nvCxnSpPr>
          <p:cNvPr id="18" name="Rechte verbindingslijn met pijl 20"/>
          <p:cNvCxnSpPr/>
          <p:nvPr/>
        </p:nvCxnSpPr>
        <p:spPr>
          <a:xfrm flipH="1" flipV="1">
            <a:off x="2564080" y="2213529"/>
            <a:ext cx="9563" cy="280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21"/>
          <p:cNvCxnSpPr/>
          <p:nvPr/>
        </p:nvCxnSpPr>
        <p:spPr>
          <a:xfrm flipH="1" flipV="1">
            <a:off x="5049514" y="2210329"/>
            <a:ext cx="4782" cy="283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22"/>
          <p:cNvCxnSpPr/>
          <p:nvPr/>
        </p:nvCxnSpPr>
        <p:spPr>
          <a:xfrm flipH="1" flipV="1">
            <a:off x="7439327" y="2207131"/>
            <a:ext cx="4781" cy="286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3"/>
          <p:cNvCxnSpPr/>
          <p:nvPr/>
        </p:nvCxnSpPr>
        <p:spPr>
          <a:xfrm flipH="1" flipV="1">
            <a:off x="5044733" y="4919305"/>
            <a:ext cx="4782" cy="416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4"/>
          <p:cNvCxnSpPr/>
          <p:nvPr/>
        </p:nvCxnSpPr>
        <p:spPr>
          <a:xfrm flipH="1" flipV="1">
            <a:off x="7444108" y="4923443"/>
            <a:ext cx="4782" cy="416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5"/>
          <p:cNvCxnSpPr/>
          <p:nvPr/>
        </p:nvCxnSpPr>
        <p:spPr>
          <a:xfrm flipH="1" flipV="1">
            <a:off x="2568861" y="4919305"/>
            <a:ext cx="4782" cy="416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hoek 13"/>
          <p:cNvSpPr/>
          <p:nvPr/>
        </p:nvSpPr>
        <p:spPr>
          <a:xfrm>
            <a:off x="3979296" y="2494067"/>
            <a:ext cx="2131630" cy="907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000000"/>
                </a:solidFill>
              </a:rPr>
              <a:t>Services to education and training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5" name="Rechthoek 26"/>
          <p:cNvSpPr/>
          <p:nvPr/>
        </p:nvSpPr>
        <p:spPr>
          <a:xfrm>
            <a:off x="1505446" y="3412606"/>
            <a:ext cx="2132387" cy="509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Data Science professional profiles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26" name="Rechthoek 27"/>
          <p:cNvSpPr/>
          <p:nvPr/>
        </p:nvSpPr>
        <p:spPr>
          <a:xfrm>
            <a:off x="1504689" y="3921902"/>
            <a:ext cx="2132387" cy="529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Interact with demand and supply sides 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27" name="Rechthoek 28"/>
          <p:cNvSpPr/>
          <p:nvPr/>
        </p:nvSpPr>
        <p:spPr>
          <a:xfrm>
            <a:off x="1505446" y="4451482"/>
            <a:ext cx="2132387" cy="4719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rgbClr val="000000"/>
                </a:solidFill>
              </a:rPr>
              <a:t>Career path building and skills transferability</a:t>
            </a:r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28" name="Tekstvak 2"/>
          <p:cNvSpPr txBox="1"/>
          <p:nvPr/>
        </p:nvSpPr>
        <p:spPr>
          <a:xfrm>
            <a:off x="185142" y="1707483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IMPACT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5309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20" y="4113169"/>
            <a:ext cx="2281552" cy="92276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40991" y="4385807"/>
            <a:ext cx="1768848" cy="20855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redondeado 7"/>
          <p:cNvSpPr/>
          <p:nvPr/>
        </p:nvSpPr>
        <p:spPr>
          <a:xfrm>
            <a:off x="6627322" y="4385807"/>
            <a:ext cx="1941732" cy="20855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e 5"/>
          <p:cNvSpPr/>
          <p:nvPr/>
        </p:nvSpPr>
        <p:spPr>
          <a:xfrm>
            <a:off x="3219450" y="1084503"/>
            <a:ext cx="2316766" cy="1785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Calibri" panose="020F0502020204030204" pitchFamily="34" charset="0"/>
              </a:rPr>
              <a:t>Data </a:t>
            </a:r>
          </a:p>
          <a:p>
            <a:pPr algn="ctr"/>
            <a:r>
              <a:rPr lang="es-ES" sz="2800" b="1" dirty="0" err="1">
                <a:latin typeface="Calibri" panose="020F0502020204030204" pitchFamily="34" charset="0"/>
              </a:rPr>
              <a:t>Scientist</a:t>
            </a:r>
            <a:endParaRPr lang="es-ES" sz="2800" b="1" dirty="0">
              <a:latin typeface="Calibri" panose="020F0502020204030204" pitchFamily="34" charset="0"/>
            </a:endParaRPr>
          </a:p>
          <a:p>
            <a:pPr algn="ctr"/>
            <a:r>
              <a:rPr lang="es-ES" sz="2800" b="1" dirty="0" err="1">
                <a:latin typeface="Calibri" panose="020F0502020204030204" pitchFamily="34" charset="0"/>
              </a:rPr>
              <a:t>Professionals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65046" y="4519001"/>
            <a:ext cx="166328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latin typeface="Calibri" panose="020F0502020204030204" pitchFamily="34" charset="0"/>
              </a:rPr>
              <a:t>Education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</a:p>
          <a:p>
            <a:r>
              <a:rPr lang="es-ES" sz="2400" dirty="0">
                <a:latin typeface="Calibri" panose="020F0502020204030204" pitchFamily="34" charset="0"/>
              </a:rPr>
              <a:t>Training </a:t>
            </a:r>
          </a:p>
          <a:p>
            <a:r>
              <a:rPr lang="es-ES" sz="2400" dirty="0" err="1">
                <a:latin typeface="Calibri" panose="020F0502020204030204" pitchFamily="34" charset="0"/>
              </a:rPr>
              <a:t>Certification</a:t>
            </a:r>
            <a:endParaRPr lang="es-ES" sz="2400" dirty="0">
              <a:latin typeface="Calibri" panose="020F0502020204030204" pitchFamily="34" charset="0"/>
            </a:endParaRPr>
          </a:p>
          <a:p>
            <a:r>
              <a:rPr lang="es-ES" sz="2800" b="1" dirty="0">
                <a:latin typeface="Calibri" panose="020F0502020204030204" pitchFamily="34" charset="0"/>
              </a:rPr>
              <a:t>DSP “</a:t>
            </a:r>
            <a:r>
              <a:rPr lang="es-ES" sz="2800" b="1" dirty="0" err="1">
                <a:latin typeface="Calibri" panose="020F0502020204030204" pitchFamily="34" charset="0"/>
              </a:rPr>
              <a:t>Supply</a:t>
            </a:r>
            <a:r>
              <a:rPr lang="es-ES" sz="2800" b="1" dirty="0">
                <a:latin typeface="Calibri" panose="020F0502020204030204" pitchFamily="34" charset="0"/>
              </a:rPr>
              <a:t>”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22438" y="4570020"/>
            <a:ext cx="1885926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err="1">
                <a:latin typeface="Calibri" panose="020F0502020204030204" pitchFamily="34" charset="0"/>
              </a:rPr>
              <a:t>Employers</a:t>
            </a:r>
            <a:r>
              <a:rPr lang="es-ES" sz="2800" b="1" dirty="0">
                <a:latin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latin typeface="Calibri" panose="020F0502020204030204" pitchFamily="34" charset="0"/>
              </a:rPr>
              <a:t> DSP “</a:t>
            </a:r>
            <a:r>
              <a:rPr lang="es-ES" sz="2800" b="1" dirty="0" err="1">
                <a:latin typeface="Calibri" panose="020F0502020204030204" pitchFamily="34" charset="0"/>
              </a:rPr>
              <a:t>Demand</a:t>
            </a:r>
            <a:r>
              <a:rPr lang="es-ES" sz="2800" b="1" dirty="0">
                <a:latin typeface="Calibri" panose="020F0502020204030204" pitchFamily="34" charset="0"/>
              </a:rPr>
              <a:t>”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814" y="330758"/>
            <a:ext cx="4280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EDISON: The Mission</a:t>
            </a:r>
            <a:endParaRPr lang="en-GB" sz="4400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5654733" y="4926330"/>
            <a:ext cx="97258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29" idx="0"/>
            <a:endCxn id="6" idx="4"/>
          </p:cNvCxnSpPr>
          <p:nvPr/>
        </p:nvCxnSpPr>
        <p:spPr>
          <a:xfrm flipV="1">
            <a:off x="4361480" y="2870053"/>
            <a:ext cx="16353" cy="9538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2109839" y="4926331"/>
            <a:ext cx="958388" cy="5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echa izquierda y derecha 21"/>
          <p:cNvSpPr/>
          <p:nvPr/>
        </p:nvSpPr>
        <p:spPr>
          <a:xfrm rot="19610662">
            <a:off x="881918" y="3101676"/>
            <a:ext cx="2896952" cy="42003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izquierda y derecha 22"/>
          <p:cNvSpPr/>
          <p:nvPr/>
        </p:nvSpPr>
        <p:spPr>
          <a:xfrm rot="10800000">
            <a:off x="1962597" y="5694899"/>
            <a:ext cx="4759841" cy="42003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izquierda y derecha 23"/>
          <p:cNvSpPr/>
          <p:nvPr/>
        </p:nvSpPr>
        <p:spPr>
          <a:xfrm rot="12885272">
            <a:off x="4907435" y="3248605"/>
            <a:ext cx="2896952" cy="420039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/>
          <p:cNvSpPr/>
          <p:nvPr/>
        </p:nvSpPr>
        <p:spPr>
          <a:xfrm>
            <a:off x="3068227" y="3823856"/>
            <a:ext cx="2586506" cy="143866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84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EDISON </a:t>
            </a:r>
            <a:r>
              <a:rPr lang="en-US" dirty="0" smtClean="0"/>
              <a:t>EU H2020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Horizon-funded EU project</a:t>
            </a:r>
          </a:p>
          <a:p>
            <a:r>
              <a:rPr lang="en-US" sz="2400" dirty="0" smtClean="0"/>
              <a:t>2</a:t>
            </a:r>
            <a:r>
              <a:rPr lang="en-US" sz="2400" dirty="0"/>
              <a:t>-year project (started September 2015) with the purpose </a:t>
            </a:r>
            <a:r>
              <a:rPr lang="en-US" sz="2400" dirty="0" smtClean="0"/>
              <a:t>of: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ccelerating </a:t>
            </a:r>
            <a:r>
              <a:rPr lang="en-US" sz="2400" b="1" dirty="0"/>
              <a:t>the creation of the Data Science </a:t>
            </a:r>
            <a:r>
              <a:rPr lang="en-US" sz="2400" b="1" dirty="0" smtClean="0"/>
              <a:t>profession</a:t>
            </a:r>
          </a:p>
          <a:p>
            <a:r>
              <a:rPr lang="en-US" sz="2400" dirty="0" smtClean="0"/>
              <a:t>Within DG Connect: </a:t>
            </a:r>
            <a:r>
              <a:rPr lang="en-US" sz="2400" dirty="0"/>
              <a:t>Communications Networks, Content &amp; Technology </a:t>
            </a:r>
          </a:p>
          <a:p>
            <a:pPr lvl="1"/>
            <a:r>
              <a:rPr lang="en-US" dirty="0"/>
              <a:t>Directorate </a:t>
            </a:r>
            <a:r>
              <a:rPr lang="en-US" dirty="0" smtClean="0"/>
              <a:t>C - Digital Excellence &amp; </a:t>
            </a:r>
            <a:r>
              <a:rPr lang="en-US" dirty="0"/>
              <a:t>Science </a:t>
            </a:r>
            <a:r>
              <a:rPr lang="en-US" dirty="0" smtClean="0"/>
              <a:t>Infrastructure</a:t>
            </a:r>
          </a:p>
          <a:p>
            <a:pPr lvl="2"/>
            <a:r>
              <a:rPr lang="en-US" sz="2400" dirty="0"/>
              <a:t>C.1: </a:t>
            </a:r>
            <a:r>
              <a:rPr lang="en-US" sz="2400" dirty="0" err="1"/>
              <a:t>eInfrastructure</a:t>
            </a:r>
            <a:r>
              <a:rPr lang="en-US" sz="2400" dirty="0"/>
              <a:t> &amp; Science Cloud </a:t>
            </a:r>
            <a:endParaRPr lang="en-US" sz="2400" dirty="0" smtClean="0"/>
          </a:p>
          <a:p>
            <a:r>
              <a:rPr lang="en-US" sz="2400" dirty="0" smtClean="0"/>
              <a:t>Focus on Research Infrastructures</a:t>
            </a:r>
          </a:p>
          <a:p>
            <a:r>
              <a:rPr lang="en-US" sz="2400" dirty="0" smtClean="0"/>
              <a:t>Reaching out to wider context: economic landscape / flux</a:t>
            </a:r>
          </a:p>
          <a:p>
            <a:r>
              <a:rPr lang="en-US" sz="2400" dirty="0" smtClean="0"/>
              <a:t>We need to grasp the problem and communicate the options</a:t>
            </a:r>
          </a:p>
          <a:p>
            <a:r>
              <a:rPr lang="en-US" sz="2400" dirty="0" smtClean="0"/>
              <a:t>Then listen and revise our understanding and message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EDISON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0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EDISON Data Science Framework (EDSF)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8820"/>
            <a:ext cx="8208912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4393" y="5373216"/>
            <a:ext cx="490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EDISON </a:t>
            </a:r>
            <a:r>
              <a:rPr lang="en-US" b="1" dirty="0"/>
              <a:t>Data Science Framework components</a:t>
            </a:r>
            <a:r>
              <a:rPr lang="en-US" b="1" dirty="0" smtClean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7335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dirty="0" smtClean="0"/>
              <a:t>Addressing </a:t>
            </a:r>
            <a:r>
              <a:rPr lang="en-US" sz="1700" dirty="0"/>
              <a:t>commonly recognized needs </a:t>
            </a:r>
            <a:r>
              <a:rPr lang="en-US" sz="1700" dirty="0" smtClean="0"/>
              <a:t>for </a:t>
            </a:r>
            <a:r>
              <a:rPr lang="en-US" sz="1700" dirty="0"/>
              <a:t>digital and Data Science skills </a:t>
            </a:r>
            <a:endParaRPr lang="en-US" sz="1700" dirty="0" smtClean="0"/>
          </a:p>
          <a:p>
            <a:r>
              <a:rPr lang="en-US" sz="1700" dirty="0" smtClean="0"/>
              <a:t>New </a:t>
            </a:r>
            <a:r>
              <a:rPr lang="en-US" sz="1700" dirty="0"/>
              <a:t>concept and </a:t>
            </a:r>
            <a:r>
              <a:rPr lang="en-US" sz="1700" dirty="0" smtClean="0"/>
              <a:t>approach </a:t>
            </a:r>
            <a:r>
              <a:rPr lang="en-US" sz="1700" dirty="0"/>
              <a:t>for education and training and skills </a:t>
            </a:r>
            <a:r>
              <a:rPr lang="en-US" sz="1700" dirty="0" smtClean="0"/>
              <a:t>management</a:t>
            </a:r>
          </a:p>
          <a:p>
            <a:pPr lvl="1"/>
            <a:r>
              <a:rPr lang="en-US" sz="1700" dirty="0"/>
              <a:t>R</a:t>
            </a:r>
            <a:r>
              <a:rPr lang="en-US" sz="1700" dirty="0" smtClean="0"/>
              <a:t>esponsibility for </a:t>
            </a:r>
            <a:r>
              <a:rPr lang="en-US" sz="1700" dirty="0"/>
              <a:t>skills and competences supported by variety of training and learning possibilities</a:t>
            </a:r>
          </a:p>
          <a:p>
            <a:r>
              <a:rPr lang="en-US" sz="1700" dirty="0" smtClean="0"/>
              <a:t>Using </a:t>
            </a:r>
            <a:r>
              <a:rPr lang="en-US" sz="1700" dirty="0"/>
              <a:t>general multi-stakeholders model to create competences and skills management</a:t>
            </a:r>
          </a:p>
          <a:p>
            <a:pPr lvl="1"/>
            <a:r>
              <a:rPr lang="en-US" sz="1700" dirty="0"/>
              <a:t>Based on best industry practices, community practices, standards</a:t>
            </a:r>
          </a:p>
          <a:p>
            <a:r>
              <a:rPr lang="en-US" sz="1700" dirty="0"/>
              <a:t>EDISON Data Science Framework (EDSF) </a:t>
            </a:r>
            <a:r>
              <a:rPr lang="en-US" sz="1700" dirty="0" smtClean="0"/>
              <a:t>provides essential components: </a:t>
            </a:r>
            <a:endParaRPr lang="en-US" sz="1700" dirty="0"/>
          </a:p>
          <a:p>
            <a:pPr lvl="1"/>
            <a:r>
              <a:rPr lang="en-US" sz="1700" dirty="0" smtClean="0"/>
              <a:t>Competence </a:t>
            </a:r>
            <a:r>
              <a:rPr lang="en-US" sz="1700" dirty="0"/>
              <a:t>Framework, Body of Knowledge, Model Curriculum, </a:t>
            </a:r>
            <a:r>
              <a:rPr lang="en-US" sz="1700" dirty="0" smtClean="0"/>
              <a:t>DS </a:t>
            </a:r>
            <a:r>
              <a:rPr lang="en-US" sz="1700" dirty="0"/>
              <a:t>Professional profiles</a:t>
            </a:r>
          </a:p>
          <a:p>
            <a:pPr lvl="1"/>
            <a:r>
              <a:rPr lang="en-US" sz="1700" dirty="0" smtClean="0"/>
              <a:t>DS </a:t>
            </a:r>
            <a:r>
              <a:rPr lang="en-US" sz="1700" dirty="0"/>
              <a:t>Competence </a:t>
            </a:r>
            <a:r>
              <a:rPr lang="en-US" sz="1700" dirty="0" smtClean="0"/>
              <a:t>Framework </a:t>
            </a:r>
            <a:r>
              <a:rPr lang="en-US" sz="1700" dirty="0"/>
              <a:t>based on market Demand-Supply analysis &amp;</a:t>
            </a:r>
            <a:r>
              <a:rPr lang="en-US" sz="1700" dirty="0" smtClean="0"/>
              <a:t> stakeholder </a:t>
            </a:r>
            <a:r>
              <a:rPr lang="en-US" sz="1700" dirty="0"/>
              <a:t>survey</a:t>
            </a:r>
          </a:p>
          <a:p>
            <a:r>
              <a:rPr lang="en-US" sz="1700" dirty="0"/>
              <a:t>Other EDISON components and prospective services </a:t>
            </a:r>
            <a:r>
              <a:rPr lang="en-US" sz="1700" dirty="0" smtClean="0"/>
              <a:t>include:</a:t>
            </a:r>
            <a:endParaRPr lang="en-US" sz="1700" dirty="0"/>
          </a:p>
          <a:p>
            <a:pPr lvl="1"/>
            <a:r>
              <a:rPr lang="en-US" sz="1700" dirty="0"/>
              <a:t>EDISON Online Education Environment (EOEE) </a:t>
            </a:r>
            <a:r>
              <a:rPr lang="en-US" sz="1700" dirty="0" smtClean="0"/>
              <a:t>with </a:t>
            </a:r>
            <a:r>
              <a:rPr lang="en-US" sz="1700" dirty="0"/>
              <a:t>virtual lab facilities &amp;</a:t>
            </a:r>
            <a:r>
              <a:rPr lang="en-US" sz="1700" dirty="0" smtClean="0"/>
              <a:t> </a:t>
            </a:r>
            <a:r>
              <a:rPr lang="en-US" sz="1700" dirty="0"/>
              <a:t>educational datasets</a:t>
            </a:r>
          </a:p>
          <a:p>
            <a:pPr lvl="1"/>
            <a:r>
              <a:rPr lang="en-US" sz="1700" dirty="0"/>
              <a:t>Certification and accreditation framework and roadmap for services</a:t>
            </a:r>
          </a:p>
          <a:p>
            <a:pPr lvl="1"/>
            <a:r>
              <a:rPr lang="en-US" sz="1700" dirty="0"/>
              <a:t>Data Science Professional Portal with professional community </a:t>
            </a:r>
            <a:r>
              <a:rPr lang="en-US" sz="1700" dirty="0" smtClean="0"/>
              <a:t>services</a:t>
            </a:r>
            <a:endParaRPr lang="en-US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3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0" y="66260"/>
            <a:ext cx="9034670" cy="6685722"/>
            <a:chOff x="145774" y="106018"/>
            <a:chExt cx="12046226" cy="6685722"/>
          </a:xfrm>
        </p:grpSpPr>
        <p:sp>
          <p:nvSpPr>
            <p:cNvPr id="4" name="Rectángulo redondeado 3"/>
            <p:cNvSpPr/>
            <p:nvPr/>
          </p:nvSpPr>
          <p:spPr>
            <a:xfrm>
              <a:off x="145774" y="106018"/>
              <a:ext cx="12046226" cy="668572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584374" y="513841"/>
              <a:ext cx="11117294" cy="58869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9047898" y="1493346"/>
              <a:ext cx="2163442" cy="7554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Research</a:t>
              </a:r>
            </a:p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Infrastructures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9047898" y="2328288"/>
              <a:ext cx="2163442" cy="7554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Other</a:t>
              </a:r>
              <a:endParaRPr lang="es-ES" dirty="0">
                <a:solidFill>
                  <a:schemeClr val="tx1"/>
                </a:solidFill>
              </a:endParaRPr>
            </a:p>
            <a:p>
              <a:pPr algn="ctr"/>
              <a:r>
                <a:rPr lang="es-ES" dirty="0">
                  <a:solidFill>
                    <a:schemeClr val="tx1"/>
                  </a:solidFill>
                </a:rPr>
                <a:t>Research</a:t>
              </a:r>
            </a:p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Organisations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9047898" y="3158556"/>
              <a:ext cx="2163442" cy="7554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Industry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9047898" y="4067930"/>
              <a:ext cx="2163442" cy="75549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Public</a:t>
              </a:r>
              <a:endParaRPr lang="es-ES" dirty="0">
                <a:solidFill>
                  <a:schemeClr val="tx1"/>
                </a:solidFill>
              </a:endParaRPr>
            </a:p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Administration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9047898" y="672393"/>
              <a:ext cx="2163442" cy="66390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tx1"/>
                  </a:solidFill>
                </a:rPr>
                <a:t>DSP </a:t>
              </a:r>
              <a:r>
                <a:rPr lang="es-ES" sz="2000" b="1" dirty="0" err="1">
                  <a:solidFill>
                    <a:schemeClr val="tx1"/>
                  </a:solidFill>
                </a:rPr>
                <a:t>Employers</a:t>
              </a:r>
              <a:endParaRPr lang="es-ES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2000" b="1" dirty="0">
                  <a:solidFill>
                    <a:schemeClr val="tx1"/>
                  </a:solidFill>
                </a:rPr>
                <a:t>- DEMAND -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3886929" y="1540331"/>
              <a:ext cx="2163442" cy="7554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Universities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3903376" y="2387398"/>
              <a:ext cx="2163442" cy="7554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Training </a:t>
              </a:r>
              <a:r>
                <a:rPr lang="es-ES" dirty="0" err="1">
                  <a:solidFill>
                    <a:schemeClr val="tx1"/>
                  </a:solidFill>
                </a:rPr>
                <a:t>Institutions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3887127" y="3234466"/>
              <a:ext cx="2163442" cy="7554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Corporate</a:t>
              </a:r>
              <a:r>
                <a:rPr lang="es-ES" dirty="0">
                  <a:solidFill>
                    <a:schemeClr val="tx1"/>
                  </a:solidFill>
                </a:rPr>
                <a:t> training centres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3887145" y="4067930"/>
              <a:ext cx="2163442" cy="7554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solidFill>
                    <a:schemeClr val="tx1"/>
                  </a:solidFill>
                </a:rPr>
                <a:t>Self-made</a:t>
              </a:r>
              <a:r>
                <a:rPr lang="es-ES" dirty="0">
                  <a:solidFill>
                    <a:schemeClr val="tx1"/>
                  </a:solidFill>
                </a:rPr>
                <a:t>  DSP </a:t>
              </a:r>
              <a:r>
                <a:rPr lang="es-ES" dirty="0" err="1">
                  <a:solidFill>
                    <a:schemeClr val="tx1"/>
                  </a:solidFill>
                </a:rPr>
                <a:t>channels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3863593" y="676310"/>
              <a:ext cx="2163442" cy="65998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tx1"/>
                  </a:solidFill>
                </a:rPr>
                <a:t>DSP “</a:t>
              </a:r>
              <a:r>
                <a:rPr lang="es-ES" sz="2000" b="1" dirty="0" err="1">
                  <a:solidFill>
                    <a:schemeClr val="tx1"/>
                  </a:solidFill>
                </a:rPr>
                <a:t>Producers</a:t>
              </a:r>
              <a:r>
                <a:rPr lang="es-ES" sz="2000" b="1" dirty="0">
                  <a:solidFill>
                    <a:schemeClr val="tx1"/>
                  </a:solidFill>
                </a:rPr>
                <a:t>”</a:t>
              </a:r>
            </a:p>
            <a:p>
              <a:pPr algn="ctr"/>
              <a:r>
                <a:rPr lang="es-ES" sz="2000" b="1" dirty="0">
                  <a:solidFill>
                    <a:schemeClr val="tx1"/>
                  </a:solidFill>
                </a:rPr>
                <a:t>- SUPPLY- </a:t>
              </a:r>
            </a:p>
          </p:txBody>
        </p:sp>
        <p:sp>
          <p:nvSpPr>
            <p:cNvPr id="17" name="Abrir llave 16"/>
            <p:cNvSpPr/>
            <p:nvPr/>
          </p:nvSpPr>
          <p:spPr>
            <a:xfrm rot="10800000">
              <a:off x="6317665" y="1728412"/>
              <a:ext cx="415304" cy="2747243"/>
            </a:xfrm>
            <a:prstGeom prst="leftBrace">
              <a:avLst>
                <a:gd name="adj1" fmla="val 8333"/>
                <a:gd name="adj2" fmla="val 4972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073346" y="660839"/>
              <a:ext cx="192194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“</a:t>
              </a:r>
              <a:r>
                <a:rPr lang="es-ES" sz="2000" dirty="0" err="1"/>
                <a:t>Raw</a:t>
              </a:r>
              <a:r>
                <a:rPr lang="es-ES" sz="2000" dirty="0"/>
                <a:t> material” </a:t>
              </a:r>
            </a:p>
            <a:p>
              <a:r>
                <a:rPr lang="es-ES" sz="2000" b="1" dirty="0"/>
                <a:t>  </a:t>
              </a:r>
              <a:r>
                <a:rPr lang="es-ES" sz="2000" b="1" dirty="0" err="1"/>
                <a:t>Potential</a:t>
              </a:r>
              <a:r>
                <a:rPr lang="es-ES" sz="2000" b="1" dirty="0"/>
                <a:t> DSP</a:t>
              </a:r>
            </a:p>
            <a:p>
              <a:endParaRPr lang="es-ES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317664" y="672066"/>
              <a:ext cx="27692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“</a:t>
              </a:r>
              <a:r>
                <a:rPr lang="es-ES" sz="2000" dirty="0" err="1"/>
                <a:t>Competitive</a:t>
              </a:r>
              <a:r>
                <a:rPr lang="es-ES" sz="2000" dirty="0"/>
                <a:t> </a:t>
              </a:r>
              <a:r>
                <a:rPr lang="es-ES" sz="2000" dirty="0" err="1"/>
                <a:t>product</a:t>
              </a:r>
              <a:r>
                <a:rPr lang="es-ES" sz="2000" dirty="0"/>
                <a:t>” </a:t>
              </a:r>
            </a:p>
            <a:p>
              <a:r>
                <a:rPr lang="es-ES" sz="2000" b="1" dirty="0"/>
                <a:t>  </a:t>
              </a:r>
              <a:r>
                <a:rPr lang="es-ES" sz="2000" b="1" dirty="0" err="1"/>
                <a:t>fit-for-purpose</a:t>
              </a:r>
              <a:r>
                <a:rPr lang="es-ES" sz="2000" b="1" dirty="0"/>
                <a:t> DSP</a:t>
              </a:r>
            </a:p>
          </p:txBody>
        </p:sp>
        <p:sp>
          <p:nvSpPr>
            <p:cNvPr id="20" name="Flecha derecha 19"/>
            <p:cNvSpPr/>
            <p:nvPr/>
          </p:nvSpPr>
          <p:spPr>
            <a:xfrm>
              <a:off x="834888" y="4726594"/>
              <a:ext cx="2732948" cy="16675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Vital, </a:t>
              </a:r>
              <a:r>
                <a:rPr lang="es-ES" b="1" dirty="0" err="1">
                  <a:solidFill>
                    <a:schemeClr val="tx1"/>
                  </a:solidFill>
                </a:rPr>
                <a:t>professional</a:t>
              </a:r>
              <a:r>
                <a:rPr lang="es-ES" b="1" dirty="0">
                  <a:solidFill>
                    <a:schemeClr val="tx1"/>
                  </a:solidFill>
                </a:rPr>
                <a:t>  &amp;</a:t>
              </a:r>
              <a:r>
                <a:rPr lang="es-ES" b="1" dirty="0" err="1">
                  <a:solidFill>
                    <a:schemeClr val="tx1"/>
                  </a:solidFill>
                </a:rPr>
                <a:t>economic</a:t>
              </a:r>
              <a:r>
                <a:rPr lang="es-ES" b="1" dirty="0">
                  <a:solidFill>
                    <a:schemeClr val="tx1"/>
                  </a:solidFill>
                </a:rPr>
                <a:t> </a:t>
              </a:r>
              <a:r>
                <a:rPr lang="es-ES" b="1" dirty="0" err="1">
                  <a:solidFill>
                    <a:schemeClr val="tx1"/>
                  </a:solidFill>
                </a:rPr>
                <a:t>expectations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Flecha izquierda y derecha 20"/>
            <p:cNvSpPr/>
            <p:nvPr/>
          </p:nvSpPr>
          <p:spPr>
            <a:xfrm>
              <a:off x="3497592" y="4829708"/>
              <a:ext cx="3368383" cy="1609082"/>
            </a:xfrm>
            <a:prstGeom prst="left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err="1">
                  <a:solidFill>
                    <a:schemeClr val="tx1"/>
                  </a:solidFill>
                </a:rPr>
                <a:t>Value</a:t>
              </a:r>
              <a:r>
                <a:rPr lang="es-ES" sz="2000" b="1" dirty="0">
                  <a:solidFill>
                    <a:schemeClr val="tx1"/>
                  </a:solidFill>
                </a:rPr>
                <a:t> </a:t>
              </a:r>
              <a:r>
                <a:rPr lang="es-ES" sz="2000" b="1" dirty="0" err="1">
                  <a:solidFill>
                    <a:schemeClr val="tx1"/>
                  </a:solidFill>
                </a:rPr>
                <a:t>Propositions</a:t>
              </a:r>
              <a:r>
                <a:rPr lang="es-ES" sz="2000" b="1" dirty="0">
                  <a:solidFill>
                    <a:schemeClr val="tx1"/>
                  </a:solidFill>
                </a:rPr>
                <a:t> ROI</a:t>
              </a:r>
            </a:p>
          </p:txBody>
        </p:sp>
        <p:sp>
          <p:nvSpPr>
            <p:cNvPr id="22" name="Flecha izquierda 21"/>
            <p:cNvSpPr/>
            <p:nvPr/>
          </p:nvSpPr>
          <p:spPr>
            <a:xfrm>
              <a:off x="6782478" y="4820207"/>
              <a:ext cx="4384831" cy="1566885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err="1">
                  <a:solidFill>
                    <a:schemeClr val="tx1"/>
                  </a:solidFill>
                </a:rPr>
                <a:t>Recruitment</a:t>
              </a:r>
              <a:r>
                <a:rPr lang="es-ES" sz="2000" b="1" dirty="0">
                  <a:solidFill>
                    <a:schemeClr val="tx1"/>
                  </a:solidFill>
                </a:rPr>
                <a:t> </a:t>
              </a:r>
              <a:r>
                <a:rPr lang="es-ES" sz="2000" b="1" dirty="0" err="1">
                  <a:solidFill>
                    <a:schemeClr val="tx1"/>
                  </a:solidFill>
                </a:rPr>
                <a:t>needs</a:t>
              </a:r>
              <a:r>
                <a:rPr lang="es-ES" sz="2000" b="1" dirty="0">
                  <a:solidFill>
                    <a:schemeClr val="tx1"/>
                  </a:solidFill>
                </a:rPr>
                <a:t>/</a:t>
              </a:r>
            </a:p>
            <a:p>
              <a:pPr algn="ctr"/>
              <a:r>
                <a:rPr lang="es-ES" sz="2000" b="1" dirty="0" err="1">
                  <a:solidFill>
                    <a:schemeClr val="tx1"/>
                  </a:solidFill>
                </a:rPr>
                <a:t>Selection</a:t>
              </a:r>
              <a:r>
                <a:rPr lang="es-ES" sz="2000" b="1" dirty="0">
                  <a:solidFill>
                    <a:schemeClr val="tx1"/>
                  </a:solidFill>
                </a:rPr>
                <a:t> </a:t>
              </a:r>
              <a:r>
                <a:rPr lang="es-ES" sz="2000" b="1" dirty="0" err="1">
                  <a:solidFill>
                    <a:schemeClr val="tx1"/>
                  </a:solidFill>
                </a:rPr>
                <a:t>criteria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>
              <a:off x="6410427" y="5087875"/>
              <a:ext cx="1315623" cy="92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/>
                <a:t>Gaps</a:t>
              </a: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1279256" y="1544642"/>
              <a:ext cx="2243521" cy="3171082"/>
              <a:chOff x="559379" y="725126"/>
              <a:chExt cx="2145528" cy="3838078"/>
            </a:xfrm>
          </p:grpSpPr>
          <p:pic>
            <p:nvPicPr>
              <p:cNvPr id="36" name="Imagen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06081" y="725126"/>
                <a:ext cx="698826" cy="3838078"/>
              </a:xfrm>
              <a:prstGeom prst="rect">
                <a:avLst/>
              </a:prstGeom>
            </p:spPr>
          </p:pic>
          <p:grpSp>
            <p:nvGrpSpPr>
              <p:cNvPr id="37" name="Grupo 36"/>
              <p:cNvGrpSpPr/>
              <p:nvPr/>
            </p:nvGrpSpPr>
            <p:grpSpPr>
              <a:xfrm>
                <a:off x="559379" y="793565"/>
                <a:ext cx="1223312" cy="542548"/>
                <a:chOff x="294339" y="767061"/>
                <a:chExt cx="1223312" cy="542548"/>
              </a:xfrm>
            </p:grpSpPr>
            <p:pic>
              <p:nvPicPr>
                <p:cNvPr id="50" name="Imagen 4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39" y="770101"/>
                  <a:ext cx="539508" cy="539508"/>
                </a:xfrm>
                <a:prstGeom prst="rect">
                  <a:avLst/>
                </a:prstGeom>
              </p:spPr>
            </p:pic>
            <p:pic>
              <p:nvPicPr>
                <p:cNvPr id="51" name="Imagen 5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143" y="767061"/>
                  <a:ext cx="539508" cy="539508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upo 37"/>
              <p:cNvGrpSpPr/>
              <p:nvPr/>
            </p:nvGrpSpPr>
            <p:grpSpPr>
              <a:xfrm>
                <a:off x="560484" y="1523560"/>
                <a:ext cx="1223312" cy="542548"/>
                <a:chOff x="294339" y="767061"/>
                <a:chExt cx="1223312" cy="542548"/>
              </a:xfrm>
            </p:grpSpPr>
            <p:pic>
              <p:nvPicPr>
                <p:cNvPr id="48" name="Imagen 4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39" y="770101"/>
                  <a:ext cx="539508" cy="539508"/>
                </a:xfrm>
                <a:prstGeom prst="rect">
                  <a:avLst/>
                </a:prstGeom>
              </p:spPr>
            </p:pic>
            <p:pic>
              <p:nvPicPr>
                <p:cNvPr id="49" name="Imagen 4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143" y="767061"/>
                  <a:ext cx="539508" cy="539508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upo 38"/>
              <p:cNvGrpSpPr/>
              <p:nvPr/>
            </p:nvGrpSpPr>
            <p:grpSpPr>
              <a:xfrm>
                <a:off x="566917" y="2316772"/>
                <a:ext cx="1223312" cy="542548"/>
                <a:chOff x="294339" y="767061"/>
                <a:chExt cx="1223312" cy="542548"/>
              </a:xfrm>
            </p:grpSpPr>
            <p:pic>
              <p:nvPicPr>
                <p:cNvPr id="46" name="Imagen 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39" y="770101"/>
                  <a:ext cx="539508" cy="539508"/>
                </a:xfrm>
                <a:prstGeom prst="rect">
                  <a:avLst/>
                </a:prstGeom>
              </p:spPr>
            </p:pic>
            <p:pic>
              <p:nvPicPr>
                <p:cNvPr id="47" name="Imagen 4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143" y="767061"/>
                  <a:ext cx="539508" cy="539508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upo 39"/>
              <p:cNvGrpSpPr/>
              <p:nvPr/>
            </p:nvGrpSpPr>
            <p:grpSpPr>
              <a:xfrm>
                <a:off x="572631" y="3156683"/>
                <a:ext cx="1223312" cy="542548"/>
                <a:chOff x="294339" y="767061"/>
                <a:chExt cx="1223312" cy="542548"/>
              </a:xfrm>
            </p:grpSpPr>
            <p:pic>
              <p:nvPicPr>
                <p:cNvPr id="44" name="Imagen 4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39" y="770101"/>
                  <a:ext cx="539508" cy="539508"/>
                </a:xfrm>
                <a:prstGeom prst="rect">
                  <a:avLst/>
                </a:prstGeom>
              </p:spPr>
            </p:pic>
            <p:pic>
              <p:nvPicPr>
                <p:cNvPr id="45" name="Imagen 4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143" y="767061"/>
                  <a:ext cx="539508" cy="539508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upo 40"/>
              <p:cNvGrpSpPr/>
              <p:nvPr/>
            </p:nvGrpSpPr>
            <p:grpSpPr>
              <a:xfrm>
                <a:off x="579836" y="3961283"/>
                <a:ext cx="1223312" cy="542548"/>
                <a:chOff x="294339" y="767061"/>
                <a:chExt cx="1223312" cy="542548"/>
              </a:xfrm>
            </p:grpSpPr>
            <p:pic>
              <p:nvPicPr>
                <p:cNvPr id="42" name="Imagen 4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339" y="770101"/>
                  <a:ext cx="539508" cy="539508"/>
                </a:xfrm>
                <a:prstGeom prst="rect">
                  <a:avLst/>
                </a:prstGeom>
              </p:spPr>
            </p:pic>
            <p:pic>
              <p:nvPicPr>
                <p:cNvPr id="43" name="Imagen 4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143" y="767061"/>
                  <a:ext cx="539508" cy="53950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142" y="1979296"/>
              <a:ext cx="692246" cy="546963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388" y="2831252"/>
              <a:ext cx="692246" cy="546963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917" y="3642271"/>
              <a:ext cx="692246" cy="546963"/>
            </a:xfrm>
            <a:prstGeom prst="rect">
              <a:avLst/>
            </a:prstGeom>
          </p:spPr>
        </p:pic>
        <p:cxnSp>
          <p:nvCxnSpPr>
            <p:cNvPr id="28" name="Conector recto de flecha 27"/>
            <p:cNvCxnSpPr/>
            <p:nvPr/>
          </p:nvCxnSpPr>
          <p:spPr>
            <a:xfrm flipV="1">
              <a:off x="7764448" y="2318818"/>
              <a:ext cx="1156629" cy="65617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7764448" y="2967412"/>
              <a:ext cx="1076899" cy="21107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>
              <a:off x="7764448" y="2977965"/>
              <a:ext cx="1076899" cy="617655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 flipV="1">
              <a:off x="7792163" y="3652896"/>
              <a:ext cx="1049185" cy="379347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7849809" y="4032243"/>
              <a:ext cx="991539" cy="274393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>
            <a:xfrm>
              <a:off x="7764448" y="2375387"/>
              <a:ext cx="1127855" cy="359268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 flipV="1">
              <a:off x="7745531" y="1905381"/>
              <a:ext cx="1146772" cy="454929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Elipse 34"/>
            <p:cNvSpPr/>
            <p:nvPr/>
          </p:nvSpPr>
          <p:spPr>
            <a:xfrm>
              <a:off x="2903262" y="5073766"/>
              <a:ext cx="1204395" cy="92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/>
                <a:t>Gaps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984695" y="88490"/>
            <a:ext cx="437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Political</a:t>
            </a:r>
            <a:r>
              <a:rPr lang="es-ES" b="1" dirty="0"/>
              <a:t>, </a:t>
            </a:r>
            <a:r>
              <a:rPr lang="es-ES" b="1" dirty="0" err="1"/>
              <a:t>Economic</a:t>
            </a:r>
            <a:r>
              <a:rPr lang="es-ES" b="1" dirty="0"/>
              <a:t>, Social and </a:t>
            </a:r>
            <a:r>
              <a:rPr lang="es-ES" b="1" dirty="0" err="1"/>
              <a:t>Technological</a:t>
            </a:r>
            <a:r>
              <a:rPr lang="es-ES" b="1" dirty="0"/>
              <a:t> </a:t>
            </a:r>
            <a:r>
              <a:rPr lang="es-ES" b="1" dirty="0" err="1"/>
              <a:t>landscape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575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competence groups (research)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304765"/>
            <a:ext cx="6732748" cy="4500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564" y="5939988"/>
            <a:ext cx="795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Data </a:t>
            </a:r>
            <a:r>
              <a:rPr lang="en-GB" dirty="0">
                <a:latin typeface="+mj-lt"/>
              </a:rPr>
              <a:t>Science competence groups for general or research oriented profiles.</a:t>
            </a:r>
          </a:p>
        </p:txBody>
      </p:sp>
    </p:spTree>
    <p:extLst>
      <p:ext uri="{BB962C8B-B14F-4D97-AF65-F5344CB8AC3E}">
        <p14:creationId xmlns:p14="http://schemas.microsoft.com/office/powerpoint/2010/main" val="343070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for the EDSF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7848872" cy="5040560"/>
          </a:xfrm>
        </p:spPr>
        <p:txBody>
          <a:bodyPr/>
          <a:lstStyle/>
          <a:p>
            <a:r>
              <a:rPr lang="en-US" sz="1800" dirty="0"/>
              <a:t>Competences and skills can be used for benchmarking </a:t>
            </a:r>
          </a:p>
          <a:p>
            <a:pPr lvl="1"/>
            <a:r>
              <a:rPr lang="en-US" sz="1400" dirty="0"/>
              <a:t>For individuals to </a:t>
            </a:r>
            <a:r>
              <a:rPr lang="en-US" sz="1400" b="1" dirty="0"/>
              <a:t>assess their skills against desirable job profile or vacancy </a:t>
            </a:r>
            <a:r>
              <a:rPr lang="en-US" sz="1400" dirty="0"/>
              <a:t>description and develop individual training program</a:t>
            </a:r>
          </a:p>
          <a:p>
            <a:pPr lvl="1"/>
            <a:r>
              <a:rPr lang="en-US" sz="1400" dirty="0"/>
              <a:t>For </a:t>
            </a:r>
            <a:r>
              <a:rPr lang="en-US" sz="1400" dirty="0" err="1"/>
              <a:t>organisation</a:t>
            </a:r>
            <a:r>
              <a:rPr lang="en-US" sz="1400" dirty="0"/>
              <a:t> to </a:t>
            </a:r>
            <a:r>
              <a:rPr lang="en-US" sz="1400" b="1" dirty="0"/>
              <a:t>assess the skills and competences of a prospective or existing team </a:t>
            </a:r>
            <a:r>
              <a:rPr lang="en-US" sz="1400" dirty="0"/>
              <a:t>of Data Scientists – consequently define gap and required new positions</a:t>
            </a:r>
          </a:p>
          <a:p>
            <a:pPr lvl="1"/>
            <a:r>
              <a:rPr lang="en-US" sz="1400" dirty="0"/>
              <a:t>Data Science Competence Framework together with the Data Science Body of Knowledge provides basis </a:t>
            </a:r>
            <a:r>
              <a:rPr lang="en-US" sz="1400" b="1" dirty="0"/>
              <a:t>for professional certification </a:t>
            </a:r>
            <a:r>
              <a:rPr lang="en-US" sz="1400" dirty="0"/>
              <a:t>on a selected Data Science profile</a:t>
            </a:r>
          </a:p>
          <a:p>
            <a:r>
              <a:rPr lang="en-US" sz="1800" dirty="0"/>
              <a:t>Data Science Profession profiles definition can be used </a:t>
            </a:r>
          </a:p>
          <a:p>
            <a:pPr lvl="1"/>
            <a:r>
              <a:rPr lang="en-US" sz="1400" dirty="0"/>
              <a:t>By individuals and HR to </a:t>
            </a:r>
            <a:r>
              <a:rPr lang="en-US" sz="1400" b="1" dirty="0"/>
              <a:t>define a skills development program </a:t>
            </a:r>
            <a:r>
              <a:rPr lang="en-US" sz="1400" dirty="0"/>
              <a:t>for employers and </a:t>
            </a:r>
            <a:r>
              <a:rPr lang="en-US" sz="1400" b="1" dirty="0"/>
              <a:t>career development path</a:t>
            </a:r>
          </a:p>
          <a:p>
            <a:pPr lvl="1"/>
            <a:r>
              <a:rPr lang="en-US" sz="1400" dirty="0"/>
              <a:t>By HR to </a:t>
            </a:r>
            <a:r>
              <a:rPr lang="en-US" sz="1400" b="1" dirty="0"/>
              <a:t>construct job advertisements </a:t>
            </a:r>
            <a:r>
              <a:rPr lang="en-US" sz="1400" dirty="0"/>
              <a:t>and assess candidates </a:t>
            </a:r>
          </a:p>
          <a:p>
            <a:r>
              <a:rPr lang="en-US" sz="1800" dirty="0"/>
              <a:t>The major goal of EDSF is to support and assist in developing and designing customizable curricula for specific groups of users and professionals   </a:t>
            </a:r>
          </a:p>
          <a:p>
            <a:pPr lvl="1"/>
            <a:r>
              <a:rPr lang="en-US" sz="1400" dirty="0"/>
              <a:t>Designing curricula starting from target professional profiles </a:t>
            </a:r>
          </a:p>
          <a:p>
            <a:pPr lvl="1"/>
            <a:r>
              <a:rPr lang="en-US" sz="1400" dirty="0"/>
              <a:t>via required competences and learning outcomes </a:t>
            </a:r>
          </a:p>
          <a:p>
            <a:pPr lvl="1"/>
            <a:r>
              <a:rPr lang="en-US" sz="1400" dirty="0"/>
              <a:t>mapped to required Knowledge Units in the Body of Knowledge </a:t>
            </a:r>
          </a:p>
          <a:p>
            <a:pPr lvl="1"/>
            <a:r>
              <a:rPr lang="en-US" sz="1400" dirty="0"/>
              <a:t>to select necessary Learning Units in the Model </a:t>
            </a:r>
            <a:r>
              <a:rPr lang="en-US" sz="1400" dirty="0" smtClean="0"/>
              <a:t>Curricula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1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EDISON Education and Training Champions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2628292"/>
          </a:xfrm>
        </p:spPr>
        <p:txBody>
          <a:bodyPr>
            <a:noAutofit/>
          </a:bodyPr>
          <a:lstStyle/>
          <a:p>
            <a:r>
              <a:rPr lang="en-US" sz="1800" dirty="0" smtClean="0"/>
              <a:t>Renewed focus from existing formal Champions</a:t>
            </a:r>
          </a:p>
          <a:p>
            <a:r>
              <a:rPr lang="en-US" sz="1800" dirty="0" smtClean="0"/>
              <a:t>Reinforced links with existing collaborators such as those in RDA groups</a:t>
            </a:r>
          </a:p>
          <a:p>
            <a:r>
              <a:rPr lang="en-US" sz="1800" dirty="0" smtClean="0"/>
              <a:t>Reinforced at partner institutions </a:t>
            </a:r>
            <a:r>
              <a:rPr lang="en-US" sz="1800" dirty="0" err="1" smtClean="0"/>
              <a:t>eg</a:t>
            </a:r>
            <a:r>
              <a:rPr lang="en-US" sz="1800" dirty="0" smtClean="0"/>
              <a:t>. Southampton DS and also EDSA project</a:t>
            </a:r>
          </a:p>
          <a:p>
            <a:r>
              <a:rPr lang="en-US" sz="1800" dirty="0" smtClean="0"/>
              <a:t>EDISON </a:t>
            </a:r>
            <a:r>
              <a:rPr lang="en-US" sz="1800" dirty="0" smtClean="0"/>
              <a:t>Women’s </a:t>
            </a:r>
            <a:r>
              <a:rPr lang="en-US" sz="1800" dirty="0" smtClean="0"/>
              <a:t>group created</a:t>
            </a:r>
          </a:p>
          <a:p>
            <a:r>
              <a:rPr lang="en-US" sz="1800" dirty="0" smtClean="0"/>
              <a:t>New Forest Milestone emerged as an output – see next slide</a:t>
            </a:r>
          </a:p>
          <a:p>
            <a:r>
              <a:rPr lang="en-US" sz="1800" dirty="0" smtClean="0"/>
              <a:t>Motivation for a couple more meetings reaching out to other regions</a:t>
            </a:r>
          </a:p>
          <a:p>
            <a:pPr lvl="1"/>
            <a:r>
              <a:rPr lang="en-US" sz="1400" dirty="0" smtClean="0"/>
              <a:t>Madrid – spring 2017</a:t>
            </a:r>
          </a:p>
          <a:p>
            <a:pPr lvl="1"/>
            <a:r>
              <a:rPr lang="en-US" sz="1400" dirty="0" smtClean="0"/>
              <a:t>Warsaw – summer 2017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EDISON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Picture 6" descr="Champions Conference 1- Brockenhurst audi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97052"/>
            <a:ext cx="5760260" cy="25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6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Accreditation and </a:t>
            </a:r>
            <a:r>
              <a:rPr lang="en-GB" sz="2400" dirty="0"/>
              <a:t>Certification: RDA </a:t>
            </a:r>
            <a:r>
              <a:rPr lang="en-GB" sz="2400" dirty="0" smtClean="0"/>
              <a:t>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Plenary </a:t>
            </a:r>
            <a:r>
              <a:rPr lang="en-GB" sz="2400" dirty="0" err="1" smtClean="0"/>
              <a:t>BoF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Aim</a:t>
            </a:r>
            <a:r>
              <a:rPr lang="en-US" sz="2400" dirty="0"/>
              <a:t>: contribute to the sustainable development of the data science profession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2400" b="1" dirty="0"/>
              <a:t>Goal</a:t>
            </a:r>
            <a:r>
              <a:rPr lang="en-US" sz="2400" dirty="0"/>
              <a:t>: deliver a report that presents a concise but representative picture of the various accreditation and certification schemes that exist around the world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Outcome:</a:t>
            </a:r>
            <a:r>
              <a:rPr lang="en-GB" sz="2400" dirty="0" smtClean="0"/>
              <a:t> Need to </a:t>
            </a:r>
            <a:r>
              <a:rPr lang="en-US" sz="2400" dirty="0" smtClean="0"/>
              <a:t>develop 9 months working group proposal </a:t>
            </a:r>
            <a:r>
              <a:rPr lang="en-US" sz="2400" dirty="0"/>
              <a:t>centered on supporting the members of RDA </a:t>
            </a:r>
            <a:r>
              <a:rPr lang="en-US" sz="2400" dirty="0" smtClean="0"/>
              <a:t>to develop </a:t>
            </a:r>
            <a:r>
              <a:rPr lang="en-US" sz="2400" dirty="0"/>
              <a:t>their own professional career paths around their own skills, interests and contexts.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Kraków 30th September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DI4R2016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661248"/>
            <a:ext cx="3125836" cy="9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53244" y="148168"/>
            <a:ext cx="7895220" cy="6721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GB" dirty="0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11018" y="6489340"/>
            <a:ext cx="2228733" cy="2499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n-GB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EDISON</a:t>
            </a:r>
            <a:endParaRPr lang="en-GB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sz="12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n-GB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</a:t>
            </a:r>
            <a:r>
              <a:rPr lang="en-GB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fld id="{0B0DBE69-6487-4004-9B29-298CC15745D5}" type="slidenum">
              <a:rPr lang="en-GB" sz="12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en-GB" sz="12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59532" y="4869160"/>
            <a:ext cx="8027311" cy="1470302"/>
            <a:chOff x="309181" y="4233477"/>
            <a:chExt cx="10034140" cy="1837878"/>
          </a:xfrm>
        </p:grpSpPr>
        <p:pic>
          <p:nvPicPr>
            <p:cNvPr id="7" name="Picture 6" descr="uva-logo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181" y="4233477"/>
              <a:ext cx="3712717" cy="440261"/>
            </a:xfrm>
            <a:prstGeom prst="rect">
              <a:avLst/>
            </a:prstGeom>
          </p:spPr>
        </p:pic>
        <p:pic>
          <p:nvPicPr>
            <p:cNvPr id="8" name="Picture 7" descr="05_FTK-ne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262" y="5232781"/>
              <a:ext cx="2027059" cy="70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444" y="4634975"/>
              <a:ext cx="1656433" cy="13133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554" y="4892351"/>
              <a:ext cx="925479" cy="10797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81" y="5449633"/>
              <a:ext cx="1575850" cy="62172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81" y="4892351"/>
              <a:ext cx="2095701" cy="4572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1503" y="4453608"/>
              <a:ext cx="2081515" cy="464761"/>
            </a:xfrm>
            <a:prstGeom prst="rect">
              <a:avLst/>
            </a:prstGeom>
          </p:spPr>
        </p:pic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37963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he emergence of Data Science technologies</a:t>
            </a:r>
          </a:p>
          <a:p>
            <a:r>
              <a:rPr lang="en-GB" sz="2400" dirty="0" smtClean="0"/>
              <a:t>Establishing the Data Science profession</a:t>
            </a:r>
          </a:p>
          <a:p>
            <a:r>
              <a:rPr lang="en-US" sz="2400" dirty="0"/>
              <a:t>The EDISON Data Science Framework (EDSF</a:t>
            </a:r>
            <a:r>
              <a:rPr lang="en-US" sz="2400" dirty="0" smtClean="0"/>
              <a:t>)</a:t>
            </a:r>
          </a:p>
          <a:p>
            <a:r>
              <a:rPr lang="en-GB" sz="2400" dirty="0"/>
              <a:t>B</a:t>
            </a:r>
            <a:r>
              <a:rPr lang="en-GB" sz="2400" dirty="0" smtClean="0"/>
              <a:t>uilding the supporting community</a:t>
            </a:r>
          </a:p>
          <a:p>
            <a:r>
              <a:rPr lang="en-GB" sz="2400" dirty="0" smtClean="0"/>
              <a:t>Data Science Framework: EDISON sustainability strategy</a:t>
            </a:r>
          </a:p>
          <a:p>
            <a:r>
              <a:rPr lang="en-GB" sz="2400" dirty="0" smtClean="0"/>
              <a:t>Getting involved: benefits and opportunities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66555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1" y="148168"/>
            <a:ext cx="8100901" cy="672100"/>
          </a:xfrm>
        </p:spPr>
        <p:txBody>
          <a:bodyPr>
            <a:normAutofit/>
          </a:bodyPr>
          <a:lstStyle/>
          <a:p>
            <a:r>
              <a:rPr lang="en-US" dirty="0" smtClean="0"/>
              <a:t>EDISON Community portal: Data Science Pro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6" descr="Screen Shot 2016-10-05 at 09.4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70422"/>
            <a:ext cx="5663654" cy="5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Beneficiaries of the EDSF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Universities and professional training </a:t>
            </a:r>
            <a:r>
              <a:rPr lang="en-US" sz="1800" dirty="0" err="1"/>
              <a:t>organisations</a:t>
            </a:r>
            <a:endParaRPr lang="en-US" sz="1800" dirty="0"/>
          </a:p>
          <a:p>
            <a:pPr lvl="1"/>
            <a:r>
              <a:rPr lang="en-US" sz="1400" dirty="0"/>
              <a:t>Compliant curriculum design for Data Science in general and for specific scientific domains</a:t>
            </a:r>
          </a:p>
          <a:p>
            <a:pPr lvl="1"/>
            <a:r>
              <a:rPr lang="en-US" sz="1400" dirty="0"/>
              <a:t>Accreditation scheme for Data Science program</a:t>
            </a:r>
          </a:p>
          <a:p>
            <a:r>
              <a:rPr lang="en-US" sz="1800" dirty="0"/>
              <a:t>Individual Data Scientists and related Data professionals, including self-made Data Scientists</a:t>
            </a:r>
          </a:p>
          <a:p>
            <a:pPr lvl="1"/>
            <a:r>
              <a:rPr lang="en-US" sz="1400" dirty="0"/>
              <a:t>Academic education and professional training</a:t>
            </a:r>
          </a:p>
          <a:p>
            <a:pPr lvl="1"/>
            <a:r>
              <a:rPr lang="en-US" sz="1400" dirty="0"/>
              <a:t>Skills benchmarking, re-skilling, career </a:t>
            </a:r>
            <a:r>
              <a:rPr lang="en-US" sz="1400" dirty="0" smtClean="0"/>
              <a:t>path development</a:t>
            </a:r>
            <a:endParaRPr lang="en-US" sz="1400" dirty="0"/>
          </a:p>
          <a:p>
            <a:pPr lvl="1"/>
            <a:r>
              <a:rPr lang="en-US" sz="1400" dirty="0"/>
              <a:t>Certification</a:t>
            </a:r>
          </a:p>
          <a:p>
            <a:pPr lvl="1"/>
            <a:r>
              <a:rPr lang="en-US" sz="1400" dirty="0"/>
              <a:t>Professional Portal services</a:t>
            </a:r>
            <a:endParaRPr lang="en-US" sz="1800" dirty="0"/>
          </a:p>
          <a:p>
            <a:r>
              <a:rPr lang="en-US" sz="1800" dirty="0"/>
              <a:t>Managers of modern Agile Data Driven Enterprises</a:t>
            </a:r>
          </a:p>
          <a:p>
            <a:pPr lvl="1"/>
            <a:r>
              <a:rPr lang="en-US" sz="1400" dirty="0"/>
              <a:t>Framework for defining required competences and skills for Data Science related roles</a:t>
            </a:r>
          </a:p>
          <a:p>
            <a:pPr lvl="1"/>
            <a:r>
              <a:rPr lang="en-US" sz="1400" dirty="0"/>
              <a:t>Building effective Data handling capacity</a:t>
            </a:r>
          </a:p>
          <a:p>
            <a:pPr lvl="1"/>
            <a:r>
              <a:rPr lang="en-US" sz="1400" dirty="0"/>
              <a:t>HR can use EDSF for vacancy description construction, CV evaluation and candidates interview</a:t>
            </a:r>
          </a:p>
          <a:p>
            <a:r>
              <a:rPr lang="en-US" sz="1800" dirty="0"/>
              <a:t>Managers of Research Infrastructures</a:t>
            </a:r>
          </a:p>
          <a:p>
            <a:pPr lvl="1"/>
            <a:r>
              <a:rPr lang="en-US" sz="1400" dirty="0"/>
              <a:t>The same as above with focus on collaborative nature of the RI community and diverse of domain related specifics and knowledge</a:t>
            </a:r>
          </a:p>
          <a:p>
            <a:pPr lvl="1"/>
            <a:r>
              <a:rPr lang="en-US" sz="1400" dirty="0"/>
              <a:t>Specific skills and roles for Open </a:t>
            </a:r>
            <a:r>
              <a:rPr lang="en-US" sz="1400" dirty="0" smtClean="0"/>
              <a:t>Access</a:t>
            </a:r>
            <a:endParaRPr lang="en-US" sz="1400" dirty="0"/>
          </a:p>
          <a:p>
            <a:r>
              <a:rPr lang="en-US" sz="1800" dirty="0"/>
              <a:t>Governmental </a:t>
            </a:r>
            <a:r>
              <a:rPr lang="en-US" sz="1800" dirty="0" smtClean="0"/>
              <a:t>bodies (</a:t>
            </a:r>
            <a:r>
              <a:rPr lang="en-US" sz="1800" dirty="0" err="1" smtClean="0"/>
              <a:t>eg</a:t>
            </a:r>
            <a:r>
              <a:rPr lang="en-US" sz="1800" dirty="0" smtClean="0"/>
              <a:t>. Ministries of Education)</a:t>
            </a:r>
            <a:endParaRPr lang="en-US" sz="1800" dirty="0"/>
          </a:p>
          <a:p>
            <a:pPr lvl="1"/>
            <a:r>
              <a:rPr lang="en-US" sz="1400" dirty="0"/>
              <a:t>EDSF will provide a roadmap and a framework/tool to address digital skills gap and creating consistent and competitive Data Science education programs</a:t>
            </a:r>
          </a:p>
          <a:p>
            <a:pPr lvl="1"/>
            <a:r>
              <a:rPr lang="en-US" sz="1400" dirty="0"/>
              <a:t>Demand-supply market analysis and roadmap to address skills </a:t>
            </a:r>
            <a:r>
              <a:rPr lang="en-US" sz="1400" dirty="0" smtClean="0"/>
              <a:t>gaps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34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going forwards: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apping </a:t>
            </a:r>
            <a:r>
              <a:rPr lang="en-US" dirty="0"/>
              <a:t>and comparing career paths and opportunities for Continuing Professional Development (CPD)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Supporting and aligning training needs and availability across the research infrastructures</a:t>
            </a:r>
          </a:p>
          <a:p>
            <a:r>
              <a:rPr lang="en-GB" dirty="0" smtClean="0"/>
              <a:t>Certification: from badges to professions</a:t>
            </a:r>
          </a:p>
          <a:p>
            <a:r>
              <a:rPr lang="en-GB" dirty="0" smtClean="0"/>
              <a:t>Identifying the “soft skills”: how to ask a question?</a:t>
            </a:r>
          </a:p>
          <a:p>
            <a:r>
              <a:rPr lang="en-GB" dirty="0" smtClean="0"/>
              <a:t>Identifying the need: from stewards to scientists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3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Thanks!                            </a:t>
            </a:r>
            <a:r>
              <a:rPr lang="en-US" dirty="0" err="1" smtClean="0"/>
              <a:t>s</a:t>
            </a:r>
            <a:r>
              <a:rPr lang="en-US" dirty="0" err="1" smtClean="0"/>
              <a:t>.brewer@soton.ac.uk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Keep in touch and get involved:</a:t>
            </a:r>
          </a:p>
          <a:p>
            <a:r>
              <a:rPr lang="en-GB" dirty="0" smtClean="0"/>
              <a:t>National Initiatives – all countries welcome</a:t>
            </a:r>
          </a:p>
          <a:p>
            <a:r>
              <a:rPr lang="en-GB" dirty="0" smtClean="0"/>
              <a:t>Education and Training Champions</a:t>
            </a:r>
          </a:p>
          <a:p>
            <a:r>
              <a:rPr lang="en-GB" dirty="0" smtClean="0"/>
              <a:t>EDISON-net</a:t>
            </a:r>
          </a:p>
          <a:p>
            <a:r>
              <a:rPr lang="en-GB" dirty="0" smtClean="0"/>
              <a:t>Use the EDISON Data Science Framework (EDSF)</a:t>
            </a:r>
          </a:p>
          <a:p>
            <a:r>
              <a:rPr lang="en-GB" dirty="0" smtClean="0"/>
              <a:t>Feedback, credit and endorsement welcome!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Science Competences and </a:t>
            </a:r>
            <a:r>
              <a:rPr lang="en-US" dirty="0" err="1" smtClean="0"/>
              <a:t>BoK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" y="5506459"/>
            <a:ext cx="3125836" cy="946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3688" y="4473116"/>
            <a:ext cx="5402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</a:rPr>
              <a:t>http://</a:t>
            </a:r>
            <a:r>
              <a:rPr lang="en-US" sz="4000" dirty="0" err="1">
                <a:latin typeface="+mj-lt"/>
              </a:rPr>
              <a:t>edison-project.eu</a:t>
            </a:r>
            <a:endParaRPr lang="en-US" sz="4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484" y="5242644"/>
            <a:ext cx="1905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304764"/>
            <a:ext cx="5328592" cy="38524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The Challenge of Big Data in </a:t>
            </a:r>
            <a:r>
              <a:rPr lang="en-GB" b="1" dirty="0" smtClean="0"/>
              <a:t>Science:</a:t>
            </a:r>
            <a:endParaRPr lang="en-US" dirty="0" smtClean="0"/>
          </a:p>
          <a:p>
            <a:r>
              <a:rPr lang="en-US" dirty="0" smtClean="0"/>
              <a:t>Where did this data come from?</a:t>
            </a:r>
            <a:endParaRPr lang="en-US" dirty="0" smtClean="0"/>
          </a:p>
          <a:p>
            <a:r>
              <a:rPr lang="en-US" dirty="0" smtClean="0"/>
              <a:t>Whose challenge is it?</a:t>
            </a:r>
            <a:endParaRPr lang="en-US" dirty="0" smtClean="0"/>
          </a:p>
          <a:p>
            <a:r>
              <a:rPr lang="en-US" dirty="0" smtClean="0"/>
              <a:t>Talking about Big Data</a:t>
            </a:r>
          </a:p>
          <a:p>
            <a:r>
              <a:rPr lang="en-US" dirty="0" smtClean="0"/>
              <a:t>Extracting stories from big data</a:t>
            </a:r>
            <a:endParaRPr lang="en-US" dirty="0" smtClean="0"/>
          </a:p>
          <a:p>
            <a:r>
              <a:rPr lang="en-US" dirty="0" smtClean="0"/>
              <a:t>What do we do next?</a:t>
            </a:r>
          </a:p>
          <a:p>
            <a:pPr marL="0" indent="0">
              <a:buNone/>
            </a:pPr>
            <a:r>
              <a:rPr lang="en-US" sz="1900" i="1" dirty="0" smtClean="0"/>
              <a:t>Amazon’s Neil Lawrence: “Data is the new coal</a:t>
            </a:r>
            <a:r>
              <a:rPr lang="en-US" sz="2600" i="1" dirty="0" smtClean="0"/>
              <a:t>”</a:t>
            </a:r>
            <a:endParaRPr lang="en-US" sz="1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IG-ETRD @ RDA7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Science Competences and BoK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2" y="5362443"/>
            <a:ext cx="3125836" cy="946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488" y="5170636"/>
            <a:ext cx="1905000" cy="1282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236" y="1160748"/>
            <a:ext cx="1949512" cy="28167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0112" y="4293096"/>
            <a:ext cx="3366120" cy="287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Thomas_Newcomen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257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1" y="148168"/>
            <a:ext cx="7787209" cy="79655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The </a:t>
            </a:r>
            <a:r>
              <a:rPr lang="en-GB" sz="3200" dirty="0"/>
              <a:t>emergence of Data Science </a:t>
            </a:r>
            <a:r>
              <a:rPr lang="en-GB" sz="3200" dirty="0" smtClean="0"/>
              <a:t>technologies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EDISON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71723" y="1196752"/>
            <a:ext cx="6444716" cy="8909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The Fourth Paradigm: Data-Intensive Scientific Discovery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By Jim Gray, Microsoft, 2009. </a:t>
            </a:r>
            <a:r>
              <a:rPr lang="en-US" sz="1400" dirty="0" smtClean="0"/>
              <a:t>Edited by Tony Hey, et al.</a:t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http://research.microsoft.com/en-us/collaboration/fourthparadigm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/>
          </a:p>
        </p:txBody>
      </p:sp>
      <p:pic>
        <p:nvPicPr>
          <p:cNvPr id="8" name="Picture 2" descr="http://research.microsoft.com/en-us/collaboration/fourthparadigm/fpcover-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1828195" cy="26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4" y="2153329"/>
            <a:ext cx="1765550" cy="1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7332" y="2204864"/>
            <a:ext cx="4247964" cy="1582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Riding the wave: How Europe can gain from the rising tide of scientific data. </a:t>
            </a:r>
            <a:endParaRPr lang="en-US" sz="1600" dirty="0" smtClean="0"/>
          </a:p>
          <a:p>
            <a:pPr marL="0" indent="0">
              <a:buNone/>
            </a:pPr>
            <a:r>
              <a:rPr lang="en-US" sz="1400" dirty="0" smtClean="0"/>
              <a:t>Final </a:t>
            </a:r>
            <a:r>
              <a:rPr lang="en-US" sz="1400" dirty="0"/>
              <a:t>report of the High Level Expert Group on Scientific Data. October 2010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>
                <a:hlinkClick r:id="rId5"/>
              </a:rPr>
              <a:t>http://cordis.europa.eu/fp7/ict/e-infrastructure/docs/hlg-sdi-report.pdf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47690" y="4037414"/>
            <a:ext cx="2385618" cy="2307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The Data Harvest: How sharing research data can </a:t>
            </a:r>
            <a:r>
              <a:rPr lang="en-US" sz="1600" dirty="0" smtClean="0"/>
              <a:t>yield knowledge</a:t>
            </a:r>
            <a:r>
              <a:rPr lang="en-US" sz="1600" dirty="0"/>
              <a:t>, jobs and growth. </a:t>
            </a:r>
            <a:endParaRPr lang="en-US" sz="1600" dirty="0" smtClean="0"/>
          </a:p>
          <a:p>
            <a:pPr marL="0" indent="0">
              <a:buNone/>
            </a:pPr>
            <a:r>
              <a:rPr lang="en-US" sz="1400" dirty="0" smtClean="0"/>
              <a:t>An </a:t>
            </a:r>
            <a:r>
              <a:rPr lang="en-US" sz="1400" dirty="0"/>
              <a:t>RDA Europe Report. December </a:t>
            </a:r>
            <a:r>
              <a:rPr lang="en-US" sz="1400" dirty="0" smtClean="0"/>
              <a:t>2014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hlinkClick r:id="rId6"/>
              </a:rPr>
              <a:t>https://</a:t>
            </a: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hlinkClick r:id="rId6"/>
              </a:rPr>
              <a:t>rd-alliance.org/data-harvest-report-sharing-data-knowledge-jobs-and-growth.html</a:t>
            </a: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3109" y="4112805"/>
            <a:ext cx="4270878" cy="990971"/>
            <a:chOff x="178579" y="4396750"/>
            <a:chExt cx="4270878" cy="990971"/>
          </a:xfrm>
        </p:grpSpPr>
        <p:pic>
          <p:nvPicPr>
            <p:cNvPr id="13" name="Picture 4" descr="Hom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79" y="4396750"/>
              <a:ext cx="4067175" cy="99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691681" y="5042313"/>
              <a:ext cx="2757776" cy="3454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>
                  <a:hlinkClick r:id="rId8"/>
                </a:rPr>
                <a:t>https://www.rd-alliance.org/</a:t>
              </a:r>
              <a:endParaRPr lang="en-US" sz="1600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93109" y="5230489"/>
            <a:ext cx="4092215" cy="597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NIST Big Data Working Group (NBD-WG) </a:t>
            </a:r>
            <a:r>
              <a:rPr lang="en-US" sz="1400" dirty="0" smtClean="0">
                <a:hlinkClick r:id="rId8"/>
              </a:rPr>
              <a:t>https</a:t>
            </a:r>
            <a:r>
              <a:rPr lang="en-US" sz="1400" dirty="0">
                <a:hlinkClick r:id="rId8"/>
              </a:rPr>
              <a:t>://www.rd-alliance.org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(since 2013)</a:t>
            </a:r>
            <a:endParaRPr lang="en-US" sz="1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3109" y="5942895"/>
            <a:ext cx="4092215" cy="597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ISO/IEC JTC1 Big </a:t>
            </a:r>
            <a:r>
              <a:rPr lang="en-US" sz="1400" dirty="0"/>
              <a:t>Data </a:t>
            </a:r>
            <a:r>
              <a:rPr lang="en-US" sz="1400" dirty="0" smtClean="0"/>
              <a:t>Study </a:t>
            </a:r>
            <a:r>
              <a:rPr lang="en-US" sz="1400" dirty="0"/>
              <a:t>Group </a:t>
            </a:r>
            <a:r>
              <a:rPr lang="en-US" sz="1400" dirty="0" smtClean="0"/>
              <a:t>(</a:t>
            </a:r>
            <a:r>
              <a:rPr lang="en-US" sz="1400" dirty="0"/>
              <a:t>SGBD) </a:t>
            </a: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jtc1bigdatasg.nist.gov/home.php</a:t>
            </a:r>
            <a:r>
              <a:rPr lang="en-US" sz="1400" dirty="0" smtClean="0"/>
              <a:t> (2014)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9909" y="4037414"/>
            <a:ext cx="1791859" cy="17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Background to EDISON: Riding the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sz="2000" dirty="0"/>
              <a:t>Data are becoming infrastructure themselves</a:t>
            </a:r>
            <a:br>
              <a:rPr lang="en-AU" sz="2000" dirty="0"/>
            </a:br>
            <a:r>
              <a:rPr lang="en-AU" sz="2000" dirty="0"/>
              <a:t>(Report “Riding the Wave”)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1800" dirty="0"/>
              <a:t>This requires large infrastructure resources to collect, store, process and archive heterogeneous multi-faceted and linked data.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Data centric/data driven infrastructure has to support different types of data, including text data, structured and unstructured data, relational and vector data, linked data. </a:t>
            </a:r>
            <a:endParaRPr lang="nl-NL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Data appear in various contexts: large number strings from experiments or sensors, in software code, music, films, publications, digital art, web pages, social media, public and business statistics, and also orphan data.</a:t>
            </a:r>
            <a:endParaRPr lang="nl-NL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We need data scientists with the knowledge and skill to work with existing and future data intensive infrastructure and tools. </a:t>
            </a:r>
            <a:endParaRPr lang="en-A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EDISON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6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60" y="77119"/>
            <a:ext cx="6604254" cy="660425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990642" y="5497418"/>
            <a:ext cx="2354855" cy="82626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44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Establishing the Data Science </a:t>
            </a:r>
            <a:r>
              <a:rPr lang="en-GB" sz="2400" dirty="0" smtClean="0"/>
              <a:t>profession: motivation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EDISON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94550"/>
              </p:ext>
            </p:extLst>
          </p:nvPr>
        </p:nvGraphicFramePr>
        <p:xfrm>
          <a:off x="116333" y="1361591"/>
          <a:ext cx="8920163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3" imgW="15775602" imgH="8688013" progId="Word.Document.12">
                  <p:link updateAutomatic="1"/>
                </p:oleObj>
              </mc:Choice>
              <mc:Fallback>
                <p:oleObj name="Document" r:id="rId3" imgW="15775602" imgH="868801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33" y="1361591"/>
                        <a:ext cx="8920163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36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EDISON: </a:t>
            </a:r>
            <a:r>
              <a:rPr lang="en-US" sz="2800" dirty="0" smtClean="0"/>
              <a:t>Idea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Community Initiative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 smtClean="0"/>
              <a:t> H2020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320480"/>
          </a:xfrm>
        </p:spPr>
        <p:txBody>
          <a:bodyPr>
            <a:noAutofit/>
          </a:bodyPr>
          <a:lstStyle/>
          <a:p>
            <a:r>
              <a:rPr lang="en-US" sz="1800" dirty="0"/>
              <a:t>1st RDA Plenary meeting – 18-20 March 2013 </a:t>
            </a:r>
          </a:p>
          <a:p>
            <a:pPr lvl="1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</a:t>
            </a:r>
            <a:r>
              <a:rPr lang="en-US" sz="1600" dirty="0" err="1"/>
              <a:t>BoF</a:t>
            </a:r>
            <a:r>
              <a:rPr lang="en-US" sz="1600" dirty="0"/>
              <a:t> on Education and Skills Development in Data Intensive Science</a:t>
            </a:r>
          </a:p>
          <a:p>
            <a:pPr lvl="1"/>
            <a:r>
              <a:rPr lang="en-US" sz="1600" dirty="0"/>
              <a:t>Attended by 16 representatives from universities, libraries, e-Science, data centers, research coordination bodies</a:t>
            </a:r>
          </a:p>
          <a:p>
            <a:r>
              <a:rPr lang="en-US" sz="1800" dirty="0"/>
              <a:t>3rd RDA Plenary meeting – 26-28 March 2014, Dublin</a:t>
            </a:r>
          </a:p>
          <a:p>
            <a:pPr lvl="1"/>
            <a:r>
              <a:rPr lang="en-US" sz="1600" dirty="0"/>
              <a:t>3rd </a:t>
            </a:r>
            <a:r>
              <a:rPr lang="en-US" sz="1600" dirty="0" err="1"/>
              <a:t>BoF</a:t>
            </a:r>
            <a:r>
              <a:rPr lang="en-US" sz="1600" dirty="0"/>
              <a:t> on Education and Skills Development in Data Intensive Science</a:t>
            </a:r>
          </a:p>
          <a:p>
            <a:pPr lvl="1"/>
            <a:r>
              <a:rPr lang="en-US" sz="1600" i="1" dirty="0"/>
              <a:t>EDISON (Education for Data Intensive Science to Open New science frontiers) Initiative announced  </a:t>
            </a:r>
          </a:p>
          <a:p>
            <a:r>
              <a:rPr lang="en-US" sz="1800" dirty="0"/>
              <a:t>4th RDA Plenary meeting – 22-24 September 2014, Amsterdam</a:t>
            </a:r>
          </a:p>
          <a:p>
            <a:pPr lvl="1"/>
            <a:r>
              <a:rPr lang="en-US" sz="1600" dirty="0"/>
              <a:t>IG Education and Training on Handling of Research Data (ETHRD) established</a:t>
            </a:r>
          </a:p>
          <a:p>
            <a:pPr lvl="1"/>
            <a:r>
              <a:rPr lang="en-US" sz="1600" dirty="0"/>
              <a:t>EDISON Workshop – 21 Sept 2014, Science Park Amsterdam</a:t>
            </a:r>
          </a:p>
          <a:p>
            <a:pPr lvl="1"/>
            <a:r>
              <a:rPr lang="en-US" sz="1600" dirty="0"/>
              <a:t>Decision to form a consortium and submit a proposal to IINFRASUPP-4-2015 </a:t>
            </a:r>
            <a:r>
              <a:rPr lang="en-US" sz="1600" dirty="0" smtClean="0"/>
              <a:t>call</a:t>
            </a:r>
            <a:endParaRPr lang="en-US" sz="1200" dirty="0"/>
          </a:p>
          <a:p>
            <a:r>
              <a:rPr lang="en-US" sz="1800" dirty="0" smtClean="0"/>
              <a:t>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RDA Plenary meeting – 15-17 September 2016, Denver, USA</a:t>
            </a:r>
          </a:p>
          <a:p>
            <a:pPr lvl="1"/>
            <a:r>
              <a:rPr lang="en-US" sz="1400" dirty="0" err="1" smtClean="0"/>
              <a:t>BoFs</a:t>
            </a:r>
            <a:r>
              <a:rPr lang="en-US" sz="1400" dirty="0" smtClean="0"/>
              <a:t> and IG meetings – now developing Certification and Accreditation proposal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EDISON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9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supply chain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EDISON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8888" y="6446871"/>
            <a:ext cx="2895600" cy="25849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EDISON Liaison Groups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85111"/>
            <a:ext cx="8229600" cy="1024307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739" y="3741549"/>
            <a:ext cx="1125088" cy="1003137"/>
          </a:xfrm>
          <a:prstGeom prst="rect">
            <a:avLst/>
          </a:prstGeom>
        </p:spPr>
      </p:pic>
      <p:sp>
        <p:nvSpPr>
          <p:cNvPr id="9" name="Rectángulo redondeado 3"/>
          <p:cNvSpPr/>
          <p:nvPr/>
        </p:nvSpPr>
        <p:spPr>
          <a:xfrm>
            <a:off x="6800557" y="2644604"/>
            <a:ext cx="1746881" cy="7485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Industry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" name="Rectángulo redondeado 4"/>
          <p:cNvSpPr/>
          <p:nvPr/>
        </p:nvSpPr>
        <p:spPr>
          <a:xfrm>
            <a:off x="6800557" y="3499868"/>
            <a:ext cx="1746881" cy="7485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Research</a:t>
            </a:r>
            <a:endParaRPr lang="es-ES" dirty="0" smtClean="0">
              <a:solidFill>
                <a:prstClr val="black"/>
              </a:solidFill>
            </a:endParaRPr>
          </a:p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Organisations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" name="Rectángulo redondeado 5"/>
          <p:cNvSpPr/>
          <p:nvPr/>
        </p:nvSpPr>
        <p:spPr>
          <a:xfrm>
            <a:off x="6804394" y="4418406"/>
            <a:ext cx="1746881" cy="7485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prstClr val="black"/>
                </a:solidFill>
              </a:rPr>
              <a:t>Research</a:t>
            </a:r>
            <a:endParaRPr lang="es-ES" dirty="0">
              <a:solidFill>
                <a:prstClr val="black"/>
              </a:solidFill>
            </a:endParaRPr>
          </a:p>
          <a:p>
            <a:pPr algn="ctr"/>
            <a:r>
              <a:rPr lang="es-ES" dirty="0" err="1">
                <a:solidFill>
                  <a:prstClr val="black"/>
                </a:solidFill>
              </a:rPr>
              <a:t>Infrastructures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Rectángulo redondeado 6"/>
          <p:cNvSpPr/>
          <p:nvPr/>
        </p:nvSpPr>
        <p:spPr>
          <a:xfrm>
            <a:off x="6790069" y="5296814"/>
            <a:ext cx="1746881" cy="7485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Public</a:t>
            </a:r>
            <a:endParaRPr lang="es-ES" dirty="0" smtClean="0">
              <a:solidFill>
                <a:prstClr val="black"/>
              </a:solidFill>
            </a:endParaRPr>
          </a:p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Administration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Rectángulo redondeado 7"/>
          <p:cNvSpPr/>
          <p:nvPr/>
        </p:nvSpPr>
        <p:spPr>
          <a:xfrm>
            <a:off x="6756914" y="1559171"/>
            <a:ext cx="1790524" cy="8448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DS </a:t>
            </a:r>
            <a:r>
              <a:rPr lang="es-ES" b="1" dirty="0" err="1" smtClean="0">
                <a:solidFill>
                  <a:prstClr val="black"/>
                </a:solidFill>
              </a:rPr>
              <a:t>Employers</a:t>
            </a:r>
            <a:endParaRPr lang="es-ES" b="1" dirty="0" smtClean="0">
              <a:solidFill>
                <a:prstClr val="black"/>
              </a:solidFill>
            </a:endParaRPr>
          </a:p>
          <a:p>
            <a:pPr algn="ctr"/>
            <a:r>
              <a:rPr lang="es-ES" b="1" dirty="0" smtClean="0">
                <a:solidFill>
                  <a:prstClr val="black"/>
                </a:solidFill>
              </a:rPr>
              <a:t>- DEMAND -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4" name="Rectángulo redondeado 8"/>
          <p:cNvSpPr/>
          <p:nvPr/>
        </p:nvSpPr>
        <p:spPr>
          <a:xfrm>
            <a:off x="3039748" y="2663198"/>
            <a:ext cx="1826152" cy="7485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Universities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5" name="Rectángulo redondeado 9"/>
          <p:cNvSpPr/>
          <p:nvPr/>
        </p:nvSpPr>
        <p:spPr>
          <a:xfrm>
            <a:off x="3039748" y="3457110"/>
            <a:ext cx="1826152" cy="7485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Other</a:t>
            </a:r>
            <a:r>
              <a:rPr lang="es-ES" dirty="0" smtClean="0">
                <a:solidFill>
                  <a:prstClr val="black"/>
                </a:solidFill>
              </a:rPr>
              <a:t> Training Centres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6" name="Rectángulo redondeado 10"/>
          <p:cNvSpPr/>
          <p:nvPr/>
        </p:nvSpPr>
        <p:spPr>
          <a:xfrm>
            <a:off x="3039748" y="4296388"/>
            <a:ext cx="1826152" cy="7485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In-</a:t>
            </a:r>
            <a:r>
              <a:rPr lang="es-ES" dirty="0" err="1" smtClean="0">
                <a:solidFill>
                  <a:prstClr val="black"/>
                </a:solidFill>
              </a:rPr>
              <a:t>house</a:t>
            </a:r>
            <a:r>
              <a:rPr lang="es-ES" dirty="0" smtClean="0">
                <a:solidFill>
                  <a:prstClr val="black"/>
                </a:solidFill>
              </a:rPr>
              <a:t> training centres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7" name="Rectángulo redondeado 11"/>
          <p:cNvSpPr/>
          <p:nvPr/>
        </p:nvSpPr>
        <p:spPr>
          <a:xfrm>
            <a:off x="3039748" y="5135667"/>
            <a:ext cx="1826152" cy="7485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Self-made</a:t>
            </a:r>
            <a:r>
              <a:rPr lang="es-ES" dirty="0" smtClean="0">
                <a:solidFill>
                  <a:prstClr val="black"/>
                </a:solidFill>
              </a:rPr>
              <a:t>  DS </a:t>
            </a:r>
            <a:r>
              <a:rPr lang="es-ES" dirty="0" err="1" smtClean="0">
                <a:solidFill>
                  <a:prstClr val="black"/>
                </a:solidFill>
              </a:rPr>
              <a:t>channels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8" name="Rectángulo redondeado 12"/>
          <p:cNvSpPr/>
          <p:nvPr/>
        </p:nvSpPr>
        <p:spPr>
          <a:xfrm>
            <a:off x="2971532" y="1556792"/>
            <a:ext cx="1916314" cy="84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Data </a:t>
            </a:r>
            <a:r>
              <a:rPr lang="es-ES" b="1" dirty="0" err="1" smtClean="0">
                <a:solidFill>
                  <a:prstClr val="black"/>
                </a:solidFill>
              </a:rPr>
              <a:t>Scientist</a:t>
            </a:r>
            <a:r>
              <a:rPr lang="es-ES" b="1" dirty="0" smtClean="0">
                <a:solidFill>
                  <a:prstClr val="black"/>
                </a:solidFill>
              </a:rPr>
              <a:t> “</a:t>
            </a:r>
            <a:r>
              <a:rPr lang="es-ES" b="1" dirty="0" err="1" smtClean="0">
                <a:solidFill>
                  <a:prstClr val="black"/>
                </a:solidFill>
              </a:rPr>
              <a:t>Producers</a:t>
            </a:r>
            <a:r>
              <a:rPr lang="es-ES" b="1" dirty="0" smtClean="0">
                <a:solidFill>
                  <a:prstClr val="black"/>
                </a:solidFill>
              </a:rPr>
              <a:t>”</a:t>
            </a:r>
          </a:p>
          <a:p>
            <a:pPr algn="ctr"/>
            <a:r>
              <a:rPr lang="es-ES" b="1" dirty="0" smtClean="0">
                <a:solidFill>
                  <a:prstClr val="black"/>
                </a:solidFill>
              </a:rPr>
              <a:t>- SUPPLY-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9" name="Abrir llave 13"/>
          <p:cNvSpPr/>
          <p:nvPr/>
        </p:nvSpPr>
        <p:spPr>
          <a:xfrm rot="10800000">
            <a:off x="5030588" y="2738926"/>
            <a:ext cx="307962" cy="2721982"/>
          </a:xfrm>
          <a:prstGeom prst="leftBrace">
            <a:avLst>
              <a:gd name="adj1" fmla="val 8333"/>
              <a:gd name="adj2" fmla="val 49722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20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79" y="2412319"/>
            <a:ext cx="683952" cy="607457"/>
          </a:xfrm>
          <a:prstGeom prst="rect">
            <a:avLst/>
          </a:prstGeom>
        </p:spPr>
      </p:pic>
      <p:pic>
        <p:nvPicPr>
          <p:cNvPr id="21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5" y="3160893"/>
            <a:ext cx="685453" cy="608869"/>
          </a:xfrm>
          <a:prstGeom prst="rect">
            <a:avLst/>
          </a:prstGeom>
        </p:spPr>
      </p:pic>
      <p:pic>
        <p:nvPicPr>
          <p:cNvPr id="22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3" y="3762084"/>
            <a:ext cx="685453" cy="608869"/>
          </a:xfrm>
          <a:prstGeom prst="rect">
            <a:avLst/>
          </a:prstGeom>
        </p:spPr>
      </p:pic>
      <p:pic>
        <p:nvPicPr>
          <p:cNvPr id="23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9" y="4338310"/>
            <a:ext cx="685453" cy="608869"/>
          </a:xfrm>
          <a:prstGeom prst="rect">
            <a:avLst/>
          </a:prstGeom>
        </p:spPr>
      </p:pic>
      <p:pic>
        <p:nvPicPr>
          <p:cNvPr id="24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8" y="5017017"/>
            <a:ext cx="685453" cy="608869"/>
          </a:xfrm>
          <a:prstGeom prst="rect">
            <a:avLst/>
          </a:prstGeom>
        </p:spPr>
      </p:pic>
      <p:pic>
        <p:nvPicPr>
          <p:cNvPr id="25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50" y="2412318"/>
            <a:ext cx="685453" cy="608869"/>
          </a:xfrm>
          <a:prstGeom prst="rect">
            <a:avLst/>
          </a:prstGeom>
        </p:spPr>
      </p:pic>
      <p:pic>
        <p:nvPicPr>
          <p:cNvPr id="26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400" y="3187050"/>
            <a:ext cx="685453" cy="608869"/>
          </a:xfrm>
          <a:prstGeom prst="rect">
            <a:avLst/>
          </a:prstGeom>
        </p:spPr>
      </p:pic>
      <p:pic>
        <p:nvPicPr>
          <p:cNvPr id="27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318" y="3642895"/>
            <a:ext cx="685453" cy="608869"/>
          </a:xfrm>
          <a:prstGeom prst="rect">
            <a:avLst/>
          </a:prstGeom>
        </p:spPr>
      </p:pic>
      <p:pic>
        <p:nvPicPr>
          <p:cNvPr id="28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596" y="4482173"/>
            <a:ext cx="685453" cy="608869"/>
          </a:xfrm>
          <a:prstGeom prst="rect">
            <a:avLst/>
          </a:prstGeom>
        </p:spPr>
      </p:pic>
      <p:pic>
        <p:nvPicPr>
          <p:cNvPr id="29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641" y="4999975"/>
            <a:ext cx="685453" cy="608869"/>
          </a:xfrm>
          <a:prstGeom prst="rect">
            <a:avLst/>
          </a:prstGeom>
        </p:spPr>
      </p:pic>
      <p:pic>
        <p:nvPicPr>
          <p:cNvPr id="30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733" y="2851730"/>
            <a:ext cx="1125101" cy="999397"/>
          </a:xfrm>
          <a:prstGeom prst="rect">
            <a:avLst/>
          </a:prstGeom>
        </p:spPr>
      </p:pic>
      <p:pic>
        <p:nvPicPr>
          <p:cNvPr id="31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504" y="4674325"/>
            <a:ext cx="1125088" cy="1003137"/>
          </a:xfrm>
          <a:prstGeom prst="rect">
            <a:avLst/>
          </a:prstGeom>
        </p:spPr>
      </p:pic>
      <p:pic>
        <p:nvPicPr>
          <p:cNvPr id="32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221" y="2484494"/>
            <a:ext cx="541871" cy="3141923"/>
          </a:xfrm>
          <a:prstGeom prst="rect">
            <a:avLst/>
          </a:prstGeom>
        </p:spPr>
      </p:pic>
      <p:cxnSp>
        <p:nvCxnSpPr>
          <p:cNvPr id="33" name="Conector recto de flecha 32"/>
          <p:cNvCxnSpPr/>
          <p:nvPr/>
        </p:nvCxnSpPr>
        <p:spPr>
          <a:xfrm flipV="1">
            <a:off x="6054740" y="2973320"/>
            <a:ext cx="687541" cy="185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8200" y="3765080"/>
            <a:ext cx="751634" cy="259518"/>
          </a:xfrm>
          <a:prstGeom prst="rect">
            <a:avLst/>
          </a:prstGeom>
        </p:spPr>
      </p:pic>
      <p:pic>
        <p:nvPicPr>
          <p:cNvPr id="35" name="Imagen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8200" y="4657474"/>
            <a:ext cx="751634" cy="259518"/>
          </a:xfrm>
          <a:prstGeom prst="rect">
            <a:avLst/>
          </a:prstGeom>
        </p:spPr>
      </p:pic>
      <p:pic>
        <p:nvPicPr>
          <p:cNvPr id="36" name="Imagen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38720">
            <a:off x="6007660" y="3194112"/>
            <a:ext cx="751634" cy="259518"/>
          </a:xfrm>
          <a:prstGeom prst="rect">
            <a:avLst/>
          </a:prstGeom>
        </p:spPr>
      </p:pic>
      <p:pic>
        <p:nvPicPr>
          <p:cNvPr id="37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5138" y="3884302"/>
            <a:ext cx="746906" cy="708684"/>
          </a:xfrm>
          <a:prstGeom prst="rect">
            <a:avLst/>
          </a:prstGeom>
        </p:spPr>
      </p:pic>
      <p:pic>
        <p:nvPicPr>
          <p:cNvPr id="38" name="Imagen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674" y="4764439"/>
            <a:ext cx="746906" cy="708684"/>
          </a:xfrm>
          <a:prstGeom prst="rect">
            <a:avLst/>
          </a:prstGeom>
        </p:spPr>
      </p:pic>
      <p:pic>
        <p:nvPicPr>
          <p:cNvPr id="39" name="Imagen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795032">
            <a:off x="5814644" y="3968787"/>
            <a:ext cx="1111594" cy="946286"/>
          </a:xfrm>
          <a:prstGeom prst="rect">
            <a:avLst/>
          </a:prstGeom>
        </p:spPr>
      </p:pic>
      <p:pic>
        <p:nvPicPr>
          <p:cNvPr id="40" name="Imagen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837" y="2827281"/>
            <a:ext cx="1120360" cy="1272637"/>
          </a:xfrm>
          <a:prstGeom prst="rect">
            <a:avLst/>
          </a:prstGeom>
        </p:spPr>
      </p:pic>
      <p:sp>
        <p:nvSpPr>
          <p:cNvPr id="41" name="CuadroTexto 49"/>
          <p:cNvSpPr txBox="1"/>
          <p:nvPr/>
        </p:nvSpPr>
        <p:spPr>
          <a:xfrm>
            <a:off x="5098499" y="1903951"/>
            <a:ext cx="167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“</a:t>
            </a:r>
            <a:r>
              <a:rPr lang="es-ES" dirty="0" err="1" smtClean="0">
                <a:solidFill>
                  <a:prstClr val="black"/>
                </a:solidFill>
              </a:rPr>
              <a:t>Competitive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product</a:t>
            </a:r>
            <a:r>
              <a:rPr lang="es-ES" dirty="0" smtClean="0">
                <a:solidFill>
                  <a:prstClr val="black"/>
                </a:solidFill>
              </a:rPr>
              <a:t>”: </a:t>
            </a:r>
            <a:r>
              <a:rPr lang="es-ES" b="1" dirty="0" err="1" smtClean="0">
                <a:solidFill>
                  <a:prstClr val="black"/>
                </a:solidFill>
              </a:rPr>
              <a:t>Skilled</a:t>
            </a:r>
            <a:r>
              <a:rPr lang="es-ES" b="1" dirty="0" smtClean="0">
                <a:solidFill>
                  <a:prstClr val="black"/>
                </a:solidFill>
              </a:rPr>
              <a:t> DS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2" name="Rectángulo redondeado 12"/>
          <p:cNvSpPr/>
          <p:nvPr/>
        </p:nvSpPr>
        <p:spPr>
          <a:xfrm>
            <a:off x="473767" y="1559171"/>
            <a:ext cx="1916314" cy="84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prstClr val="black"/>
                </a:solidFill>
              </a:rPr>
              <a:t>Potential</a:t>
            </a:r>
            <a:r>
              <a:rPr lang="es-ES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s-ES" b="1" dirty="0">
                <a:solidFill>
                  <a:prstClr val="black"/>
                </a:solidFill>
              </a:rPr>
              <a:t>Data </a:t>
            </a:r>
            <a:r>
              <a:rPr lang="es-ES" b="1" dirty="0" err="1" smtClean="0">
                <a:solidFill>
                  <a:prstClr val="black"/>
                </a:solidFill>
              </a:rPr>
              <a:t>Scientists</a:t>
            </a:r>
            <a:endParaRPr lang="es-E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1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60370</TotalTime>
  <Words>1628</Words>
  <Application>Microsoft Macintosh PowerPoint</Application>
  <PresentationFormat>On-screen Show (4:3)</PresentationFormat>
  <Paragraphs>274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???</vt:lpstr>
      <vt:lpstr> The role of the EDISON Framework in building Data Science professionals: one size definitely does not fit all  The Challenge of Big Data in Science   Karlsruhe Institute of Technology 5 October 2016</vt:lpstr>
      <vt:lpstr>Outline</vt:lpstr>
      <vt:lpstr>Introduction</vt:lpstr>
      <vt:lpstr>The emergence of Data Science technologies</vt:lpstr>
      <vt:lpstr>Background to EDISON: Riding the Wave</vt:lpstr>
      <vt:lpstr>PowerPoint Presentation</vt:lpstr>
      <vt:lpstr>Establishing the Data Science profession: motivation</vt:lpstr>
      <vt:lpstr>EDISON: Idea  Community Initiative  H2020</vt:lpstr>
      <vt:lpstr>The Data Science supply chain</vt:lpstr>
      <vt:lpstr>EDISON Impact goal and objectives</vt:lpstr>
      <vt:lpstr>PowerPoint Presentation</vt:lpstr>
      <vt:lpstr>Overview of EDISON EU H2020 project</vt:lpstr>
      <vt:lpstr>EDISON Data Science Framework (EDSF)</vt:lpstr>
      <vt:lpstr>EDISON approach</vt:lpstr>
      <vt:lpstr>PowerPoint Presentation</vt:lpstr>
      <vt:lpstr>Data Science competence groups (research)</vt:lpstr>
      <vt:lpstr>Applications for the EDSF</vt:lpstr>
      <vt:lpstr>EDISON Education and Training Champions</vt:lpstr>
      <vt:lpstr>Accreditation and Certification: RDA 8th Plenary BoF</vt:lpstr>
      <vt:lpstr>EDISON Community portal: Data Science Pro</vt:lpstr>
      <vt:lpstr>Beneficiaries of the EDSF</vt:lpstr>
      <vt:lpstr>Key issues going forwards:</vt:lpstr>
      <vt:lpstr>Thanks!                            s.brewer@soton.ac.uk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demch</dc:creator>
  <cp:lastModifiedBy>Brewer S.J.</cp:lastModifiedBy>
  <cp:revision>1415</cp:revision>
  <cp:lastPrinted>2016-02-08T15:46:22Z</cp:lastPrinted>
  <dcterms:created xsi:type="dcterms:W3CDTF">2010-12-21T20:41:30Z</dcterms:created>
  <dcterms:modified xsi:type="dcterms:W3CDTF">2016-10-05T07:47:45Z</dcterms:modified>
</cp:coreProperties>
</file>