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844" r:id="rId3"/>
  </p:sldMasterIdLst>
  <p:notesMasterIdLst>
    <p:notesMasterId r:id="rId40"/>
  </p:notesMasterIdLst>
  <p:handoutMasterIdLst>
    <p:handoutMasterId r:id="rId41"/>
  </p:handoutMasterIdLst>
  <p:sldIdLst>
    <p:sldId id="256" r:id="rId4"/>
    <p:sldId id="267" r:id="rId5"/>
    <p:sldId id="295" r:id="rId6"/>
    <p:sldId id="314" r:id="rId7"/>
    <p:sldId id="313" r:id="rId8"/>
    <p:sldId id="297" r:id="rId9"/>
    <p:sldId id="298" r:id="rId10"/>
    <p:sldId id="299" r:id="rId11"/>
    <p:sldId id="300" r:id="rId12"/>
    <p:sldId id="315" r:id="rId13"/>
    <p:sldId id="266" r:id="rId14"/>
    <p:sldId id="320" r:id="rId15"/>
    <p:sldId id="321" r:id="rId16"/>
    <p:sldId id="319" r:id="rId17"/>
    <p:sldId id="322" r:id="rId18"/>
    <p:sldId id="306" r:id="rId19"/>
    <p:sldId id="318" r:id="rId20"/>
    <p:sldId id="257" r:id="rId21"/>
    <p:sldId id="288" r:id="rId22"/>
    <p:sldId id="289" r:id="rId23"/>
    <p:sldId id="290" r:id="rId24"/>
    <p:sldId id="305" r:id="rId25"/>
    <p:sldId id="268" r:id="rId26"/>
    <p:sldId id="307" r:id="rId27"/>
    <p:sldId id="316" r:id="rId28"/>
    <p:sldId id="308" r:id="rId29"/>
    <p:sldId id="317" r:id="rId30"/>
    <p:sldId id="309" r:id="rId31"/>
    <p:sldId id="310" r:id="rId32"/>
    <p:sldId id="311" r:id="rId33"/>
    <p:sldId id="285" r:id="rId34"/>
    <p:sldId id="312" r:id="rId35"/>
    <p:sldId id="286" r:id="rId36"/>
    <p:sldId id="287" r:id="rId37"/>
    <p:sldId id="323" r:id="rId38"/>
    <p:sldId id="263" r:id="rId39"/>
  </p:sldIdLst>
  <p:sldSz cx="9144000" cy="5143500" type="screen16x9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dward Treloar" initials="AET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771C"/>
    <a:srgbClr val="4B306A"/>
    <a:srgbClr val="37424A"/>
    <a:srgbClr val="D96A2C"/>
    <a:srgbClr val="CC6021"/>
    <a:srgbClr val="C55B2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90" autoAdjust="0"/>
    <p:restoredTop sz="86471"/>
  </p:normalViewPr>
  <p:slideViewPr>
    <p:cSldViewPr>
      <p:cViewPr>
        <p:scale>
          <a:sx n="118" d="100"/>
          <a:sy n="118" d="100"/>
        </p:scale>
        <p:origin x="144" y="9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90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7" d="100"/>
          <a:sy n="97" d="100"/>
        </p:scale>
        <p:origin x="-30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commentAuthors" Target="commentAuthors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03T10:51:59.261" idx="1">
    <p:pos x="2099" y="1152"/>
    <p:text>is this still the case? check JIRA</p:text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6F103-AF0E-574B-9D49-3F208653468F}" type="datetimeFigureOut">
              <a:rPr lang="en-US" smtClean="0"/>
              <a:t>10/4/16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C9900-D8F9-5041-BC76-ACC418BFD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4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704D87C6-8CC3-AA4C-A522-F39E3D054A8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35387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If the only tool you have is a hammer, then everything looks like a nail (apparently no direct Norwegian equivalent according to my hopefully future daughter-in-law native speaker informant)</a:t>
            </a:r>
          </a:p>
          <a:p>
            <a:endParaRPr lang="en-US" baseline="0" dirty="0" smtClean="0"/>
          </a:p>
          <a:p>
            <a:r>
              <a:rPr lang="en-US" baseline="0" dirty="0" smtClean="0"/>
              <a:t>Yes, I work for a data </a:t>
            </a:r>
            <a:r>
              <a:rPr lang="en-US" baseline="0" dirty="0" err="1" smtClean="0"/>
              <a:t>organisation</a:t>
            </a:r>
            <a:r>
              <a:rPr lang="en-US" baseline="0" dirty="0" smtClean="0"/>
              <a:t>, and so I might be biased, but let’s look hard at some e-Research infrastructure businesses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1B894-BAB4-1B4C-B1EA-8469FCDAE3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03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Networks exist to move what around?</a:t>
            </a:r>
            <a:r>
              <a:rPr lang="en-US" baseline="0" dirty="0" smtClean="0"/>
              <a:t> Data, and data derivatives (to a first approximation)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1B894-BAB4-1B4C-B1EA-8469FCDAE3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7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Storage exists</a:t>
            </a:r>
            <a:r>
              <a:rPr lang="en-US" baseline="0" dirty="0" smtClean="0"/>
              <a:t> to store what? Data, and data derivatives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1B894-BAB4-1B4C-B1EA-8469FCDAE3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42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HPC</a:t>
            </a:r>
            <a:r>
              <a:rPr lang="en-US" baseline="0" dirty="0" smtClean="0"/>
              <a:t> exists to generate and process what? Data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could go on: </a:t>
            </a:r>
          </a:p>
          <a:p>
            <a:r>
              <a:rPr lang="en-US" baseline="0" dirty="0" err="1" smtClean="0"/>
              <a:t>Visualisation</a:t>
            </a:r>
            <a:r>
              <a:rPr lang="en-US" baseline="0" dirty="0" smtClean="0"/>
              <a:t>? Data</a:t>
            </a:r>
          </a:p>
          <a:p>
            <a:r>
              <a:rPr lang="en-US" baseline="0" dirty="0" smtClean="0"/>
              <a:t>Calculation? Data</a:t>
            </a:r>
          </a:p>
          <a:p>
            <a:r>
              <a:rPr lang="en-US" baseline="0" dirty="0" smtClean="0"/>
              <a:t>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1B894-BAB4-1B4C-B1EA-8469FCDAE3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07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B5A46E70-C937-4D44-BBD1-90A18F37510A}" type="slidenum">
              <a:rPr lang="en-US" altLang="en-US">
                <a:solidFill>
                  <a:srgbClr val="000000"/>
                </a:solidFill>
                <a:ea typeface="ヒラギノ角ゴ Pro W3" charset="-128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solidFill>
                <a:srgbClr val="000000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1649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" y="0"/>
            <a:ext cx="9135879" cy="5143500"/>
          </a:xfrm>
          <a:prstGeom prst="rect">
            <a:avLst/>
          </a:prstGeom>
        </p:spPr>
      </p:pic>
      <p:sp>
        <p:nvSpPr>
          <p:cNvPr id="5" name="Rectangle 17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683568" y="1707654"/>
            <a:ext cx="5112568" cy="43204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800" b="1">
                <a:solidFill>
                  <a:srgbClr val="E8E7DD"/>
                </a:solidFill>
                <a:latin typeface="+mn-lt"/>
                <a:cs typeface="Calibri"/>
              </a:defRPr>
            </a:lvl1pPr>
          </a:lstStyle>
          <a:p>
            <a:pPr lvl="0"/>
            <a:r>
              <a:rPr lang="en-AU" noProof="0" dirty="0" smtClean="0"/>
              <a:t>Name of presenter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27534"/>
            <a:ext cx="7416824" cy="1026114"/>
          </a:xfrm>
        </p:spPr>
        <p:txBody>
          <a:bodyPr/>
          <a:lstStyle>
            <a:lvl1pPr>
              <a:defRPr sz="3600" b="0">
                <a:solidFill>
                  <a:srgbClr val="DF771C"/>
                </a:solidFill>
                <a:latin typeface="+mj-lt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684216" y="2247900"/>
            <a:ext cx="5111923" cy="431862"/>
          </a:xfrm>
        </p:spPr>
        <p:txBody>
          <a:bodyPr anchor="ctr"/>
          <a:lstStyle>
            <a:lvl1pPr marL="0" indent="0">
              <a:buNone/>
              <a:defRPr sz="2800" baseline="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bg1"/>
                </a:solidFill>
              </a:defRPr>
            </a:lvl2pPr>
            <a:lvl3pPr marL="914378" indent="0">
              <a:buNone/>
              <a:defRPr sz="1800">
                <a:solidFill>
                  <a:schemeClr val="bg1"/>
                </a:solidFill>
              </a:defRPr>
            </a:lvl3pPr>
            <a:lvl4pPr marL="1371566" indent="0">
              <a:buNone/>
              <a:defRPr sz="1800">
                <a:solidFill>
                  <a:schemeClr val="bg1"/>
                </a:solidFill>
              </a:defRPr>
            </a:lvl4pPr>
            <a:lvl5pPr marL="1828754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Position Title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 hasCustomPrompt="1"/>
          </p:nvPr>
        </p:nvSpPr>
        <p:spPr>
          <a:xfrm>
            <a:off x="684213" y="2788055"/>
            <a:ext cx="5111750" cy="485775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322944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73" y="306034"/>
            <a:ext cx="6552257" cy="681540"/>
          </a:xfrm>
        </p:spPr>
        <p:txBody>
          <a:bodyPr/>
          <a:lstStyle>
            <a:lvl1pPr>
              <a:defRPr sz="3600">
                <a:solidFill>
                  <a:srgbClr val="DF771C"/>
                </a:solidFill>
                <a:latin typeface="+mj-lt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3573" y="987574"/>
            <a:ext cx="7921575" cy="3798422"/>
          </a:xfrm>
        </p:spPr>
        <p:txBody>
          <a:bodyPr/>
          <a:lstStyle>
            <a:lvl1pPr marL="0" marR="0" indent="0" algn="l" defTabSz="91437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sz="2400">
                <a:solidFill>
                  <a:schemeClr val="tx1"/>
                </a:solidFill>
                <a:latin typeface="+mn-lt"/>
                <a:cs typeface="Calibri"/>
              </a:defRPr>
            </a:lvl1pPr>
            <a:lvl2pPr marL="742931" indent="-285743"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cs typeface="Calibri"/>
              </a:defRPr>
            </a:lvl2pPr>
            <a:lvl3pPr marL="1142972" indent="-228594"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cs typeface="Calibri"/>
              </a:defRPr>
            </a:lvl3pPr>
            <a:lvl4pPr marL="1600160" indent="-228594"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cs typeface="Calibri"/>
              </a:defRPr>
            </a:lvl4pPr>
            <a:lvl5pPr marL="2057348" indent="-228594"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cs typeface="Calibri"/>
              </a:defRPr>
            </a:lvl5pPr>
          </a:lstStyle>
          <a:p>
            <a:pPr lvl="0"/>
            <a:r>
              <a:rPr lang="en-AU" dirty="0" smtClean="0"/>
              <a:t>Click to edit text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8896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73" y="306034"/>
            <a:ext cx="6552257" cy="681540"/>
          </a:xfrm>
        </p:spPr>
        <p:txBody>
          <a:bodyPr/>
          <a:lstStyle>
            <a:lvl1pPr>
              <a:defRPr sz="3600">
                <a:latin typeface="+mj-lt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3568" y="1635646"/>
            <a:ext cx="3888432" cy="3150350"/>
          </a:xfrm>
        </p:spPr>
        <p:txBody>
          <a:bodyPr/>
          <a:lstStyle>
            <a:lvl1pPr marL="0" indent="0">
              <a:buClr>
                <a:schemeClr val="accent1"/>
              </a:buClr>
              <a:buFont typeface="Wingdings" charset="2"/>
              <a:buNone/>
              <a:defRPr sz="2400" baseline="0">
                <a:solidFill>
                  <a:schemeClr val="tx1"/>
                </a:solidFill>
                <a:latin typeface="+mn-lt"/>
                <a:cs typeface="Calibri"/>
              </a:defRPr>
            </a:lvl1pPr>
            <a:lvl2pPr marL="742931" indent="-285743">
              <a:buClr>
                <a:schemeClr val="accent1"/>
              </a:buClr>
              <a:buFont typeface="Wingdings" charset="2"/>
              <a:buChar char="§"/>
              <a:defRPr sz="2400" baseline="0">
                <a:solidFill>
                  <a:schemeClr val="tx1"/>
                </a:solidFill>
                <a:latin typeface="+mn-lt"/>
                <a:cs typeface="Calibri"/>
              </a:defRPr>
            </a:lvl2pPr>
            <a:lvl3pPr marL="1142972" indent="-228594">
              <a:buClr>
                <a:schemeClr val="accent1"/>
              </a:buClr>
              <a:buFont typeface="Wingdings" charset="2"/>
              <a:buChar char="§"/>
              <a:defRPr sz="2400" baseline="0">
                <a:solidFill>
                  <a:schemeClr val="tx1"/>
                </a:solidFill>
                <a:latin typeface="+mn-lt"/>
                <a:cs typeface="Calibri"/>
              </a:defRPr>
            </a:lvl3pPr>
            <a:lvl4pPr marL="1600160" indent="-228594">
              <a:buClr>
                <a:schemeClr val="accent1"/>
              </a:buClr>
              <a:buFont typeface="Wingdings" charset="2"/>
              <a:buChar char="§"/>
              <a:defRPr sz="2400" baseline="0">
                <a:solidFill>
                  <a:schemeClr val="tx1"/>
                </a:solidFill>
                <a:latin typeface="+mn-lt"/>
                <a:cs typeface="Calibri"/>
              </a:defRPr>
            </a:lvl4pPr>
            <a:lvl5pPr marL="2057348" indent="-228594">
              <a:buClr>
                <a:schemeClr val="accent1"/>
              </a:buClr>
              <a:buFont typeface="Wingdings" charset="2"/>
              <a:buChar char="§"/>
              <a:defRPr sz="2400" baseline="0">
                <a:solidFill>
                  <a:schemeClr val="tx1"/>
                </a:solidFill>
                <a:latin typeface="+mn-lt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text</a:t>
            </a:r>
          </a:p>
          <a:p>
            <a:pPr lvl="1"/>
            <a:r>
              <a:rPr lang="en-AU" dirty="0" smtClean="0"/>
              <a:t>First level</a:t>
            </a:r>
          </a:p>
          <a:p>
            <a:pPr lvl="2"/>
            <a:r>
              <a:rPr lang="en-AU" dirty="0" smtClean="0"/>
              <a:t>Second level</a:t>
            </a:r>
          </a:p>
          <a:p>
            <a:pPr lvl="3"/>
            <a:r>
              <a:rPr lang="en-AU" dirty="0" smtClean="0"/>
              <a:t>Third level</a:t>
            </a:r>
          </a:p>
          <a:p>
            <a:pPr lvl="4"/>
            <a:r>
              <a:rPr lang="en-AU" dirty="0" smtClean="0"/>
              <a:t>Fourth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21" y="1635646"/>
            <a:ext cx="3889127" cy="3150350"/>
          </a:xfrm>
        </p:spPr>
        <p:txBody>
          <a:bodyPr/>
          <a:lstStyle>
            <a:lvl1pPr marL="0" indent="0">
              <a:buClr>
                <a:schemeClr val="accent1"/>
              </a:buClr>
              <a:buFont typeface="Wingdings" charset="2"/>
              <a:buNone/>
              <a:defRPr sz="2400" baseline="0">
                <a:latin typeface="+mn-lt"/>
                <a:cs typeface="Calibri"/>
              </a:defRPr>
            </a:lvl1pPr>
            <a:lvl2pPr marL="742931" indent="-285743">
              <a:buClr>
                <a:schemeClr val="accent1"/>
              </a:buClr>
              <a:buFont typeface="Wingdings" charset="2"/>
              <a:buChar char="§"/>
              <a:defRPr sz="2400" baseline="0">
                <a:latin typeface="+mn-lt"/>
                <a:cs typeface="Calibri"/>
              </a:defRPr>
            </a:lvl2pPr>
            <a:lvl3pPr marL="1142972" indent="-228594">
              <a:buClr>
                <a:schemeClr val="accent1"/>
              </a:buClr>
              <a:buFont typeface="Wingdings" charset="2"/>
              <a:buChar char="§"/>
              <a:defRPr sz="2400" baseline="0">
                <a:latin typeface="+mn-lt"/>
                <a:cs typeface="Calibri"/>
              </a:defRPr>
            </a:lvl3pPr>
            <a:lvl4pPr marL="1600160" indent="-228594">
              <a:buClr>
                <a:schemeClr val="accent1"/>
              </a:buClr>
              <a:buFont typeface="Wingdings" charset="2"/>
              <a:buChar char="§"/>
              <a:defRPr sz="2400" baseline="0">
                <a:latin typeface="+mn-lt"/>
                <a:cs typeface="Calibri"/>
              </a:defRPr>
            </a:lvl4pPr>
            <a:lvl5pPr marL="2057348" indent="-228594">
              <a:buClr>
                <a:schemeClr val="accent1"/>
              </a:buClr>
              <a:buFont typeface="Wingdings" charset="2"/>
              <a:buChar char="§"/>
              <a:defRPr sz="2400" baseline="0">
                <a:latin typeface="+mn-lt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text</a:t>
            </a:r>
          </a:p>
          <a:p>
            <a:pPr lvl="1"/>
            <a:r>
              <a:rPr lang="en-AU" dirty="0" smtClean="0"/>
              <a:t>First level</a:t>
            </a:r>
          </a:p>
          <a:p>
            <a:pPr lvl="2"/>
            <a:r>
              <a:rPr lang="en-AU" dirty="0" smtClean="0"/>
              <a:t>Second level</a:t>
            </a:r>
          </a:p>
          <a:p>
            <a:pPr lvl="3"/>
            <a:r>
              <a:rPr lang="en-AU" dirty="0" smtClean="0"/>
              <a:t>Third level</a:t>
            </a:r>
          </a:p>
          <a:p>
            <a:pPr lvl="4"/>
            <a:r>
              <a:rPr lang="en-AU" dirty="0" smtClean="0"/>
              <a:t>Fourth level</a:t>
            </a:r>
            <a:endParaRPr lang="en-AU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683568" y="1155826"/>
            <a:ext cx="3888432" cy="479822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cs typeface="Calibri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7" y="1155826"/>
            <a:ext cx="3888432" cy="479822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cs typeface="Calibri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2695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73" y="306034"/>
            <a:ext cx="6552257" cy="681540"/>
          </a:xfrm>
        </p:spPr>
        <p:txBody>
          <a:bodyPr/>
          <a:lstStyle>
            <a:lvl1pPr>
              <a:defRPr sz="3600">
                <a:latin typeface="+mn-lt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0924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43100"/>
            <a:ext cx="3810000" cy="26289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43100"/>
            <a:ext cx="3810000" cy="26289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3683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AB198-08A9-FD4B-8F49-94E8E1DBDD84}" type="datetime1">
              <a:rPr lang="en-AU" altLang="en-US"/>
              <a:pPr>
                <a:defRPr/>
              </a:pPr>
              <a:t>4/10/16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CC-BY @atreloar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961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C738D-D2D1-9448-A144-498BB91750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72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755576" y="627534"/>
            <a:ext cx="799288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AU" dirty="0" smtClean="0"/>
              <a:t>Section Break 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1653648"/>
            <a:ext cx="7992888" cy="918102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AU" dirty="0" smtClean="0"/>
              <a:t>Section Break Sub-Title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3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" y="2"/>
            <a:ext cx="9135879" cy="5143499"/>
          </a:xfrm>
          <a:prstGeom prst="rect">
            <a:avLst/>
          </a:prstGeom>
        </p:spPr>
      </p:pic>
      <p:sp>
        <p:nvSpPr>
          <p:cNvPr id="5" name="Rectangle 17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55576" y="3543858"/>
            <a:ext cx="5112568" cy="118813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  <a:latin typeface="+mn-lt"/>
                <a:cs typeface="Calibri"/>
              </a:defRPr>
            </a:lvl1pPr>
          </a:lstStyle>
          <a:p>
            <a:pPr lvl="0"/>
            <a:r>
              <a:rPr lang="en-AU" noProof="0" dirty="0" smtClean="0"/>
              <a:t>POSITION TITLE</a:t>
            </a:r>
            <a:br>
              <a:rPr lang="en-AU" noProof="0" dirty="0" smtClean="0"/>
            </a:br>
            <a:r>
              <a:rPr lang="en-AU" noProof="0" dirty="0" smtClean="0"/>
              <a:t>E: </a:t>
            </a:r>
            <a:r>
              <a:rPr lang="en-AU" noProof="0" dirty="0" err="1" smtClean="0"/>
              <a:t>name@ands.org.au</a:t>
            </a:r>
            <a:r>
              <a:rPr lang="en-AU" noProof="0" dirty="0" smtClean="0"/>
              <a:t/>
            </a:r>
            <a:br>
              <a:rPr lang="en-AU" noProof="0" dirty="0" smtClean="0"/>
            </a:br>
            <a:r>
              <a:rPr lang="en-AU" noProof="0" dirty="0" smtClean="0"/>
              <a:t>T: 61 3  9123 1234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576" y="2931790"/>
            <a:ext cx="5112568" cy="432048"/>
          </a:xfrm>
        </p:spPr>
        <p:txBody>
          <a:bodyPr/>
          <a:lstStyle>
            <a:lvl1pPr>
              <a:defRPr sz="2400" b="1" i="0">
                <a:solidFill>
                  <a:schemeClr val="tx2"/>
                </a:solidFill>
                <a:latin typeface="Calibri Bold"/>
                <a:cs typeface="Calibri Bold"/>
              </a:defRPr>
            </a:lvl1pPr>
          </a:lstStyle>
          <a:p>
            <a:pPr lvl="0"/>
            <a:r>
              <a:rPr lang="en-AU" noProof="0" dirty="0" smtClean="0"/>
              <a:t>Name of presenter</a:t>
            </a: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683568" y="2776683"/>
            <a:ext cx="7776864" cy="45719"/>
          </a:xfrm>
          <a:prstGeom prst="rect">
            <a:avLst/>
          </a:prstGeom>
          <a:solidFill>
            <a:srgbClr val="CC602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52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2.xml"/><Relationship Id="rId3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" y="-20538"/>
            <a:ext cx="9135879" cy="5164038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306034"/>
            <a:ext cx="6984776" cy="68154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3569" y="987575"/>
            <a:ext cx="7632848" cy="338437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Paragraph text goes here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39" r:id="rId2"/>
    <p:sldLayoutId id="2147483840" r:id="rId3"/>
    <p:sldLayoutId id="2147483841" r:id="rId4"/>
    <p:sldLayoutId id="2147483846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i="0">
          <a:solidFill>
            <a:schemeClr val="tx2"/>
          </a:solidFill>
          <a:latin typeface="Calibri Bold"/>
          <a:ea typeface="ＭＳ Ｐゴシック" charset="0"/>
          <a:cs typeface="Calibri Bold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37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None/>
        <a:defRPr sz="2400" baseline="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31" indent="-28574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chemeClr val="tx1"/>
          </a:solidFill>
          <a:latin typeface="Calibri"/>
          <a:ea typeface="ＭＳ Ｐゴシック" charset="0"/>
          <a:cs typeface="Calibri"/>
        </a:defRPr>
      </a:lvl2pPr>
      <a:lvl3pPr marL="1142972" indent="-22859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chemeClr val="tx1"/>
          </a:solidFill>
          <a:latin typeface="Calibri"/>
          <a:ea typeface="ＭＳ Ｐゴシック" charset="0"/>
          <a:cs typeface="Calibri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chemeClr val="tx1"/>
          </a:solidFill>
          <a:latin typeface="Calibri"/>
          <a:ea typeface="ＭＳ Ｐゴシック" charset="0"/>
          <a:cs typeface="Calibri"/>
        </a:defRPr>
      </a:lvl4pPr>
      <a:lvl5pPr marL="2057348" indent="-22859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chemeClr val="tx1"/>
          </a:solidFill>
          <a:latin typeface="Calibri"/>
          <a:ea typeface="ＭＳ Ｐゴシック" charset="0"/>
          <a:cs typeface="Calibri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" y="0"/>
            <a:ext cx="9135879" cy="5143500"/>
          </a:xfrm>
          <a:prstGeom prst="rect">
            <a:avLst/>
          </a:prstGeom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755576" y="62753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378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892" indent="-342892" algn="l" rtl="0" eaLnBrk="0" fontAlgn="base" hangingPunct="0">
        <a:spcBef>
          <a:spcPct val="20000"/>
        </a:spcBef>
        <a:spcAft>
          <a:spcPct val="0"/>
        </a:spcAft>
        <a:tabLst>
          <a:tab pos="1879553" algn="l"/>
        </a:tabLst>
        <a:defRPr sz="2400" b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11193" indent="-354005" algn="l" rtl="0" eaLnBrk="0" fontAlgn="base" hangingPunct="0">
        <a:spcBef>
          <a:spcPct val="20000"/>
        </a:spcBef>
        <a:spcAft>
          <a:spcPct val="0"/>
        </a:spcAft>
        <a:buChar char="–"/>
        <a:tabLst>
          <a:tab pos="1879553" algn="l"/>
        </a:tabLst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219169" indent="-228594" algn="l" rtl="0" eaLnBrk="0" fontAlgn="base" hangingPunct="0">
        <a:spcBef>
          <a:spcPct val="20000"/>
        </a:spcBef>
        <a:spcAft>
          <a:spcPct val="0"/>
        </a:spcAft>
        <a:buChar char="•"/>
        <a:tabLst>
          <a:tab pos="1879553" algn="l"/>
        </a:tabLst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27148" indent="-228594" algn="l" rtl="0" eaLnBrk="0" fontAlgn="base" hangingPunct="0">
        <a:spcBef>
          <a:spcPct val="20000"/>
        </a:spcBef>
        <a:spcAft>
          <a:spcPct val="0"/>
        </a:spcAft>
        <a:buChar char="–"/>
        <a:tabLst>
          <a:tab pos="1879553" algn="l"/>
        </a:tabLst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348" indent="-228594" algn="l" rtl="0" eaLnBrk="0" fontAlgn="base" hangingPunct="0">
        <a:spcBef>
          <a:spcPct val="20000"/>
        </a:spcBef>
        <a:spcAft>
          <a:spcPct val="0"/>
        </a:spcAft>
        <a:buChar char="»"/>
        <a:tabLst>
          <a:tab pos="1879553" algn="l"/>
        </a:tabLst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tabLst>
          <a:tab pos="1879553" algn="l"/>
        </a:tabLst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tabLst>
          <a:tab pos="1879553" algn="l"/>
        </a:tabLst>
        <a:defRPr sz="2000">
          <a:solidFill>
            <a:schemeClr val="tx1"/>
          </a:solidFill>
          <a:latin typeface="+mn-lt"/>
        </a:defRPr>
      </a:lvl7pPr>
      <a:lvl8pPr marL="3428915" indent="-228594" algn="l" rtl="0" fontAlgn="base">
        <a:spcBef>
          <a:spcPct val="20000"/>
        </a:spcBef>
        <a:spcAft>
          <a:spcPct val="0"/>
        </a:spcAft>
        <a:buChar char="»"/>
        <a:tabLst>
          <a:tab pos="1879553" algn="l"/>
        </a:tabLst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tabLst>
          <a:tab pos="1879553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385740"/>
            <a:ext cx="6984776" cy="52982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3569" y="1167595"/>
            <a:ext cx="7632848" cy="342702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text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335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37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None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31" indent="-28574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2972" indent="-22859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charset="0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charset="0"/>
        </a:defRPr>
      </a:lvl4pPr>
      <a:lvl5pPr marL="2057348" indent="-22859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education.gov.au/2016-national-research-infrastructure-roadmap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data.ands.org.au/" TargetMode="External"/><Relationship Id="rId4" Type="http://schemas.openxmlformats.org/officeDocument/2006/relationships/hyperlink" Target="https://researchdata.ands.org.au/grant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vocabs.ands.org.au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gif"/><Relationship Id="rId5" Type="http://schemas.openxmlformats.org/officeDocument/2006/relationships/image" Target="../media/image16.png"/><Relationship Id="rId6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roups.csail.mit.edu/mac/classes/6.805/articles/int-prop/barlow-economy-of-ideas.html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mailto:andrew.treloar@ands.org.a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3568" y="2859782"/>
            <a:ext cx="5112568" cy="432048"/>
          </a:xfrm>
        </p:spPr>
        <p:txBody>
          <a:bodyPr/>
          <a:lstStyle/>
          <a:p>
            <a:r>
              <a:rPr lang="en-US" dirty="0" smtClean="0"/>
              <a:t>Andrew </a:t>
            </a:r>
            <a:r>
              <a:rPr lang="en-US" dirty="0" err="1" smtClean="0"/>
              <a:t>Treloar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Moving data from research enabler to trusted research output: challenges for infrastructure providers and national services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84215" y="3651870"/>
            <a:ext cx="5111923" cy="431862"/>
          </a:xfrm>
        </p:spPr>
        <p:txBody>
          <a:bodyPr/>
          <a:lstStyle/>
          <a:p>
            <a:r>
              <a:rPr lang="en-US" dirty="0" smtClean="0"/>
              <a:t>ANDS Director of Technology</a:t>
            </a:r>
          </a:p>
          <a:p>
            <a:r>
              <a:rPr lang="en-US" dirty="0" smtClean="0"/>
              <a:t>RDA TAB Co-chair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684213" y="4462239"/>
            <a:ext cx="5111750" cy="485775"/>
          </a:xfrm>
        </p:spPr>
        <p:txBody>
          <a:bodyPr/>
          <a:lstStyle/>
          <a:p>
            <a:r>
              <a:rPr lang="en-US" dirty="0" smtClean="0"/>
              <a:t>05 </a:t>
            </a:r>
            <a:r>
              <a:rPr lang="en-US" dirty="0" err="1" smtClean="0"/>
              <a:t>Oktober</a:t>
            </a:r>
            <a:r>
              <a:rPr lang="en-US" dirty="0" smtClean="0"/>
              <a:t>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77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0"/>
            <a:ext cx="812095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6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context from </a:t>
            </a:r>
            <a:r>
              <a:rPr lang="en-US" dirty="0" err="1" smtClean="0"/>
              <a:t>Downunder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12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3" y="-33384"/>
            <a:ext cx="736092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71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73" y="306034"/>
            <a:ext cx="7632843" cy="681540"/>
          </a:xfrm>
        </p:spPr>
        <p:txBody>
          <a:bodyPr/>
          <a:lstStyle/>
          <a:p>
            <a:r>
              <a:rPr lang="en-US" dirty="0" smtClean="0"/>
              <a:t>National Collaborative Research Infrastructure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73" y="1491630"/>
            <a:ext cx="7921575" cy="329436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Funded since 2004</a:t>
            </a:r>
          </a:p>
          <a:p>
            <a:r>
              <a:rPr lang="en-US" dirty="0" smtClean="0"/>
              <a:t>Covers large research infrastructure across most science disciplines</a:t>
            </a:r>
          </a:p>
          <a:p>
            <a:r>
              <a:rPr lang="en-US" dirty="0" smtClean="0"/>
              <a:t>Also funds </a:t>
            </a:r>
            <a:r>
              <a:rPr lang="en-US" dirty="0" err="1" smtClean="0"/>
              <a:t>eResearch</a:t>
            </a:r>
            <a:r>
              <a:rPr lang="en-US" dirty="0" smtClean="0"/>
              <a:t> infrastructure:</a:t>
            </a:r>
          </a:p>
          <a:p>
            <a:pPr marL="720725" indent="-333375">
              <a:buFont typeface="Wingdings" charset="2"/>
              <a:buChar char="§"/>
            </a:pPr>
            <a:r>
              <a:rPr lang="en-US" dirty="0" smtClean="0"/>
              <a:t>Access Australia Federation (AAF)</a:t>
            </a:r>
          </a:p>
          <a:p>
            <a:pPr marL="720725" indent="-333375">
              <a:buFont typeface="Wingdings" charset="2"/>
              <a:buChar char="§"/>
            </a:pPr>
            <a:r>
              <a:rPr lang="en-US" dirty="0" smtClean="0"/>
              <a:t>Australian Academic Research Network (</a:t>
            </a:r>
            <a:r>
              <a:rPr lang="en-US" dirty="0" err="1" smtClean="0"/>
              <a:t>AARNet</a:t>
            </a:r>
            <a:r>
              <a:rPr lang="en-US" dirty="0" smtClean="0"/>
              <a:t>)</a:t>
            </a:r>
          </a:p>
          <a:p>
            <a:pPr marL="720725" indent="-333375">
              <a:buFont typeface="Wingdings" charset="2"/>
              <a:buChar char="§"/>
            </a:pPr>
            <a:r>
              <a:rPr lang="en-US" dirty="0" smtClean="0"/>
              <a:t>Research Data Services (actually storage)</a:t>
            </a:r>
          </a:p>
          <a:p>
            <a:pPr marL="720725" indent="-333375">
              <a:buFont typeface="Wingdings" charset="2"/>
              <a:buChar char="§"/>
            </a:pPr>
            <a:r>
              <a:rPr lang="en-US" dirty="0" smtClean="0"/>
              <a:t>National </a:t>
            </a:r>
            <a:r>
              <a:rPr lang="en-US" dirty="0" err="1" smtClean="0"/>
              <a:t>eResearch</a:t>
            </a:r>
            <a:r>
              <a:rPr lang="en-US" dirty="0" smtClean="0"/>
              <a:t> Collaboration Tools and Resources (</a:t>
            </a:r>
            <a:r>
              <a:rPr lang="en-US" dirty="0" err="1" smtClean="0"/>
              <a:t>NeCTAR</a:t>
            </a:r>
            <a:r>
              <a:rPr lang="en-US" dirty="0" smtClean="0"/>
              <a:t>)</a:t>
            </a:r>
          </a:p>
          <a:p>
            <a:pPr marL="720725" indent="-333375">
              <a:buFont typeface="Wingdings" charset="2"/>
              <a:buChar char="§"/>
            </a:pPr>
            <a:r>
              <a:rPr lang="en-US" dirty="0" smtClean="0"/>
              <a:t>Australian National Data Service (ANDS)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021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Australian National Data Service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 national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2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ANDS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Funded since 2009</a:t>
            </a:r>
          </a:p>
          <a:p>
            <a:r>
              <a:rPr lang="en-US" dirty="0" err="1" smtClean="0"/>
              <a:t>Approx</a:t>
            </a:r>
            <a:r>
              <a:rPr lang="en-US" dirty="0" smtClean="0"/>
              <a:t> 100M AUD of funding (c. 68M EUR)</a:t>
            </a:r>
          </a:p>
          <a:p>
            <a:r>
              <a:rPr lang="en-US" dirty="0" smtClean="0"/>
              <a:t>50 staff</a:t>
            </a:r>
          </a:p>
          <a:p>
            <a:r>
              <a:rPr lang="en-US" dirty="0" smtClean="0"/>
              <a:t>300+ projects completed</a:t>
            </a:r>
          </a:p>
          <a:p>
            <a:r>
              <a:rPr lang="en-US" dirty="0" smtClean="0"/>
              <a:t>Currently funded to mid 2017 (extension likely)</a:t>
            </a:r>
          </a:p>
          <a:p>
            <a:r>
              <a:rPr lang="en-US" dirty="0" smtClean="0"/>
              <a:t>Shape of successor to NCRIS still being worked out</a:t>
            </a:r>
          </a:p>
          <a:p>
            <a:r>
              <a:rPr lang="en-US" dirty="0" smtClean="0">
                <a:hlinkClick r:id="rId2"/>
              </a:rPr>
              <a:t>Roadmap issues paper</a:t>
            </a:r>
            <a:r>
              <a:rPr lang="en-US" dirty="0" smtClean="0"/>
              <a:t> makes it clear there will be a data investment of some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455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charset="0"/>
              </a:rPr>
              <a:t>Key differentiators for ANDS</a:t>
            </a:r>
          </a:p>
        </p:txBody>
      </p:sp>
      <p:sp>
        <p:nvSpPr>
          <p:cNvPr id="72706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 smtClean="0">
                <a:latin typeface="Calibri" charset="0"/>
              </a:rPr>
              <a:t>Don’t store data</a:t>
            </a:r>
          </a:p>
          <a:p>
            <a:pPr>
              <a:defRPr/>
            </a:pPr>
            <a:r>
              <a:rPr lang="en-US" altLang="en-US" dirty="0" smtClean="0">
                <a:latin typeface="Calibri" charset="0"/>
              </a:rPr>
              <a:t>Describe data at collections level</a:t>
            </a:r>
          </a:p>
          <a:p>
            <a:pPr>
              <a:defRPr/>
            </a:pPr>
            <a:r>
              <a:rPr lang="en-US" altLang="en-US" dirty="0" smtClean="0">
                <a:latin typeface="Calibri" charset="0"/>
              </a:rPr>
              <a:t>Nationally </a:t>
            </a:r>
            <a:r>
              <a:rPr lang="en-US" altLang="en-US" dirty="0" err="1">
                <a:latin typeface="Calibri" charset="0"/>
              </a:rPr>
              <a:t>co-ordinated</a:t>
            </a:r>
            <a:r>
              <a:rPr lang="en-US" altLang="en-US" dirty="0">
                <a:latin typeface="Calibri" charset="0"/>
              </a:rPr>
              <a:t> approach</a:t>
            </a:r>
          </a:p>
          <a:p>
            <a:pPr>
              <a:defRPr/>
            </a:pPr>
            <a:r>
              <a:rPr lang="en-US" altLang="en-US" dirty="0" smtClean="0">
                <a:latin typeface="Calibri" charset="0"/>
              </a:rPr>
              <a:t>Bulk </a:t>
            </a:r>
            <a:r>
              <a:rPr lang="en-US" altLang="en-US" dirty="0">
                <a:latin typeface="Calibri" charset="0"/>
              </a:rPr>
              <a:t>of funds spent outside </a:t>
            </a:r>
            <a:r>
              <a:rPr lang="en-US" altLang="en-US" dirty="0" smtClean="0">
                <a:latin typeface="Calibri" charset="0"/>
              </a:rPr>
              <a:t>ANDS</a:t>
            </a:r>
          </a:p>
          <a:p>
            <a:pPr marL="717550" lvl="1" indent="-358775">
              <a:defRPr/>
            </a:pPr>
            <a:r>
              <a:rPr lang="en-US" altLang="en-US" sz="2300" dirty="0" smtClean="0">
                <a:latin typeface="Calibri" charset="0"/>
              </a:rPr>
              <a:t>https://</a:t>
            </a:r>
            <a:r>
              <a:rPr lang="en-US" altLang="en-US" sz="2300" dirty="0" err="1" smtClean="0">
                <a:latin typeface="Calibri" charset="0"/>
              </a:rPr>
              <a:t>projects.ands.org.au</a:t>
            </a:r>
            <a:r>
              <a:rPr lang="en-US" altLang="en-US" sz="2300" dirty="0" smtClean="0">
                <a:latin typeface="Calibri" charset="0"/>
              </a:rPr>
              <a:t>/</a:t>
            </a:r>
            <a:r>
              <a:rPr lang="en-US" altLang="en-US" sz="2300" dirty="0" err="1" smtClean="0">
                <a:latin typeface="Calibri" charset="0"/>
              </a:rPr>
              <a:t>getAllProjects.php?start</a:t>
            </a:r>
            <a:r>
              <a:rPr lang="en-US" altLang="en-US" sz="2300" dirty="0" smtClean="0">
                <a:latin typeface="Calibri" charset="0"/>
              </a:rPr>
              <a:t>=all</a:t>
            </a:r>
            <a:endParaRPr lang="en-US" altLang="en-US" sz="2300" dirty="0">
              <a:latin typeface="Calibri" charset="0"/>
            </a:endParaRPr>
          </a:p>
          <a:p>
            <a:pPr>
              <a:defRPr/>
            </a:pPr>
            <a:r>
              <a:rPr lang="en-US" altLang="en-US" dirty="0">
                <a:latin typeface="Calibri" charset="0"/>
              </a:rPr>
              <a:t>All disciplines covered</a:t>
            </a:r>
          </a:p>
          <a:p>
            <a:pPr>
              <a:defRPr/>
            </a:pPr>
            <a:endParaRPr lang="en-US" altLang="en-US" dirty="0">
              <a:latin typeface="Calibri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715250" y="4686300"/>
            <a:ext cx="1428750" cy="342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54415"/>
              </a:buClr>
              <a:buFont typeface="Wingdings" charset="2"/>
              <a:buChar char="§"/>
              <a:defRPr sz="225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557213" indent="-214313">
              <a:spcBef>
                <a:spcPct val="20000"/>
              </a:spcBef>
              <a:buClr>
                <a:srgbClr val="CC772E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857250" indent="-171450">
              <a:spcBef>
                <a:spcPct val="20000"/>
              </a:spcBef>
              <a:buClr>
                <a:srgbClr val="9EB090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371DF19-AB8A-324A-9650-E179CE234313}" type="slidenum">
              <a:rPr lang="en-AU" altLang="en-US" sz="105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AU" altLang="en-US" sz="1050">
              <a:solidFill>
                <a:srgbClr val="000000"/>
              </a:solidFill>
            </a:endParaRPr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4686300"/>
            <a:ext cx="2171700" cy="342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54415"/>
              </a:buClr>
              <a:buFont typeface="Wingdings" charset="2"/>
              <a:buChar char="§"/>
              <a:defRPr sz="225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557213" indent="-214313">
              <a:spcBef>
                <a:spcPct val="20000"/>
              </a:spcBef>
              <a:buClr>
                <a:srgbClr val="CC772E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857250" indent="-171450">
              <a:spcBef>
                <a:spcPct val="20000"/>
              </a:spcBef>
              <a:buClr>
                <a:srgbClr val="9EB090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50">
                <a:solidFill>
                  <a:srgbClr val="000000"/>
                </a:solidFill>
              </a:rPr>
              <a:t>ands.org.au</a:t>
            </a:r>
          </a:p>
        </p:txBody>
      </p:sp>
    </p:spTree>
    <p:extLst>
      <p:ext uri="{BB962C8B-B14F-4D97-AF65-F5344CB8AC3E}">
        <p14:creationId xmlns:p14="http://schemas.microsoft.com/office/powerpoint/2010/main" val="131983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latin typeface="Calibri" charset="0"/>
              </a:rPr>
              <a:t>ANDS enables the transformation </a:t>
            </a:r>
            <a:r>
              <a:rPr lang="en-US" altLang="en-US" sz="2400" dirty="0" smtClean="0">
                <a:latin typeface="Calibri" charset="0"/>
              </a:rPr>
              <a:t>of</a:t>
            </a:r>
            <a:endParaRPr lang="en-US" altLang="en-US" sz="2400" dirty="0">
              <a:latin typeface="Calibri" charset="0"/>
            </a:endParaRPr>
          </a:p>
        </p:txBody>
      </p:sp>
      <p:sp>
        <p:nvSpPr>
          <p:cNvPr id="3686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 smtClean="0">
                <a:latin typeface="Calibri" charset="0"/>
              </a:rPr>
              <a:t>Data </a:t>
            </a:r>
            <a:r>
              <a:rPr lang="en-US" dirty="0">
                <a:latin typeface="Calibri" charset="0"/>
              </a:rPr>
              <a:t>that are:</a:t>
            </a:r>
          </a:p>
          <a:p>
            <a:pPr marL="625725" indent="-342900">
              <a:buSzPct val="100000"/>
              <a:buBlip>
                <a:blip r:embed="rId3"/>
              </a:buBlip>
              <a:defRPr/>
            </a:pPr>
            <a:r>
              <a:rPr lang="en-US" dirty="0">
                <a:latin typeface="Calibri" charset="0"/>
              </a:rPr>
              <a:t>Unmanaged</a:t>
            </a:r>
            <a:endParaRPr lang="en-US" dirty="0" smtClean="0">
              <a:latin typeface="Calibri" charset="0"/>
            </a:endParaRPr>
          </a:p>
          <a:p>
            <a:pPr marL="625725" indent="-342900">
              <a:buSzPct val="100000"/>
              <a:buBlip>
                <a:blip r:embed="rId3"/>
              </a:buBlip>
              <a:defRPr/>
            </a:pPr>
            <a:r>
              <a:rPr lang="en-US" dirty="0" smtClean="0">
                <a:latin typeface="Calibri" charset="0"/>
              </a:rPr>
              <a:t>Disconnected</a:t>
            </a:r>
          </a:p>
          <a:p>
            <a:pPr marL="625725" indent="-342900">
              <a:buSzPct val="100000"/>
              <a:buBlip>
                <a:blip r:embed="rId3"/>
              </a:buBlip>
              <a:defRPr/>
            </a:pPr>
            <a:r>
              <a:rPr lang="en-US" dirty="0" smtClean="0">
                <a:latin typeface="Calibri" charset="0"/>
              </a:rPr>
              <a:t>Invisible</a:t>
            </a:r>
          </a:p>
          <a:p>
            <a:pPr marL="625725" indent="-342900">
              <a:buSzPct val="100000"/>
              <a:buBlip>
                <a:blip r:embed="rId3"/>
              </a:buBlip>
              <a:defRPr/>
            </a:pPr>
            <a:r>
              <a:rPr lang="en-US" dirty="0" smtClean="0">
                <a:latin typeface="Calibri" charset="0"/>
              </a:rPr>
              <a:t>Single use</a:t>
            </a:r>
          </a:p>
        </p:txBody>
      </p:sp>
      <p:sp>
        <p:nvSpPr>
          <p:cNvPr id="36868" name="Content Placeholder 5"/>
          <p:cNvSpPr>
            <a:spLocks noGrp="1"/>
          </p:cNvSpPr>
          <p:nvPr>
            <p:ph sz="half" idx="4294967295"/>
          </p:nvPr>
        </p:nvSpPr>
        <p:spPr>
          <a:xfrm>
            <a:off x="4641161" y="987574"/>
            <a:ext cx="4502839" cy="2087562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>
                <a:latin typeface="Calibri" charset="0"/>
              </a:rPr>
              <a:t>To Structured Collections that are:</a:t>
            </a:r>
          </a:p>
          <a:p>
            <a:pPr marL="625725" indent="-342900">
              <a:buBlip>
                <a:blip r:embed="rId3"/>
              </a:buBlip>
              <a:defRPr/>
            </a:pPr>
            <a:r>
              <a:rPr lang="en-US" dirty="0">
                <a:latin typeface="Calibri" charset="0"/>
              </a:rPr>
              <a:t>Managed</a:t>
            </a:r>
          </a:p>
          <a:p>
            <a:pPr marL="625725" indent="-342900">
              <a:buBlip>
                <a:blip r:embed="rId3"/>
              </a:buBlip>
              <a:defRPr/>
            </a:pPr>
            <a:r>
              <a:rPr lang="en-US" dirty="0">
                <a:latin typeface="Calibri" charset="0"/>
              </a:rPr>
              <a:t>Connected</a:t>
            </a:r>
          </a:p>
          <a:p>
            <a:pPr marL="625725" indent="-342900">
              <a:buBlip>
                <a:blip r:embed="rId3"/>
              </a:buBlip>
              <a:defRPr/>
            </a:pPr>
            <a:r>
              <a:rPr lang="en-US" dirty="0">
                <a:latin typeface="Calibri" charset="0"/>
              </a:rPr>
              <a:t>Findable</a:t>
            </a:r>
          </a:p>
          <a:p>
            <a:pPr marL="625725" indent="-342900">
              <a:buBlip>
                <a:blip r:embed="rId3"/>
              </a:buBlip>
              <a:defRPr/>
            </a:pPr>
            <a:r>
              <a:rPr lang="en-US" dirty="0">
                <a:latin typeface="Calibri" charset="0"/>
              </a:rPr>
              <a:t>Reusable</a:t>
            </a:r>
          </a:p>
        </p:txBody>
      </p:sp>
      <p:sp>
        <p:nvSpPr>
          <p:cNvPr id="41989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0" y="4686300"/>
            <a:ext cx="2895600" cy="342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54415"/>
              </a:buClr>
              <a:buFont typeface="Wingdings" charset="2"/>
              <a:buChar char="§"/>
              <a:defRPr sz="225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557213" indent="-214313">
              <a:spcBef>
                <a:spcPct val="20000"/>
              </a:spcBef>
              <a:buClr>
                <a:srgbClr val="CC772E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857250" indent="-171450">
              <a:spcBef>
                <a:spcPct val="20000"/>
              </a:spcBef>
              <a:buClr>
                <a:srgbClr val="9EB090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50">
                <a:solidFill>
                  <a:srgbClr val="000000"/>
                </a:solidFill>
              </a:rPr>
              <a:t>CC-BY @atreloar</a:t>
            </a:r>
          </a:p>
        </p:txBody>
      </p:sp>
      <p:sp>
        <p:nvSpPr>
          <p:cNvPr id="41990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239000" y="4686300"/>
            <a:ext cx="1905000" cy="342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54415"/>
              </a:buClr>
              <a:buFont typeface="Wingdings" charset="2"/>
              <a:buChar char="§"/>
              <a:defRPr sz="225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557213" indent="-214313">
              <a:spcBef>
                <a:spcPct val="20000"/>
              </a:spcBef>
              <a:buClr>
                <a:srgbClr val="CC772E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857250" indent="-171450">
              <a:spcBef>
                <a:spcPct val="20000"/>
              </a:spcBef>
              <a:buClr>
                <a:srgbClr val="9EB090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9188BD3-3A5C-684E-8165-10B23F58B47D}" type="slidenum">
              <a:rPr lang="en-US" altLang="en-US" sz="105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050">
              <a:solidFill>
                <a:srgbClr val="000000"/>
              </a:solidFill>
            </a:endParaRPr>
          </a:p>
        </p:txBody>
      </p:sp>
      <p:sp>
        <p:nvSpPr>
          <p:cNvPr id="41988" name="TextBox 4"/>
          <p:cNvSpPr txBox="1">
            <a:spLocks noChangeArrowheads="1"/>
          </p:cNvSpPr>
          <p:nvPr/>
        </p:nvSpPr>
        <p:spPr bwMode="auto">
          <a:xfrm>
            <a:off x="661869" y="3409302"/>
            <a:ext cx="6359129" cy="126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54415"/>
              </a:buClr>
              <a:buFont typeface="Wingdings" charset="2"/>
              <a:buChar char="§"/>
              <a:defRPr sz="30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lr>
                <a:srgbClr val="CC772E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lr>
                <a:srgbClr val="9EB090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2100">
                <a:solidFill>
                  <a:srgbClr val="000000"/>
                </a:solidFill>
              </a:rPr>
              <a:t>so that Australian researchers can easily publish, discover, access and use/re-use research data.</a:t>
            </a:r>
          </a:p>
          <a:p>
            <a:pPr eaLnBrk="1" hangingPunct="1">
              <a:spcBef>
                <a:spcPct val="0"/>
              </a:spcBef>
              <a:buClrTx/>
              <a:buFont typeface="Arial" charset="0"/>
              <a:buNone/>
            </a:pPr>
            <a:endParaRPr lang="en-US" altLang="en-US" sz="21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35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8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70" y="483518"/>
            <a:ext cx="7921575" cy="1296144"/>
          </a:xfrm>
        </p:spPr>
        <p:txBody>
          <a:bodyPr/>
          <a:lstStyle/>
          <a:p>
            <a:r>
              <a:rPr lang="en-US" sz="2800" b="1" dirty="0">
                <a:solidFill>
                  <a:srgbClr val="0A450A"/>
                </a:solidFill>
              </a:rPr>
              <a:t>The Australian National Data Service (ANDS) makes Australia’s research data assets more valuable for researchers, research institutions and the nation.</a:t>
            </a:r>
            <a:r>
              <a:rPr lang="en-AU" sz="2800" b="1" dirty="0">
                <a:solidFill>
                  <a:srgbClr val="0A450A"/>
                </a:solidFill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2211710"/>
            <a:ext cx="6192688" cy="20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3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Trusted Partnerships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important partners are research-producing institutions</a:t>
            </a:r>
          </a:p>
          <a:p>
            <a:pPr marL="717550" lvl="1" indent="-334963"/>
            <a:r>
              <a:rPr lang="en-US" dirty="0" smtClean="0"/>
              <a:t>we don’t partner directly with researchers</a:t>
            </a:r>
          </a:p>
          <a:p>
            <a:pPr marL="342900" indent="-342900"/>
            <a:r>
              <a:rPr lang="en-US" dirty="0" smtClean="0"/>
              <a:t>Work with institutions to meet their research data ambitions</a:t>
            </a:r>
          </a:p>
          <a:p>
            <a:r>
              <a:rPr lang="en-US" dirty="0" smtClean="0"/>
              <a:t>Also strong engagement on policy issues with national research funders (NHMRC, ARC)</a:t>
            </a:r>
          </a:p>
          <a:p>
            <a:pPr marL="717550" lvl="1" indent="-334963"/>
            <a:r>
              <a:rPr lang="en-US" dirty="0" smtClean="0"/>
              <a:t>advocacy and education role</a:t>
            </a:r>
          </a:p>
          <a:p>
            <a:r>
              <a:rPr lang="en-US" dirty="0" smtClean="0"/>
              <a:t>Increasing engagement with national disciplinary generators of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3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smtClean="0"/>
              <a:t>The business of </a:t>
            </a:r>
            <a:r>
              <a:rPr lang="en-AU" dirty="0" err="1" smtClean="0"/>
              <a:t>eresearch</a:t>
            </a:r>
            <a:r>
              <a:rPr lang="en-AU" dirty="0" smtClean="0"/>
              <a:t> infrastructure</a:t>
            </a:r>
          </a:p>
          <a:p>
            <a:r>
              <a:rPr lang="en-AU" dirty="0"/>
              <a:t>A national </a:t>
            </a:r>
            <a:r>
              <a:rPr lang="en-AU" dirty="0" smtClean="0"/>
              <a:t>response</a:t>
            </a:r>
          </a:p>
          <a:p>
            <a:pPr lvl="0"/>
            <a:r>
              <a:rPr lang="en-AU" dirty="0" smtClean="0"/>
              <a:t>Some thoughts on trust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519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Reliable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Identify my data</a:t>
            </a:r>
          </a:p>
          <a:p>
            <a:pPr marL="717550" lvl="1" indent="-334963"/>
            <a:r>
              <a:rPr lang="en-US" dirty="0" err="1" smtClean="0"/>
              <a:t>DataCite</a:t>
            </a:r>
            <a:r>
              <a:rPr lang="en-US" dirty="0" smtClean="0"/>
              <a:t> DOIs</a:t>
            </a:r>
          </a:p>
          <a:p>
            <a:pPr marL="717550" lvl="1" indent="-334963"/>
            <a:r>
              <a:rPr lang="en-US" dirty="0" smtClean="0"/>
              <a:t>Handles</a:t>
            </a:r>
          </a:p>
          <a:p>
            <a:pPr marL="342900" indent="-342900"/>
            <a:r>
              <a:rPr lang="en-US" dirty="0" smtClean="0"/>
              <a:t>Describe my data</a:t>
            </a:r>
          </a:p>
          <a:p>
            <a:pPr marL="717550" lvl="1" indent="-334963"/>
            <a:r>
              <a:rPr lang="en-US" dirty="0" smtClean="0">
                <a:hlinkClick r:id="rId2"/>
              </a:rPr>
              <a:t>Research Vocabularies Australia</a:t>
            </a:r>
            <a:endParaRPr lang="en-US" dirty="0" smtClean="0"/>
          </a:p>
          <a:p>
            <a:r>
              <a:rPr lang="en-US" dirty="0" smtClean="0"/>
              <a:t>Publish my data</a:t>
            </a:r>
          </a:p>
          <a:p>
            <a:pPr marL="717550" indent="-334963">
              <a:buFont typeface="Wingdings" charset="2"/>
              <a:buChar char="§"/>
            </a:pPr>
            <a:r>
              <a:rPr lang="en-US" dirty="0" smtClean="0"/>
              <a:t>100K collections</a:t>
            </a:r>
          </a:p>
          <a:p>
            <a:r>
              <a:rPr lang="en-US" dirty="0" smtClean="0"/>
              <a:t>Find my data</a:t>
            </a:r>
          </a:p>
          <a:p>
            <a:pPr marL="717550" lvl="1" indent="-334963"/>
            <a:r>
              <a:rPr lang="en-US" dirty="0">
                <a:hlinkClick r:id="rId3"/>
              </a:rPr>
              <a:t>Research Data Australi</a:t>
            </a:r>
            <a:r>
              <a:rPr lang="en-US" dirty="0" smtClean="0">
                <a:hlinkClick r:id="rId3"/>
              </a:rPr>
              <a:t>a</a:t>
            </a:r>
            <a:endParaRPr lang="en-US" dirty="0" smtClean="0"/>
          </a:p>
          <a:p>
            <a:pPr marL="342900" indent="-342900"/>
            <a:r>
              <a:rPr lang="en-US" dirty="0" smtClean="0"/>
              <a:t>Connect my data</a:t>
            </a:r>
          </a:p>
          <a:p>
            <a:pPr marL="742941" lvl="2" indent="-342900" defTabSz="914378" eaLnBrk="0" hangingPunct="0"/>
            <a:r>
              <a:rPr lang="en-US" dirty="0">
                <a:hlinkClick r:id="rId4"/>
              </a:rPr>
              <a:t>Grants and Projects</a:t>
            </a:r>
            <a:r>
              <a:rPr lang="en-US" dirty="0"/>
              <a:t> PURL </a:t>
            </a:r>
            <a:r>
              <a:rPr lang="en-US" dirty="0" smtClean="0"/>
              <a:t>infrastructure</a:t>
            </a:r>
          </a:p>
          <a:p>
            <a:pPr marL="742941" lvl="2" indent="-342900" defTabSz="914378" eaLnBrk="0" hangingPunct="0"/>
            <a:r>
              <a:rPr lang="en-US" dirty="0" smtClean="0"/>
              <a:t>ORCID (run by AAF)</a:t>
            </a:r>
            <a:endParaRPr lang="en-US" dirty="0"/>
          </a:p>
          <a:p>
            <a:pPr marL="342900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29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Enhanced Capability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Initially targeted at research data librarians</a:t>
            </a:r>
          </a:p>
          <a:p>
            <a:pPr marL="717550" indent="-334963">
              <a:buFont typeface="Wingdings" charset="2"/>
              <a:buChar char="§"/>
            </a:pPr>
            <a:r>
              <a:rPr lang="en-US" dirty="0" smtClean="0"/>
              <a:t>Extensive set of webinars on data topics</a:t>
            </a:r>
          </a:p>
          <a:p>
            <a:pPr marL="717550" indent="-334963">
              <a:buFont typeface="Wingdings" charset="2"/>
              <a:buChar char="§"/>
            </a:pPr>
            <a:r>
              <a:rPr lang="en-US" dirty="0" smtClean="0"/>
              <a:t>23 Research Data Things</a:t>
            </a:r>
          </a:p>
          <a:p>
            <a:pPr marL="717550" indent="-334963">
              <a:buFont typeface="Wingdings" charset="2"/>
              <a:buChar char="§"/>
            </a:pPr>
            <a:r>
              <a:rPr lang="en-US" dirty="0" smtClean="0"/>
              <a:t>Workshops around the country</a:t>
            </a:r>
          </a:p>
          <a:p>
            <a:pPr marL="11113"/>
            <a:r>
              <a:rPr lang="en-US" dirty="0" smtClean="0"/>
              <a:t>Expanding now to data technologists</a:t>
            </a:r>
          </a:p>
          <a:p>
            <a:pPr marL="717550" indent="-347663">
              <a:buFont typeface="Wingdings" charset="2"/>
              <a:buChar char="§"/>
            </a:pPr>
            <a:r>
              <a:rPr lang="en-US" dirty="0" smtClean="0"/>
              <a:t>Monthly </a:t>
            </a:r>
            <a:r>
              <a:rPr lang="en-US" dirty="0" err="1" smtClean="0"/>
              <a:t>TechTalks</a:t>
            </a:r>
            <a:endParaRPr lang="en-US" dirty="0" smtClean="0"/>
          </a:p>
          <a:p>
            <a:pPr marL="717550" indent="-347663">
              <a:buFont typeface="Wingdings" charset="2"/>
              <a:buChar char="§"/>
            </a:pPr>
            <a:r>
              <a:rPr lang="en-US" dirty="0" smtClean="0"/>
              <a:t>Hub and Spoke model</a:t>
            </a:r>
          </a:p>
          <a:p>
            <a:pPr marL="9525"/>
            <a:r>
              <a:rPr lang="en-US" dirty="0" smtClean="0"/>
              <a:t>And supporting Australian Provenance community</a:t>
            </a:r>
          </a:p>
        </p:txBody>
      </p:sp>
    </p:spTree>
    <p:extLst>
      <p:ext uri="{BB962C8B-B14F-4D97-AF65-F5344CB8AC3E}">
        <p14:creationId xmlns:p14="http://schemas.microsoft.com/office/powerpoint/2010/main" val="194275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International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ANDS was one of the founding members of the Research Data Alliance, and remains heavily involved</a:t>
            </a:r>
          </a:p>
          <a:p>
            <a:r>
              <a:rPr lang="en-US" dirty="0" smtClean="0"/>
              <a:t>Why?</a:t>
            </a:r>
          </a:p>
          <a:p>
            <a:pPr marL="725487" lvl="1" indent="-342900"/>
            <a:r>
              <a:rPr lang="en-US" dirty="0" smtClean="0"/>
              <a:t>research is international</a:t>
            </a:r>
          </a:p>
          <a:p>
            <a:pPr marL="725487" lvl="1" indent="-342900"/>
            <a:r>
              <a:rPr lang="en-US" dirty="0" smtClean="0"/>
              <a:t>Australia is small (0.28 DE in population, 21.5 DE in area)</a:t>
            </a:r>
          </a:p>
          <a:p>
            <a:pPr marL="725487" lvl="1" indent="-342900"/>
            <a:r>
              <a:rPr lang="en-US" dirty="0" smtClean="0"/>
              <a:t>need to partner to adopt/adapt/develop solutions</a:t>
            </a:r>
          </a:p>
          <a:p>
            <a:pPr marL="725487" lvl="1" indent="-342900"/>
            <a:r>
              <a:rPr lang="en-US" dirty="0" smtClean="0"/>
              <a:t>good idea if Australian research collaborators are using compatible research data approaches</a:t>
            </a:r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55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thoughts on trust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6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system perspective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Van de </a:t>
            </a:r>
            <a:r>
              <a:rPr lang="en-US" dirty="0" err="1" smtClean="0"/>
              <a:t>Sompel</a:t>
            </a:r>
            <a:r>
              <a:rPr lang="en-US" dirty="0" smtClean="0"/>
              <a:t>, et al. (2004), “Rethinking </a:t>
            </a:r>
            <a:r>
              <a:rPr lang="en-US" dirty="0"/>
              <a:t>Scholarly </a:t>
            </a:r>
            <a:r>
              <a:rPr lang="en-US" dirty="0" smtClean="0"/>
              <a:t>Communication: Building </a:t>
            </a:r>
            <a:r>
              <a:rPr lang="en-US" dirty="0"/>
              <a:t>the System that Scholars </a:t>
            </a:r>
            <a:r>
              <a:rPr lang="en-US" dirty="0" smtClean="0"/>
              <a:t>Deserve”, </a:t>
            </a:r>
            <a:r>
              <a:rPr lang="en-US" dirty="0" err="1" smtClean="0"/>
              <a:t>Dlib</a:t>
            </a:r>
            <a:r>
              <a:rPr lang="en-US" dirty="0" smtClean="0"/>
              <a:t>, September, V10, N9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Roosendaal, H., and </a:t>
            </a:r>
            <a:r>
              <a:rPr lang="en-US" dirty="0" err="1"/>
              <a:t>Geurts</a:t>
            </a:r>
            <a:r>
              <a:rPr lang="en-US" dirty="0"/>
              <a:t>, P. </a:t>
            </a:r>
            <a:r>
              <a:rPr lang="en-US" dirty="0" smtClean="0"/>
              <a:t>(1997), “Forces </a:t>
            </a:r>
            <a:r>
              <a:rPr lang="en-US" dirty="0"/>
              <a:t>and functions in scientific communication: an analysis of their </a:t>
            </a:r>
            <a:r>
              <a:rPr lang="en-US" dirty="0" smtClean="0"/>
              <a:t>interplay”, </a:t>
            </a:r>
            <a:r>
              <a:rPr lang="en-US" i="1" dirty="0"/>
              <a:t>Cooperative Research Information Systems in Physics</a:t>
            </a:r>
            <a:r>
              <a:rPr lang="en-US" dirty="0"/>
              <a:t>, August 31—September 4 1997, Oldenburg, Germany.</a:t>
            </a:r>
          </a:p>
        </p:txBody>
      </p:sp>
    </p:spTree>
    <p:extLst>
      <p:ext uri="{BB962C8B-B14F-4D97-AF65-F5344CB8AC3E}">
        <p14:creationId xmlns:p14="http://schemas.microsoft.com/office/powerpoint/2010/main" val="152311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used to be simple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5"/>
          <a:stretch/>
        </p:blipFill>
        <p:spPr>
          <a:xfrm>
            <a:off x="3106482" y="2289903"/>
            <a:ext cx="1757831" cy="11459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351698"/>
            <a:ext cx="2261530" cy="30037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22105" y="-2538663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Can 6"/>
          <p:cNvSpPr/>
          <p:nvPr/>
        </p:nvSpPr>
        <p:spPr bwMode="auto">
          <a:xfrm>
            <a:off x="704860" y="2289903"/>
            <a:ext cx="986820" cy="114594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rmAutofit fontScale="47500" lnSpcReduction="20000"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normalizeH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1001001011010011001011010010100101100101</a:t>
            </a:r>
          </a:p>
        </p:txBody>
      </p:sp>
      <p:cxnSp>
        <p:nvCxnSpPr>
          <p:cNvPr id="9" name="Straight Arrow Connector 8"/>
          <p:cNvCxnSpPr>
            <a:stCxn id="7" idx="4"/>
            <a:endCxn id="4" idx="1"/>
          </p:cNvCxnSpPr>
          <p:nvPr/>
        </p:nvCxnSpPr>
        <p:spPr bwMode="auto">
          <a:xfrm>
            <a:off x="1691680" y="2862875"/>
            <a:ext cx="1414802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>
            <a:stCxn id="4" idx="3"/>
            <a:endCxn id="5" idx="1"/>
          </p:cNvCxnSpPr>
          <p:nvPr/>
        </p:nvCxnSpPr>
        <p:spPr bwMode="auto">
          <a:xfrm flipV="1">
            <a:off x="4864313" y="2853597"/>
            <a:ext cx="1507887" cy="9278"/>
          </a:xfrm>
          <a:prstGeom prst="straightConnector1">
            <a:avLst/>
          </a:prstGeom>
          <a:noFill/>
          <a:ln w="38100">
            <a:solidFill>
              <a:schemeClr val="tx1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8084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683572" y="306034"/>
            <a:ext cx="8208911" cy="681540"/>
          </a:xfrm>
        </p:spPr>
        <p:txBody>
          <a:bodyPr/>
          <a:lstStyle/>
          <a:p>
            <a:r>
              <a:rPr lang="en-US" dirty="0" smtClean="0">
                <a:latin typeface="Verdana" charset="0"/>
              </a:rPr>
              <a:t>Scholarly Communication Functions - Publications</a:t>
            </a:r>
            <a:endParaRPr lang="en-US" dirty="0">
              <a:latin typeface="Verdana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683572" y="1365616"/>
            <a:ext cx="7921575" cy="379842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Verdana" charset="0"/>
              </a:rPr>
              <a:t>Registration</a:t>
            </a:r>
          </a:p>
          <a:p>
            <a:pPr marL="741363" lvl="1" indent="-382588"/>
            <a:r>
              <a:rPr lang="en-US" dirty="0" smtClean="0">
                <a:latin typeface="Verdana" charset="0"/>
              </a:rPr>
              <a:t>submission to journal</a:t>
            </a:r>
            <a:endParaRPr lang="en-US" dirty="0">
              <a:latin typeface="Verdana" charset="0"/>
            </a:endParaRPr>
          </a:p>
          <a:p>
            <a:r>
              <a:rPr lang="en-US" dirty="0" smtClean="0">
                <a:latin typeface="Verdana" charset="0"/>
              </a:rPr>
              <a:t>Certification</a:t>
            </a:r>
          </a:p>
          <a:p>
            <a:pPr marL="741363" lvl="1" indent="-382588"/>
            <a:r>
              <a:rPr lang="en-US" dirty="0" smtClean="0">
                <a:latin typeface="Verdana" charset="0"/>
              </a:rPr>
              <a:t>peer review</a:t>
            </a:r>
            <a:endParaRPr lang="en-US" dirty="0">
              <a:latin typeface="Verdana" charset="0"/>
            </a:endParaRPr>
          </a:p>
          <a:p>
            <a:r>
              <a:rPr lang="en-US" dirty="0" smtClean="0">
                <a:latin typeface="Verdana" charset="0"/>
              </a:rPr>
              <a:t>Awareness</a:t>
            </a:r>
          </a:p>
          <a:p>
            <a:pPr marL="741363" lvl="1" indent="-382588"/>
            <a:r>
              <a:rPr lang="en-US" dirty="0" smtClean="0">
                <a:latin typeface="Verdana" charset="0"/>
              </a:rPr>
              <a:t>citations, indexing services</a:t>
            </a:r>
            <a:endParaRPr lang="en-US" dirty="0">
              <a:latin typeface="Verdana" charset="0"/>
            </a:endParaRPr>
          </a:p>
          <a:p>
            <a:r>
              <a:rPr lang="en-US" dirty="0" smtClean="0">
                <a:latin typeface="Verdana" charset="0"/>
              </a:rPr>
              <a:t>Archiving</a:t>
            </a:r>
          </a:p>
          <a:p>
            <a:pPr marL="741363" lvl="1" indent="-382588"/>
            <a:r>
              <a:rPr lang="en-US" dirty="0" smtClean="0">
                <a:latin typeface="Verdana" charset="0"/>
              </a:rPr>
              <a:t>libraries (print), publishers (electronic)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0" y="4767265"/>
            <a:ext cx="1600200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A16FCE-DC27-3144-9CC5-3CB44A94F701}" type="datetime4">
              <a:rPr lang="en-AU">
                <a:solidFill>
                  <a:srgbClr val="E8E7DD"/>
                </a:solidFill>
              </a:rPr>
              <a:pPr>
                <a:defRPr/>
              </a:pPr>
              <a:t>4 October 2016</a:t>
            </a:fld>
            <a:endParaRPr lang="en-US">
              <a:solidFill>
                <a:srgbClr val="E8E7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4767265"/>
            <a:ext cx="2171700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E8E7DD"/>
                </a:solidFill>
              </a:rPr>
              <a:t>CC-BY-SA, @atreloar and @hvdsompel</a:t>
            </a:r>
          </a:p>
        </p:txBody>
      </p:sp>
    </p:spTree>
    <p:extLst>
      <p:ext uri="{BB962C8B-B14F-4D97-AF65-F5344CB8AC3E}">
        <p14:creationId xmlns:p14="http://schemas.microsoft.com/office/powerpoint/2010/main" val="97469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now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5"/>
          <a:stretch/>
        </p:blipFill>
        <p:spPr>
          <a:xfrm>
            <a:off x="5749061" y="948661"/>
            <a:ext cx="889454" cy="5798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118" y="101620"/>
            <a:ext cx="755923" cy="10040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22105" y="-2538663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Can 6"/>
          <p:cNvSpPr/>
          <p:nvPr/>
        </p:nvSpPr>
        <p:spPr bwMode="auto">
          <a:xfrm>
            <a:off x="683573" y="1489589"/>
            <a:ext cx="720075" cy="836186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normalizeH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1001001011010011001011010010100101100101</a:t>
            </a:r>
          </a:p>
        </p:txBody>
      </p:sp>
      <p:cxnSp>
        <p:nvCxnSpPr>
          <p:cNvPr id="9" name="Straight Arrow Connector 8"/>
          <p:cNvCxnSpPr>
            <a:stCxn id="7" idx="4"/>
            <a:endCxn id="19" idx="2"/>
          </p:cNvCxnSpPr>
          <p:nvPr/>
        </p:nvCxnSpPr>
        <p:spPr bwMode="auto">
          <a:xfrm>
            <a:off x="1403648" y="1907682"/>
            <a:ext cx="584325" cy="836186"/>
          </a:xfrm>
          <a:prstGeom prst="straightConnector1">
            <a:avLst/>
          </a:prstGeom>
          <a:noFill/>
          <a:ln w="38100">
            <a:solidFill>
              <a:schemeClr val="tx1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>
            <a:stCxn id="4" idx="3"/>
            <a:endCxn id="5" idx="1"/>
          </p:cNvCxnSpPr>
          <p:nvPr/>
        </p:nvCxnSpPr>
        <p:spPr bwMode="auto">
          <a:xfrm flipV="1">
            <a:off x="6638515" y="603634"/>
            <a:ext cx="1287603" cy="634948"/>
          </a:xfrm>
          <a:prstGeom prst="straightConnector1">
            <a:avLst/>
          </a:prstGeom>
          <a:noFill/>
          <a:ln w="38100">
            <a:solidFill>
              <a:schemeClr val="tx1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Can 16"/>
          <p:cNvSpPr/>
          <p:nvPr/>
        </p:nvSpPr>
        <p:spPr bwMode="auto">
          <a:xfrm>
            <a:off x="615698" y="3075806"/>
            <a:ext cx="720075" cy="836186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normalizeH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1001001011010011001011010010100101100101</a:t>
            </a:r>
          </a:p>
        </p:txBody>
      </p:sp>
      <p:sp>
        <p:nvSpPr>
          <p:cNvPr id="19" name="Can 18"/>
          <p:cNvSpPr/>
          <p:nvPr/>
        </p:nvSpPr>
        <p:spPr bwMode="auto">
          <a:xfrm>
            <a:off x="1987973" y="2325775"/>
            <a:ext cx="720075" cy="836186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normalizeH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1001001011010011001011010010100101100101</a:t>
            </a:r>
          </a:p>
        </p:txBody>
      </p:sp>
      <p:cxnSp>
        <p:nvCxnSpPr>
          <p:cNvPr id="24" name="Straight Arrow Connector 23"/>
          <p:cNvCxnSpPr>
            <a:stCxn id="17" idx="4"/>
          </p:cNvCxnSpPr>
          <p:nvPr/>
        </p:nvCxnSpPr>
        <p:spPr bwMode="auto">
          <a:xfrm flipV="1">
            <a:off x="1335773" y="2743868"/>
            <a:ext cx="652200" cy="750031"/>
          </a:xfrm>
          <a:prstGeom prst="straightConnector1">
            <a:avLst/>
          </a:prstGeom>
          <a:noFill/>
          <a:ln w="38100">
            <a:solidFill>
              <a:schemeClr val="tx1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829" y="1373352"/>
            <a:ext cx="1269365" cy="823595"/>
          </a:xfrm>
          <a:prstGeom prst="rect">
            <a:avLst/>
          </a:prstGeom>
        </p:spPr>
      </p:pic>
      <p:cxnSp>
        <p:nvCxnSpPr>
          <p:cNvPr id="33" name="Straight Arrow Connector 32"/>
          <p:cNvCxnSpPr>
            <a:stCxn id="19" idx="4"/>
            <a:endCxn id="30" idx="1"/>
          </p:cNvCxnSpPr>
          <p:nvPr/>
        </p:nvCxnSpPr>
        <p:spPr bwMode="auto">
          <a:xfrm flipV="1">
            <a:off x="2708048" y="1785150"/>
            <a:ext cx="952781" cy="958718"/>
          </a:xfrm>
          <a:prstGeom prst="straightConnector1">
            <a:avLst/>
          </a:prstGeom>
          <a:noFill/>
          <a:ln w="38100">
            <a:solidFill>
              <a:schemeClr val="tx1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>
            <a:stCxn id="30" idx="3"/>
            <a:endCxn id="4" idx="1"/>
          </p:cNvCxnSpPr>
          <p:nvPr/>
        </p:nvCxnSpPr>
        <p:spPr bwMode="auto">
          <a:xfrm flipV="1">
            <a:off x="4930194" y="1238582"/>
            <a:ext cx="818867" cy="546568"/>
          </a:xfrm>
          <a:prstGeom prst="straightConnector1">
            <a:avLst/>
          </a:prstGeom>
          <a:noFill/>
          <a:ln w="38100">
            <a:solidFill>
              <a:schemeClr val="tx1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249" y="3290789"/>
            <a:ext cx="1102124" cy="917469"/>
          </a:xfrm>
          <a:prstGeom prst="rect">
            <a:avLst/>
          </a:prstGeom>
        </p:spPr>
      </p:pic>
      <p:cxnSp>
        <p:nvCxnSpPr>
          <p:cNvPr id="40" name="Straight Arrow Connector 39"/>
          <p:cNvCxnSpPr>
            <a:stCxn id="19" idx="4"/>
            <a:endCxn id="39" idx="1"/>
          </p:cNvCxnSpPr>
          <p:nvPr/>
        </p:nvCxnSpPr>
        <p:spPr bwMode="auto">
          <a:xfrm>
            <a:off x="2708048" y="2743868"/>
            <a:ext cx="944201" cy="1005656"/>
          </a:xfrm>
          <a:prstGeom prst="straightConnector1">
            <a:avLst/>
          </a:prstGeom>
          <a:noFill/>
          <a:ln w="38100">
            <a:solidFill>
              <a:schemeClr val="tx1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410" y="3925363"/>
            <a:ext cx="936105" cy="936105"/>
          </a:xfrm>
          <a:prstGeom prst="rect">
            <a:avLst/>
          </a:prstGeom>
        </p:spPr>
      </p:pic>
      <p:cxnSp>
        <p:nvCxnSpPr>
          <p:cNvPr id="47" name="Straight Arrow Connector 46"/>
          <p:cNvCxnSpPr>
            <a:stCxn id="39" idx="3"/>
            <a:endCxn id="46" idx="1"/>
          </p:cNvCxnSpPr>
          <p:nvPr/>
        </p:nvCxnSpPr>
        <p:spPr bwMode="auto">
          <a:xfrm>
            <a:off x="4754373" y="3749524"/>
            <a:ext cx="948037" cy="643892"/>
          </a:xfrm>
          <a:prstGeom prst="straightConnector1">
            <a:avLst/>
          </a:prstGeom>
          <a:noFill/>
          <a:ln w="38100">
            <a:solidFill>
              <a:schemeClr val="tx1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6" y="1244646"/>
            <a:ext cx="1102124" cy="91746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936" y="4229793"/>
            <a:ext cx="936105" cy="936105"/>
          </a:xfrm>
          <a:prstGeom prst="rect">
            <a:avLst/>
          </a:prstGeom>
        </p:spPr>
      </p:pic>
      <p:cxnSp>
        <p:nvCxnSpPr>
          <p:cNvPr id="56" name="Straight Arrow Connector 55"/>
          <p:cNvCxnSpPr>
            <a:stCxn id="39" idx="3"/>
            <a:endCxn id="54" idx="1"/>
          </p:cNvCxnSpPr>
          <p:nvPr/>
        </p:nvCxnSpPr>
        <p:spPr bwMode="auto">
          <a:xfrm flipV="1">
            <a:off x="4754373" y="1703381"/>
            <a:ext cx="3075183" cy="204614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tailEnd type="triangle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>
            <a:stCxn id="46" idx="3"/>
            <a:endCxn id="55" idx="1"/>
          </p:cNvCxnSpPr>
          <p:nvPr/>
        </p:nvCxnSpPr>
        <p:spPr bwMode="auto">
          <a:xfrm>
            <a:off x="6638515" y="4393416"/>
            <a:ext cx="1107421" cy="30443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tailEnd type="triangle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" name="Can 67"/>
          <p:cNvSpPr/>
          <p:nvPr/>
        </p:nvSpPr>
        <p:spPr bwMode="auto">
          <a:xfrm>
            <a:off x="7902821" y="3222711"/>
            <a:ext cx="720075" cy="836186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normalizeH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1001001011010011001011010010100101100101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936" y="2331715"/>
            <a:ext cx="1269365" cy="823595"/>
          </a:xfrm>
          <a:prstGeom prst="rect">
            <a:avLst/>
          </a:prstGeom>
        </p:spPr>
      </p:pic>
      <p:cxnSp>
        <p:nvCxnSpPr>
          <p:cNvPr id="72" name="Straight Arrow Connector 71"/>
          <p:cNvCxnSpPr>
            <a:stCxn id="19" idx="4"/>
            <a:endCxn id="68" idx="2"/>
          </p:cNvCxnSpPr>
          <p:nvPr/>
        </p:nvCxnSpPr>
        <p:spPr bwMode="auto">
          <a:xfrm>
            <a:off x="2708048" y="2743868"/>
            <a:ext cx="5194773" cy="896936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tailEnd type="triangle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Arrow Connector 77"/>
          <p:cNvCxnSpPr>
            <a:stCxn id="30" idx="3"/>
            <a:endCxn id="70" idx="1"/>
          </p:cNvCxnSpPr>
          <p:nvPr/>
        </p:nvCxnSpPr>
        <p:spPr bwMode="auto">
          <a:xfrm>
            <a:off x="4930194" y="1785150"/>
            <a:ext cx="2815742" cy="9583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tailEnd type="triangle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4723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what about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Verdana" charset="0"/>
              </a:rPr>
              <a:t>Registration</a:t>
            </a:r>
          </a:p>
          <a:p>
            <a:pPr marL="741363" lvl="1" indent="-382588"/>
            <a:r>
              <a:rPr lang="en-US" dirty="0" smtClean="0">
                <a:latin typeface="Verdana" charset="0"/>
              </a:rPr>
              <a:t>deposit in repository/data archive</a:t>
            </a:r>
            <a:endParaRPr lang="en-US" dirty="0">
              <a:latin typeface="Verdana" charset="0"/>
            </a:endParaRPr>
          </a:p>
          <a:p>
            <a:r>
              <a:rPr lang="en-US" dirty="0">
                <a:latin typeface="Verdana" charset="0"/>
              </a:rPr>
              <a:t>Certification</a:t>
            </a:r>
          </a:p>
          <a:p>
            <a:pPr marL="741363" lvl="1" indent="-382588"/>
            <a:r>
              <a:rPr lang="en-US" dirty="0" smtClean="0">
                <a:latin typeface="Verdana" charset="0"/>
              </a:rPr>
              <a:t>ingest checks? provenance? re-use?</a:t>
            </a:r>
            <a:endParaRPr lang="en-US" dirty="0">
              <a:latin typeface="Verdana" charset="0"/>
            </a:endParaRPr>
          </a:p>
          <a:p>
            <a:r>
              <a:rPr lang="en-US" dirty="0">
                <a:latin typeface="Verdana" charset="0"/>
              </a:rPr>
              <a:t>Awareness</a:t>
            </a:r>
          </a:p>
          <a:p>
            <a:pPr marL="741363" lvl="1" indent="-382588"/>
            <a:r>
              <a:rPr lang="en-US" dirty="0" smtClean="0">
                <a:latin typeface="Verdana" charset="0"/>
              </a:rPr>
              <a:t>data citations, </a:t>
            </a:r>
            <a:r>
              <a:rPr lang="en-US" dirty="0">
                <a:latin typeface="Verdana" charset="0"/>
              </a:rPr>
              <a:t>search </a:t>
            </a:r>
            <a:r>
              <a:rPr lang="en-US" dirty="0" smtClean="0">
                <a:latin typeface="Verdana" charset="0"/>
              </a:rPr>
              <a:t>engines </a:t>
            </a:r>
            <a:endParaRPr lang="en-US" dirty="0">
              <a:latin typeface="Verdana" charset="0"/>
            </a:endParaRPr>
          </a:p>
          <a:p>
            <a:r>
              <a:rPr lang="en-US" dirty="0">
                <a:latin typeface="Verdana" charset="0"/>
              </a:rPr>
              <a:t>Archiving</a:t>
            </a:r>
          </a:p>
          <a:p>
            <a:pPr marL="741363" lvl="1" indent="-382588"/>
            <a:r>
              <a:rPr lang="en-US" dirty="0" smtClean="0">
                <a:latin typeface="Verdana" charset="0"/>
              </a:rPr>
              <a:t>repositories (but challenge of change!)</a:t>
            </a:r>
            <a:endParaRPr lang="en-US" dirty="0">
              <a:latin typeface="Verdana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40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73" y="306034"/>
            <a:ext cx="6984771" cy="681540"/>
          </a:xfrm>
        </p:spPr>
        <p:txBody>
          <a:bodyPr/>
          <a:lstStyle/>
          <a:p>
            <a:r>
              <a:rPr lang="en-US" smtClean="0"/>
              <a:t>And software/workflows/models?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Verdana" charset="0"/>
              </a:rPr>
              <a:t>Registration</a:t>
            </a:r>
          </a:p>
          <a:p>
            <a:pPr marL="741363" lvl="1" indent="-382588"/>
            <a:r>
              <a:rPr lang="en-US" dirty="0" smtClean="0">
                <a:latin typeface="Verdana" charset="0"/>
              </a:rPr>
              <a:t>deposit in </a:t>
            </a:r>
            <a:r>
              <a:rPr lang="en-US" strike="sngStrike" dirty="0" smtClean="0">
                <a:latin typeface="Verdana" charset="0"/>
              </a:rPr>
              <a:t>RCS</a:t>
            </a:r>
            <a:r>
              <a:rPr lang="en-US" dirty="0" smtClean="0">
                <a:latin typeface="Verdana" charset="0"/>
              </a:rPr>
              <a:t> </a:t>
            </a:r>
            <a:r>
              <a:rPr lang="en-US" strike="sngStrike" dirty="0" smtClean="0">
                <a:latin typeface="Verdana" charset="0"/>
              </a:rPr>
              <a:t>Subversion</a:t>
            </a:r>
            <a:r>
              <a:rPr lang="en-US" dirty="0" smtClean="0">
                <a:latin typeface="Verdana" charset="0"/>
              </a:rPr>
              <a:t> </a:t>
            </a:r>
            <a:r>
              <a:rPr lang="en-US" strike="sngStrike" dirty="0" err="1" smtClean="0">
                <a:latin typeface="Verdana" charset="0"/>
              </a:rPr>
              <a:t>Git</a:t>
            </a:r>
            <a:r>
              <a:rPr lang="en-US" dirty="0" smtClean="0">
                <a:latin typeface="Verdana" charset="0"/>
              </a:rPr>
              <a:t> </a:t>
            </a:r>
            <a:r>
              <a:rPr lang="en-US" dirty="0" err="1" smtClean="0">
                <a:latin typeface="Verdana" charset="0"/>
              </a:rPr>
              <a:t>Zenodo</a:t>
            </a:r>
            <a:endParaRPr lang="en-US" dirty="0">
              <a:latin typeface="Verdana" charset="0"/>
            </a:endParaRPr>
          </a:p>
          <a:p>
            <a:r>
              <a:rPr lang="en-US" dirty="0">
                <a:latin typeface="Verdana" charset="0"/>
              </a:rPr>
              <a:t>Certification</a:t>
            </a:r>
          </a:p>
          <a:p>
            <a:pPr marL="741363" lvl="1" indent="-382588"/>
            <a:r>
              <a:rPr lang="en-US" dirty="0" smtClean="0">
                <a:latin typeface="Verdana" charset="0"/>
              </a:rPr>
              <a:t>the Bazaar? your peers? Apache Foundation?</a:t>
            </a:r>
            <a:endParaRPr lang="en-US" dirty="0">
              <a:latin typeface="Verdana" charset="0"/>
            </a:endParaRPr>
          </a:p>
          <a:p>
            <a:r>
              <a:rPr lang="en-US" dirty="0">
                <a:latin typeface="Verdana" charset="0"/>
              </a:rPr>
              <a:t>Awareness</a:t>
            </a:r>
          </a:p>
          <a:p>
            <a:pPr marL="741363" lvl="1" indent="-382588"/>
            <a:r>
              <a:rPr lang="en-US" dirty="0" smtClean="0">
                <a:latin typeface="Verdana" charset="0"/>
              </a:rPr>
              <a:t> methods sections? software citations?</a:t>
            </a:r>
            <a:endParaRPr lang="en-US" dirty="0">
              <a:latin typeface="Verdana" charset="0"/>
            </a:endParaRPr>
          </a:p>
          <a:p>
            <a:r>
              <a:rPr lang="en-US" dirty="0">
                <a:latin typeface="Verdana" charset="0"/>
              </a:rPr>
              <a:t>Archiving</a:t>
            </a:r>
          </a:p>
          <a:p>
            <a:pPr marL="741363" lvl="1" indent="-382588"/>
            <a:r>
              <a:rPr lang="en-US" dirty="0" smtClean="0">
                <a:latin typeface="Verdana" charset="0"/>
              </a:rPr>
              <a:t>repositories (but challenge of change!), VM images</a:t>
            </a:r>
            <a:endParaRPr lang="en-US" dirty="0">
              <a:latin typeface="Verdana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1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business of </a:t>
            </a:r>
            <a:r>
              <a:rPr lang="en-US" dirty="0" err="1" smtClean="0"/>
              <a:t>eResearch</a:t>
            </a:r>
            <a:r>
              <a:rPr lang="en-US" dirty="0" smtClean="0"/>
              <a:t> Infrastructure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64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Processes</a:t>
            </a:r>
          </a:p>
          <a:p>
            <a:endParaRPr lang="en-US" sz="3600" dirty="0" smtClean="0"/>
          </a:p>
          <a:p>
            <a:r>
              <a:rPr lang="en-US" sz="3600" dirty="0" smtClean="0"/>
              <a:t>		Actors</a:t>
            </a:r>
          </a:p>
          <a:p>
            <a:endParaRPr lang="en-US" sz="3600" dirty="0" smtClean="0"/>
          </a:p>
          <a:p>
            <a:r>
              <a:rPr lang="en-US" sz="3600" dirty="0" smtClean="0"/>
              <a:t>				Systems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7975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Containers and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 </a:t>
            </a:r>
            <a:r>
              <a:rPr lang="en-US" dirty="0" smtClean="0">
                <a:solidFill>
                  <a:prstClr val="black"/>
                </a:solidFill>
                <a:latin typeface="AppleColorEmoji" charset="0"/>
              </a:rPr>
              <a:t>🍾 versus </a:t>
            </a:r>
            <a:r>
              <a:rPr lang="en-US" dirty="0" smtClean="0"/>
              <a:t> </a:t>
            </a:r>
            <a:r>
              <a:rPr lang="en-US" dirty="0" smtClean="0">
                <a:solidFill>
                  <a:prstClr val="black"/>
                </a:solidFill>
                <a:latin typeface="AppleColorEmoji" charset="0"/>
              </a:rPr>
              <a:t>🍷</a:t>
            </a:r>
            <a:endParaRPr lang="en-US" dirty="0"/>
          </a:p>
          <a:p>
            <a:endParaRPr lang="en-US" dirty="0" smtClean="0"/>
          </a:p>
          <a:p>
            <a:r>
              <a:rPr lang="en-US" i="1" dirty="0"/>
              <a:t>The Economy of </a:t>
            </a:r>
            <a:r>
              <a:rPr lang="en-US" i="1" dirty="0" smtClean="0"/>
              <a:t>Ideas: A </a:t>
            </a:r>
            <a:r>
              <a:rPr lang="en-US" i="1" dirty="0"/>
              <a:t>framework for rethinking patents and copyrights in the Digital </a:t>
            </a:r>
            <a:r>
              <a:rPr lang="en-US" i="1" dirty="0" smtClean="0"/>
              <a:t>Age (Everything </a:t>
            </a:r>
            <a:r>
              <a:rPr lang="en-US" i="1" dirty="0"/>
              <a:t>you know about intellectual property is wrong</a:t>
            </a:r>
            <a:r>
              <a:rPr lang="en-US" i="1" dirty="0" smtClean="0"/>
              <a:t>)</a:t>
            </a:r>
          </a:p>
          <a:p>
            <a:pPr marL="741363" lvl="1" indent="-382588"/>
            <a:r>
              <a:rPr lang="en-US" dirty="0" smtClean="0"/>
              <a:t>John Perry Barlow, </a:t>
            </a:r>
            <a:r>
              <a:rPr lang="en-US" dirty="0" smtClean="0">
                <a:hlinkClick r:id="rId2"/>
              </a:rPr>
              <a:t>Wired 2.03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8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FAIR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trusted FAIR data repository is:</a:t>
            </a:r>
          </a:p>
          <a:p>
            <a:pPr marL="741363" lvl="1" indent="-382588"/>
            <a:r>
              <a:rPr lang="en-US" dirty="0" smtClean="0"/>
              <a:t>Sustainable - provided by an </a:t>
            </a:r>
            <a:r>
              <a:rPr lang="en-US" dirty="0" err="1" smtClean="0"/>
              <a:t>organisation</a:t>
            </a:r>
            <a:r>
              <a:rPr lang="en-US" dirty="0" smtClean="0"/>
              <a:t> with a long-term commitment, supported by appropriate processes and building on reliable data storage services</a:t>
            </a:r>
          </a:p>
          <a:p>
            <a:pPr marL="741363" lvl="1" indent="-382588"/>
            <a:r>
              <a:rPr lang="en-US" dirty="0" smtClean="0"/>
              <a:t>Findable </a:t>
            </a:r>
            <a:r>
              <a:rPr lang="mr-IN" dirty="0" smtClean="0"/>
              <a:t>–</a:t>
            </a:r>
            <a:r>
              <a:rPr lang="en-US" dirty="0" smtClean="0"/>
              <a:t> has connections to relevant local/national/international /discipline discovery services</a:t>
            </a:r>
          </a:p>
          <a:p>
            <a:pPr marL="741363" lvl="1" indent="-382588"/>
            <a:r>
              <a:rPr lang="en-US" dirty="0" smtClean="0"/>
              <a:t>Accessible </a:t>
            </a:r>
            <a:r>
              <a:rPr lang="mr-IN" dirty="0" smtClean="0"/>
              <a:t>–</a:t>
            </a:r>
            <a:r>
              <a:rPr lang="en-US" dirty="0" smtClean="0"/>
              <a:t> provides services that support both machine and human access with clear licensing about conditions on access</a:t>
            </a:r>
          </a:p>
          <a:p>
            <a:pPr marL="741363" lvl="1" indent="-382588"/>
            <a:r>
              <a:rPr lang="en-US" dirty="0" smtClean="0"/>
              <a:t>Interoperable - processes to ensure adequate descriptions for integration with other data</a:t>
            </a:r>
          </a:p>
          <a:p>
            <a:pPr marL="741363" lvl="1" indent="-382588"/>
            <a:r>
              <a:rPr lang="en-US" dirty="0" smtClean="0"/>
              <a:t>Reusable - provides rich metadata for quality assurance and assessment as evidence for research claims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3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Trusted Digital Repositories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Funding four initial projects:</a:t>
            </a:r>
          </a:p>
          <a:p>
            <a:pPr marL="741363" lvl="1" indent="-382588"/>
            <a:r>
              <a:rPr lang="en-US" dirty="0" smtClean="0"/>
              <a:t>National Imaging Facility nodes</a:t>
            </a:r>
          </a:p>
          <a:p>
            <a:pPr marL="741363" lvl="1" indent="-382588"/>
            <a:r>
              <a:rPr lang="en-US" dirty="0" smtClean="0"/>
              <a:t>CSIRO Water data</a:t>
            </a:r>
          </a:p>
          <a:p>
            <a:pPr marL="741363" lvl="1" indent="-382588"/>
            <a:r>
              <a:rPr lang="en-US" dirty="0" smtClean="0"/>
              <a:t>Proteomics models (with NZ)</a:t>
            </a:r>
          </a:p>
          <a:p>
            <a:pPr marL="741363" lvl="1" indent="-382588"/>
            <a:r>
              <a:rPr lang="en-US" dirty="0" smtClean="0"/>
              <a:t>Australian Data Archive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7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Trusted Research </a:t>
            </a:r>
            <a:r>
              <a:rPr lang="en-US" dirty="0" smtClean="0"/>
              <a:t>Outputs -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Funding six projects (together with </a:t>
            </a:r>
            <a:r>
              <a:rPr lang="en-US" dirty="0" err="1" smtClean="0"/>
              <a:t>NeCTAR</a:t>
            </a:r>
            <a:r>
              <a:rPr lang="en-US" dirty="0" smtClean="0"/>
              <a:t> Virtual Laboratory activities) focusing on capturing and exposing provenance:</a:t>
            </a:r>
          </a:p>
          <a:p>
            <a:pPr marL="717550" lvl="1" indent="-334963"/>
            <a:r>
              <a:rPr lang="en-US" dirty="0" smtClean="0"/>
              <a:t>Astronomy (All Sky Virtual Observatory</a:t>
            </a:r>
            <a:r>
              <a:rPr lang="en-US" dirty="0" smtClean="0"/>
              <a:t>)</a:t>
            </a:r>
          </a:p>
          <a:p>
            <a:pPr marL="1117591" lvl="2" indent="-334963"/>
            <a:r>
              <a:rPr lang="en-US" dirty="0" smtClean="0"/>
              <a:t>links to data pipelines, provenance for ingestion</a:t>
            </a:r>
            <a:endParaRPr lang="en-US" dirty="0" smtClean="0"/>
          </a:p>
          <a:p>
            <a:pPr marL="717550" lvl="1" indent="-334963"/>
            <a:r>
              <a:rPr lang="en-US" dirty="0" err="1" smtClean="0"/>
              <a:t>Characterisation</a:t>
            </a:r>
            <a:r>
              <a:rPr lang="en-US" dirty="0" smtClean="0"/>
              <a:t> of Bio Samples (CVL</a:t>
            </a:r>
            <a:r>
              <a:rPr lang="en-US" dirty="0" smtClean="0"/>
              <a:t>)</a:t>
            </a:r>
          </a:p>
          <a:p>
            <a:pPr marL="1117591" lvl="2" indent="-334963"/>
            <a:r>
              <a:rPr lang="en-US" dirty="0" smtClean="0"/>
              <a:t>standard workflows and libraries for data processing</a:t>
            </a:r>
            <a:endParaRPr lang="en-US" dirty="0" smtClean="0"/>
          </a:p>
          <a:p>
            <a:pPr marL="717550" lvl="1" indent="-334963"/>
            <a:r>
              <a:rPr lang="en-US" dirty="0" smtClean="0"/>
              <a:t>Earth Sciences (Virtual Geophysics Laboratory</a:t>
            </a:r>
            <a:r>
              <a:rPr lang="en-US" dirty="0" smtClean="0"/>
              <a:t>)</a:t>
            </a:r>
          </a:p>
          <a:p>
            <a:pPr marL="1117591" lvl="2" indent="-334963"/>
            <a:r>
              <a:rPr lang="en-US" dirty="0" smtClean="0"/>
              <a:t>provenance connections between researchers, workflows, tools</a:t>
            </a:r>
          </a:p>
          <a:p>
            <a:pPr marL="1117591" lvl="2" indent="-334963"/>
            <a:r>
              <a:rPr lang="en-US" dirty="0" smtClean="0"/>
              <a:t>libraries of identified and tracked software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976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Trusted Research </a:t>
            </a:r>
            <a:r>
              <a:rPr lang="en-US" dirty="0" smtClean="0"/>
              <a:t>Outputs -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717550" lvl="1" indent="-334963"/>
            <a:r>
              <a:rPr lang="en-US" dirty="0" smtClean="0"/>
              <a:t>Ecology </a:t>
            </a:r>
            <a:r>
              <a:rPr lang="en-US" dirty="0" smtClean="0"/>
              <a:t>(Biodiversity and Climate Change VL</a:t>
            </a:r>
            <a:r>
              <a:rPr lang="en-US" dirty="0" smtClean="0"/>
              <a:t>)</a:t>
            </a:r>
          </a:p>
          <a:p>
            <a:pPr marL="1117591" lvl="2" indent="-334963"/>
            <a:r>
              <a:rPr lang="en-US" dirty="0" smtClean="0"/>
              <a:t>apply existing trust framework to all processing undertaken</a:t>
            </a:r>
          </a:p>
          <a:p>
            <a:pPr marL="1117591" lvl="2" indent="-334963"/>
            <a:r>
              <a:rPr lang="en-US" dirty="0" smtClean="0"/>
              <a:t>increased visibility of provenance information</a:t>
            </a:r>
            <a:endParaRPr lang="en-US" dirty="0" smtClean="0"/>
          </a:p>
          <a:p>
            <a:pPr marL="717550" lvl="1" indent="-334963"/>
            <a:r>
              <a:rPr lang="en-US" dirty="0" smtClean="0"/>
              <a:t>Genetics (Genomics Virtual Laboratory</a:t>
            </a:r>
            <a:r>
              <a:rPr lang="en-US" dirty="0" smtClean="0"/>
              <a:t>)</a:t>
            </a:r>
          </a:p>
          <a:p>
            <a:pPr marL="1117591" lvl="2" indent="-334963"/>
            <a:r>
              <a:rPr lang="en-AU" dirty="0" smtClean="0"/>
              <a:t>ability </a:t>
            </a:r>
            <a:r>
              <a:rPr lang="en-AU" dirty="0"/>
              <a:t>to save and publish analyses and workflows as independent, self describing data objects</a:t>
            </a:r>
            <a:r>
              <a:rPr lang="en-GB" dirty="0"/>
              <a:t> </a:t>
            </a:r>
            <a:endParaRPr lang="en-US" dirty="0" smtClean="0"/>
          </a:p>
          <a:p>
            <a:pPr marL="717550" lvl="1" indent="-334963"/>
            <a:r>
              <a:rPr lang="en-US" dirty="0" smtClean="0"/>
              <a:t>Marine (Marine Virtual Laboratory</a:t>
            </a:r>
            <a:r>
              <a:rPr lang="en-US" dirty="0" smtClean="0"/>
              <a:t>)</a:t>
            </a:r>
          </a:p>
          <a:p>
            <a:pPr marL="1117591" lvl="2" indent="-334963"/>
            <a:r>
              <a:rPr lang="en-US" dirty="0" smtClean="0"/>
              <a:t>enhanced provenance for imported and derived datasets</a:t>
            </a:r>
            <a:endParaRPr lang="en-US" dirty="0" smtClean="0"/>
          </a:p>
          <a:p>
            <a:pPr marL="342900" indent="-342900">
              <a:buFont typeface="Wingdings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34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3507854"/>
            <a:ext cx="5112568" cy="1188132"/>
          </a:xfrm>
        </p:spPr>
        <p:txBody>
          <a:bodyPr/>
          <a:lstStyle/>
          <a:p>
            <a:r>
              <a:rPr lang="en-US" dirty="0"/>
              <a:t>Director of Technology</a:t>
            </a:r>
          </a:p>
          <a:p>
            <a:r>
              <a:rPr lang="en-US" dirty="0" smtClean="0"/>
              <a:t>E: </a:t>
            </a:r>
            <a:r>
              <a:rPr lang="en-US" dirty="0" smtClean="0">
                <a:hlinkClick r:id="rId2"/>
              </a:rPr>
              <a:t>andrew.treloar@ands.org.au</a:t>
            </a:r>
            <a:endParaRPr lang="en-US" dirty="0" smtClean="0"/>
          </a:p>
          <a:p>
            <a:r>
              <a:rPr lang="en-US" dirty="0"/>
              <a:t>T: @</a:t>
            </a:r>
            <a:r>
              <a:rPr lang="en-US" dirty="0" err="1"/>
              <a:t>atreloar</a:t>
            </a:r>
            <a:endParaRPr lang="en-US" dirty="0"/>
          </a:p>
          <a:p>
            <a:r>
              <a:rPr lang="en-US" dirty="0" smtClean="0"/>
              <a:t>W: </a:t>
            </a:r>
            <a:r>
              <a:rPr lang="en-US" dirty="0" err="1" smtClean="0"/>
              <a:t>andrew.treloar.net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3003798"/>
            <a:ext cx="5112568" cy="540060"/>
          </a:xfrm>
        </p:spPr>
        <p:txBody>
          <a:bodyPr/>
          <a:lstStyle/>
          <a:p>
            <a:r>
              <a:rPr lang="en-US" dirty="0" smtClean="0"/>
              <a:t>Andrew </a:t>
            </a:r>
            <a:r>
              <a:rPr lang="en-US" dirty="0" err="1" smtClean="0"/>
              <a:t>Treloar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247716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GB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With the exception of third party images or where otherwise indicated, this work is licensed under the Creative Commons 4.0 International Attribution Licence.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4048" y="1938440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ANDS is supported by the Australian Government through the National Collaborative Research Infrastructure Strategy Program. </a:t>
            </a:r>
            <a:r>
              <a:rPr lang="en-US" sz="9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Monash</a:t>
            </a:r>
            <a:r>
              <a:rPr lang="en-US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University leads the partnership with the Australian National University and CSIRO.</a:t>
            </a:r>
          </a:p>
        </p:txBody>
      </p:sp>
    </p:spTree>
    <p:extLst>
      <p:ext uri="{BB962C8B-B14F-4D97-AF65-F5344CB8AC3E}">
        <p14:creationId xmlns:p14="http://schemas.microsoft.com/office/powerpoint/2010/main" val="85173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research process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1560" y="2010202"/>
            <a:ext cx="15877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AU" sz="9600" b="0" dirty="0" smtClean="0">
                <a:ln w="0"/>
                <a:gradFill>
                  <a:gsLst>
                    <a:gs pos="0">
                      <a:srgbClr val="9AB191">
                        <a:lumMod val="50000"/>
                      </a:srgbClr>
                    </a:gs>
                    <a:gs pos="50000">
                      <a:srgbClr val="9AB191"/>
                    </a:gs>
                    <a:gs pos="100000">
                      <a:srgbClr val="9AB191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en-AU" sz="9600" b="0" dirty="0">
              <a:ln w="0"/>
              <a:gradFill>
                <a:gsLst>
                  <a:gs pos="0">
                    <a:srgbClr val="9AB191">
                      <a:lumMod val="50000"/>
                    </a:srgbClr>
                  </a:gs>
                  <a:gs pos="50000">
                    <a:srgbClr val="9AB191"/>
                  </a:gs>
                  <a:gs pos="100000">
                    <a:srgbClr val="9AB191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2238" y="1995686"/>
            <a:ext cx="5261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9600" b="0" dirty="0" smtClean="0">
                <a:ln w="0"/>
                <a:gradFill>
                  <a:gsLst>
                    <a:gs pos="0">
                      <a:srgbClr val="9AB191">
                        <a:lumMod val="50000"/>
                      </a:srgbClr>
                    </a:gs>
                    <a:gs pos="50000">
                      <a:srgbClr val="9AB191"/>
                    </a:gs>
                    <a:gs pos="100000">
                      <a:srgbClr val="9AB191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!</a:t>
            </a:r>
            <a:endParaRPr lang="en-AU" sz="9600" b="0" dirty="0">
              <a:ln w="0"/>
              <a:gradFill>
                <a:gsLst>
                  <a:gs pos="0">
                    <a:srgbClr val="9AB191">
                      <a:lumMod val="50000"/>
                    </a:srgbClr>
                  </a:gs>
                  <a:gs pos="50000">
                    <a:srgbClr val="9AB191"/>
                  </a:gs>
                  <a:gs pos="100000">
                    <a:srgbClr val="9AB191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Striped Right Arrow 5"/>
          <p:cNvSpPr/>
          <p:nvPr/>
        </p:nvSpPr>
        <p:spPr bwMode="auto">
          <a:xfrm>
            <a:off x="2411760" y="2745383"/>
            <a:ext cx="288032" cy="45719"/>
          </a:xfrm>
          <a:prstGeom prst="striped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E8E7DD"/>
              </a:solidFill>
            </a:endParaRPr>
          </a:p>
        </p:txBody>
      </p:sp>
      <p:sp>
        <p:nvSpPr>
          <p:cNvPr id="8" name="Striped Right Arrow 7"/>
          <p:cNvSpPr/>
          <p:nvPr/>
        </p:nvSpPr>
        <p:spPr bwMode="auto">
          <a:xfrm>
            <a:off x="2195736" y="2632277"/>
            <a:ext cx="674978" cy="317649"/>
          </a:xfrm>
          <a:prstGeom prst="stripedRightArrow">
            <a:avLst/>
          </a:prstGeom>
          <a:solidFill>
            <a:srgbClr val="DF771C"/>
          </a:solidFill>
          <a:ln w="28575"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E8E7DD"/>
              </a:solidFill>
            </a:endParaRPr>
          </a:p>
        </p:txBody>
      </p:sp>
      <p:sp>
        <p:nvSpPr>
          <p:cNvPr id="9" name="Striped Right Arrow 8"/>
          <p:cNvSpPr/>
          <p:nvPr/>
        </p:nvSpPr>
        <p:spPr bwMode="auto">
          <a:xfrm>
            <a:off x="6247091" y="2629383"/>
            <a:ext cx="674978" cy="317649"/>
          </a:xfrm>
          <a:prstGeom prst="stripedRightArrow">
            <a:avLst/>
          </a:prstGeom>
          <a:solidFill>
            <a:srgbClr val="DF771C"/>
          </a:solidFill>
          <a:ln w="28575"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E8E7D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331776" y="2355726"/>
            <a:ext cx="1800200" cy="77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E8E7D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1" y="2480578"/>
            <a:ext cx="2823074" cy="523220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33333"/>
                </a:solidFill>
              </a:rPr>
              <a:t>Magic Happens</a:t>
            </a: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6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 little more detail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1560" y="2010202"/>
            <a:ext cx="15877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AU" sz="9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en-AU" sz="9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2238" y="1995686"/>
            <a:ext cx="5261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9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!</a:t>
            </a:r>
            <a:endParaRPr lang="en-AU" sz="9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Striped Right Arrow 5"/>
          <p:cNvSpPr/>
          <p:nvPr/>
        </p:nvSpPr>
        <p:spPr bwMode="auto">
          <a:xfrm>
            <a:off x="2411760" y="2745383"/>
            <a:ext cx="288032" cy="45719"/>
          </a:xfrm>
          <a:prstGeom prst="striped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Striped Right Arrow 7"/>
          <p:cNvSpPr/>
          <p:nvPr/>
        </p:nvSpPr>
        <p:spPr bwMode="auto">
          <a:xfrm>
            <a:off x="2195736" y="2632277"/>
            <a:ext cx="674978" cy="317649"/>
          </a:xfrm>
          <a:prstGeom prst="stripedRightArrow">
            <a:avLst/>
          </a:prstGeom>
          <a:solidFill>
            <a:srgbClr val="DF771C"/>
          </a:solidFill>
          <a:ln w="28575"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Striped Right Arrow 8"/>
          <p:cNvSpPr/>
          <p:nvPr/>
        </p:nvSpPr>
        <p:spPr bwMode="auto">
          <a:xfrm>
            <a:off x="6247091" y="2629383"/>
            <a:ext cx="674978" cy="317649"/>
          </a:xfrm>
          <a:prstGeom prst="stripedRightArrow">
            <a:avLst/>
          </a:prstGeom>
          <a:solidFill>
            <a:srgbClr val="DF771C"/>
          </a:solidFill>
          <a:ln w="28575"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331776" y="2355726"/>
            <a:ext cx="1800200" cy="77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1" y="1815664"/>
            <a:ext cx="2823074" cy="954107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Researcher Magic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1840" y="2769771"/>
            <a:ext cx="2823074" cy="954107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Infrastructure Magic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14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04264919_9639f817f3_b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0650" y="4835723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Photo CC-BY </a:t>
            </a:r>
            <a:r>
              <a:rPr lang="en-US" sz="1400" dirty="0" err="1"/>
              <a:t>www.flickr.com</a:t>
            </a:r>
            <a:r>
              <a:rPr lang="en-US" sz="1400" dirty="0"/>
              <a:t>/photos/spookman01/4904264919/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885FFB7-C60D-F048-937E-4FFAC35D7B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1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3351338_222dc172e1_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4803998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Photo CC-BY </a:t>
            </a:r>
            <a:r>
              <a:rPr lang="en-US" sz="1400" dirty="0" err="1"/>
              <a:t>www.flickr.com</a:t>
            </a:r>
            <a:r>
              <a:rPr lang="en-US" sz="1400" dirty="0"/>
              <a:t>/photos/</a:t>
            </a:r>
            <a:r>
              <a:rPr lang="en-US" sz="1400" dirty="0" err="1"/>
              <a:t>jerryjohn</a:t>
            </a:r>
            <a:r>
              <a:rPr lang="en-US" sz="1400" dirty="0"/>
              <a:t>/63351338/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4767263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CC-BY @atreloar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885FFB7-C60D-F048-937E-4FFAC35D7B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2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54784607_827c56bc32_b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1132638" y="-1"/>
            <a:ext cx="6868362" cy="51435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0384" y="4803998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Photo CC-BY </a:t>
            </a:r>
            <a:r>
              <a:rPr lang="en-US" sz="1400" dirty="0" err="1"/>
              <a:t>www.flickr.com</a:t>
            </a:r>
            <a:r>
              <a:rPr lang="en-US" sz="1400" dirty="0"/>
              <a:t>/photos/</a:t>
            </a:r>
            <a:r>
              <a:rPr lang="en-US" sz="1400" dirty="0" err="1"/>
              <a:t>stiefkind</a:t>
            </a:r>
            <a:r>
              <a:rPr lang="en-US" sz="1400" dirty="0"/>
              <a:t>/6454784607/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4767263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CC-BY @atreloar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885FFB7-C60D-F048-937E-4FFAC35D7B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4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462607995_150a6b2624_b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0" y="0"/>
            <a:ext cx="6858001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0367" y="4856261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/>
                </a:solidFill>
              </a:rPr>
              <a:t>Photo CC-BY </a:t>
            </a:r>
            <a:r>
              <a:rPr lang="en-US" sz="1400" dirty="0" err="1">
                <a:solidFill>
                  <a:schemeClr val="accent3"/>
                </a:solidFill>
              </a:rPr>
              <a:t>www.flickr.com</a:t>
            </a:r>
            <a:r>
              <a:rPr lang="en-US" sz="1400" dirty="0">
                <a:solidFill>
                  <a:schemeClr val="accent3"/>
                </a:solidFill>
              </a:rPr>
              <a:t>/photos/</a:t>
            </a:r>
            <a:r>
              <a:rPr lang="en-US" sz="1400" dirty="0" err="1">
                <a:solidFill>
                  <a:schemeClr val="accent3"/>
                </a:solidFill>
              </a:rPr>
              <a:t>torkildr</a:t>
            </a:r>
            <a:r>
              <a:rPr lang="en-US" sz="1400" dirty="0">
                <a:solidFill>
                  <a:schemeClr val="accent3"/>
                </a:solidFill>
              </a:rPr>
              <a:t>/3462607995/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4767263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CC-BY @atreloar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885FFB7-C60D-F048-937E-4FFAC35D7B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2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DS_PPT_Template_Final_v2">
  <a:themeElements>
    <a:clrScheme name="Custom 2">
      <a:dk1>
        <a:srgbClr val="333333"/>
      </a:dk1>
      <a:lt1>
        <a:srgbClr val="E8E7DD"/>
      </a:lt1>
      <a:dk2>
        <a:srgbClr val="0A450A"/>
      </a:dk2>
      <a:lt2>
        <a:srgbClr val="9AB191"/>
      </a:lt2>
      <a:accent1>
        <a:srgbClr val="BA7032"/>
      </a:accent1>
      <a:accent2>
        <a:srgbClr val="828C8D"/>
      </a:accent2>
      <a:accent3>
        <a:srgbClr val="FFFFFF"/>
      </a:accent3>
      <a:accent4>
        <a:srgbClr val="3C4145"/>
      </a:accent4>
      <a:accent5>
        <a:srgbClr val="9AB191"/>
      </a:accent5>
      <a:accent6>
        <a:srgbClr val="E8E7DD"/>
      </a:accent6>
      <a:hlink>
        <a:srgbClr val="DF771C"/>
      </a:hlink>
      <a:folHlink>
        <a:srgbClr val="DF771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 Content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3">
        <a:dk1>
          <a:srgbClr val="292929"/>
        </a:dk1>
        <a:lt1>
          <a:srgbClr val="FFFFFF"/>
        </a:lt1>
        <a:dk2>
          <a:srgbClr val="FFFFFF"/>
        </a:dk2>
        <a:lt2>
          <a:srgbClr val="FFFFFF"/>
        </a:lt2>
        <a:accent1>
          <a:srgbClr val="007F7B"/>
        </a:accent1>
        <a:accent2>
          <a:srgbClr val="969696"/>
        </a:accent2>
        <a:accent3>
          <a:srgbClr val="FFFFFF"/>
        </a:accent3>
        <a:accent4>
          <a:srgbClr val="212121"/>
        </a:accent4>
        <a:accent5>
          <a:srgbClr val="AAC0BF"/>
        </a:accent5>
        <a:accent6>
          <a:srgbClr val="878787"/>
        </a:accent6>
        <a:hlink>
          <a:srgbClr val="007F7B"/>
        </a:hlink>
        <a:folHlink>
          <a:srgbClr val="1C9D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NDS Powerpoint Presentation TEMPLATE WIDESCREEN.potx" id="{5876CF82-77E4-48DC-90C5-A9B3C4FBBC6F}" vid="{E998631B-C6C3-40D9-BAE0-1FDD82A821A2}"/>
    </a:ext>
  </a:extLst>
</a:theme>
</file>

<file path=ppt/theme/theme2.xml><?xml version="1.0" encoding="utf-8"?>
<a:theme xmlns:a="http://schemas.openxmlformats.org/drawingml/2006/main" name="Section Slide">
  <a:themeElements>
    <a:clrScheme name="ANDS">
      <a:dk1>
        <a:srgbClr val="333333"/>
      </a:dk1>
      <a:lt1>
        <a:srgbClr val="E8E7DD"/>
      </a:lt1>
      <a:dk2>
        <a:srgbClr val="0A450A"/>
      </a:dk2>
      <a:lt2>
        <a:srgbClr val="9AB191"/>
      </a:lt2>
      <a:accent1>
        <a:srgbClr val="DF771C"/>
      </a:accent1>
      <a:accent2>
        <a:srgbClr val="828C8D"/>
      </a:accent2>
      <a:accent3>
        <a:srgbClr val="FFFFFF"/>
      </a:accent3>
      <a:accent4>
        <a:srgbClr val="3C4145"/>
      </a:accent4>
      <a:accent5>
        <a:srgbClr val="9AB191"/>
      </a:accent5>
      <a:accent6>
        <a:srgbClr val="E8E7DD"/>
      </a:accent6>
      <a:hlink>
        <a:srgbClr val="DF771C"/>
      </a:hlink>
      <a:folHlink>
        <a:srgbClr val="DF771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ection Slide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Slide 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Slide 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Slide 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Slide 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Slide 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Slide 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Slide 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Slide 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Slide 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Slide 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Slide 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Slide 1 13">
        <a:dk1>
          <a:srgbClr val="292929"/>
        </a:dk1>
        <a:lt1>
          <a:srgbClr val="FFFFFF"/>
        </a:lt1>
        <a:dk2>
          <a:srgbClr val="FFFFFF"/>
        </a:dk2>
        <a:lt2>
          <a:srgbClr val="FFFFFF"/>
        </a:lt2>
        <a:accent1>
          <a:srgbClr val="007F7B"/>
        </a:accent1>
        <a:accent2>
          <a:srgbClr val="969696"/>
        </a:accent2>
        <a:accent3>
          <a:srgbClr val="FFFFFF"/>
        </a:accent3>
        <a:accent4>
          <a:srgbClr val="212121"/>
        </a:accent4>
        <a:accent5>
          <a:srgbClr val="AAC0BF"/>
        </a:accent5>
        <a:accent6>
          <a:srgbClr val="878787"/>
        </a:accent6>
        <a:hlink>
          <a:srgbClr val="E17A00"/>
        </a:hlink>
        <a:folHlink>
          <a:srgbClr val="1C9D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Slide 1 14">
        <a:dk1>
          <a:srgbClr val="292929"/>
        </a:dk1>
        <a:lt1>
          <a:srgbClr val="FFFFFF"/>
        </a:lt1>
        <a:dk2>
          <a:srgbClr val="FFFFFF"/>
        </a:dk2>
        <a:lt2>
          <a:srgbClr val="FFFFFF"/>
        </a:lt2>
        <a:accent1>
          <a:srgbClr val="007F7B"/>
        </a:accent1>
        <a:accent2>
          <a:srgbClr val="969696"/>
        </a:accent2>
        <a:accent3>
          <a:srgbClr val="FFFFFF"/>
        </a:accent3>
        <a:accent4>
          <a:srgbClr val="212121"/>
        </a:accent4>
        <a:accent5>
          <a:srgbClr val="AAC0BF"/>
        </a:accent5>
        <a:accent6>
          <a:srgbClr val="878787"/>
        </a:accent6>
        <a:hlink>
          <a:srgbClr val="007F7B"/>
        </a:hlink>
        <a:folHlink>
          <a:srgbClr val="1C9D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NDS Powerpoint Presentation TEMPLATE WIDESCREEN.potx" id="{5876CF82-77E4-48DC-90C5-A9B3C4FBBC6F}" vid="{355469B1-41D8-481C-A40E-5B9D6C3D5230}"/>
    </a:ext>
  </a:extLst>
</a:theme>
</file>

<file path=ppt/theme/theme3.xml><?xml version="1.0" encoding="utf-8"?>
<a:theme xmlns:a="http://schemas.openxmlformats.org/drawingml/2006/main" name="End Slide">
  <a:themeElements>
    <a:clrScheme name="ANDS">
      <a:dk1>
        <a:srgbClr val="333333"/>
      </a:dk1>
      <a:lt1>
        <a:srgbClr val="E8E7DD"/>
      </a:lt1>
      <a:dk2>
        <a:srgbClr val="0A450A"/>
      </a:dk2>
      <a:lt2>
        <a:srgbClr val="9AB191"/>
      </a:lt2>
      <a:accent1>
        <a:srgbClr val="DF771C"/>
      </a:accent1>
      <a:accent2>
        <a:srgbClr val="828C8D"/>
      </a:accent2>
      <a:accent3>
        <a:srgbClr val="FFFFFF"/>
      </a:accent3>
      <a:accent4>
        <a:srgbClr val="3C4145"/>
      </a:accent4>
      <a:accent5>
        <a:srgbClr val="9AB191"/>
      </a:accent5>
      <a:accent6>
        <a:srgbClr val="E8E7DD"/>
      </a:accent6>
      <a:hlink>
        <a:srgbClr val="DF771C"/>
      </a:hlink>
      <a:folHlink>
        <a:srgbClr val="DF771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 Content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3">
        <a:dk1>
          <a:srgbClr val="292929"/>
        </a:dk1>
        <a:lt1>
          <a:srgbClr val="FFFFFF"/>
        </a:lt1>
        <a:dk2>
          <a:srgbClr val="FFFFFF"/>
        </a:dk2>
        <a:lt2>
          <a:srgbClr val="FFFFFF"/>
        </a:lt2>
        <a:accent1>
          <a:srgbClr val="007F7B"/>
        </a:accent1>
        <a:accent2>
          <a:srgbClr val="969696"/>
        </a:accent2>
        <a:accent3>
          <a:srgbClr val="FFFFFF"/>
        </a:accent3>
        <a:accent4>
          <a:srgbClr val="212121"/>
        </a:accent4>
        <a:accent5>
          <a:srgbClr val="AAC0BF"/>
        </a:accent5>
        <a:accent6>
          <a:srgbClr val="878787"/>
        </a:accent6>
        <a:hlink>
          <a:srgbClr val="007F7B"/>
        </a:hlink>
        <a:folHlink>
          <a:srgbClr val="1C9D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NDS Powerpoint Presentation TEMPLATE WIDESCREEN.potx" id="{5876CF82-77E4-48DC-90C5-A9B3C4FBBC6F}" vid="{71E211CD-F89B-4BC1-AFB3-D6A3895F5CC0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ANDS Powerpoint Presentation TEMPLATE WIDESCREEN (1)</Template>
  <TotalTime>8827</TotalTime>
  <Words>1163</Words>
  <Application>Microsoft Macintosh PowerPoint</Application>
  <PresentationFormat>On-screen Show (16:9)</PresentationFormat>
  <Paragraphs>215</Paragraphs>
  <Slides>36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AppleColorEmoji</vt:lpstr>
      <vt:lpstr>Calibri</vt:lpstr>
      <vt:lpstr>Calibri Bold</vt:lpstr>
      <vt:lpstr>ＭＳ Ｐゴシック</vt:lpstr>
      <vt:lpstr>Verdana</vt:lpstr>
      <vt:lpstr>Wingdings</vt:lpstr>
      <vt:lpstr>ヒラギノ角ゴ Pro W3</vt:lpstr>
      <vt:lpstr>Arial</vt:lpstr>
      <vt:lpstr>ANDS_PPT_Template_Final_v2</vt:lpstr>
      <vt:lpstr>Section Slide</vt:lpstr>
      <vt:lpstr>End Slide</vt:lpstr>
      <vt:lpstr>Moving data from research enabler to trusted research output: challenges for infrastructure providers and national services</vt:lpstr>
      <vt:lpstr>Overview</vt:lpstr>
      <vt:lpstr>The business of eResearch Infrastructure</vt:lpstr>
      <vt:lpstr>The research process</vt:lpstr>
      <vt:lpstr>In a little more detail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context from Downunder</vt:lpstr>
      <vt:lpstr>PowerPoint Presentation</vt:lpstr>
      <vt:lpstr>National Collaborative Research Infrastructure Scheme</vt:lpstr>
      <vt:lpstr>Australian National Data Service</vt:lpstr>
      <vt:lpstr>ANDS Overview</vt:lpstr>
      <vt:lpstr>Key differentiators for ANDS</vt:lpstr>
      <vt:lpstr>ANDS enables the transformation of</vt:lpstr>
      <vt:lpstr>PowerPoint Presentation</vt:lpstr>
      <vt:lpstr>Trusted Partnerships</vt:lpstr>
      <vt:lpstr>Reliable Services</vt:lpstr>
      <vt:lpstr>Enhanced Capability</vt:lpstr>
      <vt:lpstr>and International Engagement</vt:lpstr>
      <vt:lpstr>Some thoughts on trust</vt:lpstr>
      <vt:lpstr>A system perspective</vt:lpstr>
      <vt:lpstr>Life used to be simple</vt:lpstr>
      <vt:lpstr>Scholarly Communication Functions - Publications</vt:lpstr>
      <vt:lpstr>But now…</vt:lpstr>
      <vt:lpstr>But what about data?</vt:lpstr>
      <vt:lpstr>And software/workflows/models?</vt:lpstr>
      <vt:lpstr>Trust in</vt:lpstr>
      <vt:lpstr>Containers and Contents</vt:lpstr>
      <vt:lpstr>A FAIR definition</vt:lpstr>
      <vt:lpstr>Trusted Digital Repositories</vt:lpstr>
      <vt:lpstr>Trusted Research Outputs - I</vt:lpstr>
      <vt:lpstr>Trusted Research Outputs - II</vt:lpstr>
      <vt:lpstr>Andrew Treloar</vt:lpstr>
    </vt:vector>
  </TitlesOfParts>
  <Manager/>
  <Company>Monash University</Company>
  <LinksUpToDate>false</LinksUpToDate>
  <SharedDoc>false</SharedDoc>
  <HyperlinkBase/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William Summers</dc:creator>
  <cp:keywords/>
  <dc:description/>
  <cp:lastModifiedBy>Andrew Edward Treloar</cp:lastModifiedBy>
  <cp:revision>64</cp:revision>
  <dcterms:created xsi:type="dcterms:W3CDTF">2016-07-21T01:02:16Z</dcterms:created>
  <dcterms:modified xsi:type="dcterms:W3CDTF">2016-10-05T06:32:49Z</dcterms:modified>
  <cp:category/>
</cp:coreProperties>
</file>