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7" r:id="rId4"/>
    <p:sldId id="258" r:id="rId5"/>
    <p:sldId id="275" r:id="rId6"/>
    <p:sldId id="269" r:id="rId7"/>
    <p:sldId id="276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501" autoAdjust="0"/>
  </p:normalViewPr>
  <p:slideViewPr>
    <p:cSldViewPr snapToGrid="0" snapToObjects="1">
      <p:cViewPr>
        <p:scale>
          <a:sx n="108" d="100"/>
          <a:sy n="108" d="100"/>
        </p:scale>
        <p:origin x="20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0431-39CD-824E-BBE3-18B09C2216CF}" type="datetimeFigureOut">
              <a:rPr lang="en-US" smtClean="0"/>
              <a:t>3/29/16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7C14-2C07-B54C-A2A3-3D1F73D33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0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DF30-6266-364A-A7AD-3906AC92CEAA}" type="datetimeFigureOut">
              <a:rPr lang="en-US" smtClean="0"/>
              <a:t>3/29/16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0FCF-9727-B941-A569-E2EA3AA9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5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6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988A-68D5-2B42-9D0D-5498B9C5B500}" type="datetime1">
              <a:rPr lang="en-GB" smtClean="0"/>
              <a:t>29/03/2016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3F9-9E9B-A946-BACF-2B37FF394BAB}" type="datetime1">
              <a:rPr lang="en-GB" smtClean="0"/>
              <a:t>29/03/2016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4CF0-DF65-7D46-AD73-267A5E2A8DE5}" type="datetime1">
              <a:rPr lang="en-GB" smtClean="0"/>
              <a:t>29/03/2016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872B-834B-6B46-9FD2-B451FDF2045B}" type="datetime1">
              <a:rPr lang="en-GB" smtClean="0"/>
              <a:t>29/03/2016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FAF9-00A1-3E45-BEA4-D94FEBEADA06}" type="datetime1">
              <a:rPr lang="en-GB" smtClean="0"/>
              <a:t>29/03/2016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CEA-C248-E745-8795-D3D23191A2D8}" type="datetime1">
              <a:rPr lang="en-GB" smtClean="0"/>
              <a:t>29/03/2016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9048-85D4-EC4A-BC1F-FF3AA781A47E}" type="datetime1">
              <a:rPr lang="en-GB" smtClean="0"/>
              <a:t>29/03/2016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8606-8CB8-984D-B4DE-0F8C5E13B801}" type="datetime1">
              <a:rPr lang="en-GB" smtClean="0"/>
              <a:t>29/03/2016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895-3250-6D40-BE7E-FDC66FE2F07F}" type="datetime1">
              <a:rPr lang="en-GB" smtClean="0"/>
              <a:t>29/03/2016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B00-E75F-244D-ADF0-5F0AD74D9350}" type="datetime1">
              <a:rPr lang="en-GB" smtClean="0"/>
              <a:t>29/03/2016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AFE-2496-7D47-8FED-A1C79B1FFC86}" type="datetime1">
              <a:rPr lang="en-GB" smtClean="0"/>
              <a:t>29/03/2016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D3272B-4411-8648-BEF5-5356F59F4B3E}" type="datetime1">
              <a:rPr lang="en-GB" smtClean="0"/>
              <a:t>29/03/2016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3239"/>
            <a:ext cx="7772400" cy="2503241"/>
          </a:xfrm>
        </p:spPr>
        <p:txBody>
          <a:bodyPr/>
          <a:lstStyle/>
          <a:p>
            <a:r>
              <a:rPr lang="en-US" sz="7200" dirty="0" smtClean="0"/>
              <a:t>AMS-Chess1 Characterization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679136"/>
            <a:ext cx="7086600" cy="925795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K. </a:t>
            </a:r>
            <a:r>
              <a:rPr lang="en-US" sz="2000" u="sng" dirty="0" err="1" smtClean="0"/>
              <a:t>Kanisauskas</a:t>
            </a:r>
            <a:r>
              <a:rPr lang="en-US" sz="2000" dirty="0" smtClean="0"/>
              <a:t>, T. </a:t>
            </a:r>
            <a:r>
              <a:rPr lang="en-US" sz="2000" dirty="0" err="1" smtClean="0"/>
              <a:t>Binnie</a:t>
            </a:r>
            <a:r>
              <a:rPr lang="en-US" sz="2000" dirty="0" smtClean="0"/>
              <a:t>, </a:t>
            </a:r>
            <a:r>
              <a:rPr lang="en-US" sz="2000" dirty="0" smtClean="0"/>
              <a:t>C. </a:t>
            </a:r>
            <a:r>
              <a:rPr lang="en-US" sz="2000" dirty="0" err="1" smtClean="0"/>
              <a:t>Buttar</a:t>
            </a:r>
            <a:r>
              <a:rPr lang="en-US" sz="2000" dirty="0" smtClean="0"/>
              <a:t>, J</a:t>
            </a:r>
            <a:r>
              <a:rPr lang="en-US" sz="2000" dirty="0" smtClean="0"/>
              <a:t>. </a:t>
            </a:r>
            <a:r>
              <a:rPr lang="en-US" sz="2000" dirty="0" err="1" smtClean="0"/>
              <a:t>Dopke</a:t>
            </a:r>
            <a:r>
              <a:rPr lang="en-US" sz="2000" dirty="0" smtClean="0"/>
              <a:t>, T. Huffman, J. John</a:t>
            </a:r>
            <a:r>
              <a:rPr lang="en-US" sz="2000" dirty="0" smtClean="0"/>
              <a:t>, D. </a:t>
            </a:r>
            <a:r>
              <a:rPr lang="en-US" sz="2000" dirty="0" err="1" smtClean="0"/>
              <a:t>Maneuski</a:t>
            </a:r>
            <a:r>
              <a:rPr lang="en-US" sz="2000" dirty="0" smtClean="0"/>
              <a:t>, </a:t>
            </a:r>
            <a:r>
              <a:rPr lang="en-US" sz="2000" dirty="0" smtClean="0"/>
              <a:t>R. </a:t>
            </a:r>
            <a:r>
              <a:rPr lang="en-US" sz="2000" dirty="0" err="1" smtClean="0"/>
              <a:t>Plackett</a:t>
            </a:r>
            <a:r>
              <a:rPr lang="en-US" sz="2000" dirty="0" smtClean="0"/>
              <a:t>, L. </a:t>
            </a:r>
            <a:r>
              <a:rPr lang="en-US" sz="2000" dirty="0" err="1" smtClean="0"/>
              <a:t>Vigani</a:t>
            </a:r>
            <a:r>
              <a:rPr lang="en-US" sz="2000" dirty="0" smtClean="0"/>
              <a:t>, Q</a:t>
            </a:r>
            <a:r>
              <a:rPr lang="en-US" sz="2000" dirty="0"/>
              <a:t>. </a:t>
            </a:r>
            <a:r>
              <a:rPr lang="en-US" sz="2000" dirty="0" err="1"/>
              <a:t>Xiu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45789" y="6087588"/>
            <a:ext cx="403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898989"/>
                </a:solidFill>
              </a:rPr>
              <a:t> </a:t>
            </a:r>
            <a:r>
              <a:rPr lang="en-GB" dirty="0" smtClean="0">
                <a:solidFill>
                  <a:srgbClr val="898989"/>
                </a:solidFill>
              </a:rPr>
              <a:t>ATLAS Strip CMOS Regular Meeting</a:t>
            </a:r>
          </a:p>
          <a:p>
            <a:pPr algn="ctr"/>
            <a:r>
              <a:rPr lang="en-GB" dirty="0" smtClean="0">
                <a:solidFill>
                  <a:srgbClr val="898989"/>
                </a:solidFill>
              </a:rPr>
              <a:t>March </a:t>
            </a:r>
            <a:r>
              <a:rPr lang="en-GB" dirty="0" smtClean="0">
                <a:solidFill>
                  <a:srgbClr val="898989"/>
                </a:solidFill>
              </a:rPr>
              <a:t>29</a:t>
            </a:r>
            <a:r>
              <a:rPr lang="en-GB" dirty="0" smtClean="0">
                <a:solidFill>
                  <a:srgbClr val="898989"/>
                </a:solidFill>
              </a:rPr>
              <a:t>, </a:t>
            </a:r>
            <a:r>
              <a:rPr lang="en-GB" dirty="0" smtClean="0">
                <a:solidFill>
                  <a:srgbClr val="898989"/>
                </a:solidFill>
              </a:rPr>
              <a:t>2016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AMS-Chess1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6063" y="1730013"/>
            <a:ext cx="4062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Edge-TCT measurements </a:t>
            </a:r>
            <a:r>
              <a:rPr lang="en-US" sz="2000" dirty="0" smtClean="0"/>
              <a:t>performed for irradiated and non-irradiated samples 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Laser </a:t>
            </a:r>
            <a:r>
              <a:rPr lang="en-US" sz="2000" dirty="0"/>
              <a:t>scans </a:t>
            </a:r>
            <a:r>
              <a:rPr lang="en-US" sz="2000" dirty="0" smtClean="0"/>
              <a:t>done </a:t>
            </a:r>
            <a:r>
              <a:rPr lang="en-US" sz="2000" dirty="0"/>
              <a:t>at different bias </a:t>
            </a:r>
            <a:r>
              <a:rPr lang="en-US" sz="2000" dirty="0" smtClean="0"/>
              <a:t>voltages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APA8 </a:t>
            </a:r>
            <a:r>
              <a:rPr lang="en-US" sz="2000" dirty="0" smtClean="0"/>
              <a:t>structure investigated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45×800μm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size </a:t>
            </a:r>
            <a:r>
              <a:rPr lang="en-US" sz="2000" dirty="0" smtClean="0"/>
              <a:t>pixels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/>
              <a:t>Same DAC settings used for both </a:t>
            </a:r>
            <a:r>
              <a:rPr lang="en-US" sz="2000" dirty="0" smtClean="0"/>
              <a:t>samples: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83" y="1730012"/>
            <a:ext cx="4141428" cy="3649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4109" y="4592335"/>
            <a:ext cx="15921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VPLoad</a:t>
            </a:r>
            <a:r>
              <a:rPr lang="en-US" dirty="0" smtClean="0"/>
              <a:t>: 2100</a:t>
            </a:r>
          </a:p>
          <a:p>
            <a:r>
              <a:rPr lang="en-US" dirty="0" err="1" smtClean="0"/>
              <a:t>Casc</a:t>
            </a:r>
            <a:r>
              <a:rPr lang="en-US" dirty="0" smtClean="0"/>
              <a:t>: 2600</a:t>
            </a:r>
          </a:p>
          <a:p>
            <a:r>
              <a:rPr lang="en-US" dirty="0" err="1" smtClean="0"/>
              <a:t>iNSF</a:t>
            </a:r>
            <a:r>
              <a:rPr lang="en-US" dirty="0" smtClean="0"/>
              <a:t>: 570</a:t>
            </a:r>
          </a:p>
          <a:p>
            <a:r>
              <a:rPr lang="en-US" dirty="0" err="1" smtClean="0"/>
              <a:t>iN</a:t>
            </a:r>
            <a:r>
              <a:rPr lang="en-US" dirty="0" smtClean="0"/>
              <a:t>: 1000</a:t>
            </a:r>
          </a:p>
          <a:p>
            <a:r>
              <a:rPr lang="en-US" dirty="0" err="1" smtClean="0"/>
              <a:t>iNBias</a:t>
            </a:r>
            <a:r>
              <a:rPr lang="en-US" dirty="0" smtClean="0"/>
              <a:t>: 340</a:t>
            </a:r>
          </a:p>
          <a:p>
            <a:r>
              <a:rPr lang="en-US" dirty="0" err="1" smtClean="0"/>
              <a:t>iPFB</a:t>
            </a:r>
            <a:r>
              <a:rPr lang="en-US" dirty="0" smtClean="0"/>
              <a:t>: </a:t>
            </a:r>
            <a:r>
              <a:rPr lang="en-US" dirty="0" smtClean="0"/>
              <a:t>2475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Laser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681" y="1723245"/>
            <a:ext cx="44553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1060nm laser was </a:t>
            </a:r>
            <a:r>
              <a:rPr lang="en-US" sz="2000" dirty="0" smtClean="0"/>
              <a:t>used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Test chip is </a:t>
            </a:r>
            <a:r>
              <a:rPr lang="en-US" sz="2000" dirty="0"/>
              <a:t>cooled down using </a:t>
            </a:r>
            <a:r>
              <a:rPr lang="en-US" sz="2000" dirty="0" err="1" smtClean="0"/>
              <a:t>peltier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/>
              <a:t>Temperature monitored close to AMS-Chess1 </a:t>
            </a:r>
            <a:r>
              <a:rPr lang="en-US" sz="2000" dirty="0" smtClean="0"/>
              <a:t>chip during measurements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Measurements </a:t>
            </a:r>
            <a:r>
              <a:rPr lang="en-US" sz="2000" dirty="0" smtClean="0"/>
              <a:t>for </a:t>
            </a:r>
            <a:r>
              <a:rPr lang="en-US" sz="2000" dirty="0" smtClean="0"/>
              <a:t>non-irradiated and irradiated samples </a:t>
            </a:r>
            <a:r>
              <a:rPr lang="en-US" sz="2000" dirty="0" smtClean="0"/>
              <a:t>done at </a:t>
            </a:r>
            <a:r>
              <a:rPr lang="en-US" sz="2000" dirty="0" smtClean="0"/>
              <a:t>the same </a:t>
            </a:r>
            <a:r>
              <a:rPr lang="en-US" sz="2000" dirty="0"/>
              <a:t>temperature (≈ </a:t>
            </a:r>
            <a:r>
              <a:rPr lang="en-US" sz="2000" dirty="0" smtClean="0"/>
              <a:t>-</a:t>
            </a:r>
            <a:r>
              <a:rPr lang="en-US" sz="2000" dirty="0"/>
              <a:t>8</a:t>
            </a:r>
            <a:r>
              <a:rPr lang="en-US" sz="2000" dirty="0" smtClean="0"/>
              <a:t>℃)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Constant </a:t>
            </a:r>
            <a:r>
              <a:rPr lang="en-US" sz="2000" dirty="0" smtClean="0"/>
              <a:t>dry air supply available (dew point ≈ -11℃)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69" y="1258784"/>
            <a:ext cx="3433453" cy="45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Edge-TCT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107712"/>
            <a:ext cx="8648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Data was taken for </a:t>
            </a:r>
            <a:r>
              <a:rPr lang="en-US" sz="2000" dirty="0" smtClean="0"/>
              <a:t>CH38 </a:t>
            </a:r>
            <a:r>
              <a:rPr lang="en-US" sz="2000" dirty="0" smtClean="0"/>
              <a:t>and </a:t>
            </a:r>
            <a:r>
              <a:rPr lang="en-US" sz="2000" dirty="0" smtClean="0"/>
              <a:t>CH41 (correspond to APA8 pixels) between -45 and 0 bias voltages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In this case positive signal observed from pixels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For irradiated device the signal completely disappears below -50V bias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Rise-times of the signal were dismissed due to jitter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97912" y="166091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Signal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177"/>
            <a:ext cx="3636792" cy="246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301" y="2438177"/>
            <a:ext cx="3685187" cy="249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5281" y="202149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Non-Irradiated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33505" y="202149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253839" y="3301340"/>
            <a:ext cx="94246" cy="6412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90455" y="3885835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Surface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896"/>
          </a:xfrm>
        </p:spPr>
        <p:txBody>
          <a:bodyPr/>
          <a:lstStyle/>
          <a:p>
            <a:pPr algn="l"/>
            <a:r>
              <a:rPr lang="en-US" dirty="0" smtClean="0"/>
              <a:t>Edge-TCT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6422" y="835502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Non-Irradiated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6631" y="83550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253839" y="3146961"/>
            <a:ext cx="94246" cy="6412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90455" y="373145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Surface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25" y="1291442"/>
            <a:ext cx="3706616" cy="251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826" y="3899035"/>
            <a:ext cx="3706615" cy="2513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05" y="1291442"/>
            <a:ext cx="3703632" cy="25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17" y="3899035"/>
            <a:ext cx="3706616" cy="251368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064919" y="3586348"/>
            <a:ext cx="347756" cy="16768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09677" y="5540176"/>
            <a:ext cx="1072621" cy="4924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99001" y="5263177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Different X-axis range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Edge-TCT (3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2684"/>
            <a:ext cx="4819047" cy="3268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4986" y="2182684"/>
            <a:ext cx="3849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Signal cut was done for CH38 at the center of the pixel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Plots produced of relative signal vs x-coordinate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Depletion regions compared between irradiated and non-irradiated samples at different bias voltages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148"/>
          </a:xfrm>
        </p:spPr>
        <p:txBody>
          <a:bodyPr/>
          <a:lstStyle/>
          <a:p>
            <a:pPr algn="l"/>
            <a:r>
              <a:rPr lang="en-US" dirty="0" smtClean="0"/>
              <a:t>Edge-TCT (4)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0" y="843146"/>
            <a:ext cx="3968337" cy="2976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2" y="843147"/>
            <a:ext cx="3968338" cy="2976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38" y="3819399"/>
            <a:ext cx="3968847" cy="2976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229" y="3817765"/>
            <a:ext cx="3971025" cy="2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2462948"/>
            <a:ext cx="8561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Increase in depletion region observed for irradiated device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Different behavior of amplitude vs bias voltage seen between non-irradiated and irradiated samples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Unknown reason for signal disappearance below -50V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3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1533</TotalTime>
  <Words>300</Words>
  <Application>Microsoft Macintosh PowerPoint</Application>
  <PresentationFormat>On-screen Show (4:3)</PresentationFormat>
  <Paragraphs>64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Courier New</vt:lpstr>
      <vt:lpstr>Palatino Linotype</vt:lpstr>
      <vt:lpstr>Wingdings</vt:lpstr>
      <vt:lpstr>Arial</vt:lpstr>
      <vt:lpstr>Executive</vt:lpstr>
      <vt:lpstr>AMS-Chess1 Characterization</vt:lpstr>
      <vt:lpstr>AMS-Chess1</vt:lpstr>
      <vt:lpstr>Laser Setup</vt:lpstr>
      <vt:lpstr>Edge-TCT (1)</vt:lpstr>
      <vt:lpstr>Edge-TCT (2)</vt:lpstr>
      <vt:lpstr>Edge-TCT (3)</vt:lpstr>
      <vt:lpstr>Edge-TCT (4)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TJ-Chess1 Initial Testing</dc:title>
  <dc:creator>Kestutis K.</dc:creator>
  <cp:lastModifiedBy>Kestutis Kanisauskas</cp:lastModifiedBy>
  <cp:revision>45</cp:revision>
  <dcterms:created xsi:type="dcterms:W3CDTF">2016-02-02T10:27:59Z</dcterms:created>
  <dcterms:modified xsi:type="dcterms:W3CDTF">2016-03-29T14:11:06Z</dcterms:modified>
</cp:coreProperties>
</file>