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320" r:id="rId3"/>
    <p:sldId id="364" r:id="rId4"/>
    <p:sldId id="367" r:id="rId5"/>
    <p:sldId id="369" r:id="rId6"/>
    <p:sldId id="381" r:id="rId7"/>
    <p:sldId id="370" r:id="rId8"/>
    <p:sldId id="380" r:id="rId9"/>
    <p:sldId id="388" r:id="rId10"/>
    <p:sldId id="383" r:id="rId11"/>
    <p:sldId id="382" r:id="rId12"/>
    <p:sldId id="389" r:id="rId13"/>
    <p:sldId id="384" r:id="rId14"/>
    <p:sldId id="386" r:id="rId15"/>
    <p:sldId id="387" r:id="rId16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900"/>
    <a:srgbClr val="31AA1C"/>
    <a:srgbClr val="9DBCB0"/>
    <a:srgbClr val="93B1CC"/>
    <a:srgbClr val="B7AA9E"/>
    <a:srgbClr val="C4C18E"/>
    <a:srgbClr val="FCD450"/>
    <a:srgbClr val="1C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0" autoAdjust="0"/>
    <p:restoredTop sz="92732" autoAdjust="0"/>
  </p:normalViewPr>
  <p:slideViewPr>
    <p:cSldViewPr snapToGrid="0" showGuides="1">
      <p:cViewPr varScale="1">
        <p:scale>
          <a:sx n="106" d="100"/>
          <a:sy n="106" d="100"/>
        </p:scale>
        <p:origin x="-89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D8B444-D5E5-49ED-BBFC-7CF3543705DD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bob is the man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D827F0-D3CF-43A7-8D42-E4BEC76FD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FA4230-7B0D-436C-908D-8A3AE84F18A2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bob is the man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3A88EA-D011-4074-AACC-5F372D7ACB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8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Merged_dropshadow_UniGener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5463"/>
            <a:ext cx="9906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8" y="166688"/>
            <a:ext cx="46497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noFill/>
        </p:spPr>
        <p:txBody>
          <a:bodyPr lIns="0" tIns="0" rIns="0" bIns="0" anchor="b"/>
          <a:lstStyle>
            <a:lvl1pPr algn="l">
              <a:defRPr sz="3600" b="1" smtClean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200" smtClean="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A4E5-01D6-4CD6-8F41-1590165417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313" y="990600"/>
            <a:ext cx="4598987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E128-F7FE-40A4-B88C-C9A3365609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67313" y="990600"/>
            <a:ext cx="4598987" cy="2649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67313" y="3792538"/>
            <a:ext cx="4598987" cy="2651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D9EB-7931-44AC-85D6-87722CB67C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7313" y="990600"/>
            <a:ext cx="4598987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8C71-42ED-47F9-906A-FC65BF64BC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4A3-0E4C-4DE0-A52B-AC4C6BC9FE92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D36A-A3C5-4FE7-A51E-02E2E7B5B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5694E-3F03-44EC-A53B-36FA7EA0D56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CA1E9-CCC4-4E33-BE04-C457FBE64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6BEE-531F-45FE-AE76-B59B56F5D399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C0B5-BA4A-442B-890D-0F7860A85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56B1-36CE-45C4-9C14-3A025CA2C0AE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B37A-BDA5-440D-92EE-31A8FB129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15B1-B397-4AAF-B31D-CBA498A86C94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207F-2F60-438D-BDF3-4BE737CDC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2460-609B-43C1-8B5E-788459D0BDCB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BAF1-3F07-4C60-8C82-F4081BE07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9558-054E-4782-9D02-EE2D4EB660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37B9-12D5-4A51-BB00-5AAD5293BDDC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7DA6-A0A8-4DBF-B8E8-3BC0C4083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581E-1804-41C9-B920-5F3171BF3AB6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3401-BD68-4E9F-A77F-016FA788E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A421-B50E-4869-B2DC-6E26ADC9A093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9084-8DFF-457D-A887-ABD14F670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567E-A879-4072-8581-2FD37EB5CCB9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9D75-4168-4447-A0A8-1E2BC4D0A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C886-0FFC-48BF-850F-94246111F21A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63E4-76F1-4327-9539-8C871E15B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292F-2C09-4F6E-95AA-5B2B25FDC4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94225" y="0"/>
            <a:ext cx="53117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2000" tIns="36000" bIns="3600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GB" sz="28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445D-45F5-486B-BAC3-EC98420309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E1FD-DAF2-4D9F-95AD-634C0D76F3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DDA7-EBFE-4BF4-B75B-FB68D7313C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53A3-ADF7-4557-8D47-179EBE21DE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C0D3-4686-4311-B291-D3B596FFC5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D42F-55B1-443B-B261-42F5C5E96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4225" y="0"/>
            <a:ext cx="53117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DA9C91-3A0A-4D21-A663-525994E64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3388" y="6557963"/>
            <a:ext cx="18907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&lt;now&gt;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75" y="6559550"/>
            <a:ext cx="4356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3080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4488" y="44450"/>
            <a:ext cx="4200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50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7FB874-2597-4CE0-BD7F-6853B565420F}" type="datetime1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9E5818-7C40-490F-B5B7-B8E54C0AC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sers.physics.ox.ac.uk/~vigani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616" y="1272290"/>
            <a:ext cx="8994099" cy="1163638"/>
          </a:xfrm>
        </p:spPr>
        <p:txBody>
          <a:bodyPr/>
          <a:lstStyle/>
          <a:p>
            <a:pPr algn="r"/>
            <a:r>
              <a:rPr lang="en-GB" dirty="0"/>
              <a:t>Characterisation of </a:t>
            </a:r>
            <a:r>
              <a:rPr lang="en-GB" dirty="0" smtClean="0"/>
              <a:t>AMS Chess 1 </a:t>
            </a:r>
            <a:r>
              <a:rPr lang="en-GB" dirty="0"/>
              <a:t>chip with fluorescence X-rays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1547" y="2747406"/>
            <a:ext cx="4505794" cy="1197072"/>
          </a:xfrm>
        </p:spPr>
        <p:txBody>
          <a:bodyPr/>
          <a:lstStyle/>
          <a:p>
            <a:pPr marL="0" indent="12700"/>
            <a:r>
              <a:rPr lang="en-GB" sz="2800" dirty="0" smtClean="0"/>
              <a:t>Dima Maneuski</a:t>
            </a:r>
          </a:p>
          <a:p>
            <a:pPr marL="0" indent="12700"/>
            <a:r>
              <a:rPr lang="en-GB" sz="1800" b="0" dirty="0" smtClean="0"/>
              <a:t>Richard </a:t>
            </a:r>
            <a:r>
              <a:rPr lang="en-GB" sz="1800" b="0" dirty="0"/>
              <a:t>Bates, Andrew Blue, Craig Buttar, Kestutis </a:t>
            </a:r>
            <a:r>
              <a:rPr lang="en-GB" sz="1800" b="0" dirty="0" smtClean="0"/>
              <a:t>Kanisauskas, </a:t>
            </a:r>
            <a:r>
              <a:rPr lang="en-GB" sz="1800" b="0" dirty="0"/>
              <a:t>Conor O’Reilly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Bias </a:t>
            </a:r>
            <a:r>
              <a:rPr lang="en-GB" dirty="0" smtClean="0"/>
              <a:t>dependence [2]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Peak position [V]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No peak at 0 V</a:t>
            </a:r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pic>
        <p:nvPicPr>
          <p:cNvPr id="35844" name="Picture 4" descr="D:\data\Chess1\16040801XrayNbBiasAPA4\outputV3\APA4_OUT5_Nb_V=-100_0_pe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50" y="1165413"/>
            <a:ext cx="2994306" cy="22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D:\data\Chess1\16040801XrayNbBiasAPA4\outputV3\APA4_OUT5_Nb_V=-700_0_pea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50" y="3734008"/>
            <a:ext cx="2994306" cy="22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881718" y="2796988"/>
            <a:ext cx="466164" cy="43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9" idx="6"/>
            <a:endCxn id="35844" idx="1"/>
          </p:cNvCxnSpPr>
          <p:nvPr/>
        </p:nvCxnSpPr>
        <p:spPr>
          <a:xfrm flipV="1">
            <a:off x="4347882" y="2288278"/>
            <a:ext cx="1260568" cy="728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81953" y="4278577"/>
            <a:ext cx="466164" cy="43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16" idx="6"/>
            <a:endCxn id="35846" idx="1"/>
          </p:cNvCxnSpPr>
          <p:nvPr/>
        </p:nvCxnSpPr>
        <p:spPr>
          <a:xfrm>
            <a:off x="1748117" y="4498213"/>
            <a:ext cx="3860333" cy="358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30726"/>
              </p:ext>
            </p:extLst>
          </p:nvPr>
        </p:nvGraphicFramePr>
        <p:xfrm>
          <a:off x="542510" y="2258870"/>
          <a:ext cx="4373563" cy="337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8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510" y="2258870"/>
                        <a:ext cx="4373563" cy="3379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Bias dependence </a:t>
            </a:r>
            <a:r>
              <a:rPr lang="en-GB" dirty="0" smtClean="0"/>
              <a:t>[3]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b="0" dirty="0"/>
              <a:t>Rise time of full K-alpha peak [ns]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06488"/>
              </p:ext>
            </p:extLst>
          </p:nvPr>
        </p:nvGraphicFramePr>
        <p:xfrm>
          <a:off x="601850" y="2052919"/>
          <a:ext cx="4358697" cy="336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850" y="2052919"/>
                        <a:ext cx="4358697" cy="336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2" name="Picture 2" descr="W:\hvcmos01\data\Chess1\16032100XrayNbBias\outputV3\APA6_OUT5_Nb_700_0_rise_th=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55" y="4703919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353671" y="4052182"/>
            <a:ext cx="466164" cy="43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10" idx="6"/>
            <a:endCxn id="40962" idx="1"/>
          </p:cNvCxnSpPr>
          <p:nvPr/>
        </p:nvCxnSpPr>
        <p:spPr>
          <a:xfrm>
            <a:off x="1819835" y="4271818"/>
            <a:ext cx="4968020" cy="12421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64" name="Picture 4" descr="W:\hvcmos01\data\Chess1\16032100XrayNbBias\outputV3\APA6_OUT5_Nb_500_0_rise_th=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41" y="2988129"/>
            <a:ext cx="2160000" cy="1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250141" y="4388494"/>
            <a:ext cx="466164" cy="43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4" idx="6"/>
            <a:endCxn id="40964" idx="1"/>
          </p:cNvCxnSpPr>
          <p:nvPr/>
        </p:nvCxnSpPr>
        <p:spPr>
          <a:xfrm flipV="1">
            <a:off x="2716305" y="3798130"/>
            <a:ext cx="4045336" cy="810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65" name="Picture 5" descr="D:\data\Chess1\16040801XrayNbBiasAPA4\outputV3\risetime\APA4_OUT5_Nb_V=-200_0_rise_th=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41" y="1198719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3459561" y="2361927"/>
            <a:ext cx="466164" cy="43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>
            <a:stCxn id="23" idx="6"/>
            <a:endCxn id="40965" idx="1"/>
          </p:cNvCxnSpPr>
          <p:nvPr/>
        </p:nvCxnSpPr>
        <p:spPr>
          <a:xfrm flipV="1">
            <a:off x="3925725" y="2008719"/>
            <a:ext cx="2835916" cy="572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Bias dependence </a:t>
            </a:r>
            <a:r>
              <a:rPr lang="en-GB" dirty="0" smtClean="0"/>
              <a:t>[3]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2" y="990600"/>
            <a:ext cx="9197827" cy="5453063"/>
          </a:xfrm>
        </p:spPr>
        <p:txBody>
          <a:bodyPr/>
          <a:lstStyle/>
          <a:p>
            <a:r>
              <a:rPr lang="en-GB" dirty="0" smtClean="0"/>
              <a:t>Peak-rise time response [APA4]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pic>
        <p:nvPicPr>
          <p:cNvPr id="37890" name="Picture 2" descr="D:\data\Chess1\16040801XrayNbBiasAPA4\outputV3\peakrise\APA4_OUT5_Nb_V=00_0_peak_rise_th=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9" y="159392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D:\data\Chess1\16040801XrayNbBiasAPA4\outputV3\peakrise\APA4_OUT5_Nb_V=-100_0_peak_rise_th=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89" y="159392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D:\data\Chess1\16040801XrayNbBiasAPA4\outputV3\peakrise\APA4_OUT5_Nb_V=-200_0_peak_rise_th=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89" y="159392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D:\data\Chess1\16040801XrayNbBiasAPA4\outputV3\peakrise\APA4_OUT5_Nb_V=-300_0_peak_rise_th=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89" y="159392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D:\data\Chess1\16040801XrayNbBiasAPA4\outputV3\peakrise\APA4_OUT5_Nb_V=-400_0_peak_rise_th=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9" y="3627031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D:\data\Chess1\16040801XrayNbBiasAPA4\outputV3\peakrise\APA4_OUT5_Nb_V=-500_0_peak_rise_th=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88" y="3627031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D:\data\Chess1\16040801XrayNbBiasAPA4\outputV3\peakrise\APA4_OUT5_Nb_V=-600_0_peak_rise_th=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3" y="3627031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D:\data\Chess1\16040801XrayNbBiasAPA4\outputV3\peakrise\APA4_OUT5_Nb_V=-700_0_peak_rise_th=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89" y="3627031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02295" y="1327087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 V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768482" y="1340177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-30 V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439690" y="1347511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-10 V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706442" y="1347511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-20 V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768481" y="5396611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-70 V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103399" y="542355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-40 V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439689" y="542355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-50 V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706441" y="5436122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-60 V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1667330" y="3837409"/>
            <a:ext cx="466164" cy="7251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833426" y="333499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Drift-diffusion?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Bias dependence </a:t>
            </a:r>
            <a:r>
              <a:rPr lang="en-GB" dirty="0" smtClean="0"/>
              <a:t>[4]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2" y="990600"/>
            <a:ext cx="9197827" cy="5453063"/>
          </a:xfrm>
        </p:spPr>
        <p:txBody>
          <a:bodyPr/>
          <a:lstStyle/>
          <a:p>
            <a:r>
              <a:rPr lang="en-GB" dirty="0" smtClean="0"/>
              <a:t>Peak-rise time response [APA6]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2295" y="1327087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 V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68482" y="1340177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-30 V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768481" y="5396611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-70 V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103399" y="542355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-40 V</a:t>
            </a:r>
            <a:endParaRPr lang="en-GB" dirty="0"/>
          </a:p>
        </p:txBody>
      </p:sp>
      <p:pic>
        <p:nvPicPr>
          <p:cNvPr id="38914" name="Picture 2" descr="W:\hvcmos01\data\Chess1\16032100XrayNbBias\outputV3\APA6_OUT5_Nb_00_0_peak_rise_th=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" y="174028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W:\hvcmos01\data\Chess1\16032100XrayNbBias\outputV3\APA6_OUT5_Nb_100_0_peak_rise_th=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97" y="174028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W:\hvcmos01\data\Chess1\16032100XrayNbBias\outputV3\APA6_OUT5_Nb_200_0_peak_rise_th=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49" y="174028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W:\hvcmos01\data\Chess1\16032100XrayNbBias\outputV3\APA6_OUT5_Nb_300_0_peak_rise_th=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22" y="1740287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W:\hvcmos01\data\Chess1\16032100XrayNbBias\outputV3\APA6_OUT5_Nb_400_0_peak_rise_th=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6" y="3674295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W:\hvcmos01\data\Chess1\16032100XrayNbBias\outputV3\APA6_OUT5_Nb_500_0_peak_rise_th=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97" y="3674295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W:\hvcmos01\data\Chess1\16032100XrayNbBias\outputV3\APA6_OUT5_Nb_600_0_peak_rise_th=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49" y="3674295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W:\hvcmos01\data\Chess1\16032100XrayNbBias\outputV3\APA6_OUT5_Nb_700_0_peak_rise_th=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22" y="3674295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439690" y="1347511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-10 V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706442" y="1347511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-20 V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439689" y="5423554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-50 V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706441" y="5436122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-60 V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8096410" y="2022220"/>
            <a:ext cx="466164" cy="7251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857912" y="3274185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Drift-diffusion?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Thoughts out loud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7498322" cy="5453063"/>
          </a:xfrm>
        </p:spPr>
        <p:txBody>
          <a:bodyPr/>
          <a:lstStyle/>
          <a:p>
            <a:r>
              <a:rPr lang="en-GB" dirty="0" smtClean="0"/>
              <a:t>Some preliminary observations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 smtClean="0"/>
              <a:t>Test structures non uniformity is </a:t>
            </a:r>
            <a:r>
              <a:rPr lang="en-GB" sz="2000" b="0" dirty="0" smtClean="0"/>
              <a:t>25%-</a:t>
            </a:r>
            <a:r>
              <a:rPr lang="en-GB" sz="2000" b="0" dirty="0" err="1" smtClean="0"/>
              <a:t>ish</a:t>
            </a:r>
            <a:r>
              <a:rPr lang="en-GB" sz="2000" b="0" dirty="0" smtClean="0"/>
              <a:t> for </a:t>
            </a:r>
            <a:r>
              <a:rPr lang="en-GB" sz="2000" b="0" dirty="0" smtClean="0"/>
              <a:t>3x3 </a:t>
            </a:r>
            <a:r>
              <a:rPr lang="en-GB" sz="2000" b="0" dirty="0" smtClean="0"/>
              <a:t>pixels</a:t>
            </a:r>
            <a:endParaRPr lang="en-GB" sz="20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 smtClean="0"/>
              <a:t>Cannot yet explain peak separation (drift + diffusion?)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 smtClean="0"/>
              <a:t>Cannot </a:t>
            </a:r>
            <a:r>
              <a:rPr lang="en-GB" sz="2000" b="0" dirty="0"/>
              <a:t>yet </a:t>
            </a:r>
            <a:r>
              <a:rPr lang="en-GB" sz="2000" b="0" dirty="0" smtClean="0"/>
              <a:t>explain why peak shifts left rather than right as bias is increased.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 smtClean="0"/>
              <a:t>Observed that it takes much longer in time to acquire 1000 waveforms at 70 V compared say to 40V. Need to study this systematically and put numbers-&gt; Efficiency drop of some sort.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 smtClean="0"/>
              <a:t>Could someone provide schematics for the pixels please?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/>
              <a:t>Could someone provide </a:t>
            </a:r>
            <a:r>
              <a:rPr lang="en-GB" sz="2000" b="0" dirty="0" smtClean="0"/>
              <a:t>physical layout for </a:t>
            </a:r>
            <a:r>
              <a:rPr lang="en-GB" sz="2000" b="0" dirty="0"/>
              <a:t>the pixels please</a:t>
            </a:r>
            <a:r>
              <a:rPr lang="en-GB" sz="2000" b="0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fluorescence setup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2" y="990600"/>
            <a:ext cx="9183687" cy="5453063"/>
          </a:xfrm>
        </p:spPr>
        <p:txBody>
          <a:bodyPr/>
          <a:lstStyle/>
          <a:p>
            <a:r>
              <a:rPr lang="en-GB" dirty="0" smtClean="0"/>
              <a:t>Principle setup schematic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Dima Maneuski</a:t>
            </a:r>
            <a:endParaRPr lang="en-US" dirty="0"/>
          </a:p>
        </p:txBody>
      </p:sp>
      <p:pic>
        <p:nvPicPr>
          <p:cNvPr id="6146" name="Picture 2" descr="http://www.amptek.com/wp-content/uploads/2013/12/minix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8" y="3109319"/>
            <a:ext cx="2067298" cy="10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42" y="3221551"/>
            <a:ext cx="13335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://www.digitalbolex.com/wp-content/uploads/2013/06/Samsung-Pushes-The-CMOS-Sensor-To-7-2-Megapixe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45" y="3321096"/>
            <a:ext cx="1048684" cy="10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500" y="2430776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X-ray tube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11179" y="2287321"/>
            <a:ext cx="18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Fluorescence target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69587" y="2949832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DUT</a:t>
            </a:r>
            <a:endParaRPr lang="en-GB" dirty="0"/>
          </a:p>
        </p:txBody>
      </p:sp>
      <p:sp>
        <p:nvSpPr>
          <p:cNvPr id="13" name="AutoShape 9" descr="Image result for X-ray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1" descr="Image result for X-ray sig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3" descr="Image result for X-ray sig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5" descr="data:image/jpeg;base64,/9j/4AAQSkZJRgABAQAAAQABAAD/2wCEAAkGBxMSDxISEhIPFRAPEhAVFRESDxEPEhAPFRYXFhgYExYYHSggGBolGxUVITEhJSkrLi4uFx8zODMsNygtLisBCgoKDg0OGhAQGi0fHh0tLS0tLS0tKy0rLS0rLS0tLSstLS0tLS0tLSstLS0tLS0tLS0tLSstLS0tLS0tLSstLf/AABEIAMgAyAMBEQACEQEDEQH/xAAcAAEAAQUBAQAAAAAAAAAAAAAAAQIFBgcIBAP/xAA+EAACAQMBBQQGCAQGAwAAAAAAAQIDBBEGBQcSIVETMUFhFyIjVHGiFDJCUmKBkaFkwdHwFXKCkrHxNENT/8QAGwEBAAIDAQEAAAAAAAAAAAAAAAECAwQGBQf/xAArEQEAAgIBBAEEAgICAwAAAAAAAQIDEQQFEiExEwYWQVEUYSIzUnEjMkL/2gAMAwEAAhEDEQA/ANrnxl6IAAAAAAAAAAAAAAAAAAAAAAAAAAAsBUAAAAAAAAAAAAAAAAAAAAAAAAAAAFgKgAAAAAAAAAAAAAAAAAAAAAAAAAAAsBUAAEMtMxoSyIgQiYjaFv21tmja03OtUjFYeFlcT+B6HE6dkzz4hS1tLRozWdLaKqdmnCVOWOCT5yj95Gz1HpN+JEb87RW+2UHirgWCAAAAAACmcsf34GWutalDG9ZawpbOjTdTMnVljhT5qH3j1uB0m/K3r1DFe+l02Htujd0lUoTUk1zWea+KNbmdOyce2phettrjk8+Y0tsCRjSs7ERJCSFgsBUAADJMQIbLf1CJliut9a0dnw8JV5L1aa7/AMz3umdIvyJ3aNQw2yac96i1DXvavaVptvHKOXiK6He8XiY+PXVYa9r7fbR+oJWN3TrrmotKcc44oledxq8jHNZK206is7iNSnGpB8UJpNSXPKZ8szYLY79to03KzEvsjBaPPhdJUAAAAAA+NxcRhCU5vEIJyb8kbeDFOW8Vj8q2nTmLXOoZX95Orn2cW400+5QPp3TuL/GwxX8tK9ty8Gwtt1rOqqlCbUk+ay+GS6M2eTxcfIp22hEXmHQWg9cUtoww+GFzFJyp57/gcD1Xo9uPO6x4bNLbhl2DntedM0JRO/wmYSVsgKpCwFQAARgtEbQxXX2sIbPoNrDrzXqQ/mz3+kdMnkXi0+oYcltOcNqbRqXFWVWrJynJ9/Q+hYMFMNO2rXmdvGZNqBNYG6tyWqeKErOrJcUMOk2+9eKOR+ounx/tq2MVm2kcRLZ2qKJAAAAAJGq99eqOypKzpv16qzNrwj0O1+n+n7n5LR6a+WzR2eSO2mYmsQ1dKWY96Tp69m386FSNWnKUakGmmuXNdTFlx1zV7bR7TFtOit3es47Qo4eI3NNevHP1vNHA9Y6VPHt3V9Nql9svksnOx7ZolVErJKSALAJgGVEZJ8Dw7c2pC1t6leo1w04tpdX0PR6fw5z5IhS06cwal25Uva8q9VetLOIp8oRPpfE41cFO2rTvbcrNk2pnasJZPcSpyRMaQ9+ydoTt61OtDlOm0+nLxRizYozY5rb0tWdOpNObaheW8K8MYmlnyl4nzHqfFthzTGmziv3SumTzdM6UNANCMkIkyW7SJ28G3dqQtbapXqPEYRbXm+hu8LhW5GSKwi1tOV9t7WqXVedep9eo28eC8kfUePirhpFa/hpTaZeByMqqMhO1SkTXx5V0uWn9sztLiFenjig8tPukujMHK49eTjmt/wArxbTp/Tm2YXltCvB8pJZXSXQ+Z9Q4c8fJMS2qW3C6o832yhWQLQBMgUgQy1a7nSNtF76tTOrcK0g/Z0Pr8+TmfQ+g8GMeKMk+5a97eWr2dHuNMEqGVQkvWPBKGUH1S5Z8PH+has+NDZW5nVToXH0So/ZV2uH8NQ57rnA+bF319wyYp1Le58+ms1nUtus7VIxzPlYIjyiTBbWpRCl+Rknc+ktH769U9rWjaU37Ojznh98+h330/wADtx/JLVy2aoOhYQABVEtWBCIGy9zOp+wuHbVH7GvjGX9WZ4HXeDXNj749wy47eW/EfPLRqdNtJjlITAEyiEERGyVq1PtVWtnWr+NODa85dyPU6Xg+XNFWO86hyldV3UnKb75ybfjzZ9OpTsrER+GpM+XybLIQAJEkATI+lCpwyUl3xaa+KeSLVi1dSmHTW7zUn0+yjJv21JKM/j1PnfWeB8GTcem1jllCOfZlTCJ9KUlgsR4Y5rzUCsrKdRNKpJNQXi2/+z2ek8O2fLH6YslnMVxWc5Ocnzk238WfSa0jHWIq1JfAAAAqQEJE70PvQquElJd8GpL8iMlYvXt/a0Tp1Lo/bCu7KjWT9ZxSl5SR8x6txZ4+fTZxzuF7weTtlSISMn2hSTWPKZao37bYcKVG2X/szKXnHuwzsPpjjRO8s/hrZWkZM7SdNdSQBAkkSRoCfYmC/YmYGb7qdt1Le/hGEZShWxGpGPgup5PW8GPJgmZ8SzY7OjUz5jevbOm1EpciqUIyVru0E+nO+93bNSvfuE4zhTo5jFPKUvM+kdF41KYdxMTMtPJO5YJ5HtTHaw+nzKpAAACpMkSpkEt0bg9q5p17Zt5i1NZ7uF8uRyP1LxZnWWPWmfDbXhtzqcVps6TkVhKSY9iMD/6RLnjfPe8e1HHwox4fgz6V0LD8XH/7aV7blr9o9mfahggMASgAAntkevZdjOvWhSprM6jSSMeTNGKs2n8JiNuk9DaPpbPoJKKlWnznUaWU+i8j5/1Dql+TkmsNmlO14tW7yLazzCL7Wqu+EXyT8zJwOhXzxu+4LXYRLfVWzyt6fD8Xk9ePpanvuljjN5ZnpLeVaXb4JeyqtpcMn9Z+R5PP6HkwR3U8ssZYlc9aaRpbQouElFVop8E0ueehr9N6jk42Ttn0WptzZtOwnb1p0qixODwfQ8OSM1ItVq2jTw4LoMAMAMAMAMAZtugvez2rSjnCreq/M8rrOOL8S39L09ukGfM/UtzfhOCs+fS20j0IZekbvCtvTlzX9d1Np3Mvxs+rdPxz8FYaF48sdbNyY1OkQZIToyDSCAG5EltyNqbitjRncVbmSyqKUYcu6by8/ojmfqPkWx4YiJ9yzYPbOt6mqPoVm4037a4bUX4xXwPG6HwK8i/faPUr5Lac5Tm22222+9vvbO/iO3xDBMqckKK6UmnlNprmmu9Mnti1ZiUx4dEbptTyvbNxqPNa3ajl98o45M4HrvCjDfupGobeO24Yfv42MoVaF1FY7XihLzmuef0PY+neTa+OaMWWrUmTpWHScg0ZBoyDRkGjINL3ouu4bQt5rvjUianPx93GstX26qXd8UfKssatMN2PSTHCdDItPlKmS5fHJkpeKzEjVO1Nz3bVp1XcYdSTeOHJ2GH6kjHSKtW+OZnw8voRXvPymT7nr+kRhk9CK95+Ufc9f0fDJ6EV7z8o+56/o+GT0I/xPykfc9f0tGE9CX8T8o+56/pPxHoS/iflH3NXXqD4mdaD0p/htCpS4+PtJ8XFjGOWDw+qdW/majWohelO1rvf5nt7bpwP83k6L6Zn/C2mHLtqSR1DAlIn0vEJaw2iO79KS2ruBz9KufuulH9cs536h7fg/tnw7bJ11pVbRt4UePgcJuaf7HLdK6j/ABL7/DNlruPDBPQiveflPe+56/ph+GT0Ir3n5R9z1/R8MnoRXvPyj7nr+j4ZPQiveflH3PX9HwyehFe8/KPuev6Phk9CK95+Ufc9f0fDL0bP3N9lWhU+kZ4JJ44cGLP9R1yY5r+0ximJbXiuSXRJZ6nI5L987bUKjFAkqAAAAAAAAACGTE6GDb2NNO7suOCzVoc1jxR0/QedGHJqfUsOSNw51nBptNYa710PoETW0bhqTGkJtdzEwRKqEcvCy2+5Jc2yviI3KHQe6DTUrS0lUqr2tw08Yw4w6HBdf50ZMkVr6iG1i9M+f8jmathUUAAAAAAAAAWAqAAAAAAAAACJP9y1Y2I/n4Y/5MlbWrO4RMMG1ZuxtryTqQk6NTn9VLEn5o6Hg9fyYtVtrTDbFDCXuTuOL/yaPD/lecfqe9P1Hx+3+2OMXlmOk919taSVSo3WqrGMr1ItdDxOd1++WvbX0v8AFG2fYOavNptuzLFdJyVj2skokAAAAAAAAFgKgAAAAAAAAAiTLQQxbeDqdWFo5prtamVTT+8j3+kdP/k23PpjvOmvth756kUo3VFSS+3B4k/jk9/l/TuO/wDrlh+XTIo75rLGeyr56csnn/beSPC/ysd2zvnnJONtRUcrlKby1+h6HH+m6R/snbHOVnm7fVH0+zUp47ak+GfPveM5wc/1rgxxssRWPDNS24ZcjwYXSVWAAAAAAAABYCoAAAAAAJAR4Bl4/wAh86kkk5S5Rist9IrmZcGOb3iIVmdObN5GpnfXzmn7OlmNNZ5JZ5s+ndN43wYo/tq5J2w9npbYUpiJWRIi3lDKN3WpJWN5GefZVGo1F+FnndS4kcnBNfytSfLpmlVU4qUXmMkmn8T5jmxfFeay3azuH2MM1WCugLT6AoAAAAAFgKgAAAAAAmPYE2ENk9swjbXO+TVX0a2+j05e1uF62Ps0/wC8HWfT/Am1/kt60w5L+GgZS+J28etNaZUhUCwyYlBEmPSYlvnczqft7d2tRvtaKXBn7UP6nFfUHTu23yV/LYx202dk46WfYNARtIAIAAAAFgKgAAAAAAtHraEMhLy7TvYUKU61R4hTi2/No9Dh4Jz5IrDHfw5b1VtyV7dVK88+u3wp+EPA+n8LjV4+OKtS07WdmxZVBUMgGBMSYnUi6ae2vO0uqdeHfTaz5x8TDysNc2OaytFnU2x9oQuKMK1N5jNL9cHy3l8S2G8xLde00oSCYSFQAAAAAsBUAAAAAAgtHrSJQWiqNtOb7tUZlGxpvkvWqtPx8Ind/T3A7K/JaGve7T85HU2nctf8qMlUoAAAJyAyBt7cpqzgnKyqy5Tw6TePVfikcz17p/dT5Kx/22KX/bdKODvHa2ISVhIRIEAAAACwFQAAAAACJFoRKzas25GytKleXek1BZxxSPV6Zwp5GTTDe2nLl7eTrVJ1ajzOo8yb5ttn07HjjHXthq7eWRJpSAAAAAAD1WlzKlUjUg8Tg01jqMmOMlJpYdRaN2/G+s4V1jixicV9mS6nzLq3Btx8k+PDcxzuF9R5MRLKFZAgAAAAWAqAAAAAAUyZaI3A1dvk2De3KhKlHjt6SbcF38XXB2nQeVgxV1b2wZa7aSrUJQlwyi4vpJYOzpnraP8AHy1tPjNFPySoCAAAAATgD0UoOTUYxbln7KbbLTelI36TWG59z2nb62lOpUThRqxWIS8ZdcfA4/r/ACcOasRX3DZxxptfxOLn9QzpRSRJAAAAAsBUAAAAAAhotUFH++peLTHpExtZNuaVtbte2oxcvvpYaPU43WM2CfDHOOJa82zuWg8u2rtPv4aiTWPyPf4v1J3TrLERDFfFr0wzaG67aFPOKXaJfcZ7GPrXEt7tpj+OVjr6TvIcpW1VNfhNqvP49vVoR2y8/wDgFz/8Kv8AtZl/lYf+R2y9FtpO8m8Rt6r/ANJitz+PX3aDtle7HdftCo+dF011kzWyda4lY/8Aba0Y5ZnsbcpFLNzcPPSmsfu2eRyPqWIn/wAcQvGFsTYGkrSzXsaMFJ982k5M5zldY5HIjVmaMcQvfCeZ8ll4hOCsW1O0gtO52BUAAAAWAqAAAAAACdgNiETKEJE18oSTEzCfCWvgWjJaPyjwp4V0X6IyRybx+TUJ/JfoVnNa35TEQkxz/ciljcfhMKigEAAAAAAAAWAAAAAAAAaAaAaBjSJRgaQlAC8RsCO3QFfaYBpIAAAAAAAAAFh//9k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8" descr="Image result for X-ray sig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738354" y="4685405"/>
            <a:ext cx="2145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X-ray bremsstrahlung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43771" y="4685405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X-ray fluorescence</a:t>
            </a:r>
            <a:endParaRPr lang="en-GB" sz="1400" dirty="0"/>
          </a:p>
        </p:txBody>
      </p:sp>
      <p:sp>
        <p:nvSpPr>
          <p:cNvPr id="25" name="AutoShape 24" descr="https://www.hofstragroup.com/media/product_images/productimage-picture-keithley-236-source-measure-unit-2307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57" y="1272120"/>
            <a:ext cx="2118881" cy="158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97" y="2978274"/>
            <a:ext cx="2286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Elbow Connector 26"/>
          <p:cNvCxnSpPr>
            <a:stCxn id="6169" idx="1"/>
            <a:endCxn id="6151" idx="0"/>
          </p:cNvCxnSpPr>
          <p:nvPr/>
        </p:nvCxnSpPr>
        <p:spPr>
          <a:xfrm rot="10800000" flipV="1">
            <a:off x="5569587" y="2066700"/>
            <a:ext cx="1517470" cy="125439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46693" y="163050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Bias</a:t>
            </a:r>
            <a:endParaRPr lang="en-GB" sz="1200" dirty="0"/>
          </a:p>
        </p:txBody>
      </p:sp>
      <p:cxnSp>
        <p:nvCxnSpPr>
          <p:cNvPr id="6144" name="Straight Arrow Connector 6143"/>
          <p:cNvCxnSpPr>
            <a:stCxn id="6151" idx="3"/>
          </p:cNvCxnSpPr>
          <p:nvPr/>
        </p:nvCxnSpPr>
        <p:spPr>
          <a:xfrm>
            <a:off x="6093929" y="3845438"/>
            <a:ext cx="914400" cy="7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47" name="TextBox 6146"/>
          <p:cNvSpPr txBox="1"/>
          <p:nvPr/>
        </p:nvSpPr>
        <p:spPr>
          <a:xfrm>
            <a:off x="6077709" y="3287131"/>
            <a:ext cx="89868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Analog</a:t>
            </a:r>
          </a:p>
          <a:p>
            <a:pPr algn="ctr"/>
            <a:r>
              <a:rPr lang="en-GB" sz="1200" dirty="0"/>
              <a:t>w</a:t>
            </a:r>
            <a:r>
              <a:rPr lang="en-GB" sz="1200" dirty="0" smtClean="0"/>
              <a:t>aveform</a:t>
            </a:r>
            <a:endParaRPr lang="en-GB" sz="1200" dirty="0"/>
          </a:p>
        </p:txBody>
      </p:sp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97" y="4839293"/>
            <a:ext cx="2209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Elbow Connector 48"/>
          <p:cNvCxnSpPr>
            <a:endCxn id="6151" idx="2"/>
          </p:cNvCxnSpPr>
          <p:nvPr/>
        </p:nvCxnSpPr>
        <p:spPr>
          <a:xfrm rot="10800000">
            <a:off x="5569588" y="4369781"/>
            <a:ext cx="1308689" cy="11981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46693" y="5181958"/>
            <a:ext cx="1221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Digital control</a:t>
            </a:r>
            <a:endParaRPr lang="en-GB" sz="1200" dirty="0"/>
          </a:p>
        </p:txBody>
      </p:sp>
      <p:sp>
        <p:nvSpPr>
          <p:cNvPr id="6174" name="TextBox 6173"/>
          <p:cNvSpPr txBox="1"/>
          <p:nvPr/>
        </p:nvSpPr>
        <p:spPr>
          <a:xfrm>
            <a:off x="460375" y="5568461"/>
            <a:ext cx="4142481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NB: Many target materials available.</a:t>
            </a:r>
          </a:p>
          <a:p>
            <a:r>
              <a:rPr lang="en-GB" sz="1400" dirty="0" smtClean="0"/>
              <a:t>For this experiments we used:</a:t>
            </a:r>
          </a:p>
          <a:p>
            <a:r>
              <a:rPr lang="en-GB" sz="1400" dirty="0" smtClean="0"/>
              <a:t>Fe (6 </a:t>
            </a:r>
            <a:r>
              <a:rPr lang="en-GB" sz="1400" dirty="0" err="1" smtClean="0"/>
              <a:t>keV</a:t>
            </a:r>
            <a:r>
              <a:rPr lang="en-GB" sz="1400" dirty="0" smtClean="0"/>
              <a:t>), Cu (8 </a:t>
            </a:r>
            <a:r>
              <a:rPr lang="en-GB" sz="1400" dirty="0" err="1" smtClean="0"/>
              <a:t>keV</a:t>
            </a:r>
            <a:r>
              <a:rPr lang="en-GB" sz="1400" dirty="0" smtClean="0"/>
              <a:t>), </a:t>
            </a:r>
            <a:r>
              <a:rPr lang="en-GB" sz="1400" dirty="0" err="1" smtClean="0"/>
              <a:t>Nb</a:t>
            </a:r>
            <a:r>
              <a:rPr lang="en-GB" sz="1400" dirty="0" smtClean="0"/>
              <a:t> (16 </a:t>
            </a:r>
            <a:r>
              <a:rPr lang="en-GB" sz="1400" dirty="0" err="1" smtClean="0"/>
              <a:t>keV</a:t>
            </a:r>
            <a:r>
              <a:rPr lang="en-GB" sz="1400" dirty="0" smtClean="0"/>
              <a:t>), Sn (25 </a:t>
            </a:r>
            <a:r>
              <a:rPr lang="en-GB" sz="1400" dirty="0" err="1" smtClean="0"/>
              <a:t>keV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36825" y="3630278"/>
            <a:ext cx="591857" cy="173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149" idx="1"/>
          </p:cNvCxnSpPr>
          <p:nvPr/>
        </p:nvCxnSpPr>
        <p:spPr>
          <a:xfrm flipV="1">
            <a:off x="2599765" y="3845439"/>
            <a:ext cx="457477" cy="78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9765" y="3944471"/>
            <a:ext cx="464047" cy="134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341840" y="3616411"/>
            <a:ext cx="591857" cy="173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04780" y="3831572"/>
            <a:ext cx="457477" cy="7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04780" y="3930604"/>
            <a:ext cx="464047" cy="1344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tested?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38" y="1099357"/>
            <a:ext cx="5915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6880" y="5363055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6880" y="3094984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7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66715" y="710373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4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391088" y="710374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3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33280" y="2694874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8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33280" y="5375321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2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582694" y="5775431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6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017872" y="5763165"/>
            <a:ext cx="91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 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24165" y="1021976"/>
            <a:ext cx="2374018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 smtClean="0"/>
              <a:t>We have three devices</a:t>
            </a:r>
          </a:p>
          <a:p>
            <a:r>
              <a:rPr lang="en-GB" sz="1600" b="0" dirty="0" smtClean="0"/>
              <a:t>One on front TCT board one on </a:t>
            </a:r>
            <a:r>
              <a:rPr lang="en-GB" sz="1600" b="0" dirty="0" err="1" smtClean="0"/>
              <a:t>eTCT</a:t>
            </a:r>
            <a:r>
              <a:rPr lang="en-GB" sz="1600" b="0" dirty="0" smtClean="0"/>
              <a:t> board</a:t>
            </a:r>
          </a:p>
          <a:p>
            <a:r>
              <a:rPr lang="en-GB" sz="1600" b="0" dirty="0" smtClean="0"/>
              <a:t>One </a:t>
            </a:r>
            <a:r>
              <a:rPr lang="en-GB" sz="1600" b="0" dirty="0" err="1" smtClean="0"/>
              <a:t>Irrad</a:t>
            </a:r>
            <a:r>
              <a:rPr lang="en-GB" sz="1600" b="0" dirty="0" smtClean="0"/>
              <a:t> on front TCT</a:t>
            </a:r>
          </a:p>
          <a:p>
            <a:endParaRPr lang="en-GB" sz="1600" b="0" dirty="0" smtClean="0"/>
          </a:p>
          <a:p>
            <a:r>
              <a:rPr lang="en-GB" sz="1600" b="0" dirty="0" smtClean="0"/>
              <a:t>Front TCT devices didn’t work at all yet </a:t>
            </a:r>
            <a:r>
              <a:rPr lang="en-GB" sz="1600" b="0" dirty="0" smtClean="0">
                <a:sym typeface="Wingdings" panose="05000000000000000000" pitchFamily="2" charset="2"/>
              </a:rPr>
              <a:t></a:t>
            </a:r>
            <a:endParaRPr lang="en-GB" sz="1600" b="0" dirty="0" smtClean="0"/>
          </a:p>
          <a:p>
            <a:endParaRPr lang="en-GB" sz="1600" b="0" dirty="0" smtClean="0"/>
          </a:p>
          <a:p>
            <a:r>
              <a:rPr lang="en-GB" sz="1600" b="0" dirty="0" smtClean="0"/>
              <a:t>On </a:t>
            </a:r>
            <a:r>
              <a:rPr lang="en-GB" sz="1600" b="0" dirty="0" err="1" smtClean="0"/>
              <a:t>eTCT</a:t>
            </a:r>
            <a:r>
              <a:rPr lang="en-GB" sz="1600" b="0" dirty="0" smtClean="0"/>
              <a:t> device:</a:t>
            </a:r>
            <a:endParaRPr lang="en-GB" sz="1600" b="0" dirty="0"/>
          </a:p>
          <a:p>
            <a:r>
              <a:rPr lang="en-GB" sz="1600" b="0" dirty="0" smtClean="0"/>
              <a:t>APA2 and APA3 showed no response to X-rays</a:t>
            </a:r>
          </a:p>
          <a:p>
            <a:r>
              <a:rPr lang="en-GB" sz="1600" b="0" dirty="0" smtClean="0"/>
              <a:t>APA8 responds to X-rays but either gain is too low or sensitivity is poor.</a:t>
            </a:r>
          </a:p>
        </p:txBody>
      </p:sp>
    </p:spTree>
    <p:extLst>
      <p:ext uri="{BB962C8B-B14F-4D97-AF65-F5344CB8AC3E}">
        <p14:creationId xmlns:p14="http://schemas.microsoft.com/office/powerpoint/2010/main" val="26188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was tested?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9 pixels in each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Software </a:t>
            </a:r>
            <a:r>
              <a:rPr lang="en-GB" b="0" dirty="0" smtClean="0">
                <a:hlinkClick r:id="rId2"/>
              </a:rPr>
              <a:t>Inkler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89" y="1504248"/>
            <a:ext cx="2743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40" y="4102857"/>
            <a:ext cx="60674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6116" y="2983015"/>
            <a:ext cx="3538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DAC </a:t>
            </a:r>
            <a:r>
              <a:rPr lang="en-GB" sz="1600" dirty="0"/>
              <a:t>1 (</a:t>
            </a:r>
            <a:r>
              <a:rPr lang="en-GB" sz="1600" dirty="0" err="1"/>
              <a:t>VPLoad</a:t>
            </a:r>
            <a:r>
              <a:rPr lang="en-GB" sz="1600" dirty="0"/>
              <a:t>) = </a:t>
            </a:r>
            <a:r>
              <a:rPr lang="en-GB" sz="1600" dirty="0" smtClean="0"/>
              <a:t>2100 mV</a:t>
            </a:r>
            <a:endParaRPr lang="en-GB" sz="1600" dirty="0"/>
          </a:p>
          <a:p>
            <a:r>
              <a:rPr lang="en-GB" sz="1600" dirty="0"/>
              <a:t>DAC 2 (</a:t>
            </a:r>
            <a:r>
              <a:rPr lang="en-GB" sz="1600" dirty="0" err="1"/>
              <a:t>Casc</a:t>
            </a:r>
            <a:r>
              <a:rPr lang="en-GB" sz="1600" dirty="0"/>
              <a:t>)      = </a:t>
            </a:r>
            <a:r>
              <a:rPr lang="en-GB" sz="1600" dirty="0" smtClean="0"/>
              <a:t>2600 mV</a:t>
            </a:r>
            <a:endParaRPr lang="en-GB" sz="1600" dirty="0"/>
          </a:p>
          <a:p>
            <a:r>
              <a:rPr lang="en-GB" sz="1600" dirty="0"/>
              <a:t>DAC 3 (</a:t>
            </a:r>
            <a:r>
              <a:rPr lang="en-GB" sz="1600" dirty="0" err="1"/>
              <a:t>iNSF</a:t>
            </a:r>
            <a:r>
              <a:rPr lang="en-GB" sz="1600" dirty="0"/>
              <a:t>)      = </a:t>
            </a:r>
            <a:r>
              <a:rPr lang="en-GB" sz="1600" dirty="0" smtClean="0"/>
              <a:t>750 mV</a:t>
            </a:r>
            <a:endParaRPr lang="en-GB" sz="1600" dirty="0"/>
          </a:p>
          <a:p>
            <a:r>
              <a:rPr lang="en-GB" sz="1600" dirty="0"/>
              <a:t>DAC 4 (</a:t>
            </a:r>
            <a:r>
              <a:rPr lang="en-GB" sz="1600" dirty="0" err="1"/>
              <a:t>iN</a:t>
            </a:r>
            <a:r>
              <a:rPr lang="en-GB" sz="1600" dirty="0"/>
              <a:t>)          =</a:t>
            </a:r>
            <a:r>
              <a:rPr lang="en-GB" sz="1600" dirty="0" smtClean="0"/>
              <a:t>1000 mV</a:t>
            </a:r>
            <a:endParaRPr lang="en-GB" sz="1600" dirty="0"/>
          </a:p>
          <a:p>
            <a:r>
              <a:rPr lang="en-GB" sz="1600" dirty="0"/>
              <a:t>DAC 5 (</a:t>
            </a:r>
            <a:r>
              <a:rPr lang="en-GB" sz="1600" dirty="0" err="1"/>
              <a:t>iBias</a:t>
            </a:r>
            <a:r>
              <a:rPr lang="en-GB" sz="1600" dirty="0"/>
              <a:t>)     = </a:t>
            </a:r>
            <a:r>
              <a:rPr lang="en-GB" sz="1600" dirty="0" smtClean="0"/>
              <a:t>150 mV</a:t>
            </a:r>
            <a:endParaRPr lang="en-GB" sz="1600" dirty="0"/>
          </a:p>
          <a:p>
            <a:r>
              <a:rPr lang="en-GB" sz="1600" dirty="0"/>
              <a:t>DAC 6 (</a:t>
            </a:r>
            <a:r>
              <a:rPr lang="en-GB" sz="1600" dirty="0" err="1"/>
              <a:t>iFB</a:t>
            </a:r>
            <a:r>
              <a:rPr lang="en-GB" sz="1600" dirty="0"/>
              <a:t>)       = </a:t>
            </a:r>
            <a:r>
              <a:rPr lang="en-GB" sz="1600" dirty="0" smtClean="0"/>
              <a:t>2700 mV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393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tested?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Bias 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Bias voltages 0, -10, -20, -30, -40, -50, -60, -70 [V]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 smtClean="0"/>
              <a:t>Nb</a:t>
            </a:r>
            <a:r>
              <a:rPr lang="en-GB" b="0" dirty="0" smtClean="0"/>
              <a:t> target (15 </a:t>
            </a:r>
            <a:r>
              <a:rPr lang="en-GB" b="0" dirty="0" err="1" smtClean="0"/>
              <a:t>keV</a:t>
            </a:r>
            <a:r>
              <a:rPr lang="en-GB" b="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APA4 and APA6, OUTPUT 5 (middle pixel)</a:t>
            </a:r>
          </a:p>
          <a:p>
            <a:endParaRPr lang="en-GB" dirty="0"/>
          </a:p>
          <a:p>
            <a:r>
              <a:rPr lang="en-GB" dirty="0" smtClean="0"/>
              <a:t>Group uniformity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APA4 </a:t>
            </a:r>
            <a:r>
              <a:rPr lang="en-GB" b="0" dirty="0" smtClean="0"/>
              <a:t>, APA5, APA6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/>
              <a:t>Nb</a:t>
            </a:r>
            <a:r>
              <a:rPr lang="en-GB" b="0" dirty="0"/>
              <a:t> target (15 </a:t>
            </a:r>
            <a:r>
              <a:rPr lang="en-GB" b="0" dirty="0" err="1"/>
              <a:t>keV</a:t>
            </a:r>
            <a:r>
              <a:rPr lang="en-GB" b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-40V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9 pixels on each test structures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89558-054E-4782-9D02-EE2D4EB6602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19" y="1846729"/>
            <a:ext cx="4971516" cy="37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remarks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355467" cy="5453063"/>
          </a:xfrm>
        </p:spPr>
        <p:txBody>
          <a:bodyPr/>
          <a:lstStyle/>
          <a:p>
            <a:r>
              <a:rPr lang="en-GB" dirty="0" smtClean="0"/>
              <a:t>Acquisition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X-ray tube 40 </a:t>
            </a:r>
            <a:r>
              <a:rPr lang="en-GB" b="0" dirty="0" err="1" smtClean="0"/>
              <a:t>kVp</a:t>
            </a:r>
            <a:r>
              <a:rPr lang="en-GB" b="0" dirty="0" smtClean="0"/>
              <a:t>, 100 </a:t>
            </a:r>
            <a:r>
              <a:rPr lang="en-GB" b="0" dirty="0" err="1" smtClean="0"/>
              <a:t>uA</a:t>
            </a: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Output 1 </a:t>
            </a:r>
            <a:r>
              <a:rPr lang="en-GB" b="0" dirty="0" err="1" smtClean="0"/>
              <a:t>Mohm</a:t>
            </a:r>
            <a:r>
              <a:rPr lang="en-GB" b="0" dirty="0" smtClean="0"/>
              <a:t>, 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Trigger level: 5 mV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Trigger window: 200 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Improved algorithm for </a:t>
            </a:r>
            <a:r>
              <a:rPr lang="en-GB" b="0" dirty="0"/>
              <a:t>r</a:t>
            </a:r>
            <a:r>
              <a:rPr lang="en-GB" b="0" dirty="0" smtClean="0"/>
              <a:t>ise time extraction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0163" y="1299882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 waveform example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9459" y="5844988"/>
            <a:ext cx="2824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Noise extraction region up to magenta line</a:t>
            </a:r>
            <a:endParaRPr lang="en-GB" sz="1100" b="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25671" y="4778188"/>
            <a:ext cx="345141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6095" y="2922494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Rise time extraction region </a:t>
            </a:r>
            <a:endParaRPr lang="en-GB" sz="1100" b="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58245" y="3184104"/>
            <a:ext cx="524509" cy="739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53100" y="261891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Peak position</a:t>
            </a:r>
            <a:endParaRPr lang="en-GB" sz="1100" b="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85755" y="2573905"/>
            <a:ext cx="362500" cy="17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8095" y="4149080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3 sigma</a:t>
            </a:r>
            <a:endParaRPr lang="en-GB" sz="1100" b="0" dirty="0"/>
          </a:p>
        </p:txBody>
      </p:sp>
    </p:spTree>
    <p:extLst>
      <p:ext uri="{BB962C8B-B14F-4D97-AF65-F5344CB8AC3E}">
        <p14:creationId xmlns:p14="http://schemas.microsoft.com/office/powerpoint/2010/main" val="35993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uniformity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5089" y="977542"/>
            <a:ext cx="4597400" cy="5453063"/>
          </a:xfrm>
        </p:spPr>
        <p:txBody>
          <a:bodyPr/>
          <a:lstStyle/>
          <a:p>
            <a:r>
              <a:rPr lang="en-GB" sz="2000" b="0" dirty="0"/>
              <a:t>Peak position [V]</a:t>
            </a:r>
          </a:p>
          <a:p>
            <a:r>
              <a:rPr lang="en-GB" sz="2000" b="0" dirty="0" smtClean="0"/>
              <a:t>APA4</a:t>
            </a:r>
          </a:p>
          <a:p>
            <a:endParaRPr lang="en-GB" sz="2000" b="0" dirty="0" smtClean="0"/>
          </a:p>
          <a:p>
            <a:endParaRPr lang="en-GB" sz="2000" b="0" dirty="0" smtClean="0"/>
          </a:p>
          <a:p>
            <a:endParaRPr lang="en-GB" sz="2000" b="0" dirty="0" smtClean="0"/>
          </a:p>
          <a:p>
            <a:r>
              <a:rPr lang="en-GB" sz="2000" b="0" dirty="0" smtClean="0"/>
              <a:t>APA5</a:t>
            </a:r>
          </a:p>
          <a:p>
            <a:endParaRPr lang="en-GB" sz="2000" b="0" dirty="0" smtClean="0"/>
          </a:p>
          <a:p>
            <a:endParaRPr lang="en-GB" sz="2000" b="0" dirty="0" smtClean="0"/>
          </a:p>
          <a:p>
            <a:endParaRPr lang="en-GB" sz="2000" b="0" dirty="0" smtClean="0"/>
          </a:p>
          <a:p>
            <a:r>
              <a:rPr lang="en-GB" sz="2000" b="0" dirty="0" smtClean="0"/>
              <a:t>APA6</a:t>
            </a:r>
          </a:p>
          <a:p>
            <a:endParaRPr lang="en-GB" sz="2000" b="0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6447838"/>
              </p:ext>
            </p:extLst>
          </p:nvPr>
        </p:nvGraphicFramePr>
        <p:xfrm>
          <a:off x="541122" y="1905812"/>
          <a:ext cx="1874520" cy="807720"/>
        </p:xfrm>
        <a:graphic>
          <a:graphicData uri="http://schemas.openxmlformats.org/drawingml/2006/table">
            <a:tbl>
              <a:tblPr/>
              <a:tblGrid>
                <a:gridCol w="609905"/>
                <a:gridCol w="609905"/>
                <a:gridCol w="654710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0.085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28740"/>
              </p:ext>
            </p:extLst>
          </p:nvPr>
        </p:nvGraphicFramePr>
        <p:xfrm>
          <a:off x="559800" y="3501530"/>
          <a:ext cx="1874520" cy="807720"/>
        </p:xfrm>
        <a:graphic>
          <a:graphicData uri="http://schemas.openxmlformats.org/drawingml/2006/table">
            <a:tbl>
              <a:tblPr/>
              <a:tblGrid>
                <a:gridCol w="609905"/>
                <a:gridCol w="609905"/>
                <a:gridCol w="654710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0.080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0.085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0.065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1613"/>
              </p:ext>
            </p:extLst>
          </p:nvPr>
        </p:nvGraphicFramePr>
        <p:xfrm>
          <a:off x="595658" y="5043459"/>
          <a:ext cx="1874520" cy="807720"/>
        </p:xfrm>
        <a:graphic>
          <a:graphicData uri="http://schemas.openxmlformats.org/drawingml/2006/table">
            <a:tbl>
              <a:tblPr/>
              <a:tblGrid>
                <a:gridCol w="609905"/>
                <a:gridCol w="609905"/>
                <a:gridCol w="654710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0.080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0.100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0.080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0.090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2501354" y="1880053"/>
            <a:ext cx="197842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Mean: 0.099 V</a:t>
            </a:r>
          </a:p>
          <a:p>
            <a:r>
              <a:rPr lang="en-GB" b="0" dirty="0" err="1" smtClean="0"/>
              <a:t>St.Dev</a:t>
            </a:r>
            <a:r>
              <a:rPr lang="en-GB" b="0" dirty="0"/>
              <a:t>: </a:t>
            </a:r>
            <a:r>
              <a:rPr lang="en-GB" b="0" dirty="0" smtClean="0"/>
              <a:t>0.024 V</a:t>
            </a:r>
            <a:endParaRPr lang="en-GB" b="0" dirty="0"/>
          </a:p>
        </p:txBody>
      </p:sp>
      <p:sp>
        <p:nvSpPr>
          <p:cNvPr id="31" name="Rectangle 30"/>
          <p:cNvSpPr/>
          <p:nvPr/>
        </p:nvSpPr>
        <p:spPr>
          <a:xfrm>
            <a:off x="2501353" y="3478018"/>
            <a:ext cx="197842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Mean: </a:t>
            </a:r>
            <a:r>
              <a:rPr lang="en-GB" b="0" dirty="0" smtClean="0"/>
              <a:t>0.081 V</a:t>
            </a:r>
          </a:p>
          <a:p>
            <a:r>
              <a:rPr lang="en-GB" b="0" dirty="0" err="1" smtClean="0"/>
              <a:t>St.Dev</a:t>
            </a:r>
            <a:r>
              <a:rPr lang="en-GB" b="0" dirty="0"/>
              <a:t>: </a:t>
            </a:r>
            <a:r>
              <a:rPr lang="en-GB" b="0" dirty="0" smtClean="0"/>
              <a:t>0.021 V</a:t>
            </a:r>
            <a:endParaRPr lang="en-GB" b="0" dirty="0"/>
          </a:p>
        </p:txBody>
      </p:sp>
      <p:sp>
        <p:nvSpPr>
          <p:cNvPr id="34816" name="Rectangle 34815"/>
          <p:cNvSpPr/>
          <p:nvPr/>
        </p:nvSpPr>
        <p:spPr>
          <a:xfrm>
            <a:off x="2501355" y="5065970"/>
            <a:ext cx="197842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Mean: </a:t>
            </a:r>
            <a:r>
              <a:rPr lang="en-GB" b="0" dirty="0" smtClean="0"/>
              <a:t>0.076 V</a:t>
            </a:r>
          </a:p>
          <a:p>
            <a:r>
              <a:rPr lang="en-GB" b="0" dirty="0" err="1" smtClean="0"/>
              <a:t>St.Dev</a:t>
            </a:r>
            <a:r>
              <a:rPr lang="en-GB" b="0" dirty="0"/>
              <a:t>: </a:t>
            </a:r>
            <a:r>
              <a:rPr lang="en-GB" b="0" dirty="0" smtClean="0"/>
              <a:t>0.013 V</a:t>
            </a:r>
            <a:endParaRPr lang="en-GB" b="0" dirty="0"/>
          </a:p>
        </p:txBody>
      </p:sp>
      <p:sp>
        <p:nvSpPr>
          <p:cNvPr id="34817" name="TextBox 34816"/>
          <p:cNvSpPr txBox="1"/>
          <p:nvPr/>
        </p:nvSpPr>
        <p:spPr>
          <a:xfrm>
            <a:off x="6615952" y="878541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pic>
        <p:nvPicPr>
          <p:cNvPr id="34824" name="Picture 8" descr="D:\data\Chess1\16040800NbUniformity\outputV3\APA4_OUT1_Nb0_0_pea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22" y="1278651"/>
            <a:ext cx="2261755" cy="16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4818"/>
          <p:cNvSpPr/>
          <p:nvPr/>
        </p:nvSpPr>
        <p:spPr>
          <a:xfrm>
            <a:off x="7515682" y="1464799"/>
            <a:ext cx="105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APA4-1</a:t>
            </a:r>
            <a:endParaRPr lang="en-GB" dirty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22" y="2993013"/>
            <a:ext cx="2261755" cy="169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473280" y="3203975"/>
            <a:ext cx="105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APA5-4</a:t>
            </a:r>
            <a:endParaRPr lang="en-GB" dirty="0"/>
          </a:p>
        </p:txBody>
      </p:sp>
      <p:pic>
        <p:nvPicPr>
          <p:cNvPr id="34826" name="Picture 10" descr="D:\data\Chess1\16040800NbUniformity\outputV3\APA6_OUT6_Nb0_0_pea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22" y="4689330"/>
            <a:ext cx="2260800" cy="16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473280" y="4940412"/>
            <a:ext cx="105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APA6-6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:\data\Chess1\16040800NbUniformity\outputV3\APA6_OUT6_Nb0_0_rise_th=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2" y="4814958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D:\data\Chess1\16040800NbUniformity\outputV3\APA5_OUT4_Nb0_0_rise_th=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2" y="2979858"/>
            <a:ext cx="2160000" cy="1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D:\data\Chess1\16040800NbUniformity\outputV3\APA4_OUT1_Nb0_0_rise_th=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2" y="1278651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uniformity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5089" y="977542"/>
            <a:ext cx="4597400" cy="5453063"/>
          </a:xfrm>
        </p:spPr>
        <p:txBody>
          <a:bodyPr/>
          <a:lstStyle/>
          <a:p>
            <a:r>
              <a:rPr lang="en-GB" sz="2000" b="0" dirty="0" smtClean="0"/>
              <a:t>Rise time of full K-alpha peak [ns]</a:t>
            </a:r>
            <a:endParaRPr lang="en-GB" sz="2000" b="0" dirty="0"/>
          </a:p>
          <a:p>
            <a:r>
              <a:rPr lang="en-GB" sz="2000" b="0" dirty="0" smtClean="0"/>
              <a:t>APA4</a:t>
            </a:r>
          </a:p>
          <a:p>
            <a:endParaRPr lang="en-GB" sz="2000" b="0" dirty="0" smtClean="0"/>
          </a:p>
          <a:p>
            <a:endParaRPr lang="en-GB" sz="2000" b="0" dirty="0" smtClean="0"/>
          </a:p>
          <a:p>
            <a:endParaRPr lang="en-GB" sz="2000" b="0" dirty="0" smtClean="0"/>
          </a:p>
          <a:p>
            <a:r>
              <a:rPr lang="en-GB" sz="2000" b="0" dirty="0" smtClean="0"/>
              <a:t>APA5</a:t>
            </a:r>
          </a:p>
          <a:p>
            <a:endParaRPr lang="en-GB" sz="2000" b="0" dirty="0" smtClean="0"/>
          </a:p>
          <a:p>
            <a:endParaRPr lang="en-GB" sz="2000" b="0" dirty="0" smtClean="0"/>
          </a:p>
          <a:p>
            <a:endParaRPr lang="en-GB" sz="2000" b="0" dirty="0" smtClean="0"/>
          </a:p>
          <a:p>
            <a:r>
              <a:rPr lang="en-GB" sz="2000" b="0" dirty="0" smtClean="0"/>
              <a:t>APA6</a:t>
            </a:r>
          </a:p>
          <a:p>
            <a:endParaRPr lang="en-GB" sz="2000" b="0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5786267"/>
              </p:ext>
            </p:extLst>
          </p:nvPr>
        </p:nvGraphicFramePr>
        <p:xfrm>
          <a:off x="541122" y="1905812"/>
          <a:ext cx="1874520" cy="807720"/>
        </p:xfrm>
        <a:graphic>
          <a:graphicData uri="http://schemas.openxmlformats.org/drawingml/2006/table">
            <a:tbl>
              <a:tblPr/>
              <a:tblGrid>
                <a:gridCol w="609905"/>
                <a:gridCol w="609905"/>
                <a:gridCol w="654710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85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145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85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91789"/>
              </p:ext>
            </p:extLst>
          </p:nvPr>
        </p:nvGraphicFramePr>
        <p:xfrm>
          <a:off x="559800" y="3501530"/>
          <a:ext cx="1874520" cy="807720"/>
        </p:xfrm>
        <a:graphic>
          <a:graphicData uri="http://schemas.openxmlformats.org/drawingml/2006/table">
            <a:tbl>
              <a:tblPr/>
              <a:tblGrid>
                <a:gridCol w="609905"/>
                <a:gridCol w="609905"/>
                <a:gridCol w="654710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85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77538"/>
              </p:ext>
            </p:extLst>
          </p:nvPr>
        </p:nvGraphicFramePr>
        <p:xfrm>
          <a:off x="595658" y="5043459"/>
          <a:ext cx="1874520" cy="807720"/>
        </p:xfrm>
        <a:graphic>
          <a:graphicData uri="http://schemas.openxmlformats.org/drawingml/2006/table">
            <a:tbl>
              <a:tblPr/>
              <a:tblGrid>
                <a:gridCol w="609905"/>
                <a:gridCol w="609905"/>
                <a:gridCol w="654710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135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145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145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en-GB" sz="1100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2501354" y="1880053"/>
            <a:ext cx="17363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Mean: 150 ns</a:t>
            </a:r>
          </a:p>
          <a:p>
            <a:r>
              <a:rPr lang="en-GB" b="0" dirty="0" err="1" smtClean="0"/>
              <a:t>St.Dev</a:t>
            </a:r>
            <a:r>
              <a:rPr lang="en-GB" b="0" dirty="0"/>
              <a:t>: </a:t>
            </a:r>
            <a:r>
              <a:rPr lang="en-GB" b="0" dirty="0" smtClean="0"/>
              <a:t>53 ns</a:t>
            </a:r>
            <a:endParaRPr lang="en-GB" b="0" dirty="0"/>
          </a:p>
        </p:txBody>
      </p:sp>
      <p:sp>
        <p:nvSpPr>
          <p:cNvPr id="31" name="Rectangle 30"/>
          <p:cNvSpPr/>
          <p:nvPr/>
        </p:nvSpPr>
        <p:spPr>
          <a:xfrm>
            <a:off x="2501353" y="3478018"/>
            <a:ext cx="17363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Mean: </a:t>
            </a:r>
            <a:r>
              <a:rPr lang="en-GB" b="0" dirty="0" smtClean="0"/>
              <a:t>134 ns</a:t>
            </a:r>
          </a:p>
          <a:p>
            <a:r>
              <a:rPr lang="en-GB" b="0" dirty="0" err="1" smtClean="0"/>
              <a:t>St.Dev</a:t>
            </a:r>
            <a:r>
              <a:rPr lang="en-GB" b="0" dirty="0"/>
              <a:t>: </a:t>
            </a:r>
            <a:r>
              <a:rPr lang="en-GB" b="0" dirty="0" smtClean="0"/>
              <a:t>53 ns</a:t>
            </a:r>
            <a:endParaRPr lang="en-GB" b="0" dirty="0"/>
          </a:p>
        </p:txBody>
      </p:sp>
      <p:sp>
        <p:nvSpPr>
          <p:cNvPr id="34816" name="Rectangle 34815"/>
          <p:cNvSpPr/>
          <p:nvPr/>
        </p:nvSpPr>
        <p:spPr>
          <a:xfrm>
            <a:off x="2501355" y="5065970"/>
            <a:ext cx="17363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/>
              <a:t>Mean: </a:t>
            </a:r>
            <a:r>
              <a:rPr lang="en-GB" b="0" dirty="0" smtClean="0"/>
              <a:t>135 ns</a:t>
            </a:r>
          </a:p>
          <a:p>
            <a:r>
              <a:rPr lang="en-GB" b="0" dirty="0" err="1" smtClean="0"/>
              <a:t>St.Dev</a:t>
            </a:r>
            <a:r>
              <a:rPr lang="en-GB" b="0" dirty="0"/>
              <a:t>: </a:t>
            </a:r>
            <a:r>
              <a:rPr lang="en-GB" b="0" dirty="0" smtClean="0"/>
              <a:t>33 ns</a:t>
            </a:r>
            <a:endParaRPr lang="en-GB" b="0" dirty="0"/>
          </a:p>
        </p:txBody>
      </p:sp>
      <p:sp>
        <p:nvSpPr>
          <p:cNvPr id="34817" name="TextBox 34816"/>
          <p:cNvSpPr txBox="1"/>
          <p:nvPr/>
        </p:nvSpPr>
        <p:spPr>
          <a:xfrm>
            <a:off x="6615952" y="878541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 examples</a:t>
            </a:r>
            <a:endParaRPr lang="en-GB" dirty="0"/>
          </a:p>
        </p:txBody>
      </p:sp>
      <p:sp>
        <p:nvSpPr>
          <p:cNvPr id="34819" name="Rectangle 34818"/>
          <p:cNvSpPr/>
          <p:nvPr/>
        </p:nvSpPr>
        <p:spPr>
          <a:xfrm>
            <a:off x="7883235" y="1479943"/>
            <a:ext cx="105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APA4-1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8040922" y="3099412"/>
            <a:ext cx="105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APA5-4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8040922" y="4665860"/>
            <a:ext cx="105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/>
              <a:t>APA6-6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9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Bias </a:t>
            </a:r>
            <a:r>
              <a:rPr lang="en-GB" dirty="0" smtClean="0"/>
              <a:t>dependence [1]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Noise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948513"/>
              </p:ext>
            </p:extLst>
          </p:nvPr>
        </p:nvGraphicFramePr>
        <p:xfrm>
          <a:off x="811181" y="2080641"/>
          <a:ext cx="4022725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181" y="2080641"/>
                        <a:ext cx="4022725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6" name="Picture 2" descr="W:\hvcmos01\data\Chess1\16032100XrayNbBias\outputV3\APA6_OUT5_Nb_00_0_Noise_th=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59" y="957253"/>
            <a:ext cx="3579087" cy="26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W:\hvcmos01\data\Chess1\16032100XrayNbBias\outputV3\APA6_OUT5_Nb_700_0_Noise_th=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59" y="3797111"/>
            <a:ext cx="3579087" cy="26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674827" y="2432815"/>
            <a:ext cx="466164" cy="43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11" idx="6"/>
            <a:endCxn id="36866" idx="1"/>
          </p:cNvCxnSpPr>
          <p:nvPr/>
        </p:nvCxnSpPr>
        <p:spPr>
          <a:xfrm flipV="1">
            <a:off x="4140991" y="2299411"/>
            <a:ext cx="1260568" cy="353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91004" y="4229862"/>
            <a:ext cx="466164" cy="4392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4" idx="6"/>
            <a:endCxn id="36867" idx="1"/>
          </p:cNvCxnSpPr>
          <p:nvPr/>
        </p:nvCxnSpPr>
        <p:spPr>
          <a:xfrm>
            <a:off x="2057168" y="4449498"/>
            <a:ext cx="3344391" cy="689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12Slid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HD:Users:margarete:Desktop:templates:FacultyPPTtemps:standard12Slide.pot</Template>
  <TotalTime>21831</TotalTime>
  <Words>750</Words>
  <Application>Microsoft Office PowerPoint</Application>
  <PresentationFormat>A4 Paper (210x297 mm)</PresentationFormat>
  <Paragraphs>243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standard12Slide</vt:lpstr>
      <vt:lpstr>Custom Design</vt:lpstr>
      <vt:lpstr>Graph</vt:lpstr>
      <vt:lpstr>Characterisation of AMS Chess 1 chip with fluorescence X-rays</vt:lpstr>
      <vt:lpstr>X-ray fluorescence setup</vt:lpstr>
      <vt:lpstr>What was tested?</vt:lpstr>
      <vt:lpstr>What was tested?</vt:lpstr>
      <vt:lpstr>What was tested?</vt:lpstr>
      <vt:lpstr>General remarks</vt:lpstr>
      <vt:lpstr>Group uniformity</vt:lpstr>
      <vt:lpstr>Group uniformity</vt:lpstr>
      <vt:lpstr>Bias dependence [1]</vt:lpstr>
      <vt:lpstr>Bias dependence [2]</vt:lpstr>
      <vt:lpstr>Bias dependence [3]</vt:lpstr>
      <vt:lpstr>Bias dependence [3]</vt:lpstr>
      <vt:lpstr>Bias dependence [4]</vt:lpstr>
      <vt:lpstr>Thoughts out loud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Dima Maneuski University of Glasgow</dc:title>
  <dc:creator>Dima Maneuski</dc:creator>
  <cp:lastModifiedBy>Dima Maneuski</cp:lastModifiedBy>
  <cp:revision>2345</cp:revision>
  <cp:lastPrinted>2007-12-20T16:37:02Z</cp:lastPrinted>
  <dcterms:created xsi:type="dcterms:W3CDTF">2008-05-15T08:37:03Z</dcterms:created>
  <dcterms:modified xsi:type="dcterms:W3CDTF">2016-04-12T14:25:52Z</dcterms:modified>
</cp:coreProperties>
</file>