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320" r:id="rId3"/>
    <p:sldId id="37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1" r:id="rId14"/>
    <p:sldId id="392" r:id="rId15"/>
    <p:sldId id="393" r:id="rId16"/>
    <p:sldId id="394" r:id="rId17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rgbClr val="333333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900"/>
    <a:srgbClr val="31AA1C"/>
    <a:srgbClr val="9DBCB0"/>
    <a:srgbClr val="93B1CC"/>
    <a:srgbClr val="B7AA9E"/>
    <a:srgbClr val="C4C18E"/>
    <a:srgbClr val="FCD450"/>
    <a:srgbClr val="1C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0" autoAdjust="0"/>
    <p:restoredTop sz="92732" autoAdjust="0"/>
  </p:normalViewPr>
  <p:slideViewPr>
    <p:cSldViewPr snapToGrid="0" showGuides="1">
      <p:cViewPr>
        <p:scale>
          <a:sx n="100" d="100"/>
          <a:sy n="100" d="100"/>
        </p:scale>
        <p:origin x="-1086" y="-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D8B444-D5E5-49ED-BBFC-7CF3543705DD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bob is the man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D827F0-D3CF-43A7-8D42-E4BEC76FD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FA4230-7B0D-436C-908D-8A3AE84F18A2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bob is the man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3A88EA-D011-4074-AACC-5F372D7ACB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8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erged_dropshadow_UniGener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5463"/>
            <a:ext cx="9906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88" y="166688"/>
            <a:ext cx="46497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7425" y="1573213"/>
            <a:ext cx="6378575" cy="1057275"/>
          </a:xfrm>
          <a:noFill/>
        </p:spPr>
        <p:txBody>
          <a:bodyPr lIns="0" tIns="0" rIns="0" bIns="0" anchor="b"/>
          <a:lstStyle>
            <a:lvl1pPr algn="l">
              <a:defRPr sz="3600" b="1" smtClean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2771775"/>
            <a:ext cx="6378575" cy="973138"/>
          </a:xfrm>
        </p:spPr>
        <p:txBody>
          <a:bodyPr/>
          <a:lstStyle>
            <a:lvl1pPr>
              <a:defRPr sz="3200"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A4E5-01D6-4CD6-8F41-1590165417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313" y="990600"/>
            <a:ext cx="4598987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E128-F7FE-40A4-B88C-C9A3365609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67313" y="990600"/>
            <a:ext cx="4598987" cy="2649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67313" y="3792538"/>
            <a:ext cx="4598987" cy="2651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D9EB-7931-44AC-85D6-87722CB67C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990600"/>
            <a:ext cx="4597400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7313" y="990600"/>
            <a:ext cx="4598987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8C71-42ED-47F9-906A-FC65BF64BC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4A3-0E4C-4DE0-A52B-AC4C6BC9FE92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D36A-A3C5-4FE7-A51E-02E2E7B5B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5694E-3F03-44EC-A53B-36FA7EA0D56A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CA1E9-CCC4-4E33-BE04-C457FBE64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6BEE-531F-45FE-AE76-B59B56F5D399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C0B5-BA4A-442B-890D-0F7860A85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56B1-36CE-45C4-9C14-3A025CA2C0AE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B37A-BDA5-440D-92EE-31A8FB129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15B1-B397-4AAF-B31D-CBA498A86C94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207F-2F60-438D-BDF3-4BE737CDC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2460-609B-43C1-8B5E-788459D0BDCB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BAF1-3F07-4C60-8C82-F4081BE07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9558-054E-4782-9D02-EE2D4EB660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37B9-12D5-4A51-BB00-5AAD5293BDDC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D7DA6-A0A8-4DBF-B8E8-3BC0C4083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581E-1804-41C9-B920-5F3171BF3AB6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3401-BD68-4E9F-A77F-016FA788E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A421-B50E-4869-B2DC-6E26ADC9A093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9084-8DFF-457D-A887-ABD14F670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567E-A879-4072-8581-2FD37EB5CCB9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39D75-4168-4447-A0A8-1E2BC4D0A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C886-0FFC-48BF-850F-94246111F21A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63E4-76F1-4327-9539-8C871E15B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25" y="0"/>
            <a:ext cx="531177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292F-2C09-4F6E-95AA-5B2B25FDC4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594225" y="0"/>
            <a:ext cx="53117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2000" tIns="36000" bIns="36000" anchor="ctr"/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GB" sz="28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445D-45F5-486B-BAC3-EC98420309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E1FD-DAF2-4D9F-95AD-634C0D76F3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DDA7-EBFE-4BF4-B75B-FB68D7313C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53A3-ADF7-4557-8D47-179EBE21DE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C0D3-4686-4311-B291-D3B596FFC5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D42F-55B1-443B-B261-42F5C5E96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4225" y="0"/>
            <a:ext cx="5311775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990600"/>
            <a:ext cx="9348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DA9C91-3A0A-4D21-A663-525994E64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74638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3388" y="6557963"/>
            <a:ext cx="189071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&lt;now&gt;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3375" y="6559550"/>
            <a:ext cx="4356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4488" y="44450"/>
            <a:ext cx="4200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50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7FB874-2597-4CE0-BD7F-6853B565420F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9E5818-7C40-490F-B5B7-B8E54C0AC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616" y="1272290"/>
            <a:ext cx="8994099" cy="1163638"/>
          </a:xfrm>
        </p:spPr>
        <p:txBody>
          <a:bodyPr/>
          <a:lstStyle/>
          <a:p>
            <a:pPr algn="r"/>
            <a:r>
              <a:rPr lang="en-GB" dirty="0"/>
              <a:t>Characterisation of </a:t>
            </a:r>
            <a:r>
              <a:rPr lang="en-GB" dirty="0" smtClean="0"/>
              <a:t>AMS Chess 1 </a:t>
            </a:r>
            <a:r>
              <a:rPr lang="en-GB" dirty="0"/>
              <a:t>chip with fluorescence X-rays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1547" y="2747406"/>
            <a:ext cx="4505794" cy="1197072"/>
          </a:xfrm>
        </p:spPr>
        <p:txBody>
          <a:bodyPr/>
          <a:lstStyle/>
          <a:p>
            <a:pPr marL="0" indent="12700"/>
            <a:r>
              <a:rPr lang="en-GB" sz="2800" dirty="0" smtClean="0"/>
              <a:t>Dima Maneuski</a:t>
            </a:r>
          </a:p>
          <a:p>
            <a:pPr marL="0" indent="12700"/>
            <a:r>
              <a:rPr lang="en-GB" sz="1800" b="0" dirty="0" smtClean="0"/>
              <a:t>Richard </a:t>
            </a:r>
            <a:r>
              <a:rPr lang="en-GB" sz="1800" b="0" dirty="0"/>
              <a:t>Bates, Andrew Blue, Craig Buttar, Kestutis </a:t>
            </a:r>
            <a:r>
              <a:rPr lang="en-GB" sz="1800" b="0" dirty="0" smtClean="0"/>
              <a:t>Kanisauskas, </a:t>
            </a:r>
            <a:r>
              <a:rPr lang="en-GB" sz="1800" b="0" dirty="0"/>
              <a:t>Conor O’Reilly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VNSF variation : </a:t>
            </a:r>
            <a:r>
              <a:rPr lang="en-GB" dirty="0"/>
              <a:t>rise </a:t>
            </a:r>
            <a:r>
              <a:rPr lang="en-GB" dirty="0" smtClean="0"/>
              <a:t>time </a:t>
            </a:r>
            <a:r>
              <a:rPr lang="en-GB" dirty="0"/>
              <a:t>-40V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1459" y="798160"/>
            <a:ext cx="161514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DACS_09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600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</a:t>
            </a:r>
            <a:r>
              <a:rPr lang="en-GB" sz="900" b="0" dirty="0" smtClean="0"/>
              <a:t>2700</a:t>
            </a:r>
            <a:endParaRPr lang="en-GB" sz="900" b="0" dirty="0"/>
          </a:p>
        </p:txBody>
      </p:sp>
      <p:sp>
        <p:nvSpPr>
          <p:cNvPr id="9" name="Rectangle 8"/>
          <p:cNvSpPr/>
          <p:nvPr/>
        </p:nvSpPr>
        <p:spPr>
          <a:xfrm>
            <a:off x="221705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DACS_08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dirty="0" smtClean="0"/>
              <a:t>DAC 3 (</a:t>
            </a:r>
            <a:r>
              <a:rPr lang="en-GB" sz="900" dirty="0" err="1" smtClean="0"/>
              <a:t>iNSF</a:t>
            </a:r>
            <a:r>
              <a:rPr lang="en-GB" sz="900" dirty="0" smtClean="0"/>
              <a:t>)      = 700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0914" y="798160"/>
            <a:ext cx="170905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DACS_05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800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0428" y="796101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DACS_06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900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9486" y="784489"/>
            <a:ext cx="18560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DACS_07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1000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18757" y="21447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99728" y="22971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85232" y="214504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9926" y="209311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01100" y="2150937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7" y="2558926"/>
            <a:ext cx="2257636" cy="169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60" y="4404186"/>
            <a:ext cx="246433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8" y="2613924"/>
            <a:ext cx="2245731" cy="16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318725"/>
            <a:ext cx="2357863" cy="17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4" y="2613925"/>
            <a:ext cx="2251011" cy="168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VPFB variation : spectrum </a:t>
            </a:r>
            <a:r>
              <a:rPr lang="en-GB" dirty="0" smtClean="0"/>
              <a:t>-70V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705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DACS_03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b="0" dirty="0" smtClean="0"/>
              <a:t>DAC 3 (</a:t>
            </a:r>
            <a:r>
              <a:rPr lang="en-GB" sz="900" b="0" dirty="0" err="1" smtClean="0"/>
              <a:t>iNSF</a:t>
            </a:r>
            <a:r>
              <a:rPr lang="en-GB" sz="900" b="0" dirty="0" smtClean="0"/>
              <a:t>)      = 750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dirty="0" smtClean="0"/>
              <a:t>DAC 6 (</a:t>
            </a:r>
            <a:r>
              <a:rPr lang="en-GB" sz="900" dirty="0" err="1" smtClean="0"/>
              <a:t>iFB</a:t>
            </a:r>
            <a:r>
              <a:rPr lang="en-GB" sz="900" dirty="0" smtClean="0"/>
              <a:t>)       = 2600</a:t>
            </a:r>
            <a:endParaRPr lang="en-GB" sz="900" dirty="0"/>
          </a:p>
        </p:txBody>
      </p:sp>
      <p:sp>
        <p:nvSpPr>
          <p:cNvPr id="8" name="Rectangle 7"/>
          <p:cNvSpPr/>
          <p:nvPr/>
        </p:nvSpPr>
        <p:spPr>
          <a:xfrm>
            <a:off x="6150428" y="796101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DACS_01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2800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729596"/>
            <a:ext cx="4210050" cy="315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62" y="2771775"/>
            <a:ext cx="4061563" cy="30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12" y="3270653"/>
            <a:ext cx="1932726" cy="15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2" y="3143249"/>
            <a:ext cx="1712061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6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VPFB variation : </a:t>
            </a:r>
            <a:r>
              <a:rPr lang="en-GB" dirty="0" smtClean="0"/>
              <a:t>rise time -70V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705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DACS_03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b="0" dirty="0" smtClean="0"/>
              <a:t>DAC 3 (</a:t>
            </a:r>
            <a:r>
              <a:rPr lang="en-GB" sz="900" b="0" dirty="0" err="1" smtClean="0"/>
              <a:t>iNSF</a:t>
            </a:r>
            <a:r>
              <a:rPr lang="en-GB" sz="900" b="0" dirty="0" smtClean="0"/>
              <a:t>)      = 750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dirty="0" smtClean="0"/>
              <a:t>DAC 6 (</a:t>
            </a:r>
            <a:r>
              <a:rPr lang="en-GB" sz="900" dirty="0" err="1" smtClean="0"/>
              <a:t>iFB</a:t>
            </a:r>
            <a:r>
              <a:rPr lang="en-GB" sz="900" dirty="0" smtClean="0"/>
              <a:t>)       = 2600</a:t>
            </a:r>
            <a:endParaRPr lang="en-GB" sz="900" dirty="0"/>
          </a:p>
        </p:txBody>
      </p:sp>
      <p:sp>
        <p:nvSpPr>
          <p:cNvPr id="8" name="Rectangle 7"/>
          <p:cNvSpPr/>
          <p:nvPr/>
        </p:nvSpPr>
        <p:spPr>
          <a:xfrm>
            <a:off x="6150428" y="796101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DACS_01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2800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655731"/>
            <a:ext cx="3914775" cy="29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45" y="2655731"/>
            <a:ext cx="3914774" cy="29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5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VNSF variation </a:t>
            </a:r>
            <a:r>
              <a:rPr lang="en-GB" dirty="0"/>
              <a:t>: spectrum </a:t>
            </a:r>
            <a:r>
              <a:rPr lang="en-GB" dirty="0" smtClean="0"/>
              <a:t>-70V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800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DACS_07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dirty="0" smtClean="0"/>
              <a:t>DAC 3 (</a:t>
            </a:r>
            <a:r>
              <a:rPr lang="en-GB" sz="900" dirty="0" err="1" smtClean="0"/>
              <a:t>iNSF</a:t>
            </a:r>
            <a:r>
              <a:rPr lang="en-GB" sz="900" dirty="0" smtClean="0"/>
              <a:t>)      = 1000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b="0" dirty="0" smtClean="0"/>
              <a:t>DAC 6 (</a:t>
            </a:r>
            <a:r>
              <a:rPr lang="en-GB" sz="900" b="0" dirty="0" err="1" smtClean="0"/>
              <a:t>iFB</a:t>
            </a:r>
            <a:r>
              <a:rPr lang="en-GB" sz="900" b="0" dirty="0" smtClean="0"/>
              <a:t>)       = 2700</a:t>
            </a:r>
            <a:endParaRPr lang="en-GB" sz="900" b="0" dirty="0"/>
          </a:p>
        </p:txBody>
      </p:sp>
      <p:sp>
        <p:nvSpPr>
          <p:cNvPr id="8" name="Rectangle 7"/>
          <p:cNvSpPr/>
          <p:nvPr/>
        </p:nvSpPr>
        <p:spPr>
          <a:xfrm>
            <a:off x="2207078" y="802423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DACS_09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600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</a:t>
            </a:r>
            <a:r>
              <a:rPr lang="en-GB" sz="900" b="0" dirty="0" smtClean="0"/>
              <a:t>2700</a:t>
            </a:r>
            <a:endParaRPr lang="en-GB" sz="900" b="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0" y="2753843"/>
            <a:ext cx="4162425" cy="31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77" y="2824069"/>
            <a:ext cx="2452688" cy="19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61" y="2907948"/>
            <a:ext cx="3845170" cy="28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38" y="2686237"/>
            <a:ext cx="2624138" cy="21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6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VNSF variation </a:t>
            </a:r>
            <a:r>
              <a:rPr lang="en-GB" dirty="0"/>
              <a:t>: </a:t>
            </a:r>
            <a:r>
              <a:rPr lang="en-GB" dirty="0" smtClean="0"/>
              <a:t>rise time -70V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0800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DACS_07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dirty="0" smtClean="0"/>
              <a:t>DAC 3 (</a:t>
            </a:r>
            <a:r>
              <a:rPr lang="en-GB" sz="900" dirty="0" err="1" smtClean="0"/>
              <a:t>iNSF</a:t>
            </a:r>
            <a:r>
              <a:rPr lang="en-GB" sz="900" dirty="0" smtClean="0"/>
              <a:t>)      = 1000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b="0" dirty="0" smtClean="0"/>
              <a:t>DAC 6 (</a:t>
            </a:r>
            <a:r>
              <a:rPr lang="en-GB" sz="900" b="0" dirty="0" err="1" smtClean="0"/>
              <a:t>iFB</a:t>
            </a:r>
            <a:r>
              <a:rPr lang="en-GB" sz="900" b="0" dirty="0" smtClean="0"/>
              <a:t>)       = 2700</a:t>
            </a:r>
            <a:endParaRPr lang="en-GB" sz="900" b="0" dirty="0"/>
          </a:p>
        </p:txBody>
      </p:sp>
      <p:sp>
        <p:nvSpPr>
          <p:cNvPr id="8" name="Rectangle 7"/>
          <p:cNvSpPr/>
          <p:nvPr/>
        </p:nvSpPr>
        <p:spPr>
          <a:xfrm>
            <a:off x="2207078" y="802423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DACS_09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600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</a:t>
            </a:r>
            <a:r>
              <a:rPr lang="en-GB" sz="900" b="0" dirty="0" smtClean="0"/>
              <a:t>2700</a:t>
            </a:r>
            <a:endParaRPr lang="en-GB" sz="900" b="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34" y="2867025"/>
            <a:ext cx="37473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31" y="2933700"/>
            <a:ext cx="36583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7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</a:p>
          <a:p>
            <a:r>
              <a:rPr lang="en-GB" dirty="0" smtClean="0"/>
              <a:t>Baseline shift in DC mode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 smtClean="0"/>
              <a:t>iPFB</a:t>
            </a:r>
            <a:r>
              <a:rPr lang="en-GB" b="0" dirty="0" smtClean="0"/>
              <a:t> </a:t>
            </a:r>
            <a:r>
              <a:rPr lang="en-GB" b="0" dirty="0"/>
              <a:t>no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/>
              <a:t>iNSF</a:t>
            </a:r>
            <a:r>
              <a:rPr lang="en-GB" b="0" dirty="0"/>
              <a:t> 500 -&gt; 1.63V, 1000 -&gt; 1.29V</a:t>
            </a:r>
          </a:p>
          <a:p>
            <a:endParaRPr lang="en-GB" dirty="0" smtClean="0"/>
          </a:p>
          <a:p>
            <a:r>
              <a:rPr lang="en-GB" sz="2000" dirty="0"/>
              <a:t>IFB variation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/>
              <a:t>Reducing IFB moves peak left and creates "ripples" in the waveform. Rise time is also reduces from 75 to 70 ns.</a:t>
            </a:r>
          </a:p>
          <a:p>
            <a:r>
              <a:rPr lang="en-GB" sz="2000" dirty="0" err="1"/>
              <a:t>iNSF</a:t>
            </a:r>
            <a:r>
              <a:rPr lang="en-GB" sz="2000" dirty="0"/>
              <a:t> variation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/>
              <a:t>Rise time is not changed. </a:t>
            </a:r>
            <a:r>
              <a:rPr lang="en-GB" sz="2000" b="0" dirty="0" smtClean="0"/>
              <a:t>Reducing </a:t>
            </a:r>
            <a:r>
              <a:rPr lang="en-GB" sz="2000" b="0" dirty="0" err="1" smtClean="0"/>
              <a:t>iNSF</a:t>
            </a:r>
            <a:r>
              <a:rPr lang="en-GB" sz="2000" b="0" dirty="0" smtClean="0"/>
              <a:t> </a:t>
            </a:r>
            <a:r>
              <a:rPr lang="en-GB" sz="2000" b="0" dirty="0"/>
              <a:t>moves peak a </a:t>
            </a:r>
            <a:r>
              <a:rPr lang="en-GB" sz="2000" b="0" dirty="0" smtClean="0"/>
              <a:t>bit left.</a:t>
            </a:r>
            <a:endParaRPr lang="en-GB" sz="2000" b="0" dirty="0"/>
          </a:p>
          <a:p>
            <a:r>
              <a:rPr lang="en-GB" sz="2000" dirty="0"/>
              <a:t> </a:t>
            </a:r>
            <a:endParaRPr lang="en-GB" sz="1800" dirty="0"/>
          </a:p>
          <a:p>
            <a:r>
              <a:rPr lang="en-GB" sz="1800" dirty="0"/>
              <a:t>With voltage peak moves left but looks </a:t>
            </a:r>
            <a:r>
              <a:rPr lang="en-GB" sz="1800" dirty="0" smtClean="0"/>
              <a:t>“nicer”, also detection efficiency drops.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4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19" y="1846729"/>
            <a:ext cx="4971516" cy="37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remarks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990600"/>
            <a:ext cx="4355467" cy="5453063"/>
          </a:xfrm>
        </p:spPr>
        <p:txBody>
          <a:bodyPr/>
          <a:lstStyle/>
          <a:p>
            <a:r>
              <a:rPr lang="en-GB" dirty="0" smtClean="0"/>
              <a:t>Acquisition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X-ray tube 40 </a:t>
            </a:r>
            <a:r>
              <a:rPr lang="en-GB" b="0" dirty="0" err="1" smtClean="0"/>
              <a:t>kVp</a:t>
            </a:r>
            <a:r>
              <a:rPr lang="en-GB" b="0" dirty="0" smtClean="0"/>
              <a:t>, 100 </a:t>
            </a:r>
            <a:r>
              <a:rPr lang="en-GB" b="0" dirty="0" err="1" smtClean="0"/>
              <a:t>uA</a:t>
            </a:r>
            <a:endParaRPr lang="en-GB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Output 1 </a:t>
            </a:r>
            <a:r>
              <a:rPr lang="en-GB" b="0" dirty="0" err="1" smtClean="0"/>
              <a:t>Mohm</a:t>
            </a:r>
            <a:r>
              <a:rPr lang="en-GB" b="0" dirty="0" smtClean="0"/>
              <a:t>, 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Trigger level: 5 mV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Trigger window: 200 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Improved algorithm for </a:t>
            </a:r>
            <a:r>
              <a:rPr lang="en-GB" b="0" dirty="0"/>
              <a:t>r</a:t>
            </a:r>
            <a:r>
              <a:rPr lang="en-GB" b="0" dirty="0" smtClean="0"/>
              <a:t>ise time extraction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AE128-F7FE-40A4-B88C-C9A33656090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Dima Maneuski, Strip CMOS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0163" y="1299882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Good waveform example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9459" y="5844988"/>
            <a:ext cx="2824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Noise extraction region up to magenta line</a:t>
            </a:r>
            <a:endParaRPr lang="en-GB" sz="1100" b="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25671" y="4778188"/>
            <a:ext cx="345141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56095" y="2922494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Rise time extraction region </a:t>
            </a:r>
            <a:endParaRPr lang="en-GB" sz="1100" b="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58245" y="3184104"/>
            <a:ext cx="524509" cy="739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53100" y="2618910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Peak position</a:t>
            </a:r>
            <a:endParaRPr lang="en-GB" sz="1100" b="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85755" y="2573905"/>
            <a:ext cx="362500" cy="175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8095" y="4149080"/>
            <a:ext cx="6783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 smtClean="0"/>
              <a:t>3 sigma</a:t>
            </a:r>
            <a:endParaRPr lang="en-GB" sz="1100" b="0" dirty="0"/>
          </a:p>
        </p:txBody>
      </p:sp>
    </p:spTree>
    <p:extLst>
      <p:ext uri="{BB962C8B-B14F-4D97-AF65-F5344CB8AC3E}">
        <p14:creationId xmlns:p14="http://schemas.microsoft.com/office/powerpoint/2010/main" val="35993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tested?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DAC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Bias voltages -40, -70 [V]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err="1" smtClean="0"/>
              <a:t>Nb</a:t>
            </a:r>
            <a:r>
              <a:rPr lang="en-GB" b="0" dirty="0" smtClean="0"/>
              <a:t> target (15 </a:t>
            </a:r>
            <a:r>
              <a:rPr lang="en-GB" b="0" dirty="0" err="1" smtClean="0"/>
              <a:t>keV</a:t>
            </a:r>
            <a:r>
              <a:rPr lang="en-GB" b="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APA6, OUTPUT 5 (middle pixel)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Peak position, rise time</a:t>
            </a:r>
            <a:endParaRPr lang="en-GB" b="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D89558-054E-4782-9D02-EE2D4EB6602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DACs do we have?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9" y="1182993"/>
            <a:ext cx="9348787" cy="506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35624" y="1075765"/>
            <a:ext cx="959223" cy="10578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12022" y="87571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Adjusts gain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02183"/>
              </p:ext>
            </p:extLst>
          </p:nvPr>
        </p:nvGraphicFramePr>
        <p:xfrm>
          <a:off x="6027317" y="967058"/>
          <a:ext cx="3573882" cy="1808480"/>
        </p:xfrm>
        <a:graphic>
          <a:graphicData uri="http://schemas.openxmlformats.org/drawingml/2006/table">
            <a:tbl>
              <a:tblPr/>
              <a:tblGrid>
                <a:gridCol w="570015"/>
                <a:gridCol w="723489"/>
                <a:gridCol w="2280378"/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Typical value</a:t>
                      </a:r>
                      <a:endParaRPr lang="en-US" sz="9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 change?</a:t>
                      </a:r>
                      <a:endParaRPr lang="en-US" sz="9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VPFB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2.65V to 2.8V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adjust gain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VNSF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0.5V to 0.8V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adjust to your output load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VCasc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2.6V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needed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VPload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2.1V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needed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1V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needed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VNBias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250mV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needed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>
            <a:stCxn id="9" idx="1"/>
            <a:endCxn id="7" idx="6"/>
          </p:cNvCxnSpPr>
          <p:nvPr/>
        </p:nvCxnSpPr>
        <p:spPr>
          <a:xfrm flipH="1">
            <a:off x="3594847" y="1075765"/>
            <a:ext cx="717175" cy="528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56844" y="3818965"/>
            <a:ext cx="959223" cy="10578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endCxn id="15" idx="4"/>
          </p:cNvCxnSpPr>
          <p:nvPr/>
        </p:nvCxnSpPr>
        <p:spPr>
          <a:xfrm flipV="1">
            <a:off x="4094713" y="4876800"/>
            <a:ext cx="741743" cy="573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5431" y="5456674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Adjusts SF current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74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VPFB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2" y="1303913"/>
            <a:ext cx="8907119" cy="4467849"/>
          </a:xfrm>
        </p:spPr>
      </p:pic>
    </p:spTree>
    <p:extLst>
      <p:ext uri="{BB962C8B-B14F-4D97-AF65-F5344CB8AC3E}">
        <p14:creationId xmlns:p14="http://schemas.microsoft.com/office/powerpoint/2010/main" val="39222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VNSF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0" y="1406996"/>
            <a:ext cx="8897592" cy="46202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4" y="1276350"/>
            <a:ext cx="9093705" cy="47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VPFB variation : spectrum -40V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1459" y="798160"/>
            <a:ext cx="161514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DACS_04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2500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705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DACS_03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b="0" dirty="0" smtClean="0"/>
              <a:t>DAC 3 (</a:t>
            </a:r>
            <a:r>
              <a:rPr lang="en-GB" sz="900" b="0" dirty="0" err="1" smtClean="0"/>
              <a:t>iNSF</a:t>
            </a:r>
            <a:r>
              <a:rPr lang="en-GB" sz="900" b="0" dirty="0" smtClean="0"/>
              <a:t>)      = 750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dirty="0" smtClean="0"/>
              <a:t>DAC 6 (</a:t>
            </a:r>
            <a:r>
              <a:rPr lang="en-GB" sz="900" dirty="0" err="1" smtClean="0"/>
              <a:t>iFB</a:t>
            </a:r>
            <a:r>
              <a:rPr lang="en-GB" sz="900" dirty="0" smtClean="0"/>
              <a:t>)       = 2600</a:t>
            </a:r>
            <a:endParaRPr lang="en-GB" sz="900" dirty="0"/>
          </a:p>
        </p:txBody>
      </p:sp>
      <p:sp>
        <p:nvSpPr>
          <p:cNvPr id="11" name="Rectangle 10"/>
          <p:cNvSpPr/>
          <p:nvPr/>
        </p:nvSpPr>
        <p:spPr>
          <a:xfrm>
            <a:off x="4230914" y="798160"/>
            <a:ext cx="170905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DACS_00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2700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0428" y="796101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DACS_01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2800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9486" y="784489"/>
            <a:ext cx="18560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DACS_02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2900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2" y="2109288"/>
            <a:ext cx="2954056" cy="2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9" y="2409170"/>
            <a:ext cx="1706952" cy="13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29" y="4251786"/>
            <a:ext cx="2930655" cy="219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18" y="4512469"/>
            <a:ext cx="1582196" cy="1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7" y="2349041"/>
            <a:ext cx="2314575" cy="1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66" y="4226085"/>
            <a:ext cx="2785924" cy="20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72" y="2409170"/>
            <a:ext cx="2096828" cy="15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83" y="2349041"/>
            <a:ext cx="1538288" cy="12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44037" idx="0"/>
          </p:cNvCxnSpPr>
          <p:nvPr/>
        </p:nvCxnSpPr>
        <p:spPr>
          <a:xfrm>
            <a:off x="3118757" y="21447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99728" y="22971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85232" y="214504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9926" y="209311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01100" y="2150937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052" y="5212043"/>
            <a:ext cx="1469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Waveform ripples</a:t>
            </a:r>
            <a:endParaRPr lang="en-GB" sz="1200" dirty="0"/>
          </a:p>
        </p:txBody>
      </p:sp>
      <p:cxnSp>
        <p:nvCxnSpPr>
          <p:cNvPr id="36" name="Straight Arrow Connector 35"/>
          <p:cNvCxnSpPr>
            <a:stCxn id="19" idx="0"/>
          </p:cNvCxnSpPr>
          <p:nvPr/>
        </p:nvCxnSpPr>
        <p:spPr>
          <a:xfrm flipV="1">
            <a:off x="918741" y="2857500"/>
            <a:ext cx="1014834" cy="2354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9" idx="0"/>
          </p:cNvCxnSpPr>
          <p:nvPr/>
        </p:nvCxnSpPr>
        <p:spPr>
          <a:xfrm flipV="1">
            <a:off x="918741" y="4886325"/>
            <a:ext cx="2388787" cy="325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VPFB variation </a:t>
            </a:r>
            <a:r>
              <a:rPr lang="en-GB" dirty="0" smtClean="0"/>
              <a:t>: rise time -</a:t>
            </a:r>
            <a:r>
              <a:rPr lang="en-GB" dirty="0"/>
              <a:t>40V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1459" y="798160"/>
            <a:ext cx="161514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DACS_04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2500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705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DACS_03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b="0" dirty="0" smtClean="0"/>
              <a:t>DAC 3 (</a:t>
            </a:r>
            <a:r>
              <a:rPr lang="en-GB" sz="900" b="0" dirty="0" err="1" smtClean="0"/>
              <a:t>iNSF</a:t>
            </a:r>
            <a:r>
              <a:rPr lang="en-GB" sz="900" b="0" dirty="0" smtClean="0"/>
              <a:t>)      = 750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dirty="0" smtClean="0"/>
              <a:t>DAC 6 (</a:t>
            </a:r>
            <a:r>
              <a:rPr lang="en-GB" sz="900" dirty="0" err="1" smtClean="0"/>
              <a:t>iFB</a:t>
            </a:r>
            <a:r>
              <a:rPr lang="en-GB" sz="900" dirty="0" smtClean="0"/>
              <a:t>)       = 2600</a:t>
            </a:r>
            <a:endParaRPr lang="en-GB" sz="900" dirty="0"/>
          </a:p>
        </p:txBody>
      </p:sp>
      <p:sp>
        <p:nvSpPr>
          <p:cNvPr id="11" name="Rectangle 10"/>
          <p:cNvSpPr/>
          <p:nvPr/>
        </p:nvSpPr>
        <p:spPr>
          <a:xfrm>
            <a:off x="4230914" y="798160"/>
            <a:ext cx="170905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DACS_00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2700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0428" y="796101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DACS_01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2800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9486" y="784489"/>
            <a:ext cx="18560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DACS_02</a:t>
            </a:r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b="0" dirty="0"/>
              <a:t>DAC 3 (</a:t>
            </a:r>
            <a:r>
              <a:rPr lang="en-GB" sz="900" b="0" dirty="0" err="1"/>
              <a:t>iNSF</a:t>
            </a:r>
            <a:r>
              <a:rPr lang="en-GB" sz="900" b="0" dirty="0"/>
              <a:t>)      = 750</a:t>
            </a:r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dirty="0"/>
              <a:t>DAC 6 (</a:t>
            </a:r>
            <a:r>
              <a:rPr lang="en-GB" sz="900" dirty="0" err="1"/>
              <a:t>iFB</a:t>
            </a:r>
            <a:r>
              <a:rPr lang="en-GB" sz="900" dirty="0"/>
              <a:t>)       = 2900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18757" y="21447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99728" y="22971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85232" y="214504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9926" y="209311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01100" y="2150937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54" y="2558926"/>
            <a:ext cx="2314575" cy="1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47" y="4513555"/>
            <a:ext cx="2504168" cy="18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04" y="2646656"/>
            <a:ext cx="219757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15" y="4404185"/>
            <a:ext cx="2736884" cy="205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6" y="2558928"/>
            <a:ext cx="2314572" cy="173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VNSF variation : spectrum </a:t>
            </a:r>
            <a:r>
              <a:rPr lang="en-GB" dirty="0"/>
              <a:t>-40V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3292F-2C09-4F6E-95AA-5B2B25FDC46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26 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Dima Maneuski, Strip CMOS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1459" y="798160"/>
            <a:ext cx="161514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DACS_09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600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</a:t>
            </a:r>
            <a:r>
              <a:rPr lang="en-GB" sz="900" b="0" dirty="0" smtClean="0"/>
              <a:t>2700</a:t>
            </a:r>
            <a:endParaRPr lang="en-GB" sz="900" b="0" dirty="0"/>
          </a:p>
        </p:txBody>
      </p:sp>
      <p:sp>
        <p:nvSpPr>
          <p:cNvPr id="9" name="Rectangle 8"/>
          <p:cNvSpPr/>
          <p:nvPr/>
        </p:nvSpPr>
        <p:spPr>
          <a:xfrm>
            <a:off x="2217057" y="798160"/>
            <a:ext cx="1803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DACS_08</a:t>
            </a:r>
          </a:p>
          <a:p>
            <a:r>
              <a:rPr lang="en-GB" sz="900" b="0" dirty="0" smtClean="0"/>
              <a:t>DAC 1 (</a:t>
            </a:r>
            <a:r>
              <a:rPr lang="en-GB" sz="900" b="0" dirty="0" err="1" smtClean="0"/>
              <a:t>VPLoad</a:t>
            </a:r>
            <a:r>
              <a:rPr lang="en-GB" sz="900" b="0" dirty="0" smtClean="0"/>
              <a:t>) = 2100</a:t>
            </a:r>
          </a:p>
          <a:p>
            <a:r>
              <a:rPr lang="en-GB" sz="900" b="0" dirty="0" smtClean="0"/>
              <a:t>DAC 2 (</a:t>
            </a:r>
            <a:r>
              <a:rPr lang="en-GB" sz="900" b="0" dirty="0" err="1" smtClean="0"/>
              <a:t>Casc</a:t>
            </a:r>
            <a:r>
              <a:rPr lang="en-GB" sz="900" b="0" dirty="0" smtClean="0"/>
              <a:t>)      = 2600</a:t>
            </a:r>
          </a:p>
          <a:p>
            <a:r>
              <a:rPr lang="en-GB" sz="900" dirty="0" smtClean="0"/>
              <a:t>DAC 3 (</a:t>
            </a:r>
            <a:r>
              <a:rPr lang="en-GB" sz="900" dirty="0" err="1" smtClean="0"/>
              <a:t>iNSF</a:t>
            </a:r>
            <a:r>
              <a:rPr lang="en-GB" sz="900" dirty="0" smtClean="0"/>
              <a:t>)      = 700</a:t>
            </a:r>
          </a:p>
          <a:p>
            <a:r>
              <a:rPr lang="en-GB" sz="900" b="0" dirty="0" smtClean="0"/>
              <a:t>DAC 4 (</a:t>
            </a:r>
            <a:r>
              <a:rPr lang="en-GB" sz="900" b="0" dirty="0" err="1" smtClean="0"/>
              <a:t>iN</a:t>
            </a:r>
            <a:r>
              <a:rPr lang="en-GB" sz="900" b="0" dirty="0" smtClean="0"/>
              <a:t>)          =1000</a:t>
            </a:r>
          </a:p>
          <a:p>
            <a:r>
              <a:rPr lang="en-GB" sz="900" b="0" dirty="0" smtClean="0"/>
              <a:t>DAC 5 (</a:t>
            </a:r>
            <a:r>
              <a:rPr lang="en-GB" sz="900" b="0" dirty="0" err="1" smtClean="0"/>
              <a:t>iBias</a:t>
            </a:r>
            <a:r>
              <a:rPr lang="en-GB" sz="900" b="0" dirty="0" smtClean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0914" y="798160"/>
            <a:ext cx="170905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DACS_05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800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0428" y="796101"/>
            <a:ext cx="14986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DACS_06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900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9486" y="784489"/>
            <a:ext cx="18560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DACS_07</a:t>
            </a:r>
            <a:endParaRPr lang="en-GB" sz="900" dirty="0"/>
          </a:p>
          <a:p>
            <a:r>
              <a:rPr lang="en-GB" sz="900" b="0" dirty="0"/>
              <a:t>DAC 1 (</a:t>
            </a:r>
            <a:r>
              <a:rPr lang="en-GB" sz="900" b="0" dirty="0" err="1"/>
              <a:t>VPLoad</a:t>
            </a:r>
            <a:r>
              <a:rPr lang="en-GB" sz="900" b="0" dirty="0"/>
              <a:t>) = 2100</a:t>
            </a:r>
          </a:p>
          <a:p>
            <a:r>
              <a:rPr lang="en-GB" sz="900" b="0" dirty="0"/>
              <a:t>DAC 2 (</a:t>
            </a:r>
            <a:r>
              <a:rPr lang="en-GB" sz="900" b="0" dirty="0" err="1"/>
              <a:t>Casc</a:t>
            </a:r>
            <a:r>
              <a:rPr lang="en-GB" sz="900" b="0" dirty="0"/>
              <a:t>)      = 2600</a:t>
            </a:r>
          </a:p>
          <a:p>
            <a:r>
              <a:rPr lang="en-GB" sz="900" dirty="0"/>
              <a:t>DAC 3 (</a:t>
            </a:r>
            <a:r>
              <a:rPr lang="en-GB" sz="900" dirty="0" err="1"/>
              <a:t>iNSF</a:t>
            </a:r>
            <a:r>
              <a:rPr lang="en-GB" sz="900" dirty="0"/>
              <a:t>)      = </a:t>
            </a:r>
            <a:r>
              <a:rPr lang="en-GB" sz="900" dirty="0" smtClean="0"/>
              <a:t>1000</a:t>
            </a:r>
            <a:endParaRPr lang="en-GB" sz="900" dirty="0"/>
          </a:p>
          <a:p>
            <a:r>
              <a:rPr lang="en-GB" sz="900" b="0" dirty="0"/>
              <a:t>DAC 4 (</a:t>
            </a:r>
            <a:r>
              <a:rPr lang="en-GB" sz="900" b="0" dirty="0" err="1"/>
              <a:t>iN</a:t>
            </a:r>
            <a:r>
              <a:rPr lang="en-GB" sz="900" b="0" dirty="0"/>
              <a:t>)          =1000</a:t>
            </a:r>
          </a:p>
          <a:p>
            <a:r>
              <a:rPr lang="en-GB" sz="900" b="0" dirty="0"/>
              <a:t>DAC 5 (</a:t>
            </a:r>
            <a:r>
              <a:rPr lang="en-GB" sz="900" b="0" dirty="0" err="1"/>
              <a:t>iBias</a:t>
            </a:r>
            <a:r>
              <a:rPr lang="en-GB" sz="900" b="0" dirty="0"/>
              <a:t>)     = 150</a:t>
            </a:r>
          </a:p>
          <a:p>
            <a:r>
              <a:rPr lang="en-GB" sz="900" b="0" dirty="0"/>
              <a:t>DAC 6 (</a:t>
            </a:r>
            <a:r>
              <a:rPr lang="en-GB" sz="900" b="0" dirty="0" err="1"/>
              <a:t>iFB</a:t>
            </a:r>
            <a:r>
              <a:rPr lang="en-GB" sz="900" b="0" dirty="0"/>
              <a:t>)       = 2700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18757" y="21447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99728" y="2297111"/>
            <a:ext cx="0" cy="210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85232" y="214504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19926" y="2093116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01100" y="2150937"/>
            <a:ext cx="0" cy="407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7" y="2636172"/>
            <a:ext cx="2357863" cy="17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9" y="2795816"/>
            <a:ext cx="13803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43" y="4251786"/>
            <a:ext cx="289622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31" y="4633913"/>
            <a:ext cx="124998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17" y="2501105"/>
            <a:ext cx="2381250" cy="178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19" y="2959558"/>
            <a:ext cx="972952" cy="78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96" y="4404186"/>
            <a:ext cx="2357863" cy="17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40" y="4550569"/>
            <a:ext cx="130922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87" y="2585911"/>
            <a:ext cx="2164013" cy="162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77" y="2811921"/>
            <a:ext cx="1162523" cy="93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12Slid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HD:Users:margarete:Desktop:templates:FacultyPPTtemps:standard12Slide.pot</Template>
  <TotalTime>21891</TotalTime>
  <Words>766</Words>
  <Application>Microsoft Office PowerPoint</Application>
  <PresentationFormat>A4 Paper (210x297 mm)</PresentationFormat>
  <Paragraphs>307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standard12Slide</vt:lpstr>
      <vt:lpstr>Custom Design</vt:lpstr>
      <vt:lpstr>Characterisation of AMS Chess 1 chip with fluorescence X-rays</vt:lpstr>
      <vt:lpstr>General remarks</vt:lpstr>
      <vt:lpstr>What was tested?</vt:lpstr>
      <vt:lpstr>What DACs do we have?</vt:lpstr>
      <vt:lpstr>VPFB</vt:lpstr>
      <vt:lpstr>VNSF</vt:lpstr>
      <vt:lpstr>VPFB variation : spectrum -40V</vt:lpstr>
      <vt:lpstr>VPFB variation : rise time -40V</vt:lpstr>
      <vt:lpstr>VNSF variation : spectrum -40V</vt:lpstr>
      <vt:lpstr>VNSF variation : rise time -40V</vt:lpstr>
      <vt:lpstr>VPFB variation : spectrum -70V</vt:lpstr>
      <vt:lpstr>VPFB variation : rise time -70V</vt:lpstr>
      <vt:lpstr>VNSF variation : spectrum -70V</vt:lpstr>
      <vt:lpstr>VNSF variation : rise time -70V</vt:lpstr>
      <vt:lpstr>Conclusions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Dima Maneuski University of Glasgow</dc:title>
  <dc:creator>Dima Maneuski</dc:creator>
  <cp:lastModifiedBy>Dima Maneuski</cp:lastModifiedBy>
  <cp:revision>2376</cp:revision>
  <cp:lastPrinted>2007-12-20T16:37:02Z</cp:lastPrinted>
  <dcterms:created xsi:type="dcterms:W3CDTF">2008-05-15T08:37:03Z</dcterms:created>
  <dcterms:modified xsi:type="dcterms:W3CDTF">2016-04-26T14:54:44Z</dcterms:modified>
</cp:coreProperties>
</file>