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73" r:id="rId2"/>
    <p:sldId id="333" r:id="rId3"/>
    <p:sldId id="334" r:id="rId4"/>
    <p:sldId id="335" r:id="rId5"/>
    <p:sldId id="299" r:id="rId6"/>
    <p:sldId id="328" r:id="rId7"/>
    <p:sldId id="332" r:id="rId8"/>
    <p:sldId id="329" r:id="rId9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FFCC"/>
    <a:srgbClr val="CCFFCC"/>
    <a:srgbClr val="FFCC99"/>
    <a:srgbClr val="CCECFF"/>
    <a:srgbClr val="33CC33"/>
    <a:srgbClr val="FFCCFF"/>
    <a:srgbClr val="CC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60" autoAdjust="0"/>
    <p:restoredTop sz="98305" autoAdjust="0"/>
  </p:normalViewPr>
  <p:slideViewPr>
    <p:cSldViewPr snapToGrid="0">
      <p:cViewPr varScale="1">
        <p:scale>
          <a:sx n="113" d="100"/>
          <a:sy n="113" d="100"/>
        </p:scale>
        <p:origin x="-15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15/04/2016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15/04/2016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15/04/2016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15/04/2016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15/04/2016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15/04/2016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lab.cern.ch/ABCNPrim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Next steps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200" dirty="0" smtClean="0"/>
              <a:t>15</a:t>
            </a:r>
            <a:r>
              <a:rPr lang="en-GB" sz="3200" dirty="0" smtClean="0"/>
              <a:t> April 2016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W. Fedorko, J. J. John, M. Warren</a:t>
            </a:r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Recap where we are</a:t>
            </a:r>
          </a:p>
          <a:p>
            <a:endParaRPr lang="en-GB" sz="2400" dirty="0" smtClean="0"/>
          </a:p>
          <a:p>
            <a:r>
              <a:rPr lang="en-GB" sz="2400" dirty="0" smtClean="0"/>
              <a:t>Go over repositories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 smtClean="0"/>
              <a:t>Discuss steps for next 2 weeks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Present status and repositories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 hardware steps are mapped out.</a:t>
            </a:r>
          </a:p>
          <a:p>
            <a:endParaRPr lang="en-GB" sz="2000" dirty="0" smtClean="0"/>
          </a:p>
          <a:p>
            <a:r>
              <a:rPr lang="en-GB" sz="2000" dirty="0" smtClean="0"/>
              <a:t>Two repositories have been set up for the code:</a:t>
            </a:r>
          </a:p>
          <a:p>
            <a:endParaRPr lang="en-GB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000" dirty="0" err="1" smtClean="0"/>
              <a:t>GitLab</a:t>
            </a:r>
            <a:r>
              <a:rPr lang="en-GB" sz="2000" dirty="0" smtClean="0"/>
              <a:t> at CERN for detailed, iterative development of the ABCN’ and the </a:t>
            </a:r>
            <a:r>
              <a:rPr lang="en-GB" sz="2000" dirty="0" smtClean="0"/>
              <a:t>CHESS-2 Data Emulator: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>
                <a:solidFill>
                  <a:srgbClr val="0000FF"/>
                </a:solidFill>
                <a:hlinkClick r:id="rId2"/>
              </a:rPr>
              <a:t>https://gitlab.cern.ch/ABCNPrime/</a:t>
            </a:r>
            <a:r>
              <a:rPr lang="en-GB" sz="2000" dirty="0" smtClean="0">
                <a:solidFill>
                  <a:srgbClr val="0000FF"/>
                </a:solidFill>
                <a:hlinkClick r:id="rId2"/>
              </a:rPr>
              <a:t> </a:t>
            </a:r>
            <a:r>
              <a:rPr lang="en-GB" sz="2000" dirty="0" smtClean="0"/>
              <a:t>- </a:t>
            </a:r>
            <a:r>
              <a:rPr lang="en-GB" sz="2000" dirty="0" err="1" smtClean="0"/>
              <a:t>ABCNPrimeFPGAEmulator</a:t>
            </a:r>
            <a:r>
              <a:rPr lang="en-GB" sz="2000" dirty="0" smtClean="0"/>
              <a:t> and Chess2FPGAEmulator</a:t>
            </a: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/>
              <a:t>Sub-folders within the ITSDAQ repository (SVN at CERN) to add the ABCN’ and CHESS-2 data emulator blocks as needed: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&lt;will add link after meeting&gt;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Note, this is an import of the present ABC130* code. Probably good to keep this as ABC130* code, for future DAQ work.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So I think we want to add an </a:t>
            </a:r>
            <a:r>
              <a:rPr lang="en-GB" sz="2000" dirty="0" err="1" smtClean="0"/>
              <a:t>ABCNPrime</a:t>
            </a:r>
            <a:r>
              <a:rPr lang="en-GB" sz="2000" dirty="0" smtClean="0"/>
              <a:t> subfolder as well. 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695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R</a:t>
            </a:r>
            <a:r>
              <a:rPr lang="en-GB" sz="3600" dirty="0" smtClean="0">
                <a:solidFill>
                  <a:srgbClr val="0000FF"/>
                </a:solidFill>
              </a:rPr>
              <a:t>epositories, continued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Proposal for how to use these: we could iterate the ABCN’ and C-2 DEM code in the </a:t>
            </a:r>
            <a:r>
              <a:rPr lang="en-GB" sz="2000" dirty="0" err="1" smtClean="0"/>
              <a:t>GitLab</a:t>
            </a:r>
            <a:r>
              <a:rPr lang="en-GB" sz="2000" dirty="0" smtClean="0"/>
              <a:t>, compile to Xilinx blocks (.</a:t>
            </a:r>
            <a:r>
              <a:rPr lang="en-GB" sz="2000" dirty="0" err="1" smtClean="0"/>
              <a:t>ngd</a:t>
            </a:r>
            <a:r>
              <a:rPr lang="en-GB" sz="2000" dirty="0" smtClean="0"/>
              <a:t>) and include those in the ITSDAQ repository.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That isolates ITSDAQ from many ABCN’ code commits, which seems like a good thing.</a:t>
            </a:r>
            <a:br>
              <a:rPr lang="en-GB" sz="2000" dirty="0" smtClean="0"/>
            </a:br>
            <a:endParaRPr lang="en-GB" sz="2000" dirty="0" smtClean="0"/>
          </a:p>
          <a:p>
            <a:r>
              <a:rPr lang="en-GB" sz="2000" dirty="0" smtClean="0"/>
              <a:t>At the same time, all our initial development will be ABCN’ running within ITSDAQ, with or without the CHESS-2 Data Emulator, so they are naturally linked.</a:t>
            </a:r>
          </a:p>
        </p:txBody>
      </p:sp>
    </p:spTree>
    <p:extLst>
      <p:ext uri="{BB962C8B-B14F-4D97-AF65-F5344CB8AC3E}">
        <p14:creationId xmlns:p14="http://schemas.microsoft.com/office/powerpoint/2010/main" val="404530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The work </a:t>
            </a:r>
            <a:r>
              <a:rPr lang="en-GB" sz="3600" dirty="0" smtClean="0">
                <a:solidFill>
                  <a:srgbClr val="0000FF"/>
                </a:solidFill>
              </a:rPr>
              <a:t>ahead </a:t>
            </a:r>
            <a:r>
              <a:rPr lang="en-GB" sz="3600" dirty="0" smtClean="0"/>
              <a:t>(review, from previous)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List of main tasks: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rgbClr val="0000FF"/>
                </a:solidFill>
              </a:rPr>
              <a:t>Basic infrastructure / getting started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rgbClr val="0000FF"/>
                </a:solidFill>
              </a:rPr>
              <a:t>Phase 1 – on Nexys Video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Adapt the ABC130* star HDL code to the ABCN’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Adapt ITSDAQ firmware and software to read out the ABCN’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Creating a CHESS-2 data </a:t>
            </a:r>
            <a:r>
              <a:rPr lang="en-GB" sz="1600" dirty="0" smtClean="0"/>
              <a:t>emulator</a:t>
            </a:r>
            <a:endParaRPr lang="en-GB" sz="2000" dirty="0" smtClean="0"/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00FF"/>
                </a:solidFill>
              </a:rPr>
              <a:t>Phase 2 </a:t>
            </a:r>
            <a:r>
              <a:rPr lang="en-GB" sz="2000" dirty="0">
                <a:solidFill>
                  <a:srgbClr val="0000FF"/>
                </a:solidFill>
              </a:rPr>
              <a:t>- running ABCN’ on one FPGA board and the DAQ on a 2nd FPGA board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00FF"/>
                </a:solidFill>
              </a:rPr>
              <a:t>Phase 3 – on HSIO-2 with CHESS-2 daughterboard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Port the ABCN’ to the HSIO-2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Commission/debug </a:t>
            </a:r>
            <a:r>
              <a:rPr lang="en-GB" dirty="0" smtClean="0"/>
              <a:t>with CHESS-2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00FF"/>
                </a:solidFill>
              </a:rPr>
              <a:t>Phase 4 – on CMOS demonstrator module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Help specify the CMOS demonstrator module (FPGA aspects)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Port the ABCN’ to the FPGAs on the hybrid/PCB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Commission/debug ABCN’ running on the module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34869" y="4378066"/>
            <a:ext cx="1327337" cy="1631216"/>
          </a:xfrm>
          <a:prstGeom prst="rect">
            <a:avLst/>
          </a:prstGeom>
          <a:noFill/>
          <a:ln w="158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+ merge in finalised ABC130* interface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n-GB" sz="20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(L0tag etc)</a:t>
            </a:r>
          </a:p>
        </p:txBody>
      </p:sp>
    </p:spTree>
    <p:extLst>
      <p:ext uri="{BB962C8B-B14F-4D97-AF65-F5344CB8AC3E}">
        <p14:creationId xmlns:p14="http://schemas.microsoft.com/office/powerpoint/2010/main" val="28627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Basic infrastructure - 1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00657"/>
              </p:ext>
            </p:extLst>
          </p:nvPr>
        </p:nvGraphicFramePr>
        <p:xfrm>
          <a:off x="457198" y="1358898"/>
          <a:ext cx="8410576" cy="520676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505577"/>
                <a:gridCol w="1904999"/>
              </a:tblGrid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Task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Who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Obtain</a:t>
                      </a:r>
                      <a:r>
                        <a:rPr lang="en-GB" baseline="0" dirty="0" smtClean="0"/>
                        <a:t> Nexys Video board, </a:t>
                      </a:r>
                      <a:r>
                        <a:rPr lang="en-GB" sz="1600" baseline="0" dirty="0" smtClean="0">
                          <a:solidFill>
                            <a:srgbClr val="0000FF"/>
                          </a:solidFill>
                        </a:rPr>
                        <a:t>-- Oxford has one, thanks to Peter and Bruce for the loan.</a:t>
                      </a:r>
                      <a:endParaRPr lang="en-GB" baseline="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GB" baseline="0" dirty="0" smtClean="0"/>
                        <a:t>Test with current ITSDAQ firmware and software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rgbClr val="0000FF"/>
                          </a:solidFill>
                        </a:rPr>
                        <a:t>After discussion: it is some work to get communications set up to a Nexys Video with ITSDAQ, so allow some time for this. The steps are: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need a PC with a second network interface – extra card or USB network interface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programme the ITSDAQ firmware for Nexys V into the EEPROM </a:t>
                      </a: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</a:rPr>
                        <a:t>onboard</a:t>
                      </a:r>
                      <a:endParaRPr lang="en-GB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talk to it via the ITSDAQ software (get from SVN, compile with ROOT)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</a:rPr>
                        <a:t>WireShark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is useful for monitoring network activity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There is a pushbutton to send a packet out of the Nexys V to the PC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It would be useful if we could write a register to gain control of the LEDs, then write another register to set the LEDs (sanity check/</a:t>
                      </a: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</a:rPr>
                        <a:t>reasssurance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GB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All sites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Set up repositor</a:t>
                      </a:r>
                      <a:r>
                        <a:rPr lang="en-GB" baseline="0" dirty="0" smtClean="0"/>
                        <a:t>y</a:t>
                      </a:r>
                      <a:r>
                        <a:rPr lang="en-GB" dirty="0" smtClean="0"/>
                        <a:t> for ABCN’ with</a:t>
                      </a:r>
                      <a:r>
                        <a:rPr lang="en-GB" baseline="0" dirty="0" smtClean="0"/>
                        <a:t> current ABC130* code</a:t>
                      </a:r>
                    </a:p>
                    <a:p>
                      <a:r>
                        <a:rPr lang="en-GB" baseline="0" dirty="0" smtClean="0">
                          <a:solidFill>
                            <a:srgbClr val="0000FF"/>
                          </a:solidFill>
                        </a:rPr>
                        <a:t>Done: gitlab.cern.ch/</a:t>
                      </a:r>
                      <a:r>
                        <a:rPr lang="en-GB" baseline="0" dirty="0" err="1" smtClean="0">
                          <a:solidFill>
                            <a:srgbClr val="0000FF"/>
                          </a:solidFill>
                        </a:rPr>
                        <a:t>ABCNPrime</a:t>
                      </a:r>
                      <a:r>
                        <a:rPr lang="en-GB" baseline="0" dirty="0" smtClean="0">
                          <a:solidFill>
                            <a:srgbClr val="0000FF"/>
                          </a:solidFill>
                        </a:rPr>
                        <a:t>/, with 2 projects:</a:t>
                      </a:r>
                    </a:p>
                    <a:p>
                      <a:pPr lvl="1"/>
                      <a:r>
                        <a:rPr lang="en-GB" baseline="0" dirty="0" err="1" smtClean="0">
                          <a:solidFill>
                            <a:srgbClr val="0000FF"/>
                          </a:solidFill>
                        </a:rPr>
                        <a:t>ABCNPrimeFPGAEmulator</a:t>
                      </a:r>
                      <a:endParaRPr lang="en-GB" baseline="0" dirty="0" smtClean="0">
                        <a:solidFill>
                          <a:srgbClr val="0000FF"/>
                        </a:solidFill>
                      </a:endParaRPr>
                    </a:p>
                    <a:p>
                      <a:pPr lvl="1"/>
                      <a:r>
                        <a:rPr lang="en-GB" baseline="0" dirty="0" smtClean="0">
                          <a:solidFill>
                            <a:srgbClr val="0000FF"/>
                          </a:solidFill>
                        </a:rPr>
                        <a:t>Chess2FPGAEmulator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Wojtek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796642"/>
            <a:ext cx="8795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Hardware, source code and repository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5560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Basic infrastructure - 2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211274"/>
              </p:ext>
            </p:extLst>
          </p:nvPr>
        </p:nvGraphicFramePr>
        <p:xfrm>
          <a:off x="457198" y="1358898"/>
          <a:ext cx="8410576" cy="486084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505577"/>
                <a:gridCol w="1904999"/>
              </a:tblGrid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Task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Who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Update ABC130* block diagram with bit widths (buses,</a:t>
                      </a:r>
                      <a:r>
                        <a:rPr lang="en-GB" baseline="0" dirty="0" smtClean="0"/>
                        <a:t> memories)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smtClean="0">
                          <a:solidFill>
                            <a:srgbClr val="0000FF"/>
                          </a:solidFill>
                        </a:rPr>
                        <a:t>In progress</a:t>
                      </a:r>
                      <a:endParaRPr lang="en-GB" dirty="0" smtClean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Jaya John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Prepare or generate diagram of ABC130* codebase</a:t>
                      </a:r>
                    </a:p>
                    <a:p>
                      <a:r>
                        <a:rPr lang="en-GB" dirty="0" smtClean="0">
                          <a:solidFill>
                            <a:srgbClr val="0000FF"/>
                          </a:solidFill>
                        </a:rPr>
                        <a:t>Instead</a:t>
                      </a:r>
                      <a:r>
                        <a:rPr lang="en-GB" baseline="0" dirty="0" smtClean="0">
                          <a:solidFill>
                            <a:srgbClr val="0000FF"/>
                          </a:solidFill>
                        </a:rPr>
                        <a:t> imported ABC130* code to ITSDAQ firmware base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Matt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Understand</a:t>
                      </a:r>
                      <a:r>
                        <a:rPr lang="en-GB" baseline="0" dirty="0" smtClean="0"/>
                        <a:t> current version of ABC130* serial interface – triggers and commands </a:t>
                      </a:r>
                      <a:r>
                        <a:rPr lang="en-GB" baseline="0" dirty="0" smtClean="0">
                          <a:solidFill>
                            <a:srgbClr val="0000FF"/>
                          </a:solidFill>
                          <a:sym typeface="Wingdings" panose="05000000000000000000" pitchFamily="2" charset="2"/>
                        </a:rPr>
                        <a:t> decide the way forward on the serial interface</a:t>
                      </a:r>
                    </a:p>
                    <a:p>
                      <a:endParaRPr lang="en-GB" sz="1600" baseline="0" dirty="0" smtClean="0">
                        <a:solidFill>
                          <a:srgbClr val="FF0066"/>
                        </a:solidFill>
                        <a:sym typeface="Wingdings" panose="05000000000000000000" pitchFamily="2" charset="2"/>
                      </a:endParaRPr>
                    </a:p>
                    <a:p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After discussion, we think we could use two possible interfaces from ITSDAQ to the ABCN’, in the time before the ABC130*-HCC* interface is finalised (L0tag etc)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re-use ABC130 serial interface (L0/</a:t>
                      </a: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Cmd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and R3/L1) – we get blocks for free, including in the ITSDAQ firmware and software, and the “TMU” block to control the CHESS-2 Data Emulator. 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(TMU = Trouble Making Unit, a block which acts like a separately-addressable chip on the L0/CMD bus)</a:t>
                      </a:r>
                      <a:endParaRPr lang="en-GB" sz="1600" baseline="0" dirty="0" smtClean="0">
                        <a:solidFill>
                          <a:schemeClr val="tx1"/>
                        </a:solidFill>
                        <a:sym typeface="Wingdings" panose="05000000000000000000" pitchFamily="2" charset="2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register read/write interface – which is what the commands resolve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Wojtek (with help from Matt and Jaya John)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796642"/>
            <a:ext cx="8795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ABC130* learning/reference materials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9734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Phase 1 – </a:t>
            </a:r>
            <a:r>
              <a:rPr lang="en-GB" sz="3600" dirty="0" smtClean="0">
                <a:solidFill>
                  <a:srgbClr val="0000FF"/>
                </a:solidFill>
              </a:rPr>
              <a:t>on Nexys Video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8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142432"/>
              </p:ext>
            </p:extLst>
          </p:nvPr>
        </p:nvGraphicFramePr>
        <p:xfrm>
          <a:off x="457198" y="787398"/>
          <a:ext cx="8410576" cy="563348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505577"/>
                <a:gridCol w="1904999"/>
              </a:tblGrid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Task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Who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Create</a:t>
                      </a:r>
                      <a:r>
                        <a:rPr lang="en-GB" b="1" baseline="0" dirty="0" smtClean="0"/>
                        <a:t> a CHESS-2 data emulator (DEM)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Generate random hits on emulated strips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Process hits</a:t>
                      </a:r>
                      <a:r>
                        <a:rPr lang="en-GB" baseline="0" dirty="0" smtClean="0"/>
                        <a:t> as CHESS-2 does, to output data in same format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Provide a control interface to DEM. It should look like one of the * series of chips – receive commands on the same serial line from the DAQ firmware.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rgbClr val="FF0066"/>
                          </a:solidFill>
                        </a:rPr>
                        <a:t>We</a:t>
                      </a:r>
                      <a:r>
                        <a:rPr lang="en-GB" sz="1600" baseline="0" dirty="0" smtClean="0">
                          <a:solidFill>
                            <a:srgbClr val="FF0066"/>
                          </a:solidFill>
                        </a:rPr>
                        <a:t> a</a:t>
                      </a:r>
                      <a:r>
                        <a:rPr lang="en-GB" sz="1600" dirty="0" smtClean="0">
                          <a:solidFill>
                            <a:srgbClr val="FF0066"/>
                          </a:solidFill>
                        </a:rPr>
                        <a:t>greed to revisit who</a:t>
                      </a:r>
                      <a:r>
                        <a:rPr lang="en-GB" sz="1600" baseline="0" dirty="0" smtClean="0">
                          <a:solidFill>
                            <a:srgbClr val="FF0066"/>
                          </a:solidFill>
                        </a:rPr>
                        <a:t> will do what, when we are further with the basics.</a:t>
                      </a:r>
                      <a:endParaRPr lang="en-GB" sz="1600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Adapt the ABC130* star HDL code to the ABCN’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Adapt widths</a:t>
                      </a:r>
                      <a:r>
                        <a:rPr lang="en-GB" baseline="0" dirty="0" smtClean="0"/>
                        <a:t> of FIFOs/memories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Look at intention of Cluster Finder, see what is applicable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Provide a * Command-to-SACI bridge, to control AMS-CHESS-2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baseline="0" dirty="0" smtClean="0"/>
                        <a:t>Provide a * Command-to-SPI bridge, to control TJ-CHESS-2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Adapt ITSDAQ firmware and software </a:t>
                      </a:r>
                      <a:r>
                        <a:rPr lang="en-GB" dirty="0" smtClean="0"/>
                        <a:t>to read out the ABCN’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Need</a:t>
                      </a:r>
                      <a:r>
                        <a:rPr lang="en-GB" baseline="0" dirty="0" smtClean="0"/>
                        <a:t> to use current serial line protocols as working in the present ABC130* code</a:t>
                      </a:r>
                      <a:br>
                        <a:rPr lang="en-GB" baseline="0" dirty="0" smtClean="0"/>
                      </a:br>
                      <a:r>
                        <a:rPr lang="en-GB" baseline="0" dirty="0" smtClean="0">
                          <a:solidFill>
                            <a:srgbClr val="0000FF"/>
                          </a:solidFill>
                        </a:rPr>
                        <a:t>see discussion though at the bottom of slide 4</a:t>
                      </a:r>
                      <a:endParaRPr lang="en-GB" dirty="0" smtClean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23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4294</TotalTime>
  <Words>757</Words>
  <Application>Microsoft Office PowerPoint</Application>
  <PresentationFormat>On-screen Show (4:3)</PresentationFormat>
  <Paragraphs>91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Next steps   15 April 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332</cp:revision>
  <cp:lastPrinted>2015-07-21T15:43:16Z</cp:lastPrinted>
  <dcterms:created xsi:type="dcterms:W3CDTF">2014-09-18T13:48:06Z</dcterms:created>
  <dcterms:modified xsi:type="dcterms:W3CDTF">2016-04-15T13:33:59Z</dcterms:modified>
</cp:coreProperties>
</file>