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1"/>
  </p:sldMasterIdLst>
  <p:notesMasterIdLst>
    <p:notesMasterId r:id="rId46"/>
  </p:notesMasterIdLst>
  <p:sldIdLst>
    <p:sldId id="256" r:id="rId2"/>
    <p:sldId id="297" r:id="rId3"/>
    <p:sldId id="274" r:id="rId4"/>
    <p:sldId id="275" r:id="rId5"/>
    <p:sldId id="302" r:id="rId6"/>
    <p:sldId id="279" r:id="rId7"/>
    <p:sldId id="295" r:id="rId8"/>
    <p:sldId id="280" r:id="rId9"/>
    <p:sldId id="281" r:id="rId10"/>
    <p:sldId id="282" r:id="rId11"/>
    <p:sldId id="296" r:id="rId12"/>
    <p:sldId id="283" r:id="rId13"/>
    <p:sldId id="260" r:id="rId14"/>
    <p:sldId id="286" r:id="rId15"/>
    <p:sldId id="293" r:id="rId16"/>
    <p:sldId id="273" r:id="rId17"/>
    <p:sldId id="272" r:id="rId18"/>
    <p:sldId id="305" r:id="rId19"/>
    <p:sldId id="303" r:id="rId20"/>
    <p:sldId id="304" r:id="rId21"/>
    <p:sldId id="306" r:id="rId22"/>
    <p:sldId id="284" r:id="rId23"/>
    <p:sldId id="307" r:id="rId24"/>
    <p:sldId id="301" r:id="rId25"/>
    <p:sldId id="287" r:id="rId26"/>
    <p:sldId id="288" r:id="rId27"/>
    <p:sldId id="289" r:id="rId28"/>
    <p:sldId id="270" r:id="rId29"/>
    <p:sldId id="269" r:id="rId30"/>
    <p:sldId id="300" r:id="rId31"/>
    <p:sldId id="294" r:id="rId32"/>
    <p:sldId id="262" r:id="rId33"/>
    <p:sldId id="266" r:id="rId34"/>
    <p:sldId id="267" r:id="rId35"/>
    <p:sldId id="263" r:id="rId36"/>
    <p:sldId id="298" r:id="rId37"/>
    <p:sldId id="264" r:id="rId38"/>
    <p:sldId id="265" r:id="rId39"/>
    <p:sldId id="268" r:id="rId40"/>
    <p:sldId id="271" r:id="rId41"/>
    <p:sldId id="299" r:id="rId42"/>
    <p:sldId id="257" r:id="rId43"/>
    <p:sldId id="285" r:id="rId44"/>
    <p:sldId id="291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665"/>
  </p:normalViewPr>
  <p:slideViewPr>
    <p:cSldViewPr snapToGrid="0" snapToObjects="1">
      <p:cViewPr varScale="1">
        <p:scale>
          <a:sx n="80" d="100"/>
          <a:sy n="80" d="100"/>
        </p:scale>
        <p:origin x="-91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BEFE7-B1F0-0646-AA26-F9C3FA0353C4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36671C-80C2-EE4C-8268-2D759A37F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18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6671C-80C2-EE4C-8268-2D759A37FB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09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850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921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55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287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964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298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065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712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8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7D1BD23-6E54-4D9D-AD88-A2813C73CC25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804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38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49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Chess2 Review  </a:t>
            </a:r>
            <a:r>
              <a:rPr lang="en-US" i="1" dirty="0" smtClean="0"/>
              <a:t>Frontend and Top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Hervé</a:t>
            </a:r>
            <a:r>
              <a:rPr lang="en-US" dirty="0" smtClean="0"/>
              <a:t> Grabas, </a:t>
            </a:r>
            <a:r>
              <a:rPr lang="en-US" dirty="0"/>
              <a:t>V. </a:t>
            </a:r>
            <a:r>
              <a:rPr lang="en-US" dirty="0" err="1" smtClean="0"/>
              <a:t>Fadeyev</a:t>
            </a:r>
            <a:r>
              <a:rPr lang="en-US" dirty="0" smtClean="0"/>
              <a:t>, </a:t>
            </a:r>
            <a:r>
              <a:rPr lang="en-US" dirty="0"/>
              <a:t>P. </a:t>
            </a:r>
            <a:r>
              <a:rPr lang="en-US" dirty="0" err="1"/>
              <a:t>Caragiulo</a:t>
            </a:r>
            <a:r>
              <a:rPr lang="en-US" dirty="0"/>
              <a:t>*, C. </a:t>
            </a:r>
            <a:r>
              <a:rPr lang="en-US" dirty="0" err="1"/>
              <a:t>Tamma</a:t>
            </a:r>
            <a:r>
              <a:rPr lang="en-US" dirty="0"/>
              <a:t>, X. </a:t>
            </a:r>
            <a:r>
              <a:rPr lang="en-US" dirty="0" err="1"/>
              <a:t>Xiaobin</a:t>
            </a:r>
            <a:r>
              <a:rPr lang="en-US" dirty="0"/>
              <a:t>, A. </a:t>
            </a:r>
            <a:r>
              <a:rPr lang="en-US" dirty="0" err="1"/>
              <a:t>Dragone</a:t>
            </a:r>
            <a:r>
              <a:rPr lang="en-US" dirty="0"/>
              <a:t>, C. Kenney, P. </a:t>
            </a:r>
            <a:r>
              <a:rPr lang="en-US" dirty="0" err="1"/>
              <a:t>Grenier</a:t>
            </a:r>
            <a:r>
              <a:rPr lang="en-US" dirty="0"/>
              <a:t>, Su Dong</a:t>
            </a:r>
          </a:p>
        </p:txBody>
      </p:sp>
    </p:spTree>
    <p:extLst>
      <p:ext uri="{BB962C8B-B14F-4D97-AF65-F5344CB8AC3E}">
        <p14:creationId xmlns:p14="http://schemas.microsoft.com/office/powerpoint/2010/main" val="1465278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Clock buffer – 1ns </a:t>
            </a:r>
            <a:r>
              <a:rPr lang="en-US" dirty="0" err="1" smtClean="0"/>
              <a:t>risetime</a:t>
            </a:r>
            <a:r>
              <a:rPr lang="en-US" dirty="0" smtClean="0"/>
              <a:t> on 50pF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80"/>
          <a:stretch/>
        </p:blipFill>
        <p:spPr>
          <a:xfrm>
            <a:off x="1097280" y="1737360"/>
            <a:ext cx="7338169" cy="427102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Grabas - ITk week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540521" y="1989612"/>
            <a:ext cx="32603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Buffer added for </a:t>
            </a:r>
            <a:r>
              <a:rPr lang="en-US" smtClean="0"/>
              <a:t>the following pads:</a:t>
            </a:r>
            <a:endParaRPr lang="en-US" dirty="0" smtClean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1x </a:t>
            </a:r>
            <a:r>
              <a:rPr lang="en-US" dirty="0"/>
              <a:t>CMOS </a:t>
            </a:r>
            <a:r>
              <a:rPr lang="en-US" dirty="0" smtClean="0"/>
              <a:t>40MHz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1x </a:t>
            </a:r>
            <a:r>
              <a:rPr lang="en-US" dirty="0" err="1"/>
              <a:t>SACIsel</a:t>
            </a:r>
            <a:r>
              <a:rPr lang="en-US" dirty="0"/>
              <a:t> 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070C0"/>
                </a:solidFill>
              </a:rPr>
              <a:t>1x </a:t>
            </a:r>
            <a:r>
              <a:rPr lang="en-US" dirty="0" err="1" smtClean="0">
                <a:solidFill>
                  <a:srgbClr val="0070C0"/>
                </a:solidFill>
              </a:rPr>
              <a:t>SACIclk</a:t>
            </a:r>
            <a:endParaRPr lang="en-US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70C0"/>
                </a:solidFill>
              </a:rPr>
              <a:t>1x </a:t>
            </a:r>
            <a:r>
              <a:rPr lang="en-US" dirty="0" err="1">
                <a:solidFill>
                  <a:srgbClr val="0070C0"/>
                </a:solidFill>
              </a:rPr>
              <a:t>SACIrsp</a:t>
            </a:r>
            <a:r>
              <a:rPr lang="en-US" dirty="0">
                <a:solidFill>
                  <a:srgbClr val="0070C0"/>
                </a:solidFill>
              </a:rPr>
              <a:t> </a:t>
            </a:r>
            <a:endParaRPr lang="en-US" dirty="0" smtClean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070C0"/>
                </a:solidFill>
              </a:rPr>
              <a:t>1x </a:t>
            </a:r>
            <a:r>
              <a:rPr lang="en-US" dirty="0" err="1">
                <a:solidFill>
                  <a:srgbClr val="0070C0"/>
                </a:solidFill>
              </a:rPr>
              <a:t>SACIcmd</a:t>
            </a:r>
            <a:r>
              <a:rPr lang="en-US" dirty="0">
                <a:solidFill>
                  <a:srgbClr val="0070C0"/>
                </a:solidFill>
              </a:rPr>
              <a:t> </a:t>
            </a:r>
            <a:endParaRPr lang="en-US" dirty="0" smtClean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070C0"/>
                </a:solidFill>
              </a:rPr>
              <a:t>1x </a:t>
            </a:r>
            <a:r>
              <a:rPr lang="en-US" dirty="0">
                <a:solidFill>
                  <a:srgbClr val="0070C0"/>
                </a:solidFill>
              </a:rPr>
              <a:t>Global </a:t>
            </a:r>
            <a:r>
              <a:rPr lang="en-US" dirty="0" smtClean="0">
                <a:solidFill>
                  <a:srgbClr val="0070C0"/>
                </a:solidFill>
              </a:rPr>
              <a:t>Reset</a:t>
            </a:r>
            <a:endParaRPr lang="en-US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/>
              <a:t>1x Digital </a:t>
            </a:r>
            <a:r>
              <a:rPr lang="en-US" dirty="0" smtClean="0"/>
              <a:t>Monitor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22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</a:t>
            </a:r>
            <a:r>
              <a:rPr lang="en-US" dirty="0"/>
              <a:t> </a:t>
            </a:r>
            <a:r>
              <a:rPr lang="en-US" dirty="0" smtClean="0"/>
              <a:t>&amp; Amplifier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58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dimensions and layout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1" t="40586" r="4107" b="40920"/>
          <a:stretch/>
        </p:blipFill>
        <p:spPr>
          <a:xfrm>
            <a:off x="-1" y="2144115"/>
            <a:ext cx="12192001" cy="1198179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236483" y="2144115"/>
            <a:ext cx="11761076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12524" y="173736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630µm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1997560" y="2380592"/>
            <a:ext cx="0" cy="77251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155680" y="2569779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40µm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097280" y="3379716"/>
            <a:ext cx="10058400" cy="248937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6 connected NWELLS: 24.3µm x 80.2µm – 53.3% coverage</a:t>
            </a:r>
          </a:p>
          <a:p>
            <a:r>
              <a:rPr lang="en-US" dirty="0" smtClean="0"/>
              <a:t>120V design rules</a:t>
            </a:r>
          </a:p>
          <a:p>
            <a:r>
              <a:rPr lang="en-US" dirty="0" smtClean="0"/>
              <a:t>No inter-wells substrate contacts</a:t>
            </a:r>
          </a:p>
          <a:p>
            <a:r>
              <a:rPr lang="en-US" dirty="0" smtClean="0"/>
              <a:t>Diode biased with external supply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62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amplifier – </a:t>
            </a:r>
            <a:r>
              <a:rPr lang="en-US" b="1" dirty="0" smtClean="0">
                <a:solidFill>
                  <a:srgbClr val="C00000"/>
                </a:solidFill>
              </a:rPr>
              <a:t>programmable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- </a:t>
            </a:r>
            <a:r>
              <a:rPr lang="en-US" b="1" dirty="0" smtClean="0">
                <a:solidFill>
                  <a:srgbClr val="002060"/>
                </a:solidFill>
              </a:rPr>
              <a:t>external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 rot="5400000">
            <a:off x="3464830" y="1997808"/>
            <a:ext cx="211620" cy="309495"/>
            <a:chOff x="3144130" y="758794"/>
            <a:chExt cx="412388" cy="548291"/>
          </a:xfrm>
        </p:grpSpPr>
        <p:sp>
          <p:nvSpPr>
            <p:cNvPr id="5" name="Oval 4"/>
            <p:cNvSpPr/>
            <p:nvPr/>
          </p:nvSpPr>
          <p:spPr>
            <a:xfrm>
              <a:off x="3144130" y="758794"/>
              <a:ext cx="412387" cy="377290"/>
            </a:xfrm>
            <a:prstGeom prst="ellipse">
              <a:avLst/>
            </a:prstGeom>
            <a:noFill/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144131" y="911193"/>
              <a:ext cx="412387" cy="377291"/>
            </a:xfrm>
            <a:prstGeom prst="ellipse">
              <a:avLst/>
            </a:prstGeom>
            <a:noFill/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3348333" y="812220"/>
              <a:ext cx="0" cy="494865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headEnd type="none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/>
          <p:cNvCxnSpPr/>
          <p:nvPr/>
        </p:nvCxnSpPr>
        <p:spPr>
          <a:xfrm>
            <a:off x="2791860" y="2151536"/>
            <a:ext cx="0" cy="1860045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29" idx="4"/>
          </p:cNvCxnSpPr>
          <p:nvPr/>
        </p:nvCxnSpPr>
        <p:spPr>
          <a:xfrm>
            <a:off x="2791860" y="2151533"/>
            <a:ext cx="634533" cy="1023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25388" y="2152555"/>
            <a:ext cx="2005440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30828" y="2152559"/>
            <a:ext cx="0" cy="1896627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29588" y="1739570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Cambria"/>
                <a:cs typeface="Cambria"/>
              </a:rPr>
              <a:t>IFB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209946" y="4122078"/>
            <a:ext cx="0" cy="252575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922077" y="3763774"/>
            <a:ext cx="113061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3024441" y="3906918"/>
            <a:ext cx="193614" cy="209318"/>
            <a:chOff x="6084562" y="2831538"/>
            <a:chExt cx="193614" cy="209318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6161330" y="2831538"/>
              <a:ext cx="0" cy="20931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157131" y="2831538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157131" y="3037632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6084562" y="2897437"/>
              <a:ext cx="77753" cy="775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 flipH="1">
            <a:off x="3922078" y="3913549"/>
            <a:ext cx="121045" cy="209318"/>
            <a:chOff x="6157131" y="2831538"/>
            <a:chExt cx="121045" cy="209318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6161330" y="2831538"/>
              <a:ext cx="0" cy="20931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157131" y="2831538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157131" y="3037632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 flipH="1">
            <a:off x="3209948" y="3602309"/>
            <a:ext cx="1" cy="301989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Isosceles Triangle 72"/>
          <p:cNvSpPr/>
          <p:nvPr/>
        </p:nvSpPr>
        <p:spPr>
          <a:xfrm flipV="1">
            <a:off x="3141418" y="3501807"/>
            <a:ext cx="137057" cy="10050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3425182" y="4588162"/>
            <a:ext cx="281665" cy="424333"/>
            <a:chOff x="3144131" y="758793"/>
            <a:chExt cx="412387" cy="564787"/>
          </a:xfrm>
        </p:grpSpPr>
        <p:sp>
          <p:nvSpPr>
            <p:cNvPr id="27" name="Oval 26"/>
            <p:cNvSpPr/>
            <p:nvPr/>
          </p:nvSpPr>
          <p:spPr>
            <a:xfrm>
              <a:off x="3144131" y="758793"/>
              <a:ext cx="412387" cy="412387"/>
            </a:xfrm>
            <a:prstGeom prst="ellipse">
              <a:avLst/>
            </a:prstGeom>
            <a:noFill/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144131" y="911193"/>
              <a:ext cx="412387" cy="412387"/>
            </a:xfrm>
            <a:prstGeom prst="ellipse">
              <a:avLst/>
            </a:prstGeom>
            <a:noFill/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348333" y="812220"/>
              <a:ext cx="0" cy="494865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headEnd type="none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/>
          <p:cNvCxnSpPr/>
          <p:nvPr/>
        </p:nvCxnSpPr>
        <p:spPr>
          <a:xfrm flipV="1">
            <a:off x="3209946" y="4374653"/>
            <a:ext cx="712132" cy="132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922078" y="4122214"/>
            <a:ext cx="0" cy="252575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929702" y="3651723"/>
            <a:ext cx="0" cy="252575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 flipH="1">
            <a:off x="3922078" y="3442403"/>
            <a:ext cx="193614" cy="209318"/>
            <a:chOff x="6084562" y="2831538"/>
            <a:chExt cx="193614" cy="209318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6161330" y="2831538"/>
              <a:ext cx="0" cy="20931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157131" y="2831538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157131" y="3037632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6084562" y="2897437"/>
              <a:ext cx="77753" cy="775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8" name="Straight Connector 37"/>
          <p:cNvCxnSpPr/>
          <p:nvPr/>
        </p:nvCxnSpPr>
        <p:spPr>
          <a:xfrm flipH="1">
            <a:off x="3922079" y="3140418"/>
            <a:ext cx="1" cy="301989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Isosceles Triangle 90"/>
          <p:cNvSpPr/>
          <p:nvPr/>
        </p:nvSpPr>
        <p:spPr>
          <a:xfrm flipV="1">
            <a:off x="3853550" y="3039914"/>
            <a:ext cx="137057" cy="10050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000647" y="3207736"/>
            <a:ext cx="420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mbria"/>
                <a:cs typeface="Cambria"/>
              </a:rPr>
              <a:t>1.8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720970" y="2741277"/>
            <a:ext cx="420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mbria"/>
                <a:cs typeface="Cambria"/>
              </a:rPr>
              <a:t>3.3</a:t>
            </a:r>
            <a:endParaRPr lang="en-US" dirty="0">
              <a:latin typeface="Cambria"/>
              <a:cs typeface="Cambria"/>
            </a:endParaRPr>
          </a:p>
        </p:txBody>
      </p:sp>
      <p:cxnSp>
        <p:nvCxnSpPr>
          <p:cNvPr id="42" name="Straight Connector 41"/>
          <p:cNvCxnSpPr>
            <a:endCxn id="80" idx="0"/>
          </p:cNvCxnSpPr>
          <p:nvPr/>
        </p:nvCxnSpPr>
        <p:spPr>
          <a:xfrm>
            <a:off x="3564654" y="4374657"/>
            <a:ext cx="1361" cy="213505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566013" y="5012495"/>
            <a:ext cx="0" cy="235793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Isosceles Triangle 97"/>
          <p:cNvSpPr/>
          <p:nvPr/>
        </p:nvSpPr>
        <p:spPr>
          <a:xfrm flipV="1">
            <a:off x="3497485" y="5198034"/>
            <a:ext cx="137057" cy="10050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5036670" y="4402306"/>
            <a:ext cx="281665" cy="424333"/>
            <a:chOff x="3144131" y="758793"/>
            <a:chExt cx="412387" cy="564787"/>
          </a:xfrm>
        </p:grpSpPr>
        <p:sp>
          <p:nvSpPr>
            <p:cNvPr id="46" name="Oval 45"/>
            <p:cNvSpPr/>
            <p:nvPr/>
          </p:nvSpPr>
          <p:spPr>
            <a:xfrm>
              <a:off x="3144131" y="758793"/>
              <a:ext cx="412387" cy="412387"/>
            </a:xfrm>
            <a:prstGeom prst="ellipse">
              <a:avLst/>
            </a:prstGeom>
            <a:noFill/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144131" y="911193"/>
              <a:ext cx="412387" cy="412387"/>
            </a:xfrm>
            <a:prstGeom prst="ellipse">
              <a:avLst/>
            </a:prstGeom>
            <a:noFill/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3348333" y="812220"/>
              <a:ext cx="0" cy="494865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headEnd type="none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/>
          <p:cNvCxnSpPr/>
          <p:nvPr/>
        </p:nvCxnSpPr>
        <p:spPr>
          <a:xfrm>
            <a:off x="5176140" y="3857819"/>
            <a:ext cx="0" cy="529528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171949" y="4814247"/>
            <a:ext cx="0" cy="235793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106"/>
          <p:cNvSpPr/>
          <p:nvPr/>
        </p:nvSpPr>
        <p:spPr>
          <a:xfrm flipV="1">
            <a:off x="5103420" y="4999786"/>
            <a:ext cx="137057" cy="10050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299333" y="4502260"/>
            <a:ext cx="106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  <a:latin typeface="Cambria"/>
                <a:cs typeface="Cambria"/>
              </a:rPr>
              <a:t>InSF</a:t>
            </a:r>
            <a:r>
              <a:rPr lang="en-US" sz="1400" b="1" dirty="0" smtClean="0">
                <a:solidFill>
                  <a:srgbClr val="FF0000"/>
                </a:solidFill>
                <a:latin typeface="Cambria"/>
                <a:cs typeface="Cambria"/>
              </a:rPr>
              <a:t> = 1µA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041228" y="3892300"/>
            <a:ext cx="980156" cy="238554"/>
            <a:chOff x="4973431" y="2855681"/>
            <a:chExt cx="980156" cy="238554"/>
          </a:xfrm>
        </p:grpSpPr>
        <p:cxnSp>
          <p:nvCxnSpPr>
            <p:cNvPr id="54" name="Straight Connector 53"/>
            <p:cNvCxnSpPr/>
            <p:nvPr/>
          </p:nvCxnSpPr>
          <p:spPr>
            <a:xfrm flipV="1">
              <a:off x="4973431" y="2974958"/>
              <a:ext cx="469484" cy="131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5455381" y="2855681"/>
              <a:ext cx="0" cy="238554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5509208" y="2855681"/>
              <a:ext cx="0" cy="238554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5521673" y="2974958"/>
              <a:ext cx="431914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Connector 57"/>
          <p:cNvCxnSpPr/>
          <p:nvPr/>
        </p:nvCxnSpPr>
        <p:spPr>
          <a:xfrm>
            <a:off x="2041228" y="4011577"/>
            <a:ext cx="0" cy="1118356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ound Same Side Corner Rectangle 58"/>
          <p:cNvSpPr/>
          <p:nvPr/>
        </p:nvSpPr>
        <p:spPr>
          <a:xfrm rot="10800000">
            <a:off x="1617369" y="5129937"/>
            <a:ext cx="847718" cy="27828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Connector 59"/>
          <p:cNvCxnSpPr/>
          <p:nvPr/>
        </p:nvCxnSpPr>
        <p:spPr>
          <a:xfrm>
            <a:off x="1426443" y="5129933"/>
            <a:ext cx="1163028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16200000" flipV="1">
            <a:off x="1806552" y="3794402"/>
            <a:ext cx="469484" cy="131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16200000">
            <a:off x="2041228" y="3427979"/>
            <a:ext cx="0" cy="238554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16200000">
            <a:off x="2041228" y="3374152"/>
            <a:ext cx="0" cy="238554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2041229" y="2733902"/>
            <a:ext cx="1" cy="747062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1158308" y="2384566"/>
            <a:ext cx="536268" cy="469185"/>
            <a:chOff x="6742284" y="5188597"/>
            <a:chExt cx="536268" cy="469185"/>
          </a:xfrm>
        </p:grpSpPr>
        <p:grpSp>
          <p:nvGrpSpPr>
            <p:cNvPr id="66" name="Group 65"/>
            <p:cNvGrpSpPr/>
            <p:nvPr/>
          </p:nvGrpSpPr>
          <p:grpSpPr>
            <a:xfrm>
              <a:off x="6881672" y="5188597"/>
              <a:ext cx="255597" cy="211190"/>
              <a:chOff x="6881672" y="5188597"/>
              <a:chExt cx="255597" cy="211190"/>
            </a:xfrm>
          </p:grpSpPr>
          <p:sp>
            <p:nvSpPr>
              <p:cNvPr id="76" name="Isosceles Triangle 149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 flipH="1">
              <a:off x="6881672" y="5446592"/>
              <a:ext cx="255597" cy="211190"/>
              <a:chOff x="6881672" y="5188597"/>
              <a:chExt cx="255597" cy="211190"/>
            </a:xfrm>
          </p:grpSpPr>
          <p:sp>
            <p:nvSpPr>
              <p:cNvPr id="74" name="Isosceles Triangle 153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8" name="Straight Connector 67"/>
            <p:cNvCxnSpPr/>
            <p:nvPr/>
          </p:nvCxnSpPr>
          <p:spPr>
            <a:xfrm>
              <a:off x="6742284" y="5294192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6742284" y="5549441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6742284" y="5294192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7278552" y="5295230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7137269" y="5556118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7137269" y="5300869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 flipH="1">
            <a:off x="1971594" y="2529889"/>
            <a:ext cx="69635" cy="180753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1694576" y="2619154"/>
            <a:ext cx="257552" cy="0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 flipV="1">
            <a:off x="2038633" y="1973401"/>
            <a:ext cx="1" cy="57782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1601377" y="1686238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Cambria"/>
                <a:cs typeface="Cambria"/>
              </a:rPr>
              <a:t>Injection</a:t>
            </a:r>
            <a:endParaRPr lang="en-US" b="1" dirty="0">
              <a:solidFill>
                <a:srgbClr val="002060"/>
              </a:solidFill>
              <a:latin typeface="Cambria"/>
              <a:cs typeface="Cambria"/>
            </a:endParaRPr>
          </a:p>
        </p:txBody>
      </p:sp>
      <p:grpSp>
        <p:nvGrpSpPr>
          <p:cNvPr id="82" name="Group 81"/>
          <p:cNvGrpSpPr/>
          <p:nvPr/>
        </p:nvGrpSpPr>
        <p:grpSpPr>
          <a:xfrm rot="10800000">
            <a:off x="9708538" y="4079265"/>
            <a:ext cx="536267" cy="469186"/>
            <a:chOff x="6742285" y="5188595"/>
            <a:chExt cx="536267" cy="469186"/>
          </a:xfrm>
        </p:grpSpPr>
        <p:grpSp>
          <p:nvGrpSpPr>
            <p:cNvPr id="83" name="Group 82"/>
            <p:cNvGrpSpPr/>
            <p:nvPr/>
          </p:nvGrpSpPr>
          <p:grpSpPr>
            <a:xfrm>
              <a:off x="6881674" y="5188595"/>
              <a:ext cx="255597" cy="211190"/>
              <a:chOff x="6881672" y="5188597"/>
              <a:chExt cx="255597" cy="211190"/>
            </a:xfrm>
          </p:grpSpPr>
          <p:sp>
            <p:nvSpPr>
              <p:cNvPr id="93" name="Isosceles Triangle 247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 flipH="1">
              <a:off x="6881673" y="5446591"/>
              <a:ext cx="255597" cy="211190"/>
              <a:chOff x="6881672" y="5188597"/>
              <a:chExt cx="255597" cy="211190"/>
            </a:xfrm>
          </p:grpSpPr>
          <p:sp>
            <p:nvSpPr>
              <p:cNvPr id="91" name="Isosceles Triangle 245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5" name="Straight Connector 84"/>
            <p:cNvCxnSpPr/>
            <p:nvPr/>
          </p:nvCxnSpPr>
          <p:spPr>
            <a:xfrm>
              <a:off x="6742285" y="5294191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6742285" y="5549441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6742285" y="5294192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7278552" y="5295230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>
              <a:off x="7137269" y="5556118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7137269" y="5300869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Isosceles Triangle 250"/>
          <p:cNvSpPr/>
          <p:nvPr/>
        </p:nvSpPr>
        <p:spPr>
          <a:xfrm rot="5400000">
            <a:off x="6846269" y="3551749"/>
            <a:ext cx="742242" cy="625045"/>
          </a:xfrm>
          <a:prstGeom prst="triangl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1/2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 flipV="1">
            <a:off x="6456189" y="4049185"/>
            <a:ext cx="448681" cy="1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3725390" y="4651184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Cambria"/>
                <a:cs typeface="Cambria"/>
              </a:rPr>
              <a:t>In = 20µA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302051" y="385781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2060"/>
                </a:solidFill>
                <a:latin typeface="Cambria"/>
                <a:cs typeface="Cambria"/>
              </a:rPr>
              <a:t>Casc</a:t>
            </a:r>
            <a:endParaRPr lang="en-US" b="1" dirty="0">
              <a:solidFill>
                <a:srgbClr val="002060"/>
              </a:solidFill>
              <a:latin typeface="Cambria"/>
              <a:cs typeface="Cambria"/>
            </a:endParaRPr>
          </a:p>
        </p:txBody>
      </p:sp>
      <p:cxnSp>
        <p:nvCxnSpPr>
          <p:cNvPr id="99" name="Straight Connector 98"/>
          <p:cNvCxnSpPr/>
          <p:nvPr/>
        </p:nvCxnSpPr>
        <p:spPr>
          <a:xfrm>
            <a:off x="4043123" y="4018274"/>
            <a:ext cx="258926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4127005" y="3551151"/>
            <a:ext cx="175044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4296194" y="3376830"/>
            <a:ext cx="590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Cambria"/>
                <a:cs typeface="Cambria"/>
              </a:rPr>
              <a:t>Load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7152335" y="4465788"/>
            <a:ext cx="281665" cy="424333"/>
            <a:chOff x="3144131" y="758793"/>
            <a:chExt cx="412387" cy="564787"/>
          </a:xfrm>
        </p:grpSpPr>
        <p:sp>
          <p:nvSpPr>
            <p:cNvPr id="103" name="Oval 102"/>
            <p:cNvSpPr/>
            <p:nvPr/>
          </p:nvSpPr>
          <p:spPr>
            <a:xfrm>
              <a:off x="3144131" y="758793"/>
              <a:ext cx="412387" cy="412387"/>
            </a:xfrm>
            <a:prstGeom prst="ellipse">
              <a:avLst/>
            </a:prstGeom>
            <a:noFill/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144131" y="911193"/>
              <a:ext cx="412387" cy="412387"/>
            </a:xfrm>
            <a:prstGeom prst="ellipse">
              <a:avLst/>
            </a:prstGeom>
            <a:noFill/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" name="Straight Arrow Connector 104"/>
            <p:cNvCxnSpPr/>
            <p:nvPr/>
          </p:nvCxnSpPr>
          <p:spPr>
            <a:xfrm>
              <a:off x="3348333" y="812220"/>
              <a:ext cx="0" cy="494865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headEnd type="none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6" name="Straight Connector 105"/>
          <p:cNvCxnSpPr/>
          <p:nvPr/>
        </p:nvCxnSpPr>
        <p:spPr>
          <a:xfrm>
            <a:off x="7291805" y="4001823"/>
            <a:ext cx="0" cy="44901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7287614" y="4877733"/>
            <a:ext cx="0" cy="235793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Isosceles Triangle 271"/>
          <p:cNvSpPr/>
          <p:nvPr/>
        </p:nvSpPr>
        <p:spPr>
          <a:xfrm flipV="1">
            <a:off x="7219086" y="5063272"/>
            <a:ext cx="137057" cy="10050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>
            <a:off x="7407823" y="4505932"/>
            <a:ext cx="1280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Cambria"/>
                <a:cs typeface="Cambria"/>
              </a:rPr>
              <a:t>Comp = 10µA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cxnSp>
        <p:nvCxnSpPr>
          <p:cNvPr id="110" name="Straight Connector 109"/>
          <p:cNvCxnSpPr/>
          <p:nvPr/>
        </p:nvCxnSpPr>
        <p:spPr>
          <a:xfrm>
            <a:off x="7529913" y="3864274"/>
            <a:ext cx="3620426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6729823" y="3682322"/>
            <a:ext cx="175044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6323741" y="3497581"/>
            <a:ext cx="407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2060"/>
                </a:solidFill>
                <a:latin typeface="Cambria"/>
                <a:cs typeface="Cambria"/>
              </a:rPr>
              <a:t>Th</a:t>
            </a:r>
            <a:endParaRPr lang="en-US" b="1" dirty="0">
              <a:solidFill>
                <a:srgbClr val="002060"/>
              </a:solidFill>
              <a:latin typeface="Cambria"/>
              <a:cs typeface="Cambria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8967428" y="4108559"/>
            <a:ext cx="281665" cy="424333"/>
            <a:chOff x="3144131" y="758793"/>
            <a:chExt cx="412387" cy="564787"/>
          </a:xfrm>
        </p:grpSpPr>
        <p:sp>
          <p:nvSpPr>
            <p:cNvPr id="114" name="Oval 113"/>
            <p:cNvSpPr/>
            <p:nvPr/>
          </p:nvSpPr>
          <p:spPr>
            <a:xfrm>
              <a:off x="3144131" y="758793"/>
              <a:ext cx="412387" cy="412387"/>
            </a:xfrm>
            <a:prstGeom prst="ellipse">
              <a:avLst/>
            </a:prstGeom>
            <a:noFill/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144131" y="911193"/>
              <a:ext cx="412387" cy="412387"/>
            </a:xfrm>
            <a:prstGeom prst="ellipse">
              <a:avLst/>
            </a:prstGeom>
            <a:noFill/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Arrow Connector 115"/>
            <p:cNvCxnSpPr/>
            <p:nvPr/>
          </p:nvCxnSpPr>
          <p:spPr>
            <a:xfrm>
              <a:off x="3348333" y="812220"/>
              <a:ext cx="0" cy="494865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headEnd type="none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7" name="Straight Arrow Connector 116"/>
          <p:cNvCxnSpPr/>
          <p:nvPr/>
        </p:nvCxnSpPr>
        <p:spPr>
          <a:xfrm flipH="1">
            <a:off x="9468053" y="4323895"/>
            <a:ext cx="235558" cy="0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8121072" y="4157626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Cambria"/>
                <a:cs typeface="Cambria"/>
              </a:rPr>
              <a:t>1/2/4/8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cxnSp>
        <p:nvCxnSpPr>
          <p:cNvPr id="119" name="Straight Connector 118"/>
          <p:cNvCxnSpPr/>
          <p:nvPr/>
        </p:nvCxnSpPr>
        <p:spPr>
          <a:xfrm>
            <a:off x="9106898" y="3869798"/>
            <a:ext cx="0" cy="232949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9106898" y="4532505"/>
            <a:ext cx="0" cy="235793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Isosceles Triangle 287"/>
          <p:cNvSpPr/>
          <p:nvPr/>
        </p:nvSpPr>
        <p:spPr>
          <a:xfrm flipV="1">
            <a:off x="9038369" y="4718044"/>
            <a:ext cx="137057" cy="10050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2" name="Group 121"/>
          <p:cNvGrpSpPr/>
          <p:nvPr/>
        </p:nvGrpSpPr>
        <p:grpSpPr>
          <a:xfrm rot="10800000">
            <a:off x="9708538" y="4614617"/>
            <a:ext cx="536267" cy="469186"/>
            <a:chOff x="6742285" y="5188595"/>
            <a:chExt cx="536267" cy="469186"/>
          </a:xfrm>
        </p:grpSpPr>
        <p:grpSp>
          <p:nvGrpSpPr>
            <p:cNvPr id="123" name="Group 122"/>
            <p:cNvGrpSpPr/>
            <p:nvPr/>
          </p:nvGrpSpPr>
          <p:grpSpPr>
            <a:xfrm>
              <a:off x="6881674" y="5188595"/>
              <a:ext cx="255597" cy="211190"/>
              <a:chOff x="6881672" y="5188597"/>
              <a:chExt cx="255597" cy="211190"/>
            </a:xfrm>
          </p:grpSpPr>
          <p:sp>
            <p:nvSpPr>
              <p:cNvPr id="133" name="Isosceles Triangle 302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 flipH="1">
              <a:off x="6881673" y="5446591"/>
              <a:ext cx="255597" cy="211190"/>
              <a:chOff x="6881672" y="5188597"/>
              <a:chExt cx="255597" cy="211190"/>
            </a:xfrm>
          </p:grpSpPr>
          <p:sp>
            <p:nvSpPr>
              <p:cNvPr id="131" name="Isosceles Triangle 300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5" name="Straight Connector 124"/>
            <p:cNvCxnSpPr/>
            <p:nvPr/>
          </p:nvCxnSpPr>
          <p:spPr>
            <a:xfrm>
              <a:off x="6742285" y="5294191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6742285" y="5549441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6742285" y="5294192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H="1">
              <a:off x="7278552" y="5295230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7137269" y="5556118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H="1">
              <a:off x="7137269" y="5300869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 rot="10800000">
            <a:off x="9708538" y="5149969"/>
            <a:ext cx="536267" cy="469186"/>
            <a:chOff x="6742285" y="5188595"/>
            <a:chExt cx="536267" cy="469186"/>
          </a:xfrm>
        </p:grpSpPr>
        <p:grpSp>
          <p:nvGrpSpPr>
            <p:cNvPr id="136" name="Group 135"/>
            <p:cNvGrpSpPr/>
            <p:nvPr/>
          </p:nvGrpSpPr>
          <p:grpSpPr>
            <a:xfrm>
              <a:off x="6881674" y="5188595"/>
              <a:ext cx="255597" cy="211190"/>
              <a:chOff x="6881672" y="5188597"/>
              <a:chExt cx="255597" cy="211190"/>
            </a:xfrm>
          </p:grpSpPr>
          <p:sp>
            <p:nvSpPr>
              <p:cNvPr id="146" name="Isosceles Triangle 325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 flipH="1">
              <a:off x="6881673" y="5446591"/>
              <a:ext cx="255597" cy="211190"/>
              <a:chOff x="6881672" y="5188597"/>
              <a:chExt cx="255597" cy="211190"/>
            </a:xfrm>
          </p:grpSpPr>
          <p:sp>
            <p:nvSpPr>
              <p:cNvPr id="144" name="Isosceles Triangle 323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8" name="Straight Connector 137"/>
            <p:cNvCxnSpPr/>
            <p:nvPr/>
          </p:nvCxnSpPr>
          <p:spPr>
            <a:xfrm>
              <a:off x="6742285" y="5294191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6742285" y="5549441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6742285" y="5294192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H="1">
              <a:off x="7278552" y="5295230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H="1">
              <a:off x="7137269" y="5556118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flipH="1">
              <a:off x="7137269" y="5300869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/>
          <p:cNvGrpSpPr/>
          <p:nvPr/>
        </p:nvGrpSpPr>
        <p:grpSpPr>
          <a:xfrm rot="10800000">
            <a:off x="9708538" y="5685322"/>
            <a:ext cx="536267" cy="469186"/>
            <a:chOff x="6742285" y="5188595"/>
            <a:chExt cx="536267" cy="469186"/>
          </a:xfrm>
        </p:grpSpPr>
        <p:grpSp>
          <p:nvGrpSpPr>
            <p:cNvPr id="149" name="Group 148"/>
            <p:cNvGrpSpPr/>
            <p:nvPr/>
          </p:nvGrpSpPr>
          <p:grpSpPr>
            <a:xfrm>
              <a:off x="6881674" y="5188595"/>
              <a:ext cx="255597" cy="211190"/>
              <a:chOff x="6881672" y="5188597"/>
              <a:chExt cx="255597" cy="211190"/>
            </a:xfrm>
          </p:grpSpPr>
          <p:sp>
            <p:nvSpPr>
              <p:cNvPr id="159" name="Isosceles Triangle 338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 flipH="1">
              <a:off x="6881673" y="5446591"/>
              <a:ext cx="255597" cy="211190"/>
              <a:chOff x="6881672" y="5188597"/>
              <a:chExt cx="255597" cy="211190"/>
            </a:xfrm>
          </p:grpSpPr>
          <p:sp>
            <p:nvSpPr>
              <p:cNvPr id="157" name="Isosceles Triangle 336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1" name="Straight Connector 150"/>
            <p:cNvCxnSpPr/>
            <p:nvPr/>
          </p:nvCxnSpPr>
          <p:spPr>
            <a:xfrm>
              <a:off x="6742285" y="5294191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6742285" y="5549441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6742285" y="5294192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H="1">
              <a:off x="7278552" y="5295230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H="1">
              <a:off x="7137269" y="5556118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flipH="1">
              <a:off x="7137269" y="5300869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1" name="Straight Arrow Connector 160"/>
          <p:cNvCxnSpPr/>
          <p:nvPr/>
        </p:nvCxnSpPr>
        <p:spPr>
          <a:xfrm flipH="1">
            <a:off x="9468053" y="4853772"/>
            <a:ext cx="235558" cy="0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/>
          <p:nvPr/>
        </p:nvCxnSpPr>
        <p:spPr>
          <a:xfrm flipH="1">
            <a:off x="9468053" y="5383649"/>
            <a:ext cx="235558" cy="0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/>
          <p:nvPr/>
        </p:nvCxnSpPr>
        <p:spPr>
          <a:xfrm flipH="1">
            <a:off x="9468053" y="5913525"/>
            <a:ext cx="235558" cy="0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9425545" y="4335751"/>
            <a:ext cx="0" cy="1607566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 flipH="1">
            <a:off x="9277796" y="4335751"/>
            <a:ext cx="147749" cy="0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6" name="Group 165"/>
          <p:cNvGrpSpPr/>
          <p:nvPr/>
        </p:nvGrpSpPr>
        <p:grpSpPr>
          <a:xfrm>
            <a:off x="7287614" y="2455751"/>
            <a:ext cx="2346751" cy="559165"/>
            <a:chOff x="145135" y="2212507"/>
            <a:chExt cx="2346751" cy="559165"/>
          </a:xfrm>
        </p:grpSpPr>
        <p:sp>
          <p:nvSpPr>
            <p:cNvPr id="167" name="Moon 166"/>
            <p:cNvSpPr/>
            <p:nvPr/>
          </p:nvSpPr>
          <p:spPr>
            <a:xfrm rot="10800000">
              <a:off x="1206825" y="2324086"/>
              <a:ext cx="244325" cy="397109"/>
            </a:xfrm>
            <a:prstGeom prst="moon">
              <a:avLst>
                <a:gd name="adj" fmla="val 7558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 rot="10800000" flipH="1">
              <a:off x="1459918" y="2483879"/>
              <a:ext cx="77753" cy="775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9" name="Straight Connector 168"/>
            <p:cNvCxnSpPr/>
            <p:nvPr/>
          </p:nvCxnSpPr>
          <p:spPr>
            <a:xfrm flipV="1">
              <a:off x="976443" y="2416802"/>
              <a:ext cx="268697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flipV="1">
              <a:off x="980947" y="2630721"/>
              <a:ext cx="268697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Box 170"/>
            <p:cNvSpPr txBox="1"/>
            <p:nvPr/>
          </p:nvSpPr>
          <p:spPr>
            <a:xfrm>
              <a:off x="145135" y="2238212"/>
              <a:ext cx="8604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latin typeface="Cambria"/>
                  <a:cs typeface="Cambria"/>
                </a:rPr>
                <a:t>RowENB</a:t>
              </a:r>
              <a:endParaRPr lang="en-US" dirty="0">
                <a:latin typeface="Cambria"/>
                <a:cs typeface="Cambria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243571" y="2463895"/>
              <a:ext cx="7617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latin typeface="Cambria"/>
                  <a:cs typeface="Cambria"/>
                </a:rPr>
                <a:t>ColENB</a:t>
              </a:r>
              <a:endParaRPr lang="en-US" dirty="0">
                <a:latin typeface="Cambria"/>
                <a:cs typeface="Cambria"/>
              </a:endParaRPr>
            </a:p>
          </p:txBody>
        </p:sp>
        <p:cxnSp>
          <p:nvCxnSpPr>
            <p:cNvPr id="173" name="Straight Connector 172"/>
            <p:cNvCxnSpPr/>
            <p:nvPr/>
          </p:nvCxnSpPr>
          <p:spPr>
            <a:xfrm flipV="1">
              <a:off x="1542175" y="2522554"/>
              <a:ext cx="268697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/>
            <p:cNvSpPr txBox="1"/>
            <p:nvPr/>
          </p:nvSpPr>
          <p:spPr>
            <a:xfrm>
              <a:off x="1498794" y="2212507"/>
              <a:ext cx="9930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Cambria"/>
                  <a:cs typeface="Cambria"/>
                </a:rPr>
                <a:t>RAMWrEn</a:t>
              </a:r>
              <a:endParaRPr lang="en-US" dirty="0">
                <a:latin typeface="Cambria"/>
                <a:cs typeface="Cambria"/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5176139" y="3918885"/>
            <a:ext cx="1285391" cy="238554"/>
            <a:chOff x="4973431" y="2844657"/>
            <a:chExt cx="1285391" cy="238554"/>
          </a:xfrm>
        </p:grpSpPr>
        <p:cxnSp>
          <p:nvCxnSpPr>
            <p:cNvPr id="176" name="Straight Connector 175"/>
            <p:cNvCxnSpPr/>
            <p:nvPr/>
          </p:nvCxnSpPr>
          <p:spPr>
            <a:xfrm flipV="1">
              <a:off x="4973431" y="2975089"/>
              <a:ext cx="799493" cy="1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5767996" y="2844657"/>
              <a:ext cx="0" cy="238554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5821823" y="2844657"/>
              <a:ext cx="0" cy="238554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5826908" y="2974958"/>
              <a:ext cx="431914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>
            <a:off x="5052692" y="3653331"/>
            <a:ext cx="121045" cy="209318"/>
            <a:chOff x="6157131" y="2831538"/>
            <a:chExt cx="121045" cy="209318"/>
          </a:xfrm>
        </p:grpSpPr>
        <p:cxnSp>
          <p:nvCxnSpPr>
            <p:cNvPr id="181" name="Straight Connector 180"/>
            <p:cNvCxnSpPr/>
            <p:nvPr/>
          </p:nvCxnSpPr>
          <p:spPr>
            <a:xfrm>
              <a:off x="6161330" y="2831538"/>
              <a:ext cx="0" cy="20931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6157131" y="2831538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>
              <a:off x="6157131" y="3037632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4" name="Straight Connector 183"/>
          <p:cNvCxnSpPr/>
          <p:nvPr/>
        </p:nvCxnSpPr>
        <p:spPr>
          <a:xfrm flipH="1">
            <a:off x="5178493" y="3353782"/>
            <a:ext cx="1" cy="301989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Isosceles Triangle 90"/>
          <p:cNvSpPr/>
          <p:nvPr/>
        </p:nvSpPr>
        <p:spPr>
          <a:xfrm flipV="1">
            <a:off x="5113214" y="3264689"/>
            <a:ext cx="137057" cy="10050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6" name="Group 185"/>
          <p:cNvGrpSpPr/>
          <p:nvPr/>
        </p:nvGrpSpPr>
        <p:grpSpPr>
          <a:xfrm>
            <a:off x="6388058" y="4372035"/>
            <a:ext cx="121045" cy="209318"/>
            <a:chOff x="6157131" y="2831538"/>
            <a:chExt cx="121045" cy="209318"/>
          </a:xfrm>
        </p:grpSpPr>
        <p:cxnSp>
          <p:nvCxnSpPr>
            <p:cNvPr id="187" name="Straight Connector 186"/>
            <p:cNvCxnSpPr/>
            <p:nvPr/>
          </p:nvCxnSpPr>
          <p:spPr>
            <a:xfrm>
              <a:off x="6161330" y="2831538"/>
              <a:ext cx="0" cy="20931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6157131" y="2831538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6157131" y="3037632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0" name="Straight Connector 189"/>
          <p:cNvCxnSpPr/>
          <p:nvPr/>
        </p:nvCxnSpPr>
        <p:spPr>
          <a:xfrm>
            <a:off x="6509103" y="4049185"/>
            <a:ext cx="0" cy="318326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>
            <a:off x="6509103" y="4580288"/>
            <a:ext cx="0" cy="235793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TextBox 191"/>
          <p:cNvSpPr txBox="1"/>
          <p:nvPr/>
        </p:nvSpPr>
        <p:spPr>
          <a:xfrm>
            <a:off x="6146307" y="4755495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Cambria"/>
                <a:cs typeface="Cambria"/>
              </a:rPr>
              <a:t>Baseline</a:t>
            </a:r>
            <a:endParaRPr lang="en-US" b="1" dirty="0">
              <a:solidFill>
                <a:srgbClr val="002060"/>
              </a:solidFill>
              <a:latin typeface="Cambria"/>
              <a:cs typeface="Cambria"/>
            </a:endParaRPr>
          </a:p>
        </p:txBody>
      </p:sp>
      <p:cxnSp>
        <p:nvCxnSpPr>
          <p:cNvPr id="193" name="Straight Connector 192"/>
          <p:cNvCxnSpPr/>
          <p:nvPr/>
        </p:nvCxnSpPr>
        <p:spPr>
          <a:xfrm>
            <a:off x="6209503" y="4476694"/>
            <a:ext cx="17855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4" name="Group 193"/>
          <p:cNvGrpSpPr/>
          <p:nvPr/>
        </p:nvGrpSpPr>
        <p:grpSpPr>
          <a:xfrm rot="2994358">
            <a:off x="2670722" y="4133771"/>
            <a:ext cx="238554" cy="45719"/>
            <a:chOff x="2074351" y="3645829"/>
            <a:chExt cx="238554" cy="53827"/>
          </a:xfrm>
        </p:grpSpPr>
        <p:cxnSp>
          <p:nvCxnSpPr>
            <p:cNvPr id="195" name="Straight Connector 194"/>
            <p:cNvCxnSpPr/>
            <p:nvPr/>
          </p:nvCxnSpPr>
          <p:spPr>
            <a:xfrm rot="16200000">
              <a:off x="2193628" y="3580379"/>
              <a:ext cx="0" cy="238554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rot="16200000">
              <a:off x="2193628" y="3526552"/>
              <a:ext cx="0" cy="238554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7" name="Arc 196"/>
          <p:cNvSpPr/>
          <p:nvPr/>
        </p:nvSpPr>
        <p:spPr>
          <a:xfrm rot="16200000">
            <a:off x="2107923" y="3797790"/>
            <a:ext cx="3602356" cy="3527062"/>
          </a:xfrm>
          <a:prstGeom prst="arc">
            <a:avLst>
              <a:gd name="adj1" fmla="val 17123587"/>
              <a:gd name="adj2" fmla="val 0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7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MIP signal simulated with noise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652" y="1846263"/>
            <a:ext cx="9365021" cy="4022725"/>
          </a:xfrm>
        </p:spPr>
      </p:pic>
    </p:spTree>
    <p:extLst>
      <p:ext uri="{BB962C8B-B14F-4D97-AF65-F5344CB8AC3E}">
        <p14:creationId xmlns:p14="http://schemas.microsoft.com/office/powerpoint/2010/main" val="2033759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MIPs - 1 to 5 MIPS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401" y="1787020"/>
            <a:ext cx="10301523" cy="4424998"/>
          </a:xfrm>
        </p:spPr>
      </p:pic>
      <p:sp>
        <p:nvSpPr>
          <p:cNvPr id="3" name="TextBox 2"/>
          <p:cNvSpPr txBox="1"/>
          <p:nvPr/>
        </p:nvSpPr>
        <p:spPr>
          <a:xfrm>
            <a:off x="6685808" y="5201392"/>
            <a:ext cx="115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11ns delta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62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Rise-time MC analysis – mismatch only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13" y="1924050"/>
            <a:ext cx="9029700" cy="3867150"/>
          </a:xfrm>
        </p:spPr>
      </p:pic>
    </p:spTree>
    <p:extLst>
      <p:ext uri="{BB962C8B-B14F-4D97-AF65-F5344CB8AC3E}">
        <p14:creationId xmlns:p14="http://schemas.microsoft.com/office/powerpoint/2010/main" val="238813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Amplitude variation MC – mismatch only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13" y="1924050"/>
            <a:ext cx="9029700" cy="3867150"/>
          </a:xfrm>
        </p:spPr>
      </p:pic>
    </p:spTree>
    <p:extLst>
      <p:ext uri="{BB962C8B-B14F-4D97-AF65-F5344CB8AC3E}">
        <p14:creationId xmlns:p14="http://schemas.microsoft.com/office/powerpoint/2010/main" val="1631469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Histograms of the offsets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247" y="1846263"/>
            <a:ext cx="7665832" cy="4022725"/>
          </a:xfrm>
        </p:spPr>
      </p:pic>
      <p:sp>
        <p:nvSpPr>
          <p:cNvPr id="5" name="TextBox 4"/>
          <p:cNvSpPr txBox="1"/>
          <p:nvPr/>
        </p:nvSpPr>
        <p:spPr>
          <a:xfrm>
            <a:off x="3990109" y="5608559"/>
            <a:ext cx="5388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Histogram of the offsets at the input of the comparator.</a:t>
            </a:r>
          </a:p>
          <a:p>
            <a:r>
              <a:rPr lang="en-US" dirty="0" smtClean="0"/>
              <a:t>Range = 100mV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923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 of the comparator output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50" y="1846263"/>
            <a:ext cx="9851426" cy="4022725"/>
          </a:xfrm>
        </p:spPr>
      </p:pic>
      <p:sp>
        <p:nvSpPr>
          <p:cNvPr id="5" name="TextBox 4"/>
          <p:cNvSpPr txBox="1"/>
          <p:nvPr/>
        </p:nvSpPr>
        <p:spPr>
          <a:xfrm flipH="1">
            <a:off x="2385157" y="5608559"/>
            <a:ext cx="8029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Histogram of the corresponding signal that can </a:t>
            </a:r>
            <a:r>
              <a:rPr lang="en-US" smtClean="0"/>
              <a:t>be adjusted using the TRIM 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915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LAYOUT &amp; PADS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27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Trim RAM adjustment – 4bit programmable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5" b="5803"/>
          <a:stretch/>
        </p:blipFill>
        <p:spPr>
          <a:xfrm>
            <a:off x="1263639" y="1840675"/>
            <a:ext cx="9416289" cy="4310744"/>
          </a:xfrm>
        </p:spPr>
      </p:pic>
      <p:sp>
        <p:nvSpPr>
          <p:cNvPr id="5" name="TextBox 4"/>
          <p:cNvSpPr txBox="1"/>
          <p:nvPr/>
        </p:nvSpPr>
        <p:spPr>
          <a:xfrm>
            <a:off x="1807181" y="6014253"/>
            <a:ext cx="8329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Correction curves given by sweeping the 4 bits of the TRIM RAM for different RAM bias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26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Trim RAM conclusion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100mV of offset at the input of the comparator</a:t>
            </a:r>
          </a:p>
          <a:p>
            <a:r>
              <a:rPr lang="en-US" dirty="0" smtClean="0"/>
              <a:t>4 bit TRIM ram can reduce it by a factor 16</a:t>
            </a:r>
          </a:p>
          <a:p>
            <a:r>
              <a:rPr lang="en-US" dirty="0" smtClean="0"/>
              <a:t>In the end after </a:t>
            </a:r>
            <a:r>
              <a:rPr lang="en-US" smtClean="0"/>
              <a:t>trim adjustment </a:t>
            </a:r>
            <a:r>
              <a:rPr lang="en-US" dirty="0" smtClean="0"/>
              <a:t>the offset </a:t>
            </a:r>
            <a:r>
              <a:rPr lang="en-US" smtClean="0"/>
              <a:t>is ~6mV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978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SRAM includes a PMOS than opens the loop to configure multiple SRAM at the same time.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column and row selectors implementation with SACI allow to:</a:t>
            </a:r>
          </a:p>
          <a:p>
            <a:pPr lvl="1"/>
            <a:r>
              <a:rPr lang="en-US" dirty="0" smtClean="0"/>
              <a:t>Configure individual SRAM cells</a:t>
            </a:r>
          </a:p>
          <a:p>
            <a:pPr lvl="1"/>
            <a:r>
              <a:rPr lang="en-US" dirty="0" smtClean="0"/>
              <a:t>Configure a column of 128 SRAM</a:t>
            </a:r>
          </a:p>
          <a:p>
            <a:pPr lvl="1"/>
            <a:r>
              <a:rPr lang="en-US" dirty="0" smtClean="0"/>
              <a:t>Configure a row of 32 SRAM</a:t>
            </a:r>
          </a:p>
          <a:p>
            <a:pPr lvl="1"/>
            <a:r>
              <a:rPr lang="en-US" dirty="0" smtClean="0"/>
              <a:t>Configure all 4096 SRAM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735253" y="1087770"/>
            <a:ext cx="536268" cy="469185"/>
            <a:chOff x="6742284" y="5188597"/>
            <a:chExt cx="536268" cy="469185"/>
          </a:xfrm>
        </p:grpSpPr>
        <p:grpSp>
          <p:nvGrpSpPr>
            <p:cNvPr id="5" name="Group 4"/>
            <p:cNvGrpSpPr/>
            <p:nvPr/>
          </p:nvGrpSpPr>
          <p:grpSpPr>
            <a:xfrm>
              <a:off x="6881672" y="5188597"/>
              <a:ext cx="255597" cy="211190"/>
              <a:chOff x="6881672" y="5188597"/>
              <a:chExt cx="255597" cy="211190"/>
            </a:xfrm>
          </p:grpSpPr>
          <p:sp>
            <p:nvSpPr>
              <p:cNvPr id="15" name="Isosceles Triangle 149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 flipH="1">
              <a:off x="6881672" y="5446592"/>
              <a:ext cx="255597" cy="211190"/>
              <a:chOff x="6881672" y="5188597"/>
              <a:chExt cx="255597" cy="211190"/>
            </a:xfrm>
          </p:grpSpPr>
          <p:sp>
            <p:nvSpPr>
              <p:cNvPr id="13" name="Isosceles Triangle 153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742284" y="5294192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742284" y="5549441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742284" y="5294192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278552" y="5295230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137269" y="5556118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7137269" y="5300869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 rot="10800000">
            <a:off x="6286822" y="3590547"/>
            <a:ext cx="616158" cy="509107"/>
            <a:chOff x="6881672" y="5188597"/>
            <a:chExt cx="255597" cy="211190"/>
          </a:xfrm>
        </p:grpSpPr>
        <p:sp>
          <p:nvSpPr>
            <p:cNvPr id="18" name="Isosceles Triangle 247"/>
            <p:cNvSpPr/>
            <p:nvPr/>
          </p:nvSpPr>
          <p:spPr>
            <a:xfrm rot="5400000">
              <a:off x="6864999" y="5205270"/>
              <a:ext cx="211190" cy="177844"/>
            </a:xfrm>
            <a:prstGeom prst="triangl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7059516" y="5255432"/>
              <a:ext cx="77753" cy="775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 rot="10800000" flipH="1">
            <a:off x="6286824" y="2968606"/>
            <a:ext cx="616158" cy="509107"/>
            <a:chOff x="6881672" y="5188597"/>
            <a:chExt cx="255597" cy="211190"/>
          </a:xfrm>
        </p:grpSpPr>
        <p:sp>
          <p:nvSpPr>
            <p:cNvPr id="21" name="Isosceles Triangle 245"/>
            <p:cNvSpPr/>
            <p:nvPr/>
          </p:nvSpPr>
          <p:spPr>
            <a:xfrm rot="5400000">
              <a:off x="6864999" y="5205270"/>
              <a:ext cx="211190" cy="177844"/>
            </a:xfrm>
            <a:prstGeom prst="triangl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flipH="1">
              <a:off x="7059516" y="5255432"/>
              <a:ext cx="77753" cy="775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 rot="10800000">
            <a:off x="7238999" y="3229779"/>
            <a:ext cx="0" cy="615319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6909505" y="3229777"/>
            <a:ext cx="329494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>
            <a:off x="6909505" y="3845096"/>
            <a:ext cx="329494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 flipH="1">
            <a:off x="5186635" y="3217914"/>
            <a:ext cx="0" cy="615319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188439" y="3213681"/>
            <a:ext cx="1098387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0800000" flipH="1">
            <a:off x="5942008" y="3833233"/>
            <a:ext cx="34058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 rot="5400000">
            <a:off x="5533351" y="3427858"/>
            <a:ext cx="398884" cy="422085"/>
            <a:chOff x="6080364" y="2829439"/>
            <a:chExt cx="197812" cy="209318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6159231" y="2829439"/>
              <a:ext cx="0" cy="20931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157131" y="2831538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157131" y="3037632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6080364" y="2897437"/>
              <a:ext cx="77753" cy="775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 rot="5400000">
            <a:off x="4522095" y="3189385"/>
            <a:ext cx="245556" cy="422841"/>
            <a:chOff x="6156401" y="2827939"/>
            <a:chExt cx="121775" cy="209693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6156401" y="2827939"/>
              <a:ext cx="0" cy="20931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157131" y="2831538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157131" y="3037632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/>
          <p:cNvCxnSpPr/>
          <p:nvPr/>
        </p:nvCxnSpPr>
        <p:spPr>
          <a:xfrm flipV="1">
            <a:off x="5720841" y="2651016"/>
            <a:ext cx="0" cy="79795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439353" y="2312896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Cambria"/>
                <a:cs typeface="Cambria"/>
              </a:rPr>
              <a:t>Load</a:t>
            </a:r>
            <a:endParaRPr lang="en-US" dirty="0">
              <a:latin typeface="Cambria"/>
              <a:cs typeface="Cambria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rot="10800000" flipH="1">
            <a:off x="4849036" y="3525573"/>
            <a:ext cx="34058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0800000" flipH="1">
            <a:off x="5180360" y="3836360"/>
            <a:ext cx="34058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3832207" y="3525574"/>
            <a:ext cx="596062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132115" y="3363734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Cambria"/>
                <a:cs typeface="Cambria"/>
              </a:rPr>
              <a:t>DataIn</a:t>
            </a:r>
            <a:endParaRPr lang="en-US" dirty="0">
              <a:latin typeface="Cambria"/>
              <a:cs typeface="Cambria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4656038" y="2958165"/>
            <a:ext cx="1064803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656038" y="2958165"/>
            <a:ext cx="0" cy="319862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5697980" y="2936445"/>
            <a:ext cx="45719" cy="45719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163029" y="3505244"/>
            <a:ext cx="45719" cy="45719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75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 compared to CHESS1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charset="0"/>
              <a:buChar char="•"/>
            </a:pPr>
            <a:r>
              <a:rPr lang="en-US" dirty="0" smtClean="0"/>
              <a:t>Gain variation observed in CHESS1 </a:t>
            </a:r>
            <a:r>
              <a:rPr lang="en-US" b="1" dirty="0" smtClean="0"/>
              <a:t>if due to radiation damage</a:t>
            </a:r>
            <a:r>
              <a:rPr lang="en-US" dirty="0" smtClean="0"/>
              <a:t> is likely to stay.</a:t>
            </a:r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marL="201168" lvl="1" indent="0">
              <a:buNone/>
            </a:pPr>
            <a:r>
              <a:rPr lang="en-US" dirty="0" smtClean="0"/>
              <a:t>Improvements: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NWELL Diode bias – less noise 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Constant reset done from the source follower – faster and higher gain.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Direct connection from the amplifier to the discriminator - faster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Real current mirrors to bias the pixels – better controlled, brings less noise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Internal bias blocks – less noise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TRIM RAM to adjust the discriminator internally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83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HIT ENCODING &amp; BIAS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1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97280" y="2289908"/>
            <a:ext cx="6036350" cy="332408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CHESS periphery</a:t>
            </a:r>
            <a:endParaRPr lang="en-US" dirty="0"/>
          </a:p>
        </p:txBody>
      </p:sp>
      <p:sp>
        <p:nvSpPr>
          <p:cNvPr id="4" name="Isosceles Triangle 250"/>
          <p:cNvSpPr/>
          <p:nvPr/>
        </p:nvSpPr>
        <p:spPr>
          <a:xfrm rot="5400000">
            <a:off x="1458665" y="3295835"/>
            <a:ext cx="742242" cy="625045"/>
          </a:xfrm>
          <a:prstGeom prst="triangl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1/2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35269" y="3581940"/>
            <a:ext cx="825910" cy="5236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Hit Latch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87506" y="3608354"/>
            <a:ext cx="631907" cy="1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91362" y="412281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x32</a:t>
            </a: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260928" y="3755728"/>
            <a:ext cx="423881" cy="1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222230" y="2770153"/>
            <a:ext cx="1969766" cy="1676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633131" y="3322939"/>
            <a:ext cx="55847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347142" y="3355142"/>
            <a:ext cx="844464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061152" y="3387344"/>
            <a:ext cx="1130454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771104" y="3419546"/>
            <a:ext cx="1420502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472808" y="3451747"/>
            <a:ext cx="1718798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219788" y="3198923"/>
            <a:ext cx="169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bit hit address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8911438" y="3012447"/>
            <a:ext cx="280168" cy="1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219788" y="2806451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 bit hit flag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219788" y="3517472"/>
            <a:ext cx="2073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 bit hit to encoding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 rot="10800000">
            <a:off x="1678296" y="2628566"/>
            <a:ext cx="536267" cy="469186"/>
            <a:chOff x="6742285" y="5188595"/>
            <a:chExt cx="536267" cy="469186"/>
          </a:xfrm>
        </p:grpSpPr>
        <p:grpSp>
          <p:nvGrpSpPr>
            <p:cNvPr id="25" name="Group 24"/>
            <p:cNvGrpSpPr/>
            <p:nvPr/>
          </p:nvGrpSpPr>
          <p:grpSpPr>
            <a:xfrm>
              <a:off x="6881674" y="5188595"/>
              <a:ext cx="255597" cy="211190"/>
              <a:chOff x="6881672" y="5188597"/>
              <a:chExt cx="255597" cy="211190"/>
            </a:xfrm>
          </p:grpSpPr>
          <p:sp>
            <p:nvSpPr>
              <p:cNvPr id="35" name="Isosceles Triangle 247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 flipH="1">
              <a:off x="6881673" y="5446591"/>
              <a:ext cx="255597" cy="211190"/>
              <a:chOff x="6881672" y="5188597"/>
              <a:chExt cx="255597" cy="211190"/>
            </a:xfrm>
          </p:grpSpPr>
          <p:sp>
            <p:nvSpPr>
              <p:cNvPr id="33" name="Isosceles Triangle 245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" name="Straight Connector 26"/>
            <p:cNvCxnSpPr/>
            <p:nvPr/>
          </p:nvCxnSpPr>
          <p:spPr>
            <a:xfrm>
              <a:off x="6742285" y="5294191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742285" y="5549441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742285" y="5294192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7278552" y="5295230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7137269" y="5556118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137269" y="5300869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Connector 38"/>
          <p:cNvCxnSpPr/>
          <p:nvPr/>
        </p:nvCxnSpPr>
        <p:spPr>
          <a:xfrm flipV="1">
            <a:off x="2135644" y="3608619"/>
            <a:ext cx="217517" cy="1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2968999" y="3765095"/>
            <a:ext cx="466270" cy="1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2307724" y="3149461"/>
            <a:ext cx="168234" cy="0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307725" y="2883613"/>
            <a:ext cx="0" cy="270793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>
            <a:off x="2653010" y="3210069"/>
            <a:ext cx="0" cy="256032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665684" y="3329493"/>
            <a:ext cx="0" cy="256032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54384" y="2939729"/>
            <a:ext cx="136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Reset</a:t>
            </a:r>
            <a:endParaRPr lang="en-US" dirty="0"/>
          </a:p>
        </p:txBody>
      </p:sp>
      <p:sp>
        <p:nvSpPr>
          <p:cNvPr id="46" name="Isosceles Triangle 250"/>
          <p:cNvSpPr/>
          <p:nvPr/>
        </p:nvSpPr>
        <p:spPr>
          <a:xfrm rot="5400000">
            <a:off x="2281889" y="3447630"/>
            <a:ext cx="742242" cy="625045"/>
          </a:xfrm>
          <a:prstGeom prst="triangl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rot="10800000">
            <a:off x="2781026" y="3210203"/>
            <a:ext cx="0" cy="131385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2527397" y="3210203"/>
            <a:ext cx="0" cy="131385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2475958" y="3078285"/>
            <a:ext cx="49036" cy="143366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729586" y="3078285"/>
            <a:ext cx="49036" cy="143366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10800000">
            <a:off x="2778622" y="2945339"/>
            <a:ext cx="0" cy="131385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10800000">
            <a:off x="2524993" y="2945339"/>
            <a:ext cx="0" cy="131385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5400000">
            <a:off x="2653008" y="2820382"/>
            <a:ext cx="0" cy="256032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2212471" y="2885336"/>
            <a:ext cx="95253" cy="0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2850696" y="3149461"/>
            <a:ext cx="168234" cy="0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10800000">
            <a:off x="2665684" y="2817920"/>
            <a:ext cx="0" cy="131385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267955" y="2444299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Kill sig.</a:t>
            </a:r>
            <a:endParaRPr lang="en-US" dirty="0"/>
          </a:p>
        </p:txBody>
      </p:sp>
      <p:sp>
        <p:nvSpPr>
          <p:cNvPr id="59" name="Isosceles Triangle 250"/>
          <p:cNvSpPr/>
          <p:nvPr/>
        </p:nvSpPr>
        <p:spPr>
          <a:xfrm rot="5400000">
            <a:off x="3424285" y="3962512"/>
            <a:ext cx="124542" cy="104877"/>
          </a:xfrm>
          <a:prstGeom prst="triangl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3216337" y="4014949"/>
            <a:ext cx="217517" cy="1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848430" y="3815751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Ck</a:t>
            </a:r>
            <a:endParaRPr lang="en-US" dirty="0"/>
          </a:p>
        </p:txBody>
      </p:sp>
      <p:sp>
        <p:nvSpPr>
          <p:cNvPr id="63" name="Moon 62"/>
          <p:cNvSpPr/>
          <p:nvPr/>
        </p:nvSpPr>
        <p:spPr>
          <a:xfrm rot="10800000">
            <a:off x="5850008" y="3442631"/>
            <a:ext cx="244325" cy="397109"/>
          </a:xfrm>
          <a:prstGeom prst="moon">
            <a:avLst>
              <a:gd name="adj" fmla="val 7558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 rot="10800000" flipH="1">
            <a:off x="6103101" y="3602424"/>
            <a:ext cx="77753" cy="77521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>
            <a:off x="5755341" y="3535347"/>
            <a:ext cx="132982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624130" y="3749266"/>
            <a:ext cx="268697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524802" y="2443546"/>
            <a:ext cx="768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Cambria"/>
                <a:cs typeface="Cambria"/>
              </a:rPr>
              <a:t>HitPrev</a:t>
            </a:r>
            <a:endParaRPr lang="en-US" dirty="0">
              <a:latin typeface="Cambria"/>
              <a:cs typeface="Cambria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6185358" y="3641099"/>
            <a:ext cx="2964992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Group 73"/>
          <p:cNvGrpSpPr/>
          <p:nvPr/>
        </p:nvGrpSpPr>
        <p:grpSpPr>
          <a:xfrm>
            <a:off x="4675953" y="3650133"/>
            <a:ext cx="255597" cy="211190"/>
            <a:chOff x="4488990" y="2767811"/>
            <a:chExt cx="255597" cy="211190"/>
          </a:xfrm>
        </p:grpSpPr>
        <p:sp>
          <p:nvSpPr>
            <p:cNvPr id="72" name="Isosceles Triangle 245"/>
            <p:cNvSpPr/>
            <p:nvPr/>
          </p:nvSpPr>
          <p:spPr>
            <a:xfrm rot="5400000" flipH="1">
              <a:off x="4472317" y="2784484"/>
              <a:ext cx="211190" cy="177844"/>
            </a:xfrm>
            <a:prstGeom prst="triangl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 rot="10800000">
              <a:off x="4666834" y="2834645"/>
              <a:ext cx="77753" cy="775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359976" y="3641186"/>
            <a:ext cx="255597" cy="211190"/>
            <a:chOff x="4488990" y="2767811"/>
            <a:chExt cx="255597" cy="211190"/>
          </a:xfrm>
        </p:grpSpPr>
        <p:sp>
          <p:nvSpPr>
            <p:cNvPr id="76" name="Isosceles Triangle 245"/>
            <p:cNvSpPr/>
            <p:nvPr/>
          </p:nvSpPr>
          <p:spPr>
            <a:xfrm rot="5400000" flipH="1">
              <a:off x="4472317" y="2784484"/>
              <a:ext cx="211190" cy="177844"/>
            </a:xfrm>
            <a:prstGeom prst="triangl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 rot="10800000">
              <a:off x="4666834" y="2834645"/>
              <a:ext cx="77753" cy="775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8" name="Straight Connector 77"/>
          <p:cNvCxnSpPr/>
          <p:nvPr/>
        </p:nvCxnSpPr>
        <p:spPr>
          <a:xfrm flipV="1">
            <a:off x="4936891" y="3755728"/>
            <a:ext cx="423881" cy="1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Moon 78"/>
          <p:cNvSpPr/>
          <p:nvPr/>
        </p:nvSpPr>
        <p:spPr>
          <a:xfrm rot="10800000">
            <a:off x="5848881" y="2586342"/>
            <a:ext cx="244325" cy="397109"/>
          </a:xfrm>
          <a:prstGeom prst="moon">
            <a:avLst>
              <a:gd name="adj" fmla="val 7558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/>
          <p:nvPr/>
        </p:nvCxnSpPr>
        <p:spPr>
          <a:xfrm>
            <a:off x="5754214" y="2679058"/>
            <a:ext cx="132982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5160178" y="2892477"/>
            <a:ext cx="743996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103546" y="2784810"/>
            <a:ext cx="349382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5755341" y="2679058"/>
            <a:ext cx="0" cy="856290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5289071" y="2679058"/>
            <a:ext cx="466270" cy="1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V="1">
            <a:off x="5157796" y="2883613"/>
            <a:ext cx="0" cy="863169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6058174" y="2465140"/>
            <a:ext cx="774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Cambria"/>
                <a:cs typeface="Cambria"/>
              </a:rPr>
              <a:t>HitNext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386017" y="3381458"/>
            <a:ext cx="410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Cambria"/>
                <a:cs typeface="Cambria"/>
              </a:rPr>
              <a:t>Sel</a:t>
            </a:r>
            <a:endParaRPr lang="en-US" dirty="0">
              <a:latin typeface="Cambria"/>
              <a:cs typeface="Cambria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6499614" y="3019731"/>
            <a:ext cx="255597" cy="211190"/>
            <a:chOff x="4488990" y="2767811"/>
            <a:chExt cx="255597" cy="211190"/>
          </a:xfrm>
        </p:grpSpPr>
        <p:sp>
          <p:nvSpPr>
            <p:cNvPr id="97" name="Isosceles Triangle 245"/>
            <p:cNvSpPr/>
            <p:nvPr/>
          </p:nvSpPr>
          <p:spPr>
            <a:xfrm rot="5400000" flipH="1">
              <a:off x="4472317" y="2784484"/>
              <a:ext cx="211190" cy="177844"/>
            </a:xfrm>
            <a:prstGeom prst="triangl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 rot="10800000">
              <a:off x="4666834" y="2834645"/>
              <a:ext cx="77753" cy="775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0" name="Straight Arrow Connector 99"/>
          <p:cNvCxnSpPr/>
          <p:nvPr/>
        </p:nvCxnSpPr>
        <p:spPr>
          <a:xfrm flipV="1">
            <a:off x="6307746" y="3137632"/>
            <a:ext cx="0" cy="504188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6308959" y="3134051"/>
            <a:ext cx="190654" cy="1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6766543" y="3124397"/>
            <a:ext cx="1660065" cy="2305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6" name="Group 105"/>
          <p:cNvGrpSpPr/>
          <p:nvPr/>
        </p:nvGrpSpPr>
        <p:grpSpPr>
          <a:xfrm>
            <a:off x="7299275" y="3022042"/>
            <a:ext cx="193614" cy="209318"/>
            <a:chOff x="6084562" y="2831538"/>
            <a:chExt cx="193614" cy="209318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6161330" y="2831538"/>
              <a:ext cx="0" cy="20931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6157131" y="2831538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6157131" y="3037632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109"/>
            <p:cNvSpPr/>
            <p:nvPr/>
          </p:nvSpPr>
          <p:spPr>
            <a:xfrm>
              <a:off x="6084562" y="2897437"/>
              <a:ext cx="77753" cy="775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7585265" y="3022042"/>
            <a:ext cx="193614" cy="209318"/>
            <a:chOff x="6084562" y="2831538"/>
            <a:chExt cx="193614" cy="209318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6161330" y="2831538"/>
              <a:ext cx="0" cy="20931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6157131" y="2831538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6157131" y="3037632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Oval 114"/>
            <p:cNvSpPr/>
            <p:nvPr/>
          </p:nvSpPr>
          <p:spPr>
            <a:xfrm>
              <a:off x="6084562" y="2897437"/>
              <a:ext cx="77753" cy="775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7871255" y="3022042"/>
            <a:ext cx="193614" cy="209318"/>
            <a:chOff x="6084562" y="2831538"/>
            <a:chExt cx="193614" cy="20931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6161330" y="2831538"/>
              <a:ext cx="0" cy="20931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6157131" y="2831538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6157131" y="3037632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Oval 119"/>
            <p:cNvSpPr/>
            <p:nvPr/>
          </p:nvSpPr>
          <p:spPr>
            <a:xfrm>
              <a:off x="6084562" y="2897437"/>
              <a:ext cx="77753" cy="775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8157245" y="3022042"/>
            <a:ext cx="193614" cy="209318"/>
            <a:chOff x="6084562" y="2831538"/>
            <a:chExt cx="193614" cy="209318"/>
          </a:xfrm>
        </p:grpSpPr>
        <p:cxnSp>
          <p:nvCxnSpPr>
            <p:cNvPr id="122" name="Straight Connector 121"/>
            <p:cNvCxnSpPr/>
            <p:nvPr/>
          </p:nvCxnSpPr>
          <p:spPr>
            <a:xfrm>
              <a:off x="6161330" y="2831538"/>
              <a:ext cx="0" cy="20931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6157131" y="2831538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6157131" y="3037632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Oval 124"/>
            <p:cNvSpPr/>
            <p:nvPr/>
          </p:nvSpPr>
          <p:spPr>
            <a:xfrm>
              <a:off x="6084562" y="2897437"/>
              <a:ext cx="77753" cy="775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8443234" y="3022042"/>
            <a:ext cx="193614" cy="209318"/>
            <a:chOff x="6084562" y="2831538"/>
            <a:chExt cx="193614" cy="209318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6161330" y="2831538"/>
              <a:ext cx="0" cy="20931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6157131" y="2831538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6157131" y="3037632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Oval 129"/>
            <p:cNvSpPr/>
            <p:nvPr/>
          </p:nvSpPr>
          <p:spPr>
            <a:xfrm>
              <a:off x="6084562" y="2897437"/>
              <a:ext cx="77753" cy="775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7371844" y="3538564"/>
            <a:ext cx="121045" cy="209318"/>
            <a:chOff x="6157131" y="2831538"/>
            <a:chExt cx="121045" cy="209318"/>
          </a:xfrm>
        </p:grpSpPr>
        <p:cxnSp>
          <p:nvCxnSpPr>
            <p:cNvPr id="132" name="Straight Connector 131"/>
            <p:cNvCxnSpPr/>
            <p:nvPr/>
          </p:nvCxnSpPr>
          <p:spPr>
            <a:xfrm>
              <a:off x="6161330" y="2831538"/>
              <a:ext cx="0" cy="20931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6157131" y="2831538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6157131" y="3037632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/>
          <p:cNvGrpSpPr/>
          <p:nvPr/>
        </p:nvGrpSpPr>
        <p:grpSpPr>
          <a:xfrm>
            <a:off x="7657834" y="3538564"/>
            <a:ext cx="121045" cy="209318"/>
            <a:chOff x="6157131" y="2831538"/>
            <a:chExt cx="121045" cy="209318"/>
          </a:xfrm>
        </p:grpSpPr>
        <p:cxnSp>
          <p:nvCxnSpPr>
            <p:cNvPr id="137" name="Straight Connector 136"/>
            <p:cNvCxnSpPr/>
            <p:nvPr/>
          </p:nvCxnSpPr>
          <p:spPr>
            <a:xfrm>
              <a:off x="6161330" y="2831538"/>
              <a:ext cx="0" cy="20931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6157131" y="2831538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6157131" y="3037632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/>
          <p:cNvGrpSpPr/>
          <p:nvPr/>
        </p:nvGrpSpPr>
        <p:grpSpPr>
          <a:xfrm>
            <a:off x="7943824" y="3538564"/>
            <a:ext cx="121045" cy="209318"/>
            <a:chOff x="6157131" y="2831538"/>
            <a:chExt cx="121045" cy="209318"/>
          </a:xfrm>
        </p:grpSpPr>
        <p:cxnSp>
          <p:nvCxnSpPr>
            <p:cNvPr id="142" name="Straight Connector 141"/>
            <p:cNvCxnSpPr/>
            <p:nvPr/>
          </p:nvCxnSpPr>
          <p:spPr>
            <a:xfrm>
              <a:off x="6161330" y="2831538"/>
              <a:ext cx="0" cy="20931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6157131" y="2831538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6157131" y="3037632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/>
          <p:cNvGrpSpPr/>
          <p:nvPr/>
        </p:nvGrpSpPr>
        <p:grpSpPr>
          <a:xfrm>
            <a:off x="8229814" y="3538564"/>
            <a:ext cx="121045" cy="209318"/>
            <a:chOff x="6157131" y="2831538"/>
            <a:chExt cx="121045" cy="209318"/>
          </a:xfrm>
        </p:grpSpPr>
        <p:cxnSp>
          <p:nvCxnSpPr>
            <p:cNvPr id="147" name="Straight Connector 146"/>
            <p:cNvCxnSpPr/>
            <p:nvPr/>
          </p:nvCxnSpPr>
          <p:spPr>
            <a:xfrm>
              <a:off x="6161330" y="2831538"/>
              <a:ext cx="0" cy="20931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6157131" y="2831538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6157131" y="3037632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/>
          <p:cNvGrpSpPr/>
          <p:nvPr/>
        </p:nvGrpSpPr>
        <p:grpSpPr>
          <a:xfrm>
            <a:off x="8515803" y="3538564"/>
            <a:ext cx="121045" cy="209318"/>
            <a:chOff x="6157131" y="2831538"/>
            <a:chExt cx="121045" cy="209318"/>
          </a:xfrm>
        </p:grpSpPr>
        <p:cxnSp>
          <p:nvCxnSpPr>
            <p:cNvPr id="152" name="Straight Connector 151"/>
            <p:cNvCxnSpPr/>
            <p:nvPr/>
          </p:nvCxnSpPr>
          <p:spPr>
            <a:xfrm>
              <a:off x="6161330" y="2831538"/>
              <a:ext cx="0" cy="20931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6157131" y="2831538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6157131" y="3037632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6" name="Straight Arrow Connector 155"/>
          <p:cNvCxnSpPr/>
          <p:nvPr/>
        </p:nvCxnSpPr>
        <p:spPr>
          <a:xfrm flipV="1">
            <a:off x="7492889" y="2898121"/>
            <a:ext cx="0" cy="133387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flipV="1">
            <a:off x="7774821" y="2898121"/>
            <a:ext cx="0" cy="133387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 flipV="1">
            <a:off x="8064869" y="2898121"/>
            <a:ext cx="0" cy="133387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/>
          <p:nvPr/>
        </p:nvCxnSpPr>
        <p:spPr>
          <a:xfrm flipV="1">
            <a:off x="8350859" y="2898121"/>
            <a:ext cx="0" cy="133387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/>
          <p:nvPr/>
        </p:nvCxnSpPr>
        <p:spPr>
          <a:xfrm flipV="1">
            <a:off x="8636848" y="2898121"/>
            <a:ext cx="0" cy="133387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/>
          <p:nvPr/>
        </p:nvCxnSpPr>
        <p:spPr>
          <a:xfrm flipV="1">
            <a:off x="7489172" y="3740941"/>
            <a:ext cx="0" cy="133387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 flipV="1">
            <a:off x="7771104" y="3740941"/>
            <a:ext cx="0" cy="133387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 flipV="1">
            <a:off x="8061152" y="3740941"/>
            <a:ext cx="0" cy="133387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 flipV="1">
            <a:off x="8347142" y="3740941"/>
            <a:ext cx="0" cy="133387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/>
          <p:cNvCxnSpPr/>
          <p:nvPr/>
        </p:nvCxnSpPr>
        <p:spPr>
          <a:xfrm flipV="1">
            <a:off x="8633131" y="3740941"/>
            <a:ext cx="0" cy="133387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/>
          <p:nvPr/>
        </p:nvCxnSpPr>
        <p:spPr>
          <a:xfrm flipV="1">
            <a:off x="7489172" y="3221491"/>
            <a:ext cx="0" cy="332082"/>
          </a:xfrm>
          <a:prstGeom prst="straightConnector1">
            <a:avLst/>
          </a:prstGeom>
          <a:ln w="9525" cmpd="sng"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/>
          <p:nvPr/>
        </p:nvCxnSpPr>
        <p:spPr>
          <a:xfrm flipV="1">
            <a:off x="7771104" y="3217240"/>
            <a:ext cx="0" cy="332082"/>
          </a:xfrm>
          <a:prstGeom prst="straightConnector1">
            <a:avLst/>
          </a:prstGeom>
          <a:ln w="9525" cmpd="sng"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/>
          <p:nvPr/>
        </p:nvCxnSpPr>
        <p:spPr>
          <a:xfrm flipV="1">
            <a:off x="8061152" y="3221303"/>
            <a:ext cx="0" cy="332082"/>
          </a:xfrm>
          <a:prstGeom prst="straightConnector1">
            <a:avLst/>
          </a:prstGeom>
          <a:ln w="9525" cmpd="sng"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/>
          <p:cNvCxnSpPr/>
          <p:nvPr/>
        </p:nvCxnSpPr>
        <p:spPr>
          <a:xfrm flipV="1">
            <a:off x="8347142" y="3217240"/>
            <a:ext cx="0" cy="332082"/>
          </a:xfrm>
          <a:prstGeom prst="straightConnector1">
            <a:avLst/>
          </a:prstGeom>
          <a:ln w="9525" cmpd="sng"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/>
          <p:nvPr/>
        </p:nvCxnSpPr>
        <p:spPr>
          <a:xfrm flipV="1">
            <a:off x="8639551" y="3217240"/>
            <a:ext cx="0" cy="332082"/>
          </a:xfrm>
          <a:prstGeom prst="straightConnector1">
            <a:avLst/>
          </a:prstGeom>
          <a:ln w="9525" cmpd="sng"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/>
        </p:nvGrpSpPr>
        <p:grpSpPr>
          <a:xfrm>
            <a:off x="7740784" y="3383036"/>
            <a:ext cx="70092" cy="62858"/>
            <a:chOff x="8446101" y="2923481"/>
            <a:chExt cx="70092" cy="62858"/>
          </a:xfrm>
        </p:grpSpPr>
        <p:cxnSp>
          <p:nvCxnSpPr>
            <p:cNvPr id="203" name="Straight Arrow Connector 202"/>
            <p:cNvCxnSpPr/>
            <p:nvPr/>
          </p:nvCxnSpPr>
          <p:spPr>
            <a:xfrm flipV="1">
              <a:off x="8450044" y="2923481"/>
              <a:ext cx="66149" cy="6199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/>
            <p:cNvCxnSpPr/>
            <p:nvPr/>
          </p:nvCxnSpPr>
          <p:spPr>
            <a:xfrm flipH="1" flipV="1">
              <a:off x="8446101" y="2924341"/>
              <a:ext cx="66149" cy="6199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>
            <a:off x="7448251" y="3415310"/>
            <a:ext cx="70092" cy="62858"/>
            <a:chOff x="8446101" y="2923481"/>
            <a:chExt cx="70092" cy="62858"/>
          </a:xfrm>
        </p:grpSpPr>
        <p:cxnSp>
          <p:nvCxnSpPr>
            <p:cNvPr id="209" name="Straight Arrow Connector 208"/>
            <p:cNvCxnSpPr/>
            <p:nvPr/>
          </p:nvCxnSpPr>
          <p:spPr>
            <a:xfrm flipV="1">
              <a:off x="8450044" y="2923481"/>
              <a:ext cx="66149" cy="6199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Arrow Connector 209"/>
            <p:cNvCxnSpPr/>
            <p:nvPr/>
          </p:nvCxnSpPr>
          <p:spPr>
            <a:xfrm flipH="1" flipV="1">
              <a:off x="8446101" y="2924341"/>
              <a:ext cx="66149" cy="6199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/>
        </p:nvGrpSpPr>
        <p:grpSpPr>
          <a:xfrm>
            <a:off x="8032017" y="3355180"/>
            <a:ext cx="70092" cy="62858"/>
            <a:chOff x="8446101" y="2923481"/>
            <a:chExt cx="70092" cy="62858"/>
          </a:xfrm>
        </p:grpSpPr>
        <p:cxnSp>
          <p:nvCxnSpPr>
            <p:cNvPr id="212" name="Straight Arrow Connector 211"/>
            <p:cNvCxnSpPr/>
            <p:nvPr/>
          </p:nvCxnSpPr>
          <p:spPr>
            <a:xfrm flipV="1">
              <a:off x="8450044" y="2923481"/>
              <a:ext cx="66149" cy="6199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/>
            <p:cNvCxnSpPr/>
            <p:nvPr/>
          </p:nvCxnSpPr>
          <p:spPr>
            <a:xfrm flipH="1" flipV="1">
              <a:off x="8446101" y="2924341"/>
              <a:ext cx="66149" cy="6199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/>
        </p:nvGrpSpPr>
        <p:grpSpPr>
          <a:xfrm>
            <a:off x="8311429" y="3321972"/>
            <a:ext cx="70092" cy="62858"/>
            <a:chOff x="8446101" y="2923481"/>
            <a:chExt cx="70092" cy="62858"/>
          </a:xfrm>
        </p:grpSpPr>
        <p:cxnSp>
          <p:nvCxnSpPr>
            <p:cNvPr id="215" name="Straight Arrow Connector 214"/>
            <p:cNvCxnSpPr/>
            <p:nvPr/>
          </p:nvCxnSpPr>
          <p:spPr>
            <a:xfrm flipV="1">
              <a:off x="8450044" y="2923481"/>
              <a:ext cx="66149" cy="6199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Arrow Connector 215"/>
            <p:cNvCxnSpPr/>
            <p:nvPr/>
          </p:nvCxnSpPr>
          <p:spPr>
            <a:xfrm flipH="1" flipV="1">
              <a:off x="8446101" y="2924341"/>
              <a:ext cx="66149" cy="6199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/>
        </p:nvGrpSpPr>
        <p:grpSpPr>
          <a:xfrm>
            <a:off x="8597418" y="3288928"/>
            <a:ext cx="70092" cy="62858"/>
            <a:chOff x="8446101" y="2923481"/>
            <a:chExt cx="70092" cy="62858"/>
          </a:xfrm>
        </p:grpSpPr>
        <p:cxnSp>
          <p:nvCxnSpPr>
            <p:cNvPr id="218" name="Straight Arrow Connector 217"/>
            <p:cNvCxnSpPr/>
            <p:nvPr/>
          </p:nvCxnSpPr>
          <p:spPr>
            <a:xfrm flipV="1">
              <a:off x="8450044" y="2923481"/>
              <a:ext cx="66149" cy="6199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Arrow Connector 218"/>
            <p:cNvCxnSpPr/>
            <p:nvPr/>
          </p:nvCxnSpPr>
          <p:spPr>
            <a:xfrm flipH="1" flipV="1">
              <a:off x="8446101" y="2924341"/>
              <a:ext cx="66149" cy="6199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7" name="Oval 236"/>
          <p:cNvSpPr/>
          <p:nvPr/>
        </p:nvSpPr>
        <p:spPr>
          <a:xfrm>
            <a:off x="5732516" y="2658030"/>
            <a:ext cx="45719" cy="45719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8" name="Group 167"/>
          <p:cNvGrpSpPr/>
          <p:nvPr/>
        </p:nvGrpSpPr>
        <p:grpSpPr>
          <a:xfrm>
            <a:off x="1479632" y="4765773"/>
            <a:ext cx="2346751" cy="559165"/>
            <a:chOff x="145135" y="2212507"/>
            <a:chExt cx="2346751" cy="559165"/>
          </a:xfrm>
        </p:grpSpPr>
        <p:sp>
          <p:nvSpPr>
            <p:cNvPr id="169" name="Moon 168"/>
            <p:cNvSpPr/>
            <p:nvPr/>
          </p:nvSpPr>
          <p:spPr>
            <a:xfrm rot="10800000">
              <a:off x="1206825" y="2324086"/>
              <a:ext cx="244325" cy="397109"/>
            </a:xfrm>
            <a:prstGeom prst="moon">
              <a:avLst>
                <a:gd name="adj" fmla="val 7558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 rot="10800000" flipH="1">
              <a:off x="1459918" y="2483879"/>
              <a:ext cx="77753" cy="775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1" name="Straight Connector 170"/>
            <p:cNvCxnSpPr/>
            <p:nvPr/>
          </p:nvCxnSpPr>
          <p:spPr>
            <a:xfrm flipV="1">
              <a:off x="976443" y="2416802"/>
              <a:ext cx="268697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flipV="1">
              <a:off x="980947" y="2630721"/>
              <a:ext cx="268697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/>
            <p:cNvSpPr txBox="1"/>
            <p:nvPr/>
          </p:nvSpPr>
          <p:spPr>
            <a:xfrm>
              <a:off x="145135" y="2238212"/>
              <a:ext cx="8604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latin typeface="Cambria"/>
                  <a:cs typeface="Cambria"/>
                </a:rPr>
                <a:t>RowENB</a:t>
              </a:r>
              <a:endParaRPr lang="en-US" dirty="0">
                <a:latin typeface="Cambria"/>
                <a:cs typeface="Cambria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243571" y="2463895"/>
              <a:ext cx="7617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latin typeface="Cambria"/>
                  <a:cs typeface="Cambria"/>
                </a:rPr>
                <a:t>ColENB</a:t>
              </a:r>
              <a:endParaRPr lang="en-US" dirty="0">
                <a:latin typeface="Cambria"/>
                <a:cs typeface="Cambria"/>
              </a:endParaRPr>
            </a:p>
          </p:txBody>
        </p:sp>
        <p:cxnSp>
          <p:nvCxnSpPr>
            <p:cNvPr id="175" name="Straight Connector 174"/>
            <p:cNvCxnSpPr/>
            <p:nvPr/>
          </p:nvCxnSpPr>
          <p:spPr>
            <a:xfrm flipV="1">
              <a:off x="1542175" y="2522554"/>
              <a:ext cx="268697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/>
            <p:cNvSpPr txBox="1"/>
            <p:nvPr/>
          </p:nvSpPr>
          <p:spPr>
            <a:xfrm>
              <a:off x="1498794" y="2212507"/>
              <a:ext cx="9930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Cambria"/>
                  <a:cs typeface="Cambria"/>
                </a:rPr>
                <a:t>RAMWrEn</a:t>
              </a:r>
              <a:endParaRPr lang="en-US" dirty="0">
                <a:latin typeface="Cambria"/>
                <a:cs typeface="Cambria"/>
              </a:endParaRPr>
            </a:p>
          </p:txBody>
        </p:sp>
      </p:grpSp>
      <p:sp>
        <p:nvSpPr>
          <p:cNvPr id="177" name="Rectangle 176"/>
          <p:cNvSpPr/>
          <p:nvPr/>
        </p:nvSpPr>
        <p:spPr>
          <a:xfrm>
            <a:off x="5078102" y="4154932"/>
            <a:ext cx="1307916" cy="3276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solidFill>
                  <a:schemeClr val="tx1"/>
                </a:solidFill>
              </a:rPr>
              <a:t>Hit Flag Logic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0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96" y="283788"/>
            <a:ext cx="11955342" cy="5889673"/>
          </a:xfrm>
        </p:spPr>
      </p:pic>
    </p:spTree>
    <p:extLst>
      <p:ext uri="{BB962C8B-B14F-4D97-AF65-F5344CB8AC3E}">
        <p14:creationId xmlns:p14="http://schemas.microsoft.com/office/powerpoint/2010/main" val="996811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66" y="474428"/>
            <a:ext cx="11855669" cy="584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65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 block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552" b="27549"/>
          <a:stretch/>
        </p:blipFill>
        <p:spPr>
          <a:xfrm>
            <a:off x="4589900" y="1767026"/>
            <a:ext cx="7395144" cy="2108013"/>
          </a:xfrm>
        </p:spPr>
      </p:pic>
      <p:sp>
        <p:nvSpPr>
          <p:cNvPr id="5" name="TextBox 4"/>
          <p:cNvSpPr txBox="1"/>
          <p:nvPr/>
        </p:nvSpPr>
        <p:spPr>
          <a:xfrm>
            <a:off x="1097280" y="1737360"/>
            <a:ext cx="39033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Size: 300µm by 80µm</a:t>
            </a:r>
          </a:p>
          <a:p>
            <a:r>
              <a:rPr lang="en-US" dirty="0" smtClean="0"/>
              <a:t>7 inputs per block from the registers.</a:t>
            </a:r>
          </a:p>
          <a:p>
            <a:r>
              <a:rPr lang="en-US" dirty="0" smtClean="0"/>
              <a:t>Current output from 25µA down to 1pA</a:t>
            </a:r>
          </a:p>
          <a:p>
            <a:r>
              <a:rPr lang="en-US" dirty="0" smtClean="0"/>
              <a:t>Filtered output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1097280" y="3744363"/>
            <a:ext cx="3640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Used to control: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Feedback current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Amplifier current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Comparator current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Source follower current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Trim DAC current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Load current  </a:t>
            </a:r>
          </a:p>
          <a:p>
            <a:r>
              <a:rPr lang="en-US" dirty="0"/>
              <a:t>Pre-programmed in SACI </a:t>
            </a:r>
            <a:r>
              <a:rPr lang="en-US" dirty="0" smtClean="0"/>
              <a:t>registers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5311042" y="3744363"/>
            <a:ext cx="3640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Signals controlled externally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Threshold voltage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Baseline voltage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High pass filter voltage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Cascode</a:t>
            </a:r>
            <a:r>
              <a:rPr lang="en-US" dirty="0" smtClean="0"/>
              <a:t> voltage</a:t>
            </a:r>
          </a:p>
        </p:txBody>
      </p:sp>
    </p:spTree>
    <p:extLst>
      <p:ext uri="{BB962C8B-B14F-4D97-AF65-F5344CB8AC3E}">
        <p14:creationId xmlns:p14="http://schemas.microsoft.com/office/powerpoint/2010/main" val="98243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98" b="3317"/>
          <a:stretch/>
        </p:blipFill>
        <p:spPr>
          <a:xfrm>
            <a:off x="1196684" y="132347"/>
            <a:ext cx="10027395" cy="5991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 flipH="1">
            <a:off x="1272941" y="2550695"/>
            <a:ext cx="1313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Cuurent</a:t>
            </a:r>
            <a:r>
              <a:rPr lang="en-US" dirty="0" smtClean="0"/>
              <a:t> (A)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73579" y="5847347"/>
            <a:ext cx="16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7bit adjustable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25558" y="3626069"/>
            <a:ext cx="23195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Logarithmic behavior </a:t>
            </a:r>
          </a:p>
          <a:p>
            <a:r>
              <a:rPr lang="en-US" dirty="0"/>
              <a:t>d</a:t>
            </a:r>
            <a:r>
              <a:rPr lang="en-US" dirty="0" smtClean="0"/>
              <a:t>esirable for feedback </a:t>
            </a:r>
          </a:p>
          <a:p>
            <a:r>
              <a:rPr lang="en-US" dirty="0" smtClean="0"/>
              <a:t>current adjustment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37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CHESS2 reticle layout view –test structures not included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661" y="1638795"/>
            <a:ext cx="8546787" cy="4750130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3016331" y="1737360"/>
            <a:ext cx="0" cy="4556562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28936" y="378822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20mm</a:t>
            </a:r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712031" y="4157560"/>
            <a:ext cx="0" cy="687572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12031" y="4316680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3mm</a:t>
            </a:r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072165" y="6390121"/>
            <a:ext cx="5545777" cy="0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46713" y="6417417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24.3mm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742683" y="2703854"/>
            <a:ext cx="1714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array mirrored</a:t>
            </a:r>
          </a:p>
          <a:p>
            <a:r>
              <a:rPr lang="en-US" dirty="0" smtClean="0"/>
              <a:t>Shared pads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742683" y="5314447"/>
            <a:ext cx="1971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 array standalone</a:t>
            </a:r>
          </a:p>
          <a:p>
            <a:r>
              <a:rPr lang="en-US" dirty="0" smtClean="0"/>
              <a:t>Independent pads</a:t>
            </a:r>
          </a:p>
          <a:p>
            <a:r>
              <a:rPr lang="en-US" dirty="0" smtClean="0"/>
              <a:t>Can be diced away.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2718833" y="4829366"/>
            <a:ext cx="6134219" cy="0"/>
          </a:xfrm>
          <a:prstGeom prst="line">
            <a:avLst/>
          </a:prstGeom>
          <a:ln w="28575"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99295" y="4644700"/>
            <a:ext cx="177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Possible dice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0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SHIELDING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Capacitance NWELL to dynamic 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935679"/>
            <a:ext cx="10018713" cy="3855522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Shield to the NWELLs has been added for all dynamic nets</a:t>
            </a:r>
          </a:p>
          <a:p>
            <a:r>
              <a:rPr lang="en-US" dirty="0" smtClean="0"/>
              <a:t>Dynamic net: </a:t>
            </a:r>
            <a:r>
              <a:rPr lang="en-US" b="1" dirty="0" smtClean="0"/>
              <a:t>half comparator output</a:t>
            </a:r>
          </a:p>
          <a:p>
            <a:pPr lvl="1"/>
            <a:r>
              <a:rPr lang="en-US" dirty="0" smtClean="0"/>
              <a:t>Parasitic capacitance from the half-comparator output net to </a:t>
            </a:r>
            <a:r>
              <a:rPr lang="en-US" dirty="0" err="1" smtClean="0"/>
              <a:t>nwells</a:t>
            </a:r>
            <a:r>
              <a:rPr lang="en-US" dirty="0" smtClean="0"/>
              <a:t> = 1.32fF</a:t>
            </a:r>
          </a:p>
          <a:p>
            <a:pPr lvl="1"/>
            <a:r>
              <a:rPr lang="en-US" dirty="0" smtClean="0"/>
              <a:t>Dynamic signal on the </a:t>
            </a:r>
            <a:r>
              <a:rPr lang="en-US" dirty="0"/>
              <a:t>half-comparator output </a:t>
            </a:r>
            <a:r>
              <a:rPr lang="en-US" dirty="0" smtClean="0"/>
              <a:t>net ~25mV</a:t>
            </a:r>
          </a:p>
          <a:p>
            <a:pPr lvl="1"/>
            <a:r>
              <a:rPr lang="en-US" dirty="0" smtClean="0"/>
              <a:t>Charge injected by </a:t>
            </a:r>
            <a:r>
              <a:rPr lang="en-US" dirty="0"/>
              <a:t>t</a:t>
            </a:r>
            <a:r>
              <a:rPr lang="en-US" dirty="0" smtClean="0"/>
              <a:t>he half-comparator to the subsequent pixels: 200e-</a:t>
            </a:r>
          </a:p>
          <a:p>
            <a:r>
              <a:rPr lang="en-US" dirty="0" smtClean="0"/>
              <a:t>Dynamic net: </a:t>
            </a:r>
            <a:r>
              <a:rPr lang="en-US" b="1" dirty="0" smtClean="0"/>
              <a:t>charge injection signal</a:t>
            </a:r>
          </a:p>
          <a:p>
            <a:pPr lvl="1"/>
            <a:r>
              <a:rPr lang="en-US" dirty="0" smtClean="0"/>
              <a:t>Parasitic capacitance from the charge injection to the </a:t>
            </a:r>
            <a:r>
              <a:rPr lang="en-US" dirty="0" err="1" smtClean="0"/>
              <a:t>nwell</a:t>
            </a:r>
            <a:r>
              <a:rPr lang="en-US" dirty="0" smtClean="0"/>
              <a:t> : 82aF</a:t>
            </a:r>
          </a:p>
          <a:p>
            <a:pPr lvl="1"/>
            <a:r>
              <a:rPr lang="en-US" dirty="0" smtClean="0"/>
              <a:t>Real capacitance for the charge injection signal: 2.3fF</a:t>
            </a:r>
          </a:p>
          <a:p>
            <a:pPr lvl="1"/>
            <a:r>
              <a:rPr lang="en-US" dirty="0" smtClean="0"/>
              <a:t>SNR of the charge injection signal = 28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882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NWELL connectivity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645" y="1846263"/>
            <a:ext cx="8539035" cy="40227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5368291"/>
            <a:ext cx="83312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5977891"/>
            <a:ext cx="10452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56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M2 shield on top of NWELLS (yellow)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645" y="1846263"/>
            <a:ext cx="8539035" cy="4022725"/>
          </a:xfrm>
        </p:spPr>
      </p:pic>
    </p:spTree>
    <p:extLst>
      <p:ext uri="{BB962C8B-B14F-4D97-AF65-F5344CB8AC3E}">
        <p14:creationId xmlns:p14="http://schemas.microsoft.com/office/powerpoint/2010/main" val="1658564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Shield and bias [acting as shields] on top of amplifier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113" y="1846263"/>
            <a:ext cx="8534100" cy="4022725"/>
          </a:xfrm>
        </p:spPr>
      </p:pic>
    </p:spTree>
    <p:extLst>
      <p:ext uri="{BB962C8B-B14F-4D97-AF65-F5344CB8AC3E}">
        <p14:creationId xmlns:p14="http://schemas.microsoft.com/office/powerpoint/2010/main" val="793719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HV contact in blue around pixels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877" y="1846263"/>
            <a:ext cx="8528571" cy="4022725"/>
          </a:xfrm>
        </p:spPr>
      </p:pic>
      <p:sp>
        <p:nvSpPr>
          <p:cNvPr id="5" name="Rectangle 4"/>
          <p:cNvSpPr/>
          <p:nvPr/>
        </p:nvSpPr>
        <p:spPr>
          <a:xfrm>
            <a:off x="1861877" y="2066306"/>
            <a:ext cx="8528571" cy="11875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61876" y="3555572"/>
            <a:ext cx="8528571" cy="11875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50001" y="5032963"/>
            <a:ext cx="8528571" cy="11875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428485" y="1846263"/>
            <a:ext cx="118754" cy="4022726"/>
          </a:xfrm>
          <a:custGeom>
            <a:avLst/>
            <a:gdLst>
              <a:gd name="connsiteX0" fmla="*/ 0 w 118754"/>
              <a:gd name="connsiteY0" fmla="*/ 0 h 4022726"/>
              <a:gd name="connsiteX1" fmla="*/ 118754 w 118754"/>
              <a:gd name="connsiteY1" fmla="*/ 0 h 4022726"/>
              <a:gd name="connsiteX2" fmla="*/ 118754 w 118754"/>
              <a:gd name="connsiteY2" fmla="*/ 4022726 h 4022726"/>
              <a:gd name="connsiteX3" fmla="*/ 0 w 118754"/>
              <a:gd name="connsiteY3" fmla="*/ 4022726 h 4022726"/>
              <a:gd name="connsiteX4" fmla="*/ 0 w 118754"/>
              <a:gd name="connsiteY4" fmla="*/ 0 h 402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754" h="4022726">
                <a:moveTo>
                  <a:pt x="0" y="0"/>
                </a:moveTo>
                <a:lnTo>
                  <a:pt x="118754" y="0"/>
                </a:lnTo>
                <a:lnTo>
                  <a:pt x="118754" y="4022726"/>
                </a:lnTo>
                <a:lnTo>
                  <a:pt x="0" y="4022726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7614745" y="4776952"/>
            <a:ext cx="882869" cy="109203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497614" y="5940333"/>
            <a:ext cx="242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No contacts added here</a:t>
            </a:r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8" y="6010699"/>
            <a:ext cx="83058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409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484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ground distribution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699" y="1846263"/>
            <a:ext cx="8206928" cy="4022724"/>
          </a:xfrm>
        </p:spPr>
      </p:pic>
    </p:spTree>
    <p:extLst>
      <p:ext uri="{BB962C8B-B14F-4D97-AF65-F5344CB8AC3E}">
        <p14:creationId xmlns:p14="http://schemas.microsoft.com/office/powerpoint/2010/main" val="1564873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mesh - detail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166" y="1846263"/>
            <a:ext cx="8201994" cy="4022725"/>
          </a:xfrm>
        </p:spPr>
      </p:pic>
    </p:spTree>
    <p:extLst>
      <p:ext uri="{BB962C8B-B14F-4D97-AF65-F5344CB8AC3E}">
        <p14:creationId xmlns:p14="http://schemas.microsoft.com/office/powerpoint/2010/main" val="2142722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mesh – all pixels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50" t="24022" r="4008" b="24822"/>
          <a:stretch/>
        </p:blipFill>
        <p:spPr>
          <a:xfrm>
            <a:off x="152399" y="2173184"/>
            <a:ext cx="12039601" cy="3294166"/>
          </a:xfrm>
        </p:spPr>
      </p:pic>
    </p:spTree>
    <p:extLst>
      <p:ext uri="{BB962C8B-B14F-4D97-AF65-F5344CB8AC3E}">
        <p14:creationId xmlns:p14="http://schemas.microsoft.com/office/powerpoint/2010/main" val="1194982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CHESS2 reticle layout – pads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661" y="1638795"/>
            <a:ext cx="8546787" cy="4750130"/>
          </a:xfrm>
        </p:spPr>
      </p:pic>
      <p:sp>
        <p:nvSpPr>
          <p:cNvPr id="3" name="TextBox 2"/>
          <p:cNvSpPr txBox="1"/>
          <p:nvPr/>
        </p:nvSpPr>
        <p:spPr>
          <a:xfrm>
            <a:off x="8732299" y="5467840"/>
            <a:ext cx="217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55 independent pads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732299" y="2843614"/>
            <a:ext cx="2168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98 independent pads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5826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connection strategy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26" t="27240" r="6439" b="27108"/>
          <a:stretch/>
        </p:blipFill>
        <p:spPr>
          <a:xfrm>
            <a:off x="133350" y="2057401"/>
            <a:ext cx="12058650" cy="3448050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10544101" y="5367647"/>
            <a:ext cx="1223158" cy="0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689077" y="5367647"/>
            <a:ext cx="24013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2.5mm – 26 connection</a:t>
            </a:r>
          </a:p>
          <a:p>
            <a:r>
              <a:rPr lang="en-US" dirty="0" smtClean="0"/>
              <a:t>0.1Ohms</a:t>
            </a:r>
          </a:p>
          <a:p>
            <a:r>
              <a:rPr lang="en-US" dirty="0" smtClean="0"/>
              <a:t>10mV drop @ 100mA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0011" y="5344216"/>
            <a:ext cx="7621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Resistance in the mesh is ~20mOhm across each 630µm column -&gt; 2.4mV drop 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767259" y="2822029"/>
            <a:ext cx="45719" cy="242788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955415" y="1849304"/>
            <a:ext cx="3135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Ground bus added next to pads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32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RADHARD NMOS &amp;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687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rad-hard NMOS - Pixel part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264057"/>
              </p:ext>
            </p:extLst>
          </p:nvPr>
        </p:nvGraphicFramePr>
        <p:xfrm>
          <a:off x="1096963" y="1846263"/>
          <a:ext cx="10058401" cy="33375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2933005"/>
                <a:gridCol w="3772596"/>
                <a:gridCol w="33528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802" marR="91802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 NMOS RAD_SOFT</a:t>
                      </a:r>
                      <a:endParaRPr lang="en-US" dirty="0"/>
                    </a:p>
                  </a:txBody>
                  <a:tcPr marL="91802" marR="91802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 NMOS RAD-HARD</a:t>
                      </a:r>
                      <a:endParaRPr lang="en-US" dirty="0"/>
                    </a:p>
                  </a:txBody>
                  <a:tcPr marL="91802" marR="9180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Pixels</a:t>
                      </a:r>
                      <a:endParaRPr lang="en-US" dirty="0"/>
                    </a:p>
                  </a:txBody>
                  <a:tcPr marL="91802" marR="91802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marL="91802" marR="91802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114688</a:t>
                      </a:r>
                      <a:endParaRPr lang="en-US" dirty="0"/>
                    </a:p>
                  </a:txBody>
                  <a:tcPr marL="91802" marR="9180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Comparator periphery</a:t>
                      </a:r>
                      <a:endParaRPr lang="en-US" dirty="0"/>
                    </a:p>
                  </a:txBody>
                  <a:tcPr marL="91802" marR="91802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marL="91802" marR="91802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67840</a:t>
                      </a:r>
                      <a:endParaRPr lang="en-US" dirty="0"/>
                    </a:p>
                  </a:txBody>
                  <a:tcPr marL="91802" marR="9180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Latching</a:t>
                      </a:r>
                      <a:endParaRPr lang="en-US" dirty="0"/>
                    </a:p>
                  </a:txBody>
                  <a:tcPr marL="91802" marR="91802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marL="91802" marR="91802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65408</a:t>
                      </a:r>
                      <a:endParaRPr lang="en-US" dirty="0"/>
                    </a:p>
                  </a:txBody>
                  <a:tcPr marL="91802" marR="9180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Column selector</a:t>
                      </a:r>
                      <a:endParaRPr lang="en-US" dirty="0"/>
                    </a:p>
                  </a:txBody>
                  <a:tcPr marL="91802" marR="91802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952</a:t>
                      </a:r>
                      <a:endParaRPr lang="en-US" dirty="0"/>
                    </a:p>
                  </a:txBody>
                  <a:tcPr marL="91802" marR="91802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marL="91802" marR="91802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Column selector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periphery</a:t>
                      </a:r>
                      <a:endParaRPr lang="en-US" dirty="0"/>
                    </a:p>
                  </a:txBody>
                  <a:tcPr marL="91802" marR="91802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403</a:t>
                      </a:r>
                      <a:endParaRPr lang="en-US" dirty="0"/>
                    </a:p>
                  </a:txBody>
                  <a:tcPr marL="91802" marR="91802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marL="91802" marR="91802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Row selector</a:t>
                      </a:r>
                      <a:endParaRPr lang="en-US" dirty="0"/>
                    </a:p>
                  </a:txBody>
                  <a:tcPr marL="91802" marR="91802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1427</a:t>
                      </a:r>
                      <a:endParaRPr lang="en-US" dirty="0"/>
                    </a:p>
                  </a:txBody>
                  <a:tcPr marL="91802" marR="91802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marL="91802" marR="9180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Bias</a:t>
                      </a:r>
                      <a:endParaRPr lang="en-US" dirty="0"/>
                    </a:p>
                  </a:txBody>
                  <a:tcPr marL="91802" marR="91802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1134</a:t>
                      </a:r>
                    </a:p>
                  </a:txBody>
                  <a:tcPr marL="91802" marR="91802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255</a:t>
                      </a:r>
                      <a:endParaRPr lang="en-US" dirty="0"/>
                    </a:p>
                  </a:txBody>
                  <a:tcPr marL="91802" marR="9180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 marL="91802" marR="91802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3916</a:t>
                      </a:r>
                    </a:p>
                  </a:txBody>
                  <a:tcPr marL="91802" marR="91802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248191</a:t>
                      </a:r>
                      <a:endParaRPr lang="en-US" dirty="0"/>
                    </a:p>
                  </a:txBody>
                  <a:tcPr marL="91802" marR="91802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96963" y="5292726"/>
            <a:ext cx="5615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These numbers for 128 strips. Need to be multiplied by x3</a:t>
            </a:r>
          </a:p>
          <a:p>
            <a:r>
              <a:rPr lang="en-US" dirty="0" smtClean="0"/>
              <a:t>~4mA of leakage current on the digital supply - 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966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0707833"/>
              </p:ext>
            </p:extLst>
          </p:nvPr>
        </p:nvGraphicFramePr>
        <p:xfrm>
          <a:off x="1238853" y="206648"/>
          <a:ext cx="10058400" cy="627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2514600"/>
                <a:gridCol w="2514600"/>
                <a:gridCol w="25146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Simulation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LVS + DRC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Integration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Pixel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Amplifier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Comparator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Hit latching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Hit encoding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Hit Buffering and synchronization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Trim 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Threshold Trimming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Trimming</a:t>
                      </a:r>
                      <a:r>
                        <a:rPr lang="en-US" baseline="0" dirty="0" smtClean="0"/>
                        <a:t> f</a:t>
                      </a:r>
                      <a:r>
                        <a:rPr lang="en-US" dirty="0" smtClean="0"/>
                        <a:t>unctionality verified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Signal injection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Pad buffers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Bias controller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Power and bias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Resistance</a:t>
                      </a:r>
                      <a:r>
                        <a:rPr lang="en-US" baseline="0" dirty="0" smtClean="0"/>
                        <a:t> hand calculation and minimization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3540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steps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6313437"/>
              </p:ext>
            </p:extLst>
          </p:nvPr>
        </p:nvGraphicFramePr>
        <p:xfrm>
          <a:off x="1144260" y="2130041"/>
          <a:ext cx="100584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2514600"/>
                <a:gridCol w="2514600"/>
                <a:gridCol w="25146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Simulation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LVS + DRC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Integration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128 strips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 x 128 strip mirrored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In 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Test structures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In progress (next</a:t>
                      </a:r>
                      <a:r>
                        <a:rPr lang="en-US" baseline="0" dirty="0" smtClean="0"/>
                        <a:t> week)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In progress (next week)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In progress (next week)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Tape out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 smtClean="0"/>
                        <a:t>Expected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End</a:t>
                      </a:r>
                      <a:r>
                        <a:rPr lang="en-US" baseline="0" dirty="0" smtClean="0"/>
                        <a:t> of next week – beginning of following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flipH="1">
            <a:off x="1144260" y="4192256"/>
            <a:ext cx="825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structure to follow Jaya </a:t>
            </a:r>
            <a:r>
              <a:rPr lang="en-US" smtClean="0"/>
              <a:t>John proposal: TCT on left edge – pads on right edge.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89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CHESS2 reticle layout – pads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661" y="1638795"/>
            <a:ext cx="8546787" cy="4750130"/>
          </a:xfrm>
        </p:spPr>
      </p:pic>
      <p:sp>
        <p:nvSpPr>
          <p:cNvPr id="5" name="Rectangle 4"/>
          <p:cNvSpPr/>
          <p:nvPr/>
        </p:nvSpPr>
        <p:spPr>
          <a:xfrm>
            <a:off x="8601410" y="1771650"/>
            <a:ext cx="23461" cy="65405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740775" y="1914009"/>
            <a:ext cx="1312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LVDS pads 1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601410" y="3526627"/>
            <a:ext cx="23461" cy="65405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740775" y="3668986"/>
            <a:ext cx="1312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LVDS pads 2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601410" y="5638518"/>
            <a:ext cx="23461" cy="65405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740775" y="5780877"/>
            <a:ext cx="1312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LVDS pads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419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array - dimensions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4" t="26777" r="6779" b="24091"/>
          <a:stretch/>
        </p:blipFill>
        <p:spPr>
          <a:xfrm>
            <a:off x="1" y="2144110"/>
            <a:ext cx="12192000" cy="3759750"/>
          </a:xfrm>
        </p:spPr>
      </p:pic>
      <p:sp>
        <p:nvSpPr>
          <p:cNvPr id="5" name="TextBox 4"/>
          <p:cNvSpPr txBox="1"/>
          <p:nvPr/>
        </p:nvSpPr>
        <p:spPr>
          <a:xfrm>
            <a:off x="4495800" y="3962400"/>
            <a:ext cx="1448217" cy="369332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128x32 pixels</a:t>
            </a: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44379" y="5534527"/>
            <a:ext cx="10170695" cy="0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91973" y="5534527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20.160mm </a:t>
            </a:r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0279118" y="2853559"/>
            <a:ext cx="0" cy="2475186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199976" y="3990146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5.120mm</a:t>
            </a:r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391052" y="5542083"/>
            <a:ext cx="1622272" cy="0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35008" y="5542083"/>
            <a:ext cx="845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4.2mm</a:t>
            </a:r>
          </a:p>
          <a:p>
            <a:r>
              <a:rPr lang="en-US" dirty="0" smtClean="0"/>
              <a:t>dead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642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Mirrored pads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833" y="791726"/>
            <a:ext cx="11656850" cy="6478640"/>
          </a:xfrm>
        </p:spPr>
      </p:pic>
      <p:sp>
        <p:nvSpPr>
          <p:cNvPr id="5" name="TextBox 4"/>
          <p:cNvSpPr txBox="1"/>
          <p:nvPr/>
        </p:nvSpPr>
        <p:spPr>
          <a:xfrm>
            <a:off x="-31532" y="3846380"/>
            <a:ext cx="189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120µm separation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80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List of pads and protection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 tIns="0" bIns="0">
            <a:normAutofit fontScale="70000" lnSpcReduction="20000"/>
          </a:bodyPr>
          <a:lstStyle/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0070C0"/>
                </a:solidFill>
              </a:rPr>
              <a:t>1x HV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0070C0"/>
                </a:solidFill>
              </a:rPr>
              <a:t>1x </a:t>
            </a:r>
            <a:r>
              <a:rPr lang="fr-FR" dirty="0" smtClean="0">
                <a:solidFill>
                  <a:srgbClr val="0070C0"/>
                </a:solidFill>
              </a:rPr>
              <a:t>HV Ground</a:t>
            </a:r>
            <a:endParaRPr lang="fr-FR" dirty="0">
              <a:solidFill>
                <a:srgbClr val="0070C0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fr-FR" dirty="0"/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chemeClr val="tx1"/>
                </a:solidFill>
              </a:rPr>
              <a:t>1x Ground D</a:t>
            </a:r>
            <a:r>
              <a:rPr lang="fr-FR" dirty="0" smtClean="0">
                <a:solidFill>
                  <a:schemeClr val="tx1"/>
                </a:solidFill>
              </a:rPr>
              <a:t>igital</a:t>
            </a:r>
            <a:endParaRPr lang="fr-FR" dirty="0">
              <a:solidFill>
                <a:schemeClr val="tx1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chemeClr val="tx1"/>
                </a:solidFill>
              </a:rPr>
              <a:t>1x Ground </a:t>
            </a:r>
            <a:r>
              <a:rPr lang="fr-FR" dirty="0" err="1">
                <a:solidFill>
                  <a:schemeClr val="tx1"/>
                </a:solidFill>
              </a:rPr>
              <a:t>A</a:t>
            </a:r>
            <a:r>
              <a:rPr lang="fr-FR" dirty="0" err="1" smtClean="0">
                <a:solidFill>
                  <a:schemeClr val="tx1"/>
                </a:solidFill>
              </a:rPr>
              <a:t>nalog</a:t>
            </a:r>
            <a:endParaRPr lang="fr-FR" dirty="0">
              <a:solidFill>
                <a:schemeClr val="tx1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chemeClr val="tx1"/>
                </a:solidFill>
              </a:rPr>
              <a:t>1x </a:t>
            </a:r>
            <a:r>
              <a:rPr lang="fr-FR" dirty="0" err="1">
                <a:solidFill>
                  <a:schemeClr val="tx1"/>
                </a:solidFill>
              </a:rPr>
              <a:t>Supply</a:t>
            </a:r>
            <a:r>
              <a:rPr lang="fr-FR" dirty="0">
                <a:solidFill>
                  <a:schemeClr val="tx1"/>
                </a:solidFill>
              </a:rPr>
              <a:t> 3.3V </a:t>
            </a:r>
            <a:r>
              <a:rPr lang="fr-FR" dirty="0" err="1">
                <a:solidFill>
                  <a:schemeClr val="tx1"/>
                </a:solidFill>
              </a:rPr>
              <a:t>A</a:t>
            </a:r>
            <a:r>
              <a:rPr lang="fr-FR" dirty="0" err="1" smtClean="0">
                <a:solidFill>
                  <a:schemeClr val="tx1"/>
                </a:solidFill>
              </a:rPr>
              <a:t>nalog</a:t>
            </a:r>
            <a:endParaRPr lang="fr-FR" dirty="0">
              <a:solidFill>
                <a:schemeClr val="tx1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chemeClr val="tx1"/>
                </a:solidFill>
              </a:rPr>
              <a:t>1x </a:t>
            </a:r>
            <a:r>
              <a:rPr lang="fr-FR" dirty="0" err="1">
                <a:solidFill>
                  <a:schemeClr val="tx1"/>
                </a:solidFill>
              </a:rPr>
              <a:t>Supply</a:t>
            </a:r>
            <a:r>
              <a:rPr lang="fr-FR" dirty="0">
                <a:solidFill>
                  <a:schemeClr val="tx1"/>
                </a:solidFill>
              </a:rPr>
              <a:t> 3.3V </a:t>
            </a:r>
            <a:r>
              <a:rPr lang="fr-FR" dirty="0" smtClean="0">
                <a:solidFill>
                  <a:schemeClr val="tx1"/>
                </a:solidFill>
              </a:rPr>
              <a:t>Digital</a:t>
            </a:r>
            <a:endParaRPr lang="fr-FR" dirty="0">
              <a:solidFill>
                <a:schemeClr val="tx1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chemeClr val="tx1"/>
                </a:solidFill>
              </a:rPr>
              <a:t>1x </a:t>
            </a:r>
            <a:r>
              <a:rPr lang="fr-FR" dirty="0" err="1">
                <a:solidFill>
                  <a:schemeClr val="tx1"/>
                </a:solidFill>
              </a:rPr>
              <a:t>Supply</a:t>
            </a:r>
            <a:r>
              <a:rPr lang="fr-FR" dirty="0">
                <a:solidFill>
                  <a:schemeClr val="tx1"/>
                </a:solidFill>
              </a:rPr>
              <a:t> 1.8V </a:t>
            </a:r>
            <a:r>
              <a:rPr lang="fr-FR" dirty="0" err="1">
                <a:solidFill>
                  <a:schemeClr val="tx1"/>
                </a:solidFill>
              </a:rPr>
              <a:t>A</a:t>
            </a:r>
            <a:r>
              <a:rPr lang="fr-FR" dirty="0" err="1" smtClean="0">
                <a:solidFill>
                  <a:schemeClr val="tx1"/>
                </a:solidFill>
              </a:rPr>
              <a:t>nalog</a:t>
            </a:r>
            <a:endParaRPr lang="fr-FR" dirty="0">
              <a:solidFill>
                <a:schemeClr val="tx1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0070C0"/>
                </a:solidFill>
              </a:rPr>
              <a:t>1x </a:t>
            </a:r>
            <a:r>
              <a:rPr lang="fr-FR" dirty="0" err="1">
                <a:solidFill>
                  <a:srgbClr val="0070C0"/>
                </a:solidFill>
              </a:rPr>
              <a:t>Supply</a:t>
            </a:r>
            <a:r>
              <a:rPr lang="fr-FR" dirty="0">
                <a:solidFill>
                  <a:srgbClr val="0070C0"/>
                </a:solidFill>
              </a:rPr>
              <a:t> 2.5V </a:t>
            </a:r>
            <a:r>
              <a:rPr lang="fr-FR" dirty="0" smtClean="0">
                <a:solidFill>
                  <a:srgbClr val="0070C0"/>
                </a:solidFill>
              </a:rPr>
              <a:t>Digital</a:t>
            </a:r>
            <a:endParaRPr lang="fr-FR" dirty="0">
              <a:solidFill>
                <a:srgbClr val="0070C0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fr-FR" dirty="0"/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0070C0"/>
                </a:solidFill>
              </a:rPr>
              <a:t>1x </a:t>
            </a:r>
            <a:r>
              <a:rPr lang="fr-FR" dirty="0" err="1">
                <a:solidFill>
                  <a:srgbClr val="0070C0"/>
                </a:solidFill>
              </a:rPr>
              <a:t>Bias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smtClean="0">
                <a:solidFill>
                  <a:srgbClr val="0070C0"/>
                </a:solidFill>
              </a:rPr>
              <a:t>3.6V [UNPROTECTED]</a:t>
            </a:r>
            <a:endParaRPr lang="fr-FR" dirty="0">
              <a:solidFill>
                <a:srgbClr val="0070C0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0070C0"/>
                </a:solidFill>
              </a:rPr>
              <a:t>1x </a:t>
            </a:r>
            <a:r>
              <a:rPr lang="fr-FR" dirty="0" err="1">
                <a:solidFill>
                  <a:srgbClr val="0070C0"/>
                </a:solidFill>
              </a:rPr>
              <a:t>Bias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 smtClean="0">
                <a:solidFill>
                  <a:srgbClr val="0070C0"/>
                </a:solidFill>
              </a:rPr>
              <a:t>Cascode</a:t>
            </a:r>
            <a:r>
              <a:rPr lang="fr-FR" dirty="0" smtClean="0">
                <a:solidFill>
                  <a:srgbClr val="0070C0"/>
                </a:solidFill>
              </a:rPr>
              <a:t> [ESD PROTECTED]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srgbClr val="0070C0"/>
                </a:solidFill>
              </a:rPr>
              <a:t>1x </a:t>
            </a:r>
            <a:r>
              <a:rPr lang="fr-FR" dirty="0" err="1">
                <a:solidFill>
                  <a:srgbClr val="0070C0"/>
                </a:solidFill>
              </a:rPr>
              <a:t>Bias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Threshold</a:t>
            </a:r>
            <a:r>
              <a:rPr lang="fr-FR" dirty="0">
                <a:solidFill>
                  <a:srgbClr val="0070C0"/>
                </a:solidFill>
              </a:rPr>
              <a:t> [ESD PROTECTED</a:t>
            </a:r>
            <a:r>
              <a:rPr lang="fr-FR" dirty="0" smtClean="0">
                <a:solidFill>
                  <a:srgbClr val="0070C0"/>
                </a:solidFill>
              </a:rPr>
              <a:t>]</a:t>
            </a:r>
            <a:endParaRPr lang="fr-FR" dirty="0">
              <a:solidFill>
                <a:srgbClr val="0070C0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srgbClr val="0070C0"/>
                </a:solidFill>
              </a:rPr>
              <a:t>1x </a:t>
            </a:r>
            <a:r>
              <a:rPr lang="fr-FR" dirty="0" err="1">
                <a:solidFill>
                  <a:srgbClr val="0070C0"/>
                </a:solidFill>
              </a:rPr>
              <a:t>Bias</a:t>
            </a:r>
            <a:r>
              <a:rPr lang="fr-FR" dirty="0">
                <a:solidFill>
                  <a:srgbClr val="0070C0"/>
                </a:solidFill>
              </a:rPr>
              <a:t> Baseline [ESD PROTECTED</a:t>
            </a:r>
            <a:r>
              <a:rPr lang="fr-FR" dirty="0" smtClean="0">
                <a:solidFill>
                  <a:srgbClr val="0070C0"/>
                </a:solidFill>
              </a:rPr>
              <a:t>]</a:t>
            </a:r>
            <a:endParaRPr lang="fr-FR" dirty="0">
              <a:solidFill>
                <a:srgbClr val="0070C0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0070C0"/>
                </a:solidFill>
              </a:rPr>
              <a:t>1x </a:t>
            </a:r>
            <a:r>
              <a:rPr lang="fr-FR" dirty="0" err="1">
                <a:solidFill>
                  <a:srgbClr val="0070C0"/>
                </a:solidFill>
              </a:rPr>
              <a:t>Bias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 smtClean="0">
                <a:solidFill>
                  <a:srgbClr val="0070C0"/>
                </a:solidFill>
              </a:rPr>
              <a:t>BaselineFilter</a:t>
            </a:r>
            <a:r>
              <a:rPr lang="fr-FR" dirty="0">
                <a:solidFill>
                  <a:srgbClr val="0070C0"/>
                </a:solidFill>
              </a:rPr>
              <a:t> [ESD PROTECTED</a:t>
            </a:r>
            <a:r>
              <a:rPr lang="fr-FR" dirty="0" smtClean="0">
                <a:solidFill>
                  <a:srgbClr val="0070C0"/>
                </a:solidFill>
              </a:rPr>
              <a:t>]</a:t>
            </a:r>
            <a:endParaRPr lang="fr-FR" dirty="0">
              <a:solidFill>
                <a:srgbClr val="0070C0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fr-FR" dirty="0"/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0070C0"/>
                </a:solidFill>
              </a:rPr>
              <a:t>1x Signal Injection [UNPROTECTED</a:t>
            </a:r>
            <a:r>
              <a:rPr lang="fr-FR" dirty="0" smtClean="0">
                <a:solidFill>
                  <a:srgbClr val="0070C0"/>
                </a:solidFill>
              </a:rPr>
              <a:t>]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5896303" y="1845735"/>
            <a:ext cx="5259377" cy="402336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</a:rPr>
              <a:t>14x2  LVDS Data </a:t>
            </a:r>
            <a:r>
              <a:rPr lang="fr-FR" dirty="0">
                <a:solidFill>
                  <a:schemeClr val="tx1"/>
                </a:solidFill>
              </a:rPr>
              <a:t>[UNPROTECTED</a:t>
            </a:r>
            <a:r>
              <a:rPr lang="fr-FR" dirty="0" smtClean="0">
                <a:solidFill>
                  <a:schemeClr val="tx1"/>
                </a:solidFill>
              </a:rPr>
              <a:t>]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</a:rPr>
              <a:t>1x LVDS Supply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</a:rPr>
              <a:t>1x </a:t>
            </a:r>
            <a:r>
              <a:rPr lang="en-US" dirty="0">
                <a:solidFill>
                  <a:schemeClr val="tx1"/>
                </a:solidFill>
              </a:rPr>
              <a:t>LVDS Ground 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</a:rPr>
              <a:t>1x </a:t>
            </a:r>
            <a:r>
              <a:rPr lang="en-US" dirty="0">
                <a:solidFill>
                  <a:schemeClr val="tx1"/>
                </a:solidFill>
              </a:rPr>
              <a:t>LVDS Bias TX 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</a:rPr>
              <a:t>1x LVDS TX </a:t>
            </a:r>
            <a:r>
              <a:rPr lang="en-US" dirty="0" err="1">
                <a:solidFill>
                  <a:schemeClr val="tx1"/>
                </a:solidFill>
              </a:rPr>
              <a:t>Vcommon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</a:rPr>
              <a:t>1x2 </a:t>
            </a:r>
            <a:r>
              <a:rPr lang="en-US" dirty="0">
                <a:solidFill>
                  <a:schemeClr val="tx1"/>
                </a:solidFill>
              </a:rPr>
              <a:t>LVDS RX 320MHz </a:t>
            </a:r>
            <a:r>
              <a:rPr lang="fr-FR" dirty="0">
                <a:solidFill>
                  <a:schemeClr val="tx1"/>
                </a:solidFill>
              </a:rPr>
              <a:t>[UNPROTECTED</a:t>
            </a:r>
            <a:r>
              <a:rPr lang="fr-FR" dirty="0" smtClean="0">
                <a:solidFill>
                  <a:schemeClr val="tx1"/>
                </a:solidFill>
              </a:rPr>
              <a:t>]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</a:rPr>
              <a:t>1x CMOS 40MHz </a:t>
            </a:r>
            <a:r>
              <a:rPr lang="fr-FR" dirty="0">
                <a:solidFill>
                  <a:schemeClr val="tx1"/>
                </a:solidFill>
              </a:rPr>
              <a:t>[ESD PROTECTED</a:t>
            </a:r>
            <a:r>
              <a:rPr lang="fr-FR" dirty="0" smtClean="0">
                <a:solidFill>
                  <a:schemeClr val="tx1"/>
                </a:solidFill>
              </a:rPr>
              <a:t>]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</a:rPr>
              <a:t>1x </a:t>
            </a:r>
            <a:r>
              <a:rPr lang="en-US" dirty="0" err="1" smtClean="0">
                <a:solidFill>
                  <a:schemeClr val="tx1"/>
                </a:solidFill>
              </a:rPr>
              <a:t>SACIsel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[ESD PROTECTED</a:t>
            </a:r>
            <a:r>
              <a:rPr lang="fr-FR" dirty="0" smtClean="0">
                <a:solidFill>
                  <a:schemeClr val="tx1"/>
                </a:solidFill>
              </a:rPr>
              <a:t>]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70C0"/>
                </a:solidFill>
              </a:rPr>
              <a:t>1x </a:t>
            </a:r>
            <a:r>
              <a:rPr lang="en-US" dirty="0" err="1">
                <a:solidFill>
                  <a:srgbClr val="0070C0"/>
                </a:solidFill>
              </a:rPr>
              <a:t>SACIclk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fr-FR" dirty="0">
                <a:solidFill>
                  <a:srgbClr val="0070C0"/>
                </a:solidFill>
              </a:rPr>
              <a:t>[ESD PROTECTED</a:t>
            </a:r>
            <a:r>
              <a:rPr lang="fr-FR" dirty="0" smtClean="0">
                <a:solidFill>
                  <a:srgbClr val="0070C0"/>
                </a:solidFill>
              </a:rPr>
              <a:t>]</a:t>
            </a:r>
            <a:endParaRPr lang="en-US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70C0"/>
                </a:solidFill>
              </a:rPr>
              <a:t>1x </a:t>
            </a:r>
            <a:r>
              <a:rPr lang="en-US" dirty="0" err="1">
                <a:solidFill>
                  <a:srgbClr val="0070C0"/>
                </a:solidFill>
              </a:rPr>
              <a:t>SACIrsp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fr-FR" dirty="0">
                <a:solidFill>
                  <a:srgbClr val="0070C0"/>
                </a:solidFill>
              </a:rPr>
              <a:t>[ESD PROTECTED</a:t>
            </a:r>
            <a:r>
              <a:rPr lang="fr-FR" dirty="0" smtClean="0">
                <a:solidFill>
                  <a:srgbClr val="0070C0"/>
                </a:solidFill>
              </a:rPr>
              <a:t>]</a:t>
            </a:r>
            <a:endParaRPr lang="en-US" dirty="0">
              <a:solidFill>
                <a:srgbClr val="0070C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70C0"/>
                </a:solidFill>
              </a:rPr>
              <a:t>1x </a:t>
            </a:r>
            <a:r>
              <a:rPr lang="en-US" dirty="0" err="1">
                <a:solidFill>
                  <a:srgbClr val="0070C0"/>
                </a:solidFill>
              </a:rPr>
              <a:t>SACIcmd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fr-FR" dirty="0">
                <a:solidFill>
                  <a:srgbClr val="0070C0"/>
                </a:solidFill>
              </a:rPr>
              <a:t>[ESD PROTECTED</a:t>
            </a:r>
            <a:r>
              <a:rPr lang="fr-FR" dirty="0" smtClean="0">
                <a:solidFill>
                  <a:srgbClr val="0070C0"/>
                </a:solidFill>
              </a:rPr>
              <a:t>]</a:t>
            </a:r>
            <a:endParaRPr lang="en-US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70C0"/>
                </a:solidFill>
              </a:rPr>
              <a:t>1x Global Reset </a:t>
            </a:r>
            <a:r>
              <a:rPr lang="fr-FR" dirty="0">
                <a:solidFill>
                  <a:srgbClr val="0070C0"/>
                </a:solidFill>
              </a:rPr>
              <a:t>[ESD PROTECTED</a:t>
            </a:r>
            <a:r>
              <a:rPr lang="fr-FR" dirty="0" smtClean="0">
                <a:solidFill>
                  <a:srgbClr val="0070C0"/>
                </a:solidFill>
              </a:rPr>
              <a:t>]</a:t>
            </a:r>
            <a:endParaRPr lang="en-US" dirty="0">
              <a:solidFill>
                <a:srgbClr val="0070C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</a:rPr>
              <a:t>1x </a:t>
            </a:r>
            <a:r>
              <a:rPr lang="en-US" dirty="0">
                <a:solidFill>
                  <a:schemeClr val="tx1"/>
                </a:solidFill>
              </a:rPr>
              <a:t>Digital </a:t>
            </a:r>
            <a:r>
              <a:rPr lang="en-US" dirty="0" smtClean="0">
                <a:solidFill>
                  <a:schemeClr val="tx1"/>
                </a:solidFill>
              </a:rPr>
              <a:t>Monitor </a:t>
            </a:r>
            <a:r>
              <a:rPr lang="fr-FR" dirty="0">
                <a:solidFill>
                  <a:schemeClr val="tx1"/>
                </a:solidFill>
              </a:rPr>
              <a:t>[ESD PROTECTED</a:t>
            </a:r>
            <a:r>
              <a:rPr lang="fr-FR" dirty="0" smtClean="0">
                <a:solidFill>
                  <a:schemeClr val="tx1"/>
                </a:solidFill>
              </a:rPr>
              <a:t>]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</a:rPr>
              <a:t>Total = 55 pads  </a:t>
            </a:r>
            <a:r>
              <a:rPr lang="en-US" dirty="0" smtClean="0">
                <a:solidFill>
                  <a:srgbClr val="0070C0"/>
                </a:solidFill>
              </a:rPr>
              <a:t>13 </a:t>
            </a:r>
            <a:r>
              <a:rPr lang="en-US" dirty="0">
                <a:solidFill>
                  <a:srgbClr val="0070C0"/>
                </a:solidFill>
              </a:rPr>
              <a:t>common pads </a:t>
            </a:r>
            <a:r>
              <a:rPr lang="en-US" dirty="0" smtClean="0">
                <a:solidFill>
                  <a:srgbClr val="FF0000"/>
                </a:solidFill>
              </a:rPr>
              <a:t>42 independent pads per 128strips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7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HV – CHESS2 protection strategy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Grabas - ITk week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79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1072</TotalTime>
  <Words>1036</Words>
  <Application>Microsoft Office PowerPoint</Application>
  <PresentationFormat>Custom</PresentationFormat>
  <Paragraphs>316</Paragraphs>
  <Slides>44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Retrospect</vt:lpstr>
      <vt:lpstr>Chess2 Review  Frontend and Top</vt:lpstr>
      <vt:lpstr>TOP LAYOUT &amp; PADS</vt:lpstr>
      <vt:lpstr>CHESS2 reticle layout view –test structures not included</vt:lpstr>
      <vt:lpstr>CHESS2 reticle layout – pads</vt:lpstr>
      <vt:lpstr>CHESS2 reticle layout – pads</vt:lpstr>
      <vt:lpstr>One array - dimensions</vt:lpstr>
      <vt:lpstr>Mirrored pads</vt:lpstr>
      <vt:lpstr>List of pads and protection</vt:lpstr>
      <vt:lpstr>HV – CHESS2 protection strategy</vt:lpstr>
      <vt:lpstr>Clock buffer – 1ns risetime on 50pF</vt:lpstr>
      <vt:lpstr>Pixel &amp; Amplifier</vt:lpstr>
      <vt:lpstr>Pixel dimensions and layout</vt:lpstr>
      <vt:lpstr>Pixel amplifier – programmable - external</vt:lpstr>
      <vt:lpstr>1 MIP signal simulated with noise</vt:lpstr>
      <vt:lpstr>Multiple MIPs - 1 to 5 MIPS</vt:lpstr>
      <vt:lpstr>Rise-time MC analysis – mismatch only</vt:lpstr>
      <vt:lpstr>Amplitude variation MC – mismatch only</vt:lpstr>
      <vt:lpstr>Histograms of the offsets</vt:lpstr>
      <vt:lpstr>Histogram of the comparator output</vt:lpstr>
      <vt:lpstr>Trim RAM adjustment – 4bit programmable </vt:lpstr>
      <vt:lpstr>Trim RAM conclusion </vt:lpstr>
      <vt:lpstr>SRAM</vt:lpstr>
      <vt:lpstr>Improvements compared to CHESS1</vt:lpstr>
      <vt:lpstr>HIT ENCODING &amp; BIAS</vt:lpstr>
      <vt:lpstr>CHESS periphery</vt:lpstr>
      <vt:lpstr>PowerPoint Presentation</vt:lpstr>
      <vt:lpstr>PowerPoint Presentation</vt:lpstr>
      <vt:lpstr>Bias block</vt:lpstr>
      <vt:lpstr>PowerPoint Presentation</vt:lpstr>
      <vt:lpstr>SHIELDING</vt:lpstr>
      <vt:lpstr>Capacitance NWELL to dynamic nets</vt:lpstr>
      <vt:lpstr>NWELL connectivity</vt:lpstr>
      <vt:lpstr>M2 shield on top of NWELLS (yellow)</vt:lpstr>
      <vt:lpstr>Shield and bias [acting as shields] on top of amplifier </vt:lpstr>
      <vt:lpstr>HV contact in blue around pixels</vt:lpstr>
      <vt:lpstr>POWER DISTRIBUTION</vt:lpstr>
      <vt:lpstr>Pixel ground distribution</vt:lpstr>
      <vt:lpstr>Ground mesh - detail</vt:lpstr>
      <vt:lpstr>Ground mesh – all pixels</vt:lpstr>
      <vt:lpstr>Ground connection strategy </vt:lpstr>
      <vt:lpstr>RADHARD NMOS &amp; STATUS</vt:lpstr>
      <vt:lpstr>Number of rad-hard NMOS - Pixel part </vt:lpstr>
      <vt:lpstr>PowerPoint Presentation</vt:lpstr>
      <vt:lpstr>Last steps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Herve Grabas</dc:creator>
  <cp:lastModifiedBy>VF</cp:lastModifiedBy>
  <cp:revision>45</cp:revision>
  <dcterms:created xsi:type="dcterms:W3CDTF">2016-03-30T20:18:43Z</dcterms:created>
  <dcterms:modified xsi:type="dcterms:W3CDTF">2016-04-01T16:28:12Z</dcterms:modified>
</cp:coreProperties>
</file>