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63" r:id="rId2"/>
    <p:sldId id="267" r:id="rId3"/>
    <p:sldId id="268" r:id="rId4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5EB"/>
    <a:srgbClr val="F28E00"/>
    <a:srgbClr val="008000"/>
    <a:srgbClr val="9C9E9F"/>
    <a:srgbClr val="FFFFFF"/>
    <a:srgbClr val="DDDDDD"/>
    <a:srgbClr val="FFCC00"/>
    <a:srgbClr val="FF00FF"/>
    <a:srgbClr val="FFFF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49" autoAdjust="0"/>
    <p:restoredTop sz="94822" autoAdjust="0"/>
  </p:normalViewPr>
  <p:slideViewPr>
    <p:cSldViewPr snapToGrid="0">
      <p:cViewPr>
        <p:scale>
          <a:sx n="120" d="100"/>
          <a:sy n="120" d="100"/>
        </p:scale>
        <p:origin x="-1812" y="-426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94" d="100"/>
          <a:sy n="94" d="100"/>
        </p:scale>
        <p:origin x="-3756" y="-108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4A17F-07AA-49DF-ABAF-62ADBE8D4C0C}" type="datetimeFigureOut">
              <a:rPr lang="en-US" smtClean="0"/>
              <a:t>7/13/2016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FD944A-5D24-438F-9E40-99A40E8E9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8391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36858A-39C2-4BA9-B2EA-2EBB3C5D7C0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3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1254125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100" y="136366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82575" y="0"/>
            <a:ext cx="8520113" cy="1266825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9409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80200" y="103188"/>
            <a:ext cx="2132013" cy="5667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82575" y="103188"/>
            <a:ext cx="6245225" cy="5667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2792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340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83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82575" y="977900"/>
            <a:ext cx="4183063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8038" y="977900"/>
            <a:ext cx="4184650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7622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3389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059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80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276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0596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92100" y="103188"/>
            <a:ext cx="8520113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401413" name="Rectangle 5"/>
          <p:cNvSpPr>
            <a:spLocks noChangeArrowheads="1"/>
          </p:cNvSpPr>
          <p:nvPr/>
        </p:nvSpPr>
        <p:spPr bwMode="auto">
          <a:xfrm>
            <a:off x="282575" y="6280150"/>
            <a:ext cx="75930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 dirty="0" err="1" smtClean="0">
                <a:solidFill>
                  <a:schemeClr val="bg2"/>
                </a:solidFill>
              </a:rPr>
              <a:t>Mikheil</a:t>
            </a:r>
            <a:r>
              <a:rPr lang="en-GB" sz="900" b="1" dirty="0" smtClean="0">
                <a:solidFill>
                  <a:schemeClr val="bg2"/>
                </a:solidFill>
              </a:rPr>
              <a:t> </a:t>
            </a:r>
            <a:r>
              <a:rPr lang="en-GB" sz="900" b="1" dirty="0" err="1" smtClean="0">
                <a:solidFill>
                  <a:schemeClr val="bg2"/>
                </a:solidFill>
              </a:rPr>
              <a:t>Titberidze</a:t>
            </a:r>
            <a:r>
              <a:rPr lang="en-GB" sz="900" b="1" dirty="0" smtClean="0">
                <a:solidFill>
                  <a:schemeClr val="bg2"/>
                </a:solidFill>
              </a:rPr>
              <a:t> </a:t>
            </a:r>
            <a:r>
              <a:rPr lang="en-GB" sz="900" dirty="0" smtClean="0">
                <a:solidFill>
                  <a:schemeClr val="bg2"/>
                </a:solidFill>
              </a:rPr>
              <a:t> </a:t>
            </a:r>
            <a:r>
              <a:rPr lang="en-GB" sz="900" dirty="0">
                <a:solidFill>
                  <a:schemeClr val="bg2"/>
                </a:solidFill>
              </a:rPr>
              <a:t>|  </a:t>
            </a:r>
            <a:r>
              <a:rPr lang="en-GB" sz="900" dirty="0" smtClean="0">
                <a:solidFill>
                  <a:schemeClr val="bg2"/>
                </a:solidFill>
              </a:rPr>
              <a:t>Advanced</a:t>
            </a:r>
            <a:r>
              <a:rPr lang="en-GB" sz="900" baseline="0" dirty="0" smtClean="0">
                <a:solidFill>
                  <a:schemeClr val="bg2"/>
                </a:solidFill>
              </a:rPr>
              <a:t> Laser Synchronization at REGAE</a:t>
            </a:r>
            <a:r>
              <a:rPr lang="en-GB" sz="900" dirty="0" smtClean="0">
                <a:solidFill>
                  <a:schemeClr val="bg2"/>
                </a:solidFill>
              </a:rPr>
              <a:t>  </a:t>
            </a:r>
            <a:r>
              <a:rPr lang="en-GB" sz="900" dirty="0">
                <a:solidFill>
                  <a:schemeClr val="bg2"/>
                </a:solidFill>
              </a:rPr>
              <a:t>|  </a:t>
            </a:r>
            <a:r>
              <a:rPr lang="en-GB" sz="900" dirty="0" smtClean="0">
                <a:solidFill>
                  <a:schemeClr val="bg2"/>
                </a:solidFill>
              </a:rPr>
              <a:t>14.07.2016  </a:t>
            </a:r>
            <a:r>
              <a:rPr lang="en-GB" sz="900" dirty="0">
                <a:solidFill>
                  <a:schemeClr val="bg2"/>
                </a:solidFill>
              </a:rPr>
              <a:t>|  </a:t>
            </a:r>
            <a:endParaRPr lang="en-GB" sz="900" b="1" dirty="0">
              <a:solidFill>
                <a:schemeClr val="bg2"/>
              </a:solidFill>
            </a:endParaRPr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Speed Poster</a:t>
            </a:r>
            <a:r>
              <a:rPr lang="en-US" dirty="0" smtClean="0">
                <a:solidFill>
                  <a:srgbClr val="F28E00"/>
                </a:solidFill>
              </a:rPr>
              <a:t>.</a:t>
            </a:r>
            <a:endParaRPr lang="de-DE" dirty="0">
              <a:solidFill>
                <a:srgbClr val="F28E00"/>
              </a:solidFill>
            </a:endParaRPr>
          </a:p>
        </p:txBody>
      </p:sp>
      <p:sp>
        <p:nvSpPr>
          <p:cNvPr id="185374" name="Rectangle 30"/>
          <p:cNvSpPr>
            <a:spLocks noGrp="1" noChangeArrowheads="1"/>
          </p:cNvSpPr>
          <p:nvPr>
            <p:ph type="subTitle" idx="1"/>
          </p:nvPr>
        </p:nvSpPr>
        <p:spPr>
          <a:xfrm>
            <a:off x="282575" y="1363663"/>
            <a:ext cx="8529638" cy="4857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sz="2400" dirty="0" err="1" smtClean="0"/>
              <a:t>Advanced</a:t>
            </a:r>
            <a:r>
              <a:rPr lang="de-DE" sz="2400" dirty="0" smtClean="0"/>
              <a:t> Laser </a:t>
            </a:r>
            <a:r>
              <a:rPr lang="de-DE" sz="2400" dirty="0" err="1" smtClean="0"/>
              <a:t>Synchronization</a:t>
            </a:r>
            <a:r>
              <a:rPr lang="de-DE" sz="2400" dirty="0" smtClean="0"/>
              <a:t> at REGAE.</a:t>
            </a:r>
            <a:endParaRPr lang="de-DE" sz="2400" dirty="0"/>
          </a:p>
        </p:txBody>
      </p:sp>
      <p:sp>
        <p:nvSpPr>
          <p:cNvPr id="185379" name="Text Box 35"/>
          <p:cNvSpPr txBox="1">
            <a:spLocks noChangeArrowheads="1"/>
          </p:cNvSpPr>
          <p:nvPr/>
        </p:nvSpPr>
        <p:spPr bwMode="auto">
          <a:xfrm>
            <a:off x="4646613" y="4356100"/>
            <a:ext cx="354781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de-DE" dirty="0" err="1" smtClean="0">
                <a:solidFill>
                  <a:srgbClr val="00A5EB"/>
                </a:solidFill>
              </a:rPr>
              <a:t>Mikheil</a:t>
            </a:r>
            <a:r>
              <a:rPr lang="de-DE" dirty="0" smtClean="0">
                <a:solidFill>
                  <a:srgbClr val="00A5EB"/>
                </a:solidFill>
              </a:rPr>
              <a:t> </a:t>
            </a:r>
            <a:r>
              <a:rPr lang="de-DE" dirty="0" err="1" smtClean="0">
                <a:solidFill>
                  <a:srgbClr val="00A5EB"/>
                </a:solidFill>
              </a:rPr>
              <a:t>Titberidze</a:t>
            </a:r>
            <a:endParaRPr lang="de-DE" dirty="0">
              <a:solidFill>
                <a:srgbClr val="00A5EB"/>
              </a:solidFill>
            </a:endParaRPr>
          </a:p>
          <a:p>
            <a:r>
              <a:rPr lang="de-DE" dirty="0" smtClean="0"/>
              <a:t>4th ARD ST3 Workshop</a:t>
            </a:r>
          </a:p>
          <a:p>
            <a:r>
              <a:rPr lang="de-DE" dirty="0" smtClean="0"/>
              <a:t>Berlin, 13-17 </a:t>
            </a:r>
            <a:r>
              <a:rPr lang="de-DE" dirty="0" err="1" smtClean="0"/>
              <a:t>July</a:t>
            </a:r>
            <a:r>
              <a:rPr lang="de-DE" dirty="0" smtClean="0"/>
              <a:t>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Speed Poster</a:t>
            </a:r>
            <a:r>
              <a:rPr lang="en-US" dirty="0">
                <a:solidFill>
                  <a:srgbClr val="F28E00"/>
                </a:solidFill>
              </a:rPr>
              <a:t>.</a:t>
            </a:r>
            <a:endParaRPr lang="de-DE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248" y="3835615"/>
            <a:ext cx="4818489" cy="231036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8191" y="3418142"/>
            <a:ext cx="3682606" cy="269053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2" y="754246"/>
            <a:ext cx="6973292" cy="3061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 bwMode="auto">
          <a:xfrm>
            <a:off x="7887694" y="3402240"/>
            <a:ext cx="1213103" cy="39755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5239910" y="1741337"/>
            <a:ext cx="842838" cy="1288111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62392" y="2512243"/>
            <a:ext cx="3490623" cy="1185113"/>
          </a:xfrm>
        </p:spPr>
        <p:txBody>
          <a:bodyPr/>
          <a:lstStyle/>
          <a:p>
            <a:r>
              <a:rPr lang="en-US" sz="1400" dirty="0" smtClean="0"/>
              <a:t>The main idea is to convert the relative timing error between the RF reference and Laser pulses to amplitude modulation of the optical pulses using the MZM.</a:t>
            </a:r>
          </a:p>
        </p:txBody>
      </p:sp>
    </p:spTree>
    <p:extLst>
      <p:ext uri="{BB962C8B-B14F-4D97-AF65-F5344CB8AC3E}">
        <p14:creationId xmlns:p14="http://schemas.microsoft.com/office/powerpoint/2010/main" val="76109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97" y="3872286"/>
            <a:ext cx="4008631" cy="2749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Speed Poster</a:t>
            </a:r>
            <a:r>
              <a:rPr lang="en-US" dirty="0">
                <a:solidFill>
                  <a:srgbClr val="F28E00"/>
                </a:solidFill>
              </a:rPr>
              <a:t>.</a:t>
            </a:r>
            <a:endParaRPr lang="en-US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96" y="763743"/>
            <a:ext cx="3801737" cy="29465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 bwMode="auto">
          <a:xfrm>
            <a:off x="62597" y="6520066"/>
            <a:ext cx="223650" cy="151075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7701" y="865860"/>
            <a:ext cx="2470153" cy="18862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9" name="Straight Arrow Connector 8"/>
          <p:cNvCxnSpPr/>
          <p:nvPr/>
        </p:nvCxnSpPr>
        <p:spPr bwMode="auto">
          <a:xfrm flipV="1">
            <a:off x="3570135" y="2796536"/>
            <a:ext cx="397566" cy="13046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sm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Rectangle 19"/>
          <p:cNvSpPr/>
          <p:nvPr/>
        </p:nvSpPr>
        <p:spPr bwMode="auto">
          <a:xfrm>
            <a:off x="3570135" y="4086969"/>
            <a:ext cx="143123" cy="683813"/>
          </a:xfrm>
          <a:prstGeom prst="rect">
            <a:avLst/>
          </a:prstGeom>
          <a:solidFill>
            <a:srgbClr val="00A5EB">
              <a:alpha val="42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 bwMode="auto">
          <a:xfrm flipV="1">
            <a:off x="3713258" y="2752159"/>
            <a:ext cx="2724596" cy="134907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sm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Arrow Connector 17"/>
          <p:cNvCxnSpPr/>
          <p:nvPr/>
        </p:nvCxnSpPr>
        <p:spPr bwMode="auto">
          <a:xfrm flipH="1">
            <a:off x="7140271" y="4253948"/>
            <a:ext cx="834887" cy="99297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Arrow Connector 13"/>
          <p:cNvCxnSpPr/>
          <p:nvPr/>
        </p:nvCxnSpPr>
        <p:spPr bwMode="auto">
          <a:xfrm flipV="1">
            <a:off x="3864333" y="5677231"/>
            <a:ext cx="636105" cy="2464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21"/>
          <p:cNvCxnSpPr/>
          <p:nvPr/>
        </p:nvCxnSpPr>
        <p:spPr bwMode="auto">
          <a:xfrm flipH="1">
            <a:off x="5820355" y="1693836"/>
            <a:ext cx="1097280" cy="314693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9" name="Picture 1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310" y="2722116"/>
            <a:ext cx="2497690" cy="184400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8671" y="811609"/>
            <a:ext cx="2685329" cy="181232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4166483" y="4770782"/>
            <a:ext cx="4977517" cy="1566408"/>
          </a:xfrm>
        </p:spPr>
        <p:txBody>
          <a:bodyPr/>
          <a:lstStyle/>
          <a:p>
            <a:r>
              <a:rPr lang="en-US" sz="1200" dirty="0" smtClean="0"/>
              <a:t>The locking bandwidth of the laser is ~ 2 kHz.</a:t>
            </a:r>
          </a:p>
          <a:p>
            <a:r>
              <a:rPr lang="en-US" sz="1200" dirty="0" smtClean="0"/>
              <a:t>Timing jitter measured out-of-loop is:</a:t>
            </a:r>
            <a:br>
              <a:rPr lang="en-US" sz="1200" dirty="0" smtClean="0"/>
            </a:br>
            <a:r>
              <a:rPr lang="en-US" sz="1200" dirty="0" smtClean="0"/>
              <a:t> ~ 10 fs </a:t>
            </a:r>
            <a:r>
              <a:rPr lang="en-US" sz="1200" dirty="0" err="1" smtClean="0"/>
              <a:t>rms</a:t>
            </a:r>
            <a:r>
              <a:rPr lang="en-US" sz="1200" dirty="0" smtClean="0"/>
              <a:t>  in the BW of [10Hz to 100 kHz].</a:t>
            </a:r>
          </a:p>
          <a:p>
            <a:r>
              <a:rPr lang="en-US" sz="1200" dirty="0" smtClean="0"/>
              <a:t>Peak-to-Peak timing drift of 31 fs has been measured over 43 hr.</a:t>
            </a:r>
          </a:p>
          <a:p>
            <a:r>
              <a:rPr lang="en-US" sz="1200" dirty="0" smtClean="0"/>
              <a:t>There is more room for improvement.</a:t>
            </a:r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6932489" y="3644120"/>
            <a:ext cx="0" cy="388308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Box 22"/>
          <p:cNvSpPr txBox="1"/>
          <p:nvPr/>
        </p:nvSpPr>
        <p:spPr>
          <a:xfrm>
            <a:off x="6933537" y="3448883"/>
            <a:ext cx="689239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 smtClean="0"/>
              <a:t>12.5 Hz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324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-Vorlage_en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PPT-Vorlage_en</Template>
  <TotalTime>0</TotalTime>
  <Words>73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PPT-Vorlage_en</vt:lpstr>
      <vt:lpstr>Speed Poster.</vt:lpstr>
      <vt:lpstr>Speed Poster.</vt:lpstr>
      <vt:lpstr>Speed Poster.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Precision LLRF Controls for the S-Band Accelerator REGAE.</dc:title>
  <dc:creator>Hoffmann, Matthias</dc:creator>
  <cp:lastModifiedBy>Titberidze, Mikheil</cp:lastModifiedBy>
  <cp:revision>91</cp:revision>
  <cp:lastPrinted>2016-07-12T12:05:28Z</cp:lastPrinted>
  <dcterms:created xsi:type="dcterms:W3CDTF">2014-10-02T14:05:27Z</dcterms:created>
  <dcterms:modified xsi:type="dcterms:W3CDTF">2016-07-13T12:52:10Z</dcterms:modified>
</cp:coreProperties>
</file>