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9.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2.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64.xml" ContentType="application/vnd.openxmlformats-officedocument.presentationml.tags+xml"/>
  <Override PartName="/ppt/notesSlides/notesSlide1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6.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2" r:id="rId1"/>
    <p:sldMasterId id="2147483684" r:id="rId2"/>
    <p:sldMasterId id="2147483713" r:id="rId3"/>
  </p:sldMasterIdLst>
  <p:notesMasterIdLst>
    <p:notesMasterId r:id="rId92"/>
  </p:notesMasterIdLst>
  <p:handoutMasterIdLst>
    <p:handoutMasterId r:id="rId93"/>
  </p:handoutMasterIdLst>
  <p:sldIdLst>
    <p:sldId id="256" r:id="rId4"/>
    <p:sldId id="399" r:id="rId5"/>
    <p:sldId id="279" r:id="rId6"/>
    <p:sldId id="330" r:id="rId7"/>
    <p:sldId id="272" r:id="rId8"/>
    <p:sldId id="392" r:id="rId9"/>
    <p:sldId id="275" r:id="rId10"/>
    <p:sldId id="278" r:id="rId11"/>
    <p:sldId id="281" r:id="rId12"/>
    <p:sldId id="276" r:id="rId13"/>
    <p:sldId id="338" r:id="rId14"/>
    <p:sldId id="343" r:id="rId15"/>
    <p:sldId id="285" r:id="rId16"/>
    <p:sldId id="359" r:id="rId17"/>
    <p:sldId id="332" r:id="rId18"/>
    <p:sldId id="310" r:id="rId19"/>
    <p:sldId id="346" r:id="rId20"/>
    <p:sldId id="298" r:id="rId21"/>
    <p:sldId id="347" r:id="rId22"/>
    <p:sldId id="317" r:id="rId23"/>
    <p:sldId id="318" r:id="rId24"/>
    <p:sldId id="313" r:id="rId25"/>
    <p:sldId id="314" r:id="rId26"/>
    <p:sldId id="316" r:id="rId27"/>
    <p:sldId id="297" r:id="rId28"/>
    <p:sldId id="319" r:id="rId29"/>
    <p:sldId id="307" r:id="rId30"/>
    <p:sldId id="329" r:id="rId31"/>
    <p:sldId id="368" r:id="rId32"/>
    <p:sldId id="348" r:id="rId33"/>
    <p:sldId id="268" r:id="rId34"/>
    <p:sldId id="324" r:id="rId35"/>
    <p:sldId id="325" r:id="rId36"/>
    <p:sldId id="333" r:id="rId37"/>
    <p:sldId id="344" r:id="rId38"/>
    <p:sldId id="284" r:id="rId39"/>
    <p:sldId id="308" r:id="rId40"/>
    <p:sldId id="326" r:id="rId41"/>
    <p:sldId id="260" r:id="rId42"/>
    <p:sldId id="269" r:id="rId43"/>
    <p:sldId id="263" r:id="rId44"/>
    <p:sldId id="283" r:id="rId45"/>
    <p:sldId id="366" r:id="rId46"/>
    <p:sldId id="352" r:id="rId47"/>
    <p:sldId id="335" r:id="rId48"/>
    <p:sldId id="377" r:id="rId49"/>
    <p:sldId id="400" r:id="rId50"/>
    <p:sldId id="328" r:id="rId51"/>
    <p:sldId id="349" r:id="rId52"/>
    <p:sldId id="356" r:id="rId53"/>
    <p:sldId id="369" r:id="rId54"/>
    <p:sldId id="397" r:id="rId55"/>
    <p:sldId id="371" r:id="rId56"/>
    <p:sldId id="378" r:id="rId57"/>
    <p:sldId id="380" r:id="rId58"/>
    <p:sldId id="381" r:id="rId59"/>
    <p:sldId id="382" r:id="rId60"/>
    <p:sldId id="383" r:id="rId61"/>
    <p:sldId id="398" r:id="rId62"/>
    <p:sldId id="403" r:id="rId63"/>
    <p:sldId id="395" r:id="rId64"/>
    <p:sldId id="401" r:id="rId65"/>
    <p:sldId id="391" r:id="rId66"/>
    <p:sldId id="375" r:id="rId67"/>
    <p:sldId id="282" r:id="rId68"/>
    <p:sldId id="351" r:id="rId69"/>
    <p:sldId id="353" r:id="rId70"/>
    <p:sldId id="354" r:id="rId71"/>
    <p:sldId id="373" r:id="rId72"/>
    <p:sldId id="350" r:id="rId73"/>
    <p:sldId id="367" r:id="rId74"/>
    <p:sldId id="266" r:id="rId75"/>
    <p:sldId id="274" r:id="rId76"/>
    <p:sldId id="402" r:id="rId77"/>
    <p:sldId id="259" r:id="rId78"/>
    <p:sldId id="312" r:id="rId79"/>
    <p:sldId id="360" r:id="rId80"/>
    <p:sldId id="361" r:id="rId81"/>
    <p:sldId id="362" r:id="rId82"/>
    <p:sldId id="363" r:id="rId83"/>
    <p:sldId id="364" r:id="rId84"/>
    <p:sldId id="365" r:id="rId85"/>
    <p:sldId id="315" r:id="rId86"/>
    <p:sldId id="323" r:id="rId87"/>
    <p:sldId id="393" r:id="rId88"/>
    <p:sldId id="388" r:id="rId89"/>
    <p:sldId id="394" r:id="rId90"/>
    <p:sldId id="264" r:id="rId91"/>
  </p:sldIdLst>
  <p:sldSz cx="9144000" cy="6858000" type="screen4x3"/>
  <p:notesSz cx="985678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8E00"/>
    <a:srgbClr val="005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13" autoAdjust="0"/>
    <p:restoredTop sz="92535" autoAdjust="0"/>
  </p:normalViewPr>
  <p:slideViewPr>
    <p:cSldViewPr>
      <p:cViewPr varScale="1">
        <p:scale>
          <a:sx n="66" d="100"/>
          <a:sy n="66" d="100"/>
        </p:scale>
        <p:origin x="-142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474" y="-78"/>
      </p:cViewPr>
      <p:guideLst>
        <p:guide orient="horz" pos="2142"/>
        <p:guide pos="3105"/>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0"/>
            <a:ext cx="4271569" cy="339516"/>
          </a:xfrm>
          <a:prstGeom prst="rect">
            <a:avLst/>
          </a:prstGeom>
        </p:spPr>
        <p:txBody>
          <a:bodyPr vert="horz" lIns="87154" tIns="43577" rIns="87154" bIns="43577" rtlCol="0"/>
          <a:lstStyle>
            <a:lvl1pPr algn="l">
              <a:defRPr sz="1100"/>
            </a:lvl1pPr>
          </a:lstStyle>
          <a:p>
            <a:endParaRPr lang="en-US"/>
          </a:p>
        </p:txBody>
      </p:sp>
      <p:sp>
        <p:nvSpPr>
          <p:cNvPr id="3" name="Datumsplatzhalter 2"/>
          <p:cNvSpPr>
            <a:spLocks noGrp="1"/>
          </p:cNvSpPr>
          <p:nvPr>
            <p:ph type="dt" sz="quarter" idx="1"/>
          </p:nvPr>
        </p:nvSpPr>
        <p:spPr>
          <a:xfrm>
            <a:off x="5583019" y="0"/>
            <a:ext cx="4271569" cy="339516"/>
          </a:xfrm>
          <a:prstGeom prst="rect">
            <a:avLst/>
          </a:prstGeom>
        </p:spPr>
        <p:txBody>
          <a:bodyPr vert="horz" lIns="87154" tIns="43577" rIns="87154" bIns="43577" rtlCol="0"/>
          <a:lstStyle>
            <a:lvl1pPr algn="r">
              <a:defRPr sz="1100"/>
            </a:lvl1pPr>
          </a:lstStyle>
          <a:p>
            <a:fld id="{E8D630CA-0E71-469B-9CB9-96A60D2E7148}" type="datetimeFigureOut">
              <a:rPr lang="en-US" smtClean="0"/>
              <a:t>7/6/2016</a:t>
            </a:fld>
            <a:endParaRPr lang="en-US"/>
          </a:p>
        </p:txBody>
      </p:sp>
      <p:sp>
        <p:nvSpPr>
          <p:cNvPr id="4" name="Fußzeilenplatzhalter 3"/>
          <p:cNvSpPr>
            <a:spLocks noGrp="1"/>
          </p:cNvSpPr>
          <p:nvPr>
            <p:ph type="ftr" sz="quarter" idx="2"/>
          </p:nvPr>
        </p:nvSpPr>
        <p:spPr>
          <a:xfrm>
            <a:off x="4" y="6457107"/>
            <a:ext cx="4271569" cy="339516"/>
          </a:xfrm>
          <a:prstGeom prst="rect">
            <a:avLst/>
          </a:prstGeom>
        </p:spPr>
        <p:txBody>
          <a:bodyPr vert="horz" lIns="87154" tIns="43577" rIns="87154" bIns="43577" rtlCol="0" anchor="b"/>
          <a:lstStyle>
            <a:lvl1pPr algn="l">
              <a:defRPr sz="1100"/>
            </a:lvl1pPr>
          </a:lstStyle>
          <a:p>
            <a:endParaRPr lang="en-US"/>
          </a:p>
        </p:txBody>
      </p:sp>
      <p:sp>
        <p:nvSpPr>
          <p:cNvPr id="5" name="Foliennummernplatzhalter 4"/>
          <p:cNvSpPr>
            <a:spLocks noGrp="1"/>
          </p:cNvSpPr>
          <p:nvPr>
            <p:ph type="sldNum" sz="quarter" idx="3"/>
          </p:nvPr>
        </p:nvSpPr>
        <p:spPr>
          <a:xfrm>
            <a:off x="5583019" y="6457107"/>
            <a:ext cx="4271569" cy="339516"/>
          </a:xfrm>
          <a:prstGeom prst="rect">
            <a:avLst/>
          </a:prstGeom>
        </p:spPr>
        <p:txBody>
          <a:bodyPr vert="horz" lIns="87154" tIns="43577" rIns="87154" bIns="43577" rtlCol="0" anchor="b"/>
          <a:lstStyle>
            <a:lvl1pPr algn="r">
              <a:defRPr sz="1100"/>
            </a:lvl1pPr>
          </a:lstStyle>
          <a:p>
            <a:fld id="{4D331038-13FB-4DD5-B0C4-008DFAB065F1}" type="slidenum">
              <a:rPr lang="en-US" smtClean="0"/>
              <a:t>‹Nr.›</a:t>
            </a:fld>
            <a:endParaRPr lang="en-US"/>
          </a:p>
        </p:txBody>
      </p:sp>
    </p:spTree>
    <p:extLst>
      <p:ext uri="{BB962C8B-B14F-4D97-AF65-F5344CB8AC3E}">
        <p14:creationId xmlns:p14="http://schemas.microsoft.com/office/powerpoint/2010/main" val="14530043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4271274" cy="339884"/>
          </a:xfrm>
          <a:prstGeom prst="rect">
            <a:avLst/>
          </a:prstGeom>
        </p:spPr>
        <p:txBody>
          <a:bodyPr vert="horz" lIns="94405" tIns="47202" rIns="94405" bIns="47202" rtlCol="0"/>
          <a:lstStyle>
            <a:lvl1pPr algn="l">
              <a:defRPr sz="1100"/>
            </a:lvl1pPr>
          </a:lstStyle>
          <a:p>
            <a:endParaRPr lang="en-US"/>
          </a:p>
        </p:txBody>
      </p:sp>
      <p:sp>
        <p:nvSpPr>
          <p:cNvPr id="3" name="Datumsplatzhalter 2"/>
          <p:cNvSpPr>
            <a:spLocks noGrp="1"/>
          </p:cNvSpPr>
          <p:nvPr>
            <p:ph type="dt" idx="1"/>
          </p:nvPr>
        </p:nvSpPr>
        <p:spPr>
          <a:xfrm>
            <a:off x="5583231" y="1"/>
            <a:ext cx="4271274" cy="339884"/>
          </a:xfrm>
          <a:prstGeom prst="rect">
            <a:avLst/>
          </a:prstGeom>
        </p:spPr>
        <p:txBody>
          <a:bodyPr vert="horz" lIns="94405" tIns="47202" rIns="94405" bIns="47202" rtlCol="0"/>
          <a:lstStyle>
            <a:lvl1pPr algn="r">
              <a:defRPr sz="1100"/>
            </a:lvl1pPr>
          </a:lstStyle>
          <a:p>
            <a:fld id="{D1A96F7B-7251-4743-925A-AF5AD0B9E137}" type="datetimeFigureOut">
              <a:rPr lang="en-US" smtClean="0"/>
              <a:t>7/6/2016</a:t>
            </a:fld>
            <a:endParaRPr lang="en-US"/>
          </a:p>
        </p:txBody>
      </p:sp>
      <p:sp>
        <p:nvSpPr>
          <p:cNvPr id="4" name="Folienbildplatzhalter 3"/>
          <p:cNvSpPr>
            <a:spLocks noGrp="1" noRot="1" noChangeAspect="1"/>
          </p:cNvSpPr>
          <p:nvPr>
            <p:ph type="sldImg" idx="2"/>
          </p:nvPr>
        </p:nvSpPr>
        <p:spPr>
          <a:xfrm>
            <a:off x="3228975" y="508000"/>
            <a:ext cx="3398838" cy="2551113"/>
          </a:xfrm>
          <a:prstGeom prst="rect">
            <a:avLst/>
          </a:prstGeom>
          <a:noFill/>
          <a:ln w="12700">
            <a:solidFill>
              <a:prstClr val="black"/>
            </a:solidFill>
          </a:ln>
        </p:spPr>
        <p:txBody>
          <a:bodyPr vert="horz" lIns="94405" tIns="47202" rIns="94405" bIns="47202" rtlCol="0" anchor="ctr"/>
          <a:lstStyle/>
          <a:p>
            <a:endParaRPr lang="en-US"/>
          </a:p>
        </p:txBody>
      </p:sp>
      <p:sp>
        <p:nvSpPr>
          <p:cNvPr id="5" name="Notizenplatzhalter 4"/>
          <p:cNvSpPr>
            <a:spLocks noGrp="1"/>
          </p:cNvSpPr>
          <p:nvPr>
            <p:ph type="body" sz="quarter" idx="3"/>
          </p:nvPr>
        </p:nvSpPr>
        <p:spPr>
          <a:xfrm>
            <a:off x="985679" y="3228897"/>
            <a:ext cx="7885430" cy="3058954"/>
          </a:xfrm>
          <a:prstGeom prst="rect">
            <a:avLst/>
          </a:prstGeom>
        </p:spPr>
        <p:txBody>
          <a:bodyPr vert="horz" lIns="94405" tIns="47202" rIns="94405" bIns="47202"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2" y="6456614"/>
            <a:ext cx="4271274" cy="339884"/>
          </a:xfrm>
          <a:prstGeom prst="rect">
            <a:avLst/>
          </a:prstGeom>
        </p:spPr>
        <p:txBody>
          <a:bodyPr vert="horz" lIns="94405" tIns="47202" rIns="94405" bIns="47202" rtlCol="0" anchor="b"/>
          <a:lstStyle>
            <a:lvl1pPr algn="l">
              <a:defRPr sz="1100"/>
            </a:lvl1pPr>
          </a:lstStyle>
          <a:p>
            <a:endParaRPr lang="en-US"/>
          </a:p>
        </p:txBody>
      </p:sp>
      <p:sp>
        <p:nvSpPr>
          <p:cNvPr id="8" name="Foliennummernplatzhalter 7"/>
          <p:cNvSpPr>
            <a:spLocks noGrp="1"/>
          </p:cNvSpPr>
          <p:nvPr>
            <p:ph type="sldNum" sz="quarter" idx="5"/>
          </p:nvPr>
        </p:nvSpPr>
        <p:spPr>
          <a:xfrm>
            <a:off x="5583231" y="6456614"/>
            <a:ext cx="4271274" cy="339884"/>
          </a:xfrm>
          <a:prstGeom prst="rect">
            <a:avLst/>
          </a:prstGeom>
        </p:spPr>
        <p:txBody>
          <a:bodyPr vert="horz" lIns="94405" tIns="47202" rIns="94405" bIns="47202" rtlCol="0" anchor="b"/>
          <a:lstStyle>
            <a:lvl1pPr algn="r">
              <a:defRPr sz="1100"/>
            </a:lvl1pPr>
          </a:lstStyle>
          <a:p>
            <a:fld id="{0E2FF35E-B285-47C9-B9B4-1B5B41F1ECA5}" type="slidenum">
              <a:rPr lang="en-US" smtClean="0"/>
              <a:t>‹Nr.›</a:t>
            </a:fld>
            <a:endParaRPr lang="en-US"/>
          </a:p>
        </p:txBody>
      </p:sp>
    </p:spTree>
    <p:extLst>
      <p:ext uri="{BB962C8B-B14F-4D97-AF65-F5344CB8AC3E}">
        <p14:creationId xmlns:p14="http://schemas.microsoft.com/office/powerpoint/2010/main" val="29350068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ontrolrc.ifac-control.org/history/history-of-control#R3"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controlrc.ifac-control.org/history/history-of-control#R4"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E2FF35E-B285-47C9-B9B4-1B5B41F1ECA5}" type="slidenum">
              <a:rPr lang="en-US" smtClean="0"/>
              <a:t>2</a:t>
            </a:fld>
            <a:endParaRPr lang="en-US"/>
          </a:p>
        </p:txBody>
      </p:sp>
    </p:spTree>
    <p:extLst>
      <p:ext uri="{BB962C8B-B14F-4D97-AF65-F5344CB8AC3E}">
        <p14:creationId xmlns:p14="http://schemas.microsoft.com/office/powerpoint/2010/main" val="98481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4048">
              <a:defRPr/>
            </a:pPr>
            <a:endParaRPr lang="en-US" dirty="0" smtClean="0"/>
          </a:p>
        </p:txBody>
      </p:sp>
      <p:sp>
        <p:nvSpPr>
          <p:cNvPr id="4" name="Foliennummernplatzhalter 3"/>
          <p:cNvSpPr>
            <a:spLocks noGrp="1"/>
          </p:cNvSpPr>
          <p:nvPr>
            <p:ph type="sldNum" sz="quarter" idx="10"/>
          </p:nvPr>
        </p:nvSpPr>
        <p:spPr/>
        <p:txBody>
          <a:bodyPr/>
          <a:lstStyle/>
          <a:p>
            <a:fld id="{0E2FF35E-B285-47C9-B9B4-1B5B41F1ECA5}" type="slidenum">
              <a:rPr lang="en-US" smtClean="0"/>
              <a:t>39</a:t>
            </a:fld>
            <a:endParaRPr lang="en-US"/>
          </a:p>
        </p:txBody>
      </p:sp>
    </p:spTree>
    <p:extLst>
      <p:ext uri="{BB962C8B-B14F-4D97-AF65-F5344CB8AC3E}">
        <p14:creationId xmlns:p14="http://schemas.microsoft.com/office/powerpoint/2010/main" val="197027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p:spPr>
        <p:txBody>
          <a:bodyPr/>
          <a:lstStyle>
            <a:lvl1pPr>
              <a:tabLst>
                <a:tab pos="716116" algn="l"/>
                <a:tab pos="1432233" algn="l"/>
                <a:tab pos="2148348" algn="l"/>
                <a:tab pos="2864465" algn="l"/>
              </a:tabLst>
              <a:defRPr>
                <a:solidFill>
                  <a:schemeClr val="bg1"/>
                </a:solidFill>
                <a:latin typeface="Arial" charset="0"/>
                <a:ea typeface="MS Gothic" charset="-128"/>
              </a:defRPr>
            </a:lvl1pPr>
            <a:lvl2pPr>
              <a:tabLst>
                <a:tab pos="716116" algn="l"/>
                <a:tab pos="1432233" algn="l"/>
                <a:tab pos="2148348" algn="l"/>
                <a:tab pos="2864465" algn="l"/>
              </a:tabLst>
              <a:defRPr>
                <a:solidFill>
                  <a:schemeClr val="bg1"/>
                </a:solidFill>
                <a:latin typeface="Arial" charset="0"/>
                <a:ea typeface="MS Gothic" charset="-128"/>
              </a:defRPr>
            </a:lvl2pPr>
            <a:lvl3pPr>
              <a:tabLst>
                <a:tab pos="716116" algn="l"/>
                <a:tab pos="1432233" algn="l"/>
                <a:tab pos="2148348" algn="l"/>
                <a:tab pos="2864465" algn="l"/>
              </a:tabLst>
              <a:defRPr>
                <a:solidFill>
                  <a:schemeClr val="bg1"/>
                </a:solidFill>
                <a:latin typeface="Arial" charset="0"/>
                <a:ea typeface="MS Gothic" charset="-128"/>
              </a:defRPr>
            </a:lvl3pPr>
            <a:lvl4pPr>
              <a:tabLst>
                <a:tab pos="716116" algn="l"/>
                <a:tab pos="1432233" algn="l"/>
                <a:tab pos="2148348" algn="l"/>
                <a:tab pos="2864465" algn="l"/>
              </a:tabLst>
              <a:defRPr>
                <a:solidFill>
                  <a:schemeClr val="bg1"/>
                </a:solidFill>
                <a:latin typeface="Arial" charset="0"/>
                <a:ea typeface="MS Gothic" charset="-128"/>
              </a:defRPr>
            </a:lvl4pPr>
            <a:lvl5pPr>
              <a:tabLst>
                <a:tab pos="716116" algn="l"/>
                <a:tab pos="1432233" algn="l"/>
                <a:tab pos="2148348" algn="l"/>
                <a:tab pos="2864465" algn="l"/>
              </a:tabLst>
              <a:defRPr>
                <a:solidFill>
                  <a:schemeClr val="bg1"/>
                </a:solidFill>
                <a:latin typeface="Arial" charset="0"/>
                <a:ea typeface="MS Gothic" charset="-128"/>
              </a:defRPr>
            </a:lvl5pPr>
            <a:lvl6pPr marL="2487561"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6pPr>
            <a:lvl7pPr marL="2939845"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7pPr>
            <a:lvl8pPr marL="3392130"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8pPr>
            <a:lvl9pPr marL="3844414"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9pPr>
          </a:lstStyle>
          <a:p>
            <a:fld id="{E39DBB6E-DB13-465E-BB7F-0B1FB159FCA2}" type="slidenum">
              <a:rPr lang="en-GB" altLang="en-US" smtClean="0">
                <a:solidFill>
                  <a:srgbClr val="000000"/>
                </a:solidFill>
                <a:latin typeface="Times New Roman" pitchFamily="16" charset="0"/>
              </a:rPr>
              <a:pPr/>
              <a:t>47</a:t>
            </a:fld>
            <a:endParaRPr lang="en-GB" altLang="en-US" smtClean="0">
              <a:solidFill>
                <a:srgbClr val="000000"/>
              </a:solidFill>
              <a:latin typeface="Times New Roman" pitchFamily="16" charset="0"/>
            </a:endParaRPr>
          </a:p>
        </p:txBody>
      </p:sp>
      <p:sp>
        <p:nvSpPr>
          <p:cNvPr id="55299" name="Rectangle 1"/>
          <p:cNvSpPr>
            <a:spLocks noGrp="1" noRot="1" noChangeAspect="1" noChangeArrowheads="1" noTextEdit="1"/>
          </p:cNvSpPr>
          <p:nvPr>
            <p:ph type="sldImg"/>
          </p:nvPr>
        </p:nvSpPr>
        <p:spPr>
          <a:xfrm>
            <a:off x="3227388" y="506413"/>
            <a:ext cx="3402012" cy="2552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a:spLocks noGrp="1" noChangeArrowheads="1"/>
          </p:cNvSpPr>
          <p:nvPr>
            <p:ph type="body" idx="1"/>
          </p:nvPr>
        </p:nvSpPr>
        <p:spPr>
          <a:xfrm>
            <a:off x="985910" y="3228381"/>
            <a:ext cx="7887273" cy="305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69</a:t>
            </a:fld>
            <a:endParaRPr lang="en-US"/>
          </a:p>
        </p:txBody>
      </p:sp>
    </p:spTree>
    <p:extLst>
      <p:ext uri="{BB962C8B-B14F-4D97-AF65-F5344CB8AC3E}">
        <p14:creationId xmlns:p14="http://schemas.microsoft.com/office/powerpoint/2010/main" val="247494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E2FF35E-B285-47C9-B9B4-1B5B41F1ECA5}" type="slidenum">
              <a:rPr lang="en-US" smtClean="0"/>
              <a:t>71</a:t>
            </a:fld>
            <a:endParaRPr lang="en-US"/>
          </a:p>
        </p:txBody>
      </p:sp>
    </p:spTree>
    <p:extLst>
      <p:ext uri="{BB962C8B-B14F-4D97-AF65-F5344CB8AC3E}">
        <p14:creationId xmlns:p14="http://schemas.microsoft.com/office/powerpoint/2010/main" val="3882574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4048">
              <a:defRPr/>
            </a:pPr>
            <a:r>
              <a:rPr lang="en-US" b="1" dirty="0" smtClean="0"/>
              <a:t>[http://controlrc.ifac-control.org/history/history-of-control#3BC]</a:t>
            </a:r>
          </a:p>
          <a:p>
            <a:pPr defTabSz="944048">
              <a:defRPr/>
            </a:pPr>
            <a:r>
              <a:rPr lang="en-US" b="1" dirty="0" smtClean="0"/>
              <a:t>270 B.C</a:t>
            </a:r>
            <a:r>
              <a:rPr lang="en-US" dirty="0" smtClean="0"/>
              <a:t> Water clock invented by a Greek </a:t>
            </a:r>
            <a:r>
              <a:rPr lang="en-US" dirty="0" err="1" smtClean="0"/>
              <a:t>mechanician</a:t>
            </a:r>
            <a:r>
              <a:rPr lang="en-US" dirty="0" smtClean="0"/>
              <a:t> named </a:t>
            </a:r>
            <a:r>
              <a:rPr lang="en-US" dirty="0" err="1" smtClean="0"/>
              <a:t>Ktesibios</a:t>
            </a:r>
            <a:r>
              <a:rPr lang="en-US" dirty="0" smtClean="0"/>
              <a:t>. (</a:t>
            </a:r>
            <a:r>
              <a:rPr lang="en-US" dirty="0" smtClean="0">
                <a:hlinkClick r:id="rId3"/>
              </a:rPr>
              <a:t>[3]</a:t>
            </a:r>
            <a:r>
              <a:rPr lang="en-US" dirty="0" smtClean="0"/>
              <a:t> p112)(</a:t>
            </a:r>
            <a:r>
              <a:rPr lang="en-US" dirty="0" smtClean="0">
                <a:hlinkClick r:id="rId4"/>
              </a:rPr>
              <a:t>[4]</a:t>
            </a:r>
            <a:r>
              <a:rPr lang="en-US" dirty="0" smtClean="0"/>
              <a:t> p4)</a:t>
            </a:r>
            <a:br>
              <a:rPr lang="en-US" dirty="0" smtClean="0"/>
            </a:br>
            <a:r>
              <a:rPr lang="en-US" dirty="0" smtClean="0"/>
              <a:t>The water clock, invented by the Greek mechanism </a:t>
            </a:r>
            <a:r>
              <a:rPr lang="en-US" dirty="0" err="1" smtClean="0"/>
              <a:t>Ktesibios</a:t>
            </a:r>
            <a:r>
              <a:rPr lang="en-US" dirty="0" smtClean="0"/>
              <a:t>, is the earliest known control device to be constructed. The device worked by way of a slow trickle of water, flowing at a constant rate, into a measuring container, where an indicator in the measuring container would then tell the time as the water level rises. In order for the device to be successful the supply tank had to be at a constant level so the water would flow into the measuring container at a constant rate. To do this </a:t>
            </a:r>
            <a:r>
              <a:rPr lang="en-US" dirty="0" err="1" smtClean="0"/>
              <a:t>Ktesbios</a:t>
            </a:r>
            <a:r>
              <a:rPr lang="en-US" dirty="0" smtClean="0"/>
              <a:t> used a float regulator, similar to the device used in today’s flush toilet. When the water in the supply tank is at the right level, the float only allows enough water into the timekeeping tank for the system to operate correctly. If the water level in the supply tank falls below or rises above the desired level, the float opens or closes the water supply until the water level returns to the desired level. From this description you can deduce that the water clock uses feedback to keep the supply tank at a constant level, therefore making it also the first device to incorporate feedback.</a:t>
            </a:r>
          </a:p>
          <a:p>
            <a:r>
              <a:rPr lang="en-US" dirty="0" smtClean="0"/>
              <a:t>[</a:t>
            </a:r>
            <a:r>
              <a:rPr lang="en-US" dirty="0" err="1" smtClean="0"/>
              <a:t>Nise</a:t>
            </a:r>
            <a:r>
              <a:rPr lang="en-US" dirty="0" smtClean="0"/>
              <a:t>, Norman S. 2004, Control Systems Engineering, 4th Edition, Wiley, USA.]</a:t>
            </a:r>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74</a:t>
            </a:fld>
            <a:endParaRPr lang="en-US"/>
          </a:p>
        </p:txBody>
      </p:sp>
    </p:spTree>
    <p:extLst>
      <p:ext uri="{BB962C8B-B14F-4D97-AF65-F5344CB8AC3E}">
        <p14:creationId xmlns:p14="http://schemas.microsoft.com/office/powerpoint/2010/main" val="162685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 ADC instead of 2 </a:t>
            </a:r>
            <a:r>
              <a:rPr lang="en-US" dirty="0" smtClean="0">
                <a:sym typeface="Wingdings" panose="05000000000000000000" pitchFamily="2" charset="2"/>
              </a:rPr>
              <a:t> cost efficient</a:t>
            </a:r>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78</a:t>
            </a:fld>
            <a:endParaRPr lang="en-US"/>
          </a:p>
        </p:txBody>
      </p:sp>
    </p:spTree>
    <p:extLst>
      <p:ext uri="{BB962C8B-B14F-4D97-AF65-F5344CB8AC3E}">
        <p14:creationId xmlns:p14="http://schemas.microsoft.com/office/powerpoint/2010/main" val="2486108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QL(w0/w – w/w0) = QL ((w0^2 – w^2) / w*w0) = QL(w0-w)(w+w0)/w*w0 = QL(</a:t>
            </a:r>
            <a:r>
              <a:rPr lang="en-US" dirty="0" err="1" smtClean="0"/>
              <a:t>dw</a:t>
            </a:r>
            <a:r>
              <a:rPr lang="en-US" dirty="0" smtClean="0"/>
              <a:t>)2w/w^2</a:t>
            </a:r>
            <a:r>
              <a:rPr lang="en-US" baseline="0" dirty="0" smtClean="0"/>
              <a:t> = 2*QL </a:t>
            </a:r>
            <a:r>
              <a:rPr lang="en-US" baseline="0" dirty="0" err="1" smtClean="0"/>
              <a:t>dw</a:t>
            </a:r>
            <a:r>
              <a:rPr lang="en-US" baseline="0" dirty="0" smtClean="0"/>
              <a:t>/w</a:t>
            </a:r>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81</a:t>
            </a:fld>
            <a:endParaRPr lang="en-US"/>
          </a:p>
        </p:txBody>
      </p:sp>
    </p:spTree>
    <p:extLst>
      <p:ext uri="{BB962C8B-B14F-4D97-AF65-F5344CB8AC3E}">
        <p14:creationId xmlns:p14="http://schemas.microsoft.com/office/powerpoint/2010/main" val="401225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4</a:t>
            </a:fld>
            <a:endParaRPr lang="en-US"/>
          </a:p>
        </p:txBody>
      </p:sp>
    </p:spTree>
    <p:extLst>
      <p:ext uri="{BB962C8B-B14F-4D97-AF65-F5344CB8AC3E}">
        <p14:creationId xmlns:p14="http://schemas.microsoft.com/office/powerpoint/2010/main" val="286422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Aout</a:t>
            </a:r>
            <a:r>
              <a:rPr lang="en-US" dirty="0" smtClean="0"/>
              <a:t> = Ain + </a:t>
            </a:r>
            <a:r>
              <a:rPr lang="en-US" dirty="0" err="1" smtClean="0"/>
              <a:t>dA</a:t>
            </a:r>
            <a:r>
              <a:rPr lang="en-US" dirty="0" smtClean="0"/>
              <a:t> = Ain*</a:t>
            </a:r>
            <a:r>
              <a:rPr lang="en-US" dirty="0" err="1" smtClean="0"/>
              <a:t>sqrt</a:t>
            </a:r>
            <a:r>
              <a:rPr lang="en-US" dirty="0" smtClean="0"/>
              <a:t>(I^2+Q^2) </a:t>
            </a:r>
            <a:r>
              <a:rPr lang="en-US" dirty="0" smtClean="0">
                <a:sym typeface="Wingdings" panose="05000000000000000000" pitchFamily="2" charset="2"/>
              </a:rPr>
              <a:t> </a:t>
            </a:r>
            <a:r>
              <a:rPr lang="en-US" dirty="0" err="1" smtClean="0">
                <a:sym typeface="Wingdings" panose="05000000000000000000" pitchFamily="2" charset="2"/>
              </a:rPr>
              <a:t>dA</a:t>
            </a:r>
            <a:r>
              <a:rPr lang="en-US" dirty="0" smtClean="0">
                <a:sym typeface="Wingdings" panose="05000000000000000000" pitchFamily="2" charset="2"/>
              </a:rPr>
              <a:t> = ….</a:t>
            </a:r>
          </a:p>
          <a:p>
            <a:r>
              <a:rPr lang="en-US" dirty="0" smtClean="0">
                <a:sym typeface="Wingdings" panose="05000000000000000000" pitchFamily="2" charset="2"/>
              </a:rPr>
              <a:t>Can be also from BB  IF  RF</a:t>
            </a:r>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15</a:t>
            </a:fld>
            <a:endParaRPr lang="en-US"/>
          </a:p>
        </p:txBody>
      </p:sp>
    </p:spTree>
    <p:extLst>
      <p:ext uri="{BB962C8B-B14F-4D97-AF65-F5344CB8AC3E}">
        <p14:creationId xmlns:p14="http://schemas.microsoft.com/office/powerpoint/2010/main" val="314727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QL(w0/w – w/w0) = QL ((w0^2 – w^2) / w*w0) = QL(w0-w)(w+w0)/w*w0 = QL(</a:t>
            </a:r>
            <a:r>
              <a:rPr lang="en-US" dirty="0" err="1" smtClean="0"/>
              <a:t>dw</a:t>
            </a:r>
            <a:r>
              <a:rPr lang="en-US" dirty="0" smtClean="0"/>
              <a:t>)2w/w^2</a:t>
            </a:r>
            <a:r>
              <a:rPr lang="en-US" baseline="0" dirty="0" smtClean="0"/>
              <a:t> = 2*QL </a:t>
            </a:r>
            <a:r>
              <a:rPr lang="en-US" baseline="0" dirty="0" err="1" smtClean="0"/>
              <a:t>dw</a:t>
            </a:r>
            <a:r>
              <a:rPr lang="en-US" baseline="0" dirty="0" smtClean="0"/>
              <a:t>/w</a:t>
            </a:r>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22</a:t>
            </a:fld>
            <a:endParaRPr lang="en-US"/>
          </a:p>
        </p:txBody>
      </p:sp>
    </p:spTree>
    <p:extLst>
      <p:ext uri="{BB962C8B-B14F-4D97-AF65-F5344CB8AC3E}">
        <p14:creationId xmlns:p14="http://schemas.microsoft.com/office/powerpoint/2010/main" val="401225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p:spPr>
        <p:txBody>
          <a:bodyPr/>
          <a:lstStyle>
            <a:lvl1pPr>
              <a:tabLst>
                <a:tab pos="716116" algn="l"/>
                <a:tab pos="1432233" algn="l"/>
                <a:tab pos="2148348" algn="l"/>
                <a:tab pos="2864465" algn="l"/>
              </a:tabLst>
              <a:defRPr>
                <a:solidFill>
                  <a:schemeClr val="bg1"/>
                </a:solidFill>
                <a:latin typeface="Arial" charset="0"/>
                <a:ea typeface="MS Gothic" charset="-128"/>
              </a:defRPr>
            </a:lvl1pPr>
            <a:lvl2pPr>
              <a:tabLst>
                <a:tab pos="716116" algn="l"/>
                <a:tab pos="1432233" algn="l"/>
                <a:tab pos="2148348" algn="l"/>
                <a:tab pos="2864465" algn="l"/>
              </a:tabLst>
              <a:defRPr>
                <a:solidFill>
                  <a:schemeClr val="bg1"/>
                </a:solidFill>
                <a:latin typeface="Arial" charset="0"/>
                <a:ea typeface="MS Gothic" charset="-128"/>
              </a:defRPr>
            </a:lvl2pPr>
            <a:lvl3pPr>
              <a:tabLst>
                <a:tab pos="716116" algn="l"/>
                <a:tab pos="1432233" algn="l"/>
                <a:tab pos="2148348" algn="l"/>
                <a:tab pos="2864465" algn="l"/>
              </a:tabLst>
              <a:defRPr>
                <a:solidFill>
                  <a:schemeClr val="bg1"/>
                </a:solidFill>
                <a:latin typeface="Arial" charset="0"/>
                <a:ea typeface="MS Gothic" charset="-128"/>
              </a:defRPr>
            </a:lvl3pPr>
            <a:lvl4pPr>
              <a:tabLst>
                <a:tab pos="716116" algn="l"/>
                <a:tab pos="1432233" algn="l"/>
                <a:tab pos="2148348" algn="l"/>
                <a:tab pos="2864465" algn="l"/>
              </a:tabLst>
              <a:defRPr>
                <a:solidFill>
                  <a:schemeClr val="bg1"/>
                </a:solidFill>
                <a:latin typeface="Arial" charset="0"/>
                <a:ea typeface="MS Gothic" charset="-128"/>
              </a:defRPr>
            </a:lvl4pPr>
            <a:lvl5pPr>
              <a:tabLst>
                <a:tab pos="716116" algn="l"/>
                <a:tab pos="1432233" algn="l"/>
                <a:tab pos="2148348" algn="l"/>
                <a:tab pos="2864465" algn="l"/>
              </a:tabLst>
              <a:defRPr>
                <a:solidFill>
                  <a:schemeClr val="bg1"/>
                </a:solidFill>
                <a:latin typeface="Arial" charset="0"/>
                <a:ea typeface="MS Gothic" charset="-128"/>
              </a:defRPr>
            </a:lvl5pPr>
            <a:lvl6pPr marL="2487561"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6pPr>
            <a:lvl7pPr marL="2939845"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7pPr>
            <a:lvl8pPr marL="3392130"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8pPr>
            <a:lvl9pPr marL="3844414"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9pPr>
          </a:lstStyle>
          <a:p>
            <a:fld id="{8F9B1036-8E0E-4393-AC1F-452D0E7BC850}" type="slidenum">
              <a:rPr lang="en-GB" altLang="en-US" smtClean="0">
                <a:solidFill>
                  <a:srgbClr val="000000"/>
                </a:solidFill>
                <a:latin typeface="Times New Roman" pitchFamily="16" charset="0"/>
              </a:rPr>
              <a:pPr/>
              <a:t>27</a:t>
            </a:fld>
            <a:endParaRPr lang="en-GB" altLang="en-US" smtClean="0">
              <a:solidFill>
                <a:srgbClr val="000000"/>
              </a:solidFill>
              <a:latin typeface="Times New Roman" pitchFamily="16" charset="0"/>
            </a:endParaRPr>
          </a:p>
        </p:txBody>
      </p:sp>
      <p:sp>
        <p:nvSpPr>
          <p:cNvPr id="56323" name="Rectangle 1"/>
          <p:cNvSpPr>
            <a:spLocks noGrp="1" noRot="1" noChangeAspect="1" noChangeArrowheads="1" noTextEdit="1"/>
          </p:cNvSpPr>
          <p:nvPr>
            <p:ph type="sldImg"/>
          </p:nvPr>
        </p:nvSpPr>
        <p:spPr>
          <a:xfrm>
            <a:off x="3227388" y="506413"/>
            <a:ext cx="3402012" cy="2552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a:spLocks noGrp="1" noChangeArrowheads="1"/>
          </p:cNvSpPr>
          <p:nvPr>
            <p:ph type="body" idx="1"/>
          </p:nvPr>
        </p:nvSpPr>
        <p:spPr>
          <a:xfrm>
            <a:off x="985910" y="3228381"/>
            <a:ext cx="7887273" cy="305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p:spPr>
        <p:txBody>
          <a:bodyPr/>
          <a:lstStyle>
            <a:lvl1pPr>
              <a:tabLst>
                <a:tab pos="716116" algn="l"/>
                <a:tab pos="1432233" algn="l"/>
                <a:tab pos="2148348" algn="l"/>
                <a:tab pos="2864465" algn="l"/>
              </a:tabLst>
              <a:defRPr>
                <a:solidFill>
                  <a:schemeClr val="bg1"/>
                </a:solidFill>
                <a:latin typeface="Arial" charset="0"/>
                <a:ea typeface="MS Gothic" charset="-128"/>
              </a:defRPr>
            </a:lvl1pPr>
            <a:lvl2pPr>
              <a:tabLst>
                <a:tab pos="716116" algn="l"/>
                <a:tab pos="1432233" algn="l"/>
                <a:tab pos="2148348" algn="l"/>
                <a:tab pos="2864465" algn="l"/>
              </a:tabLst>
              <a:defRPr>
                <a:solidFill>
                  <a:schemeClr val="bg1"/>
                </a:solidFill>
                <a:latin typeface="Arial" charset="0"/>
                <a:ea typeface="MS Gothic" charset="-128"/>
              </a:defRPr>
            </a:lvl2pPr>
            <a:lvl3pPr>
              <a:tabLst>
                <a:tab pos="716116" algn="l"/>
                <a:tab pos="1432233" algn="l"/>
                <a:tab pos="2148348" algn="l"/>
                <a:tab pos="2864465" algn="l"/>
              </a:tabLst>
              <a:defRPr>
                <a:solidFill>
                  <a:schemeClr val="bg1"/>
                </a:solidFill>
                <a:latin typeface="Arial" charset="0"/>
                <a:ea typeface="MS Gothic" charset="-128"/>
              </a:defRPr>
            </a:lvl3pPr>
            <a:lvl4pPr>
              <a:tabLst>
                <a:tab pos="716116" algn="l"/>
                <a:tab pos="1432233" algn="l"/>
                <a:tab pos="2148348" algn="l"/>
                <a:tab pos="2864465" algn="l"/>
              </a:tabLst>
              <a:defRPr>
                <a:solidFill>
                  <a:schemeClr val="bg1"/>
                </a:solidFill>
                <a:latin typeface="Arial" charset="0"/>
                <a:ea typeface="MS Gothic" charset="-128"/>
              </a:defRPr>
            </a:lvl4pPr>
            <a:lvl5pPr>
              <a:tabLst>
                <a:tab pos="716116" algn="l"/>
                <a:tab pos="1432233" algn="l"/>
                <a:tab pos="2148348" algn="l"/>
                <a:tab pos="2864465" algn="l"/>
              </a:tabLst>
              <a:defRPr>
                <a:solidFill>
                  <a:schemeClr val="bg1"/>
                </a:solidFill>
                <a:latin typeface="Arial" charset="0"/>
                <a:ea typeface="MS Gothic" charset="-128"/>
              </a:defRPr>
            </a:lvl5pPr>
            <a:lvl6pPr marL="2487561"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6pPr>
            <a:lvl7pPr marL="2939845"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7pPr>
            <a:lvl8pPr marL="3392130"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8pPr>
            <a:lvl9pPr marL="3844414" indent="-226142" defTabSz="444433" eaLnBrk="0" fontAlgn="base" hangingPunct="0">
              <a:lnSpc>
                <a:spcPct val="93000"/>
              </a:lnSpc>
              <a:spcBef>
                <a:spcPct val="0"/>
              </a:spcBef>
              <a:spcAft>
                <a:spcPct val="0"/>
              </a:spcAft>
              <a:buClr>
                <a:srgbClr val="000000"/>
              </a:buClr>
              <a:buSzPct val="100000"/>
              <a:buFont typeface="Times New Roman" pitchFamily="16" charset="0"/>
              <a:tabLst>
                <a:tab pos="716116" algn="l"/>
                <a:tab pos="1432233" algn="l"/>
                <a:tab pos="2148348" algn="l"/>
                <a:tab pos="2864465" algn="l"/>
              </a:tabLst>
              <a:defRPr>
                <a:solidFill>
                  <a:schemeClr val="bg1"/>
                </a:solidFill>
                <a:latin typeface="Arial" charset="0"/>
                <a:ea typeface="MS Gothic" charset="-128"/>
              </a:defRPr>
            </a:lvl9pPr>
          </a:lstStyle>
          <a:p>
            <a:fld id="{8F9B1036-8E0E-4393-AC1F-452D0E7BC850}" type="slidenum">
              <a:rPr lang="en-GB" altLang="en-US" smtClean="0">
                <a:solidFill>
                  <a:srgbClr val="000000"/>
                </a:solidFill>
                <a:latin typeface="Times New Roman" pitchFamily="16" charset="0"/>
              </a:rPr>
              <a:pPr/>
              <a:t>28</a:t>
            </a:fld>
            <a:endParaRPr lang="en-GB" altLang="en-US" smtClean="0">
              <a:solidFill>
                <a:srgbClr val="000000"/>
              </a:solidFill>
              <a:latin typeface="Times New Roman" pitchFamily="16" charset="0"/>
            </a:endParaRPr>
          </a:p>
        </p:txBody>
      </p:sp>
      <p:sp>
        <p:nvSpPr>
          <p:cNvPr id="56323" name="Rectangle 1"/>
          <p:cNvSpPr>
            <a:spLocks noGrp="1" noRot="1" noChangeAspect="1" noChangeArrowheads="1" noTextEdit="1"/>
          </p:cNvSpPr>
          <p:nvPr>
            <p:ph type="sldImg"/>
          </p:nvPr>
        </p:nvSpPr>
        <p:spPr>
          <a:xfrm>
            <a:off x="3227388" y="506413"/>
            <a:ext cx="3402012" cy="2552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a:spLocks noGrp="1" noChangeArrowheads="1"/>
          </p:cNvSpPr>
          <p:nvPr>
            <p:ph type="body" idx="1"/>
          </p:nvPr>
        </p:nvSpPr>
        <p:spPr>
          <a:xfrm>
            <a:off x="985910" y="3228381"/>
            <a:ext cx="7887273" cy="305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4048">
              <a:defRPr/>
            </a:pPr>
            <a:r>
              <a:rPr lang="en-US" dirty="0" smtClean="0"/>
              <a:t>[</a:t>
            </a:r>
            <a:r>
              <a:rPr lang="en-US" dirty="0"/>
              <a:t>Hermann </a:t>
            </a:r>
            <a:r>
              <a:rPr lang="en-US" dirty="0" err="1"/>
              <a:t>Schmickler</a:t>
            </a:r>
            <a:r>
              <a:rPr lang="en-US" dirty="0"/>
              <a:t> CAS 2013 – Trondheim, Lecture “</a:t>
            </a:r>
            <a:r>
              <a:rPr lang="it-IT" b="1" dirty="0">
                <a:solidFill>
                  <a:schemeClr val="hlink"/>
                </a:solidFill>
              </a:rPr>
              <a:t>Multi-</a:t>
            </a:r>
            <a:r>
              <a:rPr lang="it-IT" b="1" dirty="0" err="1">
                <a:solidFill>
                  <a:schemeClr val="hlink"/>
                </a:solidFill>
              </a:rPr>
              <a:t>bunch</a:t>
            </a:r>
            <a:r>
              <a:rPr lang="it-IT" b="1" dirty="0">
                <a:solidFill>
                  <a:schemeClr val="hlink"/>
                </a:solidFill>
              </a:rPr>
              <a:t> Feedback Systems</a:t>
            </a:r>
            <a:r>
              <a:rPr lang="en-US" dirty="0"/>
              <a:t>”</a:t>
            </a:r>
            <a:r>
              <a:rPr lang="en-US" dirty="0" smtClean="0"/>
              <a:t>]</a:t>
            </a:r>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30</a:t>
            </a:fld>
            <a:endParaRPr lang="en-US"/>
          </a:p>
        </p:txBody>
      </p:sp>
    </p:spTree>
    <p:extLst>
      <p:ext uri="{BB962C8B-B14F-4D97-AF65-F5344CB8AC3E}">
        <p14:creationId xmlns:p14="http://schemas.microsoft.com/office/powerpoint/2010/main" val="3690219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E2FF35E-B285-47C9-B9B4-1B5B41F1ECA5}" type="slidenum">
              <a:rPr lang="en-US" smtClean="0"/>
              <a:t>31</a:t>
            </a:fld>
            <a:endParaRPr lang="en-US"/>
          </a:p>
        </p:txBody>
      </p:sp>
    </p:spTree>
    <p:extLst>
      <p:ext uri="{BB962C8B-B14F-4D97-AF65-F5344CB8AC3E}">
        <p14:creationId xmlns:p14="http://schemas.microsoft.com/office/powerpoint/2010/main" val="397170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E2FF35E-B285-47C9-B9B4-1B5B41F1ECA5}" type="slidenum">
              <a:rPr lang="en-US" smtClean="0"/>
              <a:t>32</a:t>
            </a:fld>
            <a:endParaRPr lang="en-US"/>
          </a:p>
        </p:txBody>
      </p:sp>
    </p:spTree>
    <p:extLst>
      <p:ext uri="{BB962C8B-B14F-4D97-AF65-F5344CB8AC3E}">
        <p14:creationId xmlns:p14="http://schemas.microsoft.com/office/powerpoint/2010/main" val="103982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Tree>
    <p:extLst>
      <p:ext uri="{BB962C8B-B14F-4D97-AF65-F5344CB8AC3E}">
        <p14:creationId xmlns:p14="http://schemas.microsoft.com/office/powerpoint/2010/main" val="33143952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40320789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3025" y="363538"/>
            <a:ext cx="2057400" cy="6494462"/>
          </a:xfrm>
        </p:spPr>
        <p:txBody>
          <a:bodyPr vert="eaVert"/>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250825" y="363538"/>
            <a:ext cx="6019800" cy="649446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6903272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1196859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722023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92596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06159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11555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85940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9531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16448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57560211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175154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069779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957054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877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683568" y="1820416"/>
            <a:ext cx="7088832" cy="4200872"/>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5"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spTree>
    <p:extLst>
      <p:ext uri="{BB962C8B-B14F-4D97-AF65-F5344CB8AC3E}">
        <p14:creationId xmlns:p14="http://schemas.microsoft.com/office/powerpoint/2010/main" val="24973722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490066"/>
          </a:xfrm>
        </p:spPr>
        <p:txBody>
          <a:bodyPr>
            <a:noAutofit/>
          </a:bodyPr>
          <a:lstStyle>
            <a:lvl1pPr>
              <a:defRPr sz="3200" b="1"/>
            </a:lvl1pPr>
          </a:lstStyle>
          <a:p>
            <a:r>
              <a:rPr lang="de-DE" dirty="0" smtClean="0"/>
              <a:t>Titelmasterformat durch Klicken bearbeiten</a:t>
            </a:r>
            <a:endParaRPr lang="en-US" dirty="0"/>
          </a:p>
        </p:txBody>
      </p:sp>
      <p:sp>
        <p:nvSpPr>
          <p:cNvPr id="3" name="Inhaltsplatzhalter 2"/>
          <p:cNvSpPr>
            <a:spLocks noGrp="1"/>
          </p:cNvSpPr>
          <p:nvPr>
            <p:ph idx="1"/>
          </p:nvPr>
        </p:nvSpPr>
        <p:spPr>
          <a:xfrm>
            <a:off x="457200" y="764704"/>
            <a:ext cx="8229600" cy="5361459"/>
          </a:xfrm>
        </p:spPr>
        <p:txBody>
          <a:bodyPr>
            <a:normAutofit/>
          </a:bodyPr>
          <a:lstStyle>
            <a:lvl1pPr>
              <a:defRPr sz="2800"/>
            </a:lvl1pPr>
            <a:lvl2pPr>
              <a:defRPr sz="2400"/>
            </a:lvl2pPr>
            <a:lvl3pPr>
              <a:defRPr sz="2000"/>
            </a:lvl3pPr>
            <a:lvl4pPr>
              <a:defRPr sz="1800"/>
            </a:lvl4pPr>
            <a:lvl5pPr>
              <a:defRPr sz="18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cxnSp>
        <p:nvCxnSpPr>
          <p:cNvPr id="7" name="Gerade Verbindung 6"/>
          <p:cNvCxnSpPr/>
          <p:nvPr userDrawn="1"/>
        </p:nvCxnSpPr>
        <p:spPr>
          <a:xfrm>
            <a:off x="431540" y="656692"/>
            <a:ext cx="83169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6"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pic>
        <p:nvPicPr>
          <p:cNvPr id="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119677"/>
            <a:ext cx="504056" cy="50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67445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8" name="Titel 1"/>
          <p:cNvSpPr>
            <a:spLocks noGrp="1"/>
          </p:cNvSpPr>
          <p:nvPr>
            <p:ph type="title"/>
          </p:nvPr>
        </p:nvSpPr>
        <p:spPr>
          <a:xfrm>
            <a:off x="457200" y="116632"/>
            <a:ext cx="8229600" cy="490066"/>
          </a:xfrm>
        </p:spPr>
        <p:txBody>
          <a:bodyPr>
            <a:noAutofit/>
          </a:bodyPr>
          <a:lstStyle>
            <a:lvl1pPr>
              <a:defRPr sz="3200" b="1"/>
            </a:lvl1pPr>
          </a:lstStyle>
          <a:p>
            <a:r>
              <a:rPr lang="de-DE" dirty="0" smtClean="0"/>
              <a:t>Titelmasterformat durch Klicken bearbeiten</a:t>
            </a:r>
            <a:endParaRPr lang="en-US" dirty="0"/>
          </a:p>
        </p:txBody>
      </p:sp>
      <p:cxnSp>
        <p:nvCxnSpPr>
          <p:cNvPr id="7" name="Gerade Verbindung 6"/>
          <p:cNvCxnSpPr/>
          <p:nvPr userDrawn="1"/>
        </p:nvCxnSpPr>
        <p:spPr>
          <a:xfrm>
            <a:off x="431540" y="656692"/>
            <a:ext cx="83169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9"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119677"/>
            <a:ext cx="504056" cy="50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9884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0" name="Titel 1"/>
          <p:cNvSpPr>
            <a:spLocks noGrp="1"/>
          </p:cNvSpPr>
          <p:nvPr>
            <p:ph type="title"/>
          </p:nvPr>
        </p:nvSpPr>
        <p:spPr>
          <a:xfrm>
            <a:off x="457200" y="116632"/>
            <a:ext cx="8229600" cy="490066"/>
          </a:xfrm>
        </p:spPr>
        <p:txBody>
          <a:bodyPr>
            <a:noAutofit/>
          </a:bodyPr>
          <a:lstStyle>
            <a:lvl1pPr>
              <a:defRPr sz="3200" b="1"/>
            </a:lvl1pPr>
          </a:lstStyle>
          <a:p>
            <a:r>
              <a:rPr lang="de-DE" dirty="0" smtClean="0"/>
              <a:t>Titelmasterformat durch Klicken bearbeiten</a:t>
            </a:r>
            <a:endParaRPr lang="en-US" dirty="0"/>
          </a:p>
        </p:txBody>
      </p:sp>
      <p:cxnSp>
        <p:nvCxnSpPr>
          <p:cNvPr id="9" name="Gerade Verbindung 8"/>
          <p:cNvCxnSpPr/>
          <p:nvPr userDrawn="1"/>
        </p:nvCxnSpPr>
        <p:spPr>
          <a:xfrm>
            <a:off x="431540" y="656692"/>
            <a:ext cx="83169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ußzeilenplatzhalter 4"/>
          <p:cNvSpPr>
            <a:spLocks noGrp="1"/>
          </p:cNvSpPr>
          <p:nvPr>
            <p:ph type="ftr" sz="quarter" idx="10"/>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11" name="Foliennummernplatzhalter 5"/>
          <p:cNvSpPr>
            <a:spLocks noGrp="1"/>
          </p:cNvSpPr>
          <p:nvPr>
            <p:ph type="sldNum" sz="quarter" idx="11"/>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pic>
        <p:nvPicPr>
          <p:cNvPr id="1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119677"/>
            <a:ext cx="504056" cy="50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8737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 1"/>
          <p:cNvSpPr>
            <a:spLocks noGrp="1"/>
          </p:cNvSpPr>
          <p:nvPr>
            <p:ph type="title"/>
          </p:nvPr>
        </p:nvSpPr>
        <p:spPr>
          <a:xfrm>
            <a:off x="457200" y="116632"/>
            <a:ext cx="8229600" cy="490066"/>
          </a:xfrm>
        </p:spPr>
        <p:txBody>
          <a:bodyPr>
            <a:noAutofit/>
          </a:bodyPr>
          <a:lstStyle>
            <a:lvl1pPr>
              <a:defRPr sz="3200" b="1"/>
            </a:lvl1pPr>
          </a:lstStyle>
          <a:p>
            <a:r>
              <a:rPr lang="de-DE" dirty="0" smtClean="0"/>
              <a:t>Titelmasterformat durch Klicken bearbeiten</a:t>
            </a:r>
            <a:endParaRPr lang="en-US" dirty="0"/>
          </a:p>
        </p:txBody>
      </p:sp>
      <p:cxnSp>
        <p:nvCxnSpPr>
          <p:cNvPr id="5" name="Gerade Verbindung 4"/>
          <p:cNvCxnSpPr/>
          <p:nvPr userDrawn="1"/>
        </p:nvCxnSpPr>
        <p:spPr>
          <a:xfrm>
            <a:off x="431540" y="656692"/>
            <a:ext cx="83169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7"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pic>
        <p:nvPicPr>
          <p:cNvPr id="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119677"/>
            <a:ext cx="504056" cy="50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313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3"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spTree>
    <p:extLst>
      <p:ext uri="{BB962C8B-B14F-4D97-AF65-F5344CB8AC3E}">
        <p14:creationId xmlns:p14="http://schemas.microsoft.com/office/powerpoint/2010/main" val="37174574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6"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spTree>
    <p:extLst>
      <p:ext uri="{BB962C8B-B14F-4D97-AF65-F5344CB8AC3E}">
        <p14:creationId xmlns:p14="http://schemas.microsoft.com/office/powerpoint/2010/main" val="21926414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2375556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6"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spTree>
    <p:extLst>
      <p:ext uri="{BB962C8B-B14F-4D97-AF65-F5344CB8AC3E}">
        <p14:creationId xmlns:p14="http://schemas.microsoft.com/office/powerpoint/2010/main" val="20310460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436563" y="2921000"/>
            <a:ext cx="3173412" cy="393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Content Placeholder 3"/>
          <p:cNvSpPr>
            <a:spLocks noGrp="1"/>
          </p:cNvSpPr>
          <p:nvPr>
            <p:ph sz="half" idx="2"/>
          </p:nvPr>
        </p:nvSpPr>
        <p:spPr>
          <a:xfrm>
            <a:off x="3762375" y="2921000"/>
            <a:ext cx="3175000" cy="393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5869114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40759105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Tree>
    <p:extLst>
      <p:ext uri="{BB962C8B-B14F-4D97-AF65-F5344CB8AC3E}">
        <p14:creationId xmlns:p14="http://schemas.microsoft.com/office/powerpoint/2010/main" val="12790294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4109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6378554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sym typeface="Arial" charset="0"/>
              </a:rPr>
              <a:t>Bild durch Klicken auf Symbol hinzufügen</a:t>
            </a:r>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1017179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50825" y="363538"/>
            <a:ext cx="8229600" cy="2557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de-DE" altLang="de-DE" smtClean="0">
                <a:sym typeface="Arial" charset="0"/>
              </a:rPr>
              <a:t>Titelmasterformat durch Klicken bearbeiten</a:t>
            </a:r>
            <a:endParaRPr lang="en-US" altLang="de-DE" smtClean="0">
              <a:sym typeface="Arial" charset="0"/>
            </a:endParaRPr>
          </a:p>
        </p:txBody>
      </p:sp>
      <p:sp>
        <p:nvSpPr>
          <p:cNvPr id="1027" name="Rectangle 2"/>
          <p:cNvSpPr>
            <a:spLocks noGrp="1" noChangeArrowheads="1"/>
          </p:cNvSpPr>
          <p:nvPr>
            <p:ph type="body" idx="1"/>
          </p:nvPr>
        </p:nvSpPr>
        <p:spPr bwMode="auto">
          <a:xfrm>
            <a:off x="436563" y="2921000"/>
            <a:ext cx="6500812" cy="393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de-DE" altLang="de-DE" smtClean="0">
                <a:sym typeface="Arial" charset="0"/>
              </a:rPr>
              <a:t>Textmasterformat bearbeiten</a:t>
            </a:r>
          </a:p>
          <a:p>
            <a:pPr lvl="1"/>
            <a:r>
              <a:rPr lang="de-DE" altLang="de-DE" smtClean="0">
                <a:sym typeface="Arial" charset="0"/>
              </a:rPr>
              <a:t>Zweite Ebene</a:t>
            </a:r>
          </a:p>
          <a:p>
            <a:pPr lvl="2"/>
            <a:r>
              <a:rPr lang="de-DE" altLang="de-DE" smtClean="0">
                <a:sym typeface="Arial" charset="0"/>
              </a:rPr>
              <a:t>Dritte Ebene</a:t>
            </a:r>
          </a:p>
          <a:p>
            <a:pPr lvl="3"/>
            <a:r>
              <a:rPr lang="de-DE" altLang="de-DE" smtClean="0">
                <a:sym typeface="Arial" charset="0"/>
              </a:rPr>
              <a:t>Vierte Ebene</a:t>
            </a:r>
          </a:p>
          <a:p>
            <a:pPr lvl="4"/>
            <a:r>
              <a:rPr lang="de-DE" altLang="de-DE" smtClean="0">
                <a:sym typeface="Arial" charset="0"/>
              </a:rPr>
              <a:t>Fünfte Ebene</a:t>
            </a:r>
            <a:endParaRPr lang="en-US" altLang="de-DE" smtClean="0">
              <a:sym typeface="Arial" charset="0"/>
            </a:endParaRPr>
          </a:p>
        </p:txBody>
      </p:sp>
      <p:sp>
        <p:nvSpPr>
          <p:cNvPr id="5" name="Text Box 3"/>
          <p:cNvSpPr txBox="1">
            <a:spLocks noChangeArrowheads="1"/>
          </p:cNvSpPr>
          <p:nvPr/>
        </p:nvSpPr>
        <p:spPr>
          <a:xfrm>
            <a:off x="4362266" y="6381328"/>
            <a:ext cx="497765" cy="316707"/>
          </a:xfrm>
          <a:prstGeom prst="rect">
            <a:avLst/>
          </a:prstGeom>
          <a:ln/>
        </p:spPr>
        <p:txBody>
          <a:bodyPr/>
          <a:lstStyle>
            <a:defPPr>
              <a:defRPr lang="en-US"/>
            </a:defPPr>
            <a:lvl1pPr algn="ctr" rtl="0" fontAlgn="base">
              <a:spcBef>
                <a:spcPct val="0"/>
              </a:spcBef>
              <a:spcAft>
                <a:spcPct val="0"/>
              </a:spcAft>
              <a:defRPr sz="1100" kern="1200">
                <a:solidFill>
                  <a:schemeClr val="tx1"/>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defRPr/>
            </a:pPr>
            <a:fld id="{C24EEF67-1CEB-46F8-B65B-8E4CCA023F54}" type="slidenum">
              <a:rPr lang="en-US" altLang="de-DE" smtClean="0"/>
              <a:pPr>
                <a:defRPr/>
              </a:pPr>
              <a:t>‹Nr.›</a:t>
            </a:fld>
            <a:endParaRPr lang="en-US" altLang="de-DE" dirty="0"/>
          </a:p>
        </p:txBody>
      </p:sp>
      <p:sp>
        <p:nvSpPr>
          <p:cNvPr id="6" name="Slide Number Placeholder 3"/>
          <p:cNvSpPr txBox="1">
            <a:spLocks/>
          </p:cNvSpPr>
          <p:nvPr/>
        </p:nvSpPr>
        <p:spPr bwMode="auto">
          <a:xfrm>
            <a:off x="2152650" y="6864350"/>
            <a:ext cx="2032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800" kern="1200">
                <a:solidFill>
                  <a:srgbClr val="FFFFFF"/>
                </a:solidFill>
                <a:latin typeface="+mn-lt"/>
                <a:ea typeface="ヒラギノ角ゴ ProN W3" charset="0"/>
                <a:cs typeface="Arial" charset="0"/>
                <a:sym typeface="Arial"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ltLang="de-DE" dirty="0"/>
          </a:p>
        </p:txBody>
      </p:sp>
      <p:pic>
        <p:nvPicPr>
          <p:cNvPr id="7" name="Picture 1"/>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375525" y="6000750"/>
            <a:ext cx="14335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626225"/>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9" name="Group 5"/>
          <p:cNvGrpSpPr>
            <a:grpSpLocks/>
          </p:cNvGrpSpPr>
          <p:nvPr/>
        </p:nvGrpSpPr>
        <p:grpSpPr bwMode="auto">
          <a:xfrm>
            <a:off x="6724650" y="400050"/>
            <a:ext cx="2108200" cy="495300"/>
            <a:chOff x="0" y="0"/>
            <a:chExt cx="1328" cy="311"/>
          </a:xfrm>
        </p:grpSpPr>
        <p:pic>
          <p:nvPicPr>
            <p:cNvPr id="1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44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1" y="0"/>
              <a:ext cx="419"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2" y="0"/>
              <a:ext cx="446"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dt="0"/>
  <p:txStyles>
    <p:titleStyle>
      <a:lvl1pPr algn="l" rtl="0" eaLnBrk="1" fontAlgn="base" hangingPunct="1">
        <a:spcBef>
          <a:spcPct val="0"/>
        </a:spcBef>
        <a:spcAft>
          <a:spcPct val="0"/>
        </a:spcAft>
        <a:defRPr sz="4000">
          <a:solidFill>
            <a:srgbClr val="FFFFFF"/>
          </a:solidFill>
          <a:latin typeface="+mj-lt"/>
          <a:ea typeface="+mj-ea"/>
          <a:cs typeface="+mj-cs"/>
          <a:sym typeface="Arial" charset="0"/>
        </a:defRPr>
      </a:lvl1pPr>
      <a:lvl2pPr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4000">
          <a:solidFill>
            <a:srgbClr val="FFFFFF"/>
          </a:solidFill>
          <a:latin typeface="Arial" charset="0"/>
          <a:ea typeface="ヒラギノ角ゴ ProN W3" charset="0"/>
          <a:cs typeface="ヒラギノ角ゴ ProN W3" charset="0"/>
          <a:sym typeface="Arial" charset="0"/>
        </a:defRPr>
      </a:lvl9pPr>
    </p:titleStyle>
    <p:bodyStyle>
      <a:lvl1pPr algn="l" rtl="0" eaLnBrk="1" fontAlgn="base" hangingPunct="1">
        <a:lnSpc>
          <a:spcPts val="3000"/>
        </a:lnSpc>
        <a:spcBef>
          <a:spcPts val="600"/>
        </a:spcBef>
        <a:spcAft>
          <a:spcPct val="0"/>
        </a:spcAft>
        <a:defRPr sz="2600">
          <a:solidFill>
            <a:srgbClr val="FFFFFF"/>
          </a:solidFill>
          <a:latin typeface="+mn-lt"/>
          <a:ea typeface="+mn-ea"/>
          <a:cs typeface="+mn-cs"/>
          <a:sym typeface="Arial" charset="0"/>
        </a:defRPr>
      </a:lvl1pPr>
      <a:lvl2pPr marL="704850" indent="-28575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2pPr>
      <a:lvl3pPr marL="11049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3pPr>
      <a:lvl4pPr marL="15621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4pPr>
      <a:lvl5pPr marL="20193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5pPr>
      <a:lvl6pPr marL="24765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6pPr>
      <a:lvl7pPr marL="29337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7pPr>
      <a:lvl8pPr marL="33909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8pPr>
      <a:lvl9pPr marL="3848100" indent="-228600" algn="l" rtl="0" eaLnBrk="1" fontAlgn="base" hangingPunct="1">
        <a:lnSpc>
          <a:spcPts val="3000"/>
        </a:lnSpc>
        <a:spcBef>
          <a:spcPts val="600"/>
        </a:spcBef>
        <a:spcAft>
          <a:spcPct val="0"/>
        </a:spcAft>
        <a:buClr>
          <a:srgbClr val="FFFFFF"/>
        </a:buClr>
        <a:buSzPct val="100000"/>
        <a:buFont typeface="Wingdings" charset="2"/>
        <a:buChar char="§"/>
        <a:defRPr sz="2600">
          <a:solidFill>
            <a:srgbClr val="FFFFFF"/>
          </a:solidFill>
          <a:latin typeface="+mn-lt"/>
          <a:ea typeface="+mn-ea"/>
          <a:cs typeface="+mn-cs"/>
          <a:sym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00" name="Grafik 8" descr="Wissenschaftl_Info_a_Kopf.bmp"/>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8647113" y="6583363"/>
            <a:ext cx="49688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r"/>
            <a:fld id="{00282B22-78E0-449C-909A-2A953087F47F}" type="slidenum">
              <a:rPr lang="en-GB" sz="1200" b="1">
                <a:solidFill>
                  <a:srgbClr val="00589C"/>
                </a:solidFill>
                <a:latin typeface="Arial" charset="0"/>
                <a:ea typeface="+mn-ea"/>
                <a:cs typeface="Arial" charset="0"/>
              </a:rPr>
              <a:pPr algn="r"/>
              <a:t>‹Nr.›</a:t>
            </a:fld>
            <a:endParaRPr lang="en-GB" sz="1200" b="1">
              <a:solidFill>
                <a:srgbClr val="00589C"/>
              </a:solidFill>
              <a:latin typeface="Arial" charset="0"/>
              <a:ea typeface="+mn-ea"/>
              <a:cs typeface="Arial" charset="0"/>
            </a:endParaRPr>
          </a:p>
        </p:txBody>
      </p:sp>
      <p:sp>
        <p:nvSpPr>
          <p:cNvPr id="4" name="Text Box 5"/>
          <p:cNvSpPr txBox="1">
            <a:spLocks noChangeArrowheads="1"/>
          </p:cNvSpPr>
          <p:nvPr/>
        </p:nvSpPr>
        <p:spPr bwMode="auto">
          <a:xfrm>
            <a:off x="8647113" y="6583363"/>
            <a:ext cx="49688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r"/>
            <a:fld id="{C25F018E-331F-414F-B88A-F5D74E51130C}" type="slidenum">
              <a:rPr lang="en-GB" sz="1200" b="1">
                <a:solidFill>
                  <a:srgbClr val="00589C"/>
                </a:solidFill>
                <a:latin typeface="Arial" charset="0"/>
                <a:ea typeface="+mn-ea"/>
                <a:cs typeface="Arial" charset="0"/>
              </a:rPr>
              <a:pPr algn="r"/>
              <a:t>‹Nr.›</a:t>
            </a:fld>
            <a:endParaRPr lang="en-GB" sz="1200" b="1">
              <a:solidFill>
                <a:srgbClr val="00589C"/>
              </a:solidFill>
              <a:latin typeface="Arial" charset="0"/>
              <a:ea typeface="+mn-ea"/>
              <a:cs typeface="Arial" charset="0"/>
            </a:endParaRPr>
          </a:p>
        </p:txBody>
      </p:sp>
    </p:spTree>
    <p:extLst>
      <p:ext uri="{BB962C8B-B14F-4D97-AF65-F5344CB8AC3E}">
        <p14:creationId xmlns:p14="http://schemas.microsoft.com/office/powerpoint/2010/main" val="984892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dt="0"/>
  <p:txStyles>
    <p:titleStyle>
      <a:lvl1pPr algn="l" rtl="0" eaLnBrk="1" fontAlgn="base" hangingPunct="1">
        <a:spcBef>
          <a:spcPct val="0"/>
        </a:spcBef>
        <a:spcAft>
          <a:spcPct val="0"/>
        </a:spcAft>
        <a:defRPr sz="1400" b="1">
          <a:solidFill>
            <a:schemeClr val="bg1"/>
          </a:solidFill>
          <a:latin typeface="+mj-lt"/>
          <a:ea typeface="+mj-ea"/>
          <a:cs typeface="+mj-cs"/>
        </a:defRPr>
      </a:lvl1pPr>
      <a:lvl2pPr algn="l" rtl="0" eaLnBrk="1" fontAlgn="base" hangingPunct="1">
        <a:spcBef>
          <a:spcPct val="0"/>
        </a:spcBef>
        <a:spcAft>
          <a:spcPct val="0"/>
        </a:spcAft>
        <a:defRPr sz="1400" b="1">
          <a:solidFill>
            <a:schemeClr val="bg1"/>
          </a:solidFill>
          <a:latin typeface="Arial" charset="0"/>
          <a:cs typeface="Arial" charset="0"/>
        </a:defRPr>
      </a:lvl2pPr>
      <a:lvl3pPr algn="l" rtl="0" eaLnBrk="1" fontAlgn="base" hangingPunct="1">
        <a:spcBef>
          <a:spcPct val="0"/>
        </a:spcBef>
        <a:spcAft>
          <a:spcPct val="0"/>
        </a:spcAft>
        <a:defRPr sz="1400" b="1">
          <a:solidFill>
            <a:schemeClr val="bg1"/>
          </a:solidFill>
          <a:latin typeface="Arial" charset="0"/>
          <a:cs typeface="Arial" charset="0"/>
        </a:defRPr>
      </a:lvl3pPr>
      <a:lvl4pPr algn="l" rtl="0" eaLnBrk="1" fontAlgn="base" hangingPunct="1">
        <a:spcBef>
          <a:spcPct val="0"/>
        </a:spcBef>
        <a:spcAft>
          <a:spcPct val="0"/>
        </a:spcAft>
        <a:defRPr sz="1400" b="1">
          <a:solidFill>
            <a:schemeClr val="bg1"/>
          </a:solidFill>
          <a:latin typeface="Arial" charset="0"/>
          <a:cs typeface="Arial" charset="0"/>
        </a:defRPr>
      </a:lvl4pPr>
      <a:lvl5pPr algn="l" rtl="0" eaLnBrk="1" fontAlgn="base" hangingPunct="1">
        <a:spcBef>
          <a:spcPct val="0"/>
        </a:spcBef>
        <a:spcAft>
          <a:spcPct val="0"/>
        </a:spcAft>
        <a:defRPr sz="1400" b="1">
          <a:solidFill>
            <a:schemeClr val="bg1"/>
          </a:solidFill>
          <a:latin typeface="Arial" charset="0"/>
          <a:cs typeface="Arial" charset="0"/>
        </a:defRPr>
      </a:lvl5pPr>
      <a:lvl6pPr marL="457200" algn="l" rtl="0" eaLnBrk="1" fontAlgn="base" hangingPunct="1">
        <a:spcBef>
          <a:spcPct val="0"/>
        </a:spcBef>
        <a:spcAft>
          <a:spcPct val="0"/>
        </a:spcAft>
        <a:defRPr sz="1400" b="1">
          <a:solidFill>
            <a:schemeClr val="bg1"/>
          </a:solidFill>
          <a:latin typeface="Arial" charset="0"/>
          <a:cs typeface="Arial" charset="0"/>
        </a:defRPr>
      </a:lvl6pPr>
      <a:lvl7pPr marL="914400" algn="l" rtl="0" eaLnBrk="1" fontAlgn="base" hangingPunct="1">
        <a:spcBef>
          <a:spcPct val="0"/>
        </a:spcBef>
        <a:spcAft>
          <a:spcPct val="0"/>
        </a:spcAft>
        <a:defRPr sz="1400" b="1">
          <a:solidFill>
            <a:schemeClr val="bg1"/>
          </a:solidFill>
          <a:latin typeface="Arial" charset="0"/>
          <a:cs typeface="Arial" charset="0"/>
        </a:defRPr>
      </a:lvl7pPr>
      <a:lvl8pPr marL="1371600" algn="l" rtl="0" eaLnBrk="1" fontAlgn="base" hangingPunct="1">
        <a:spcBef>
          <a:spcPct val="0"/>
        </a:spcBef>
        <a:spcAft>
          <a:spcPct val="0"/>
        </a:spcAft>
        <a:defRPr sz="1400" b="1">
          <a:solidFill>
            <a:schemeClr val="bg1"/>
          </a:solidFill>
          <a:latin typeface="Arial" charset="0"/>
          <a:cs typeface="Arial" charset="0"/>
        </a:defRPr>
      </a:lvl8pPr>
      <a:lvl9pPr marL="1828800" algn="l" rtl="0" eaLnBrk="1" fontAlgn="base" hangingPunct="1">
        <a:spcBef>
          <a:spcPct val="0"/>
        </a:spcBef>
        <a:spcAft>
          <a:spcPct val="0"/>
        </a:spcAft>
        <a:defRPr sz="1400" b="1">
          <a:solidFill>
            <a:schemeClr val="bg1"/>
          </a:solidFill>
          <a:latin typeface="Arial" charset="0"/>
          <a:cs typeface="Arial" charset="0"/>
        </a:defRPr>
      </a:lvl9pPr>
    </p:titleStyle>
    <p:bodyStyle>
      <a:lvl1pPr marL="5156200" indent="-5156200" algn="l" rtl="0" eaLnBrk="1" fontAlgn="base" hangingPunct="1">
        <a:lnSpc>
          <a:spcPts val="2800"/>
        </a:lnSpc>
        <a:spcBef>
          <a:spcPct val="20000"/>
        </a:spcBef>
        <a:spcAft>
          <a:spcPct val="0"/>
        </a:spcAft>
        <a:buFont typeface="Arial" charset="0"/>
        <a:defRPr sz="2100" b="1">
          <a:solidFill>
            <a:srgbClr val="00589C"/>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5922963" indent="-180975" algn="l" rtl="0" eaLnBrk="1" fontAlgn="base" hangingPunct="1">
        <a:spcBef>
          <a:spcPct val="20000"/>
        </a:spcBef>
        <a:spcAft>
          <a:spcPct val="0"/>
        </a:spcAft>
        <a:buFont typeface="Arial" charset="0"/>
        <a:buChar char="•"/>
        <a:tabLst>
          <a:tab pos="1169988" algn="l"/>
        </a:tabLst>
        <a:defRPr b="1">
          <a:solidFill>
            <a:schemeClr val="tx1"/>
          </a:solidFill>
          <a:latin typeface="+mn-lt"/>
          <a:cs typeface="+mn-cs"/>
        </a:defRPr>
      </a:lvl3pPr>
      <a:lvl4pPr marL="1600200" indent="3248025" algn="l" rtl="0" eaLnBrk="1" fontAlgn="base" hangingPunct="1">
        <a:spcBef>
          <a:spcPct val="20000"/>
        </a:spcBef>
        <a:spcAft>
          <a:spcPct val="0"/>
        </a:spcAft>
        <a:buFont typeface="Arial" charset="0"/>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ußzeilenplatzhalter 4"/>
          <p:cNvSpPr>
            <a:spLocks noGrp="1"/>
          </p:cNvSpPr>
          <p:nvPr>
            <p:ph type="ftr" sz="quarter" idx="3"/>
          </p:nvPr>
        </p:nvSpPr>
        <p:spPr>
          <a:xfrm>
            <a:off x="467544" y="6448251"/>
            <a:ext cx="6912768" cy="365125"/>
          </a:xfrm>
          <a:prstGeom prst="rect">
            <a:avLst/>
          </a:prstGeom>
        </p:spPr>
        <p:txBody>
          <a:bodyPr/>
          <a:lstStyle>
            <a:lvl1pPr>
              <a:defRPr sz="1400">
                <a:solidFill>
                  <a:schemeClr val="bg1">
                    <a:lumMod val="50000"/>
                  </a:schemeClr>
                </a:solidFill>
              </a:defRPr>
            </a:lvl1pPr>
          </a:lstStyle>
          <a:p>
            <a:r>
              <a:rPr lang="en-US" smtClean="0"/>
              <a:t>S. Pfeiffer, Tutorial 3: Low Level RF Control Systems, HZB Berlin, 14.07.2016</a:t>
            </a:r>
            <a:endParaRPr lang="en-US" dirty="0"/>
          </a:p>
        </p:txBody>
      </p:sp>
      <p:sp>
        <p:nvSpPr>
          <p:cNvPr id="10" name="Foliennummernplatzhalter 5"/>
          <p:cNvSpPr>
            <a:spLocks noGrp="1"/>
          </p:cNvSpPr>
          <p:nvPr>
            <p:ph type="sldNum" sz="quarter" idx="4"/>
          </p:nvPr>
        </p:nvSpPr>
        <p:spPr>
          <a:xfrm>
            <a:off x="8388424" y="6448251"/>
            <a:ext cx="648072" cy="365125"/>
          </a:xfrm>
          <a:prstGeom prst="rect">
            <a:avLst/>
          </a:prstGeom>
        </p:spPr>
        <p:txBody>
          <a:bodyPr/>
          <a:lstStyle>
            <a:lvl1pPr>
              <a:defRPr sz="1400">
                <a:solidFill>
                  <a:schemeClr val="bg1">
                    <a:lumMod val="50000"/>
                  </a:schemeClr>
                </a:solidFill>
              </a:defRPr>
            </a:lvl1pPr>
          </a:lstStyle>
          <a:p>
            <a:fld id="{BA9B540C-44DA-4F69-89C9-7C84606640D3}" type="slidenum">
              <a:rPr lang="en-US" smtClean="0"/>
              <a:pPr/>
              <a:t>‹Nr.›</a:t>
            </a:fld>
            <a:endParaRPr lang="en-US" dirty="0"/>
          </a:p>
        </p:txBody>
      </p:sp>
    </p:spTree>
    <p:extLst>
      <p:ext uri="{BB962C8B-B14F-4D97-AF65-F5344CB8AC3E}">
        <p14:creationId xmlns:p14="http://schemas.microsoft.com/office/powerpoint/2010/main" val="4798548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18" r:id="rId4"/>
    <p:sldLayoutId id="2147483719" r:id="rId5"/>
    <p:sldLayoutId id="2147483720" r:id="rId6"/>
    <p:sldLayoutId id="2147483721" r:id="rId7"/>
    <p:sldLayoutId id="2147483722" r:id="rId8"/>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0.xml"/><Relationship Id="rId7" Type="http://schemas.openxmlformats.org/officeDocument/2006/relationships/image" Target="../media/image1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4.xml"/><Relationship Id="rId11" Type="http://schemas.openxmlformats.org/officeDocument/2006/relationships/image" Target="../media/image21.png"/><Relationship Id="rId5" Type="http://schemas.openxmlformats.org/officeDocument/2006/relationships/tags" Target="../tags/tag12.xml"/><Relationship Id="rId10" Type="http://schemas.openxmlformats.org/officeDocument/2006/relationships/image" Target="../media/image19.png"/><Relationship Id="rId4" Type="http://schemas.openxmlformats.org/officeDocument/2006/relationships/tags" Target="../tags/tag11.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tags" Target="../tags/tag15.xml"/><Relationship Id="rId7" Type="http://schemas.openxmlformats.org/officeDocument/2006/relationships/image" Target="../media/image35.png"/><Relationship Id="rId12" Type="http://schemas.openxmlformats.org/officeDocument/2006/relationships/image" Target="../media/image4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slideLayout" Target="../slideLayouts/slideLayout24.xml"/><Relationship Id="rId9" Type="http://schemas.openxmlformats.org/officeDocument/2006/relationships/image" Target="../media/image42.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8.xml"/><Relationship Id="rId7" Type="http://schemas.openxmlformats.org/officeDocument/2006/relationships/image" Target="../media/image1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4.xml"/><Relationship Id="rId11" Type="http://schemas.openxmlformats.org/officeDocument/2006/relationships/image" Target="../media/image21.png"/><Relationship Id="rId5" Type="http://schemas.openxmlformats.org/officeDocument/2006/relationships/tags" Target="../tags/tag20.xml"/><Relationship Id="rId10" Type="http://schemas.openxmlformats.org/officeDocument/2006/relationships/image" Target="../media/image19.png"/><Relationship Id="rId4" Type="http://schemas.openxmlformats.org/officeDocument/2006/relationships/tags" Target="../tags/tag19.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image" Target="../media/image16.png"/><Relationship Id="rId26" Type="http://schemas.openxmlformats.org/officeDocument/2006/relationships/image" Target="../media/image56.png"/><Relationship Id="rId3" Type="http://schemas.openxmlformats.org/officeDocument/2006/relationships/tags" Target="../tags/tag23.xml"/><Relationship Id="rId21" Type="http://schemas.openxmlformats.org/officeDocument/2006/relationships/image" Target="../media/image51.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image" Target="../media/image49.png"/><Relationship Id="rId25" Type="http://schemas.openxmlformats.org/officeDocument/2006/relationships/image" Target="../media/image55.png"/><Relationship Id="rId2" Type="http://schemas.openxmlformats.org/officeDocument/2006/relationships/tags" Target="../tags/tag22.xml"/><Relationship Id="rId16" Type="http://schemas.openxmlformats.org/officeDocument/2006/relationships/image" Target="../media/image48.png"/><Relationship Id="rId20" Type="http://schemas.openxmlformats.org/officeDocument/2006/relationships/image" Target="../media/image21.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54.png"/><Relationship Id="rId5" Type="http://schemas.openxmlformats.org/officeDocument/2006/relationships/tags" Target="../tags/tag25.xml"/><Relationship Id="rId15" Type="http://schemas.openxmlformats.org/officeDocument/2006/relationships/notesSlide" Target="../notesSlides/notesSlide3.xml"/><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tags" Target="../tags/tag30.xml"/><Relationship Id="rId19" Type="http://schemas.openxmlformats.org/officeDocument/2006/relationships/image" Target="../media/image50.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slideLayout" Target="../slideLayouts/slideLayout24.xml"/><Relationship Id="rId22" Type="http://schemas.openxmlformats.org/officeDocument/2006/relationships/image" Target="../media/image52.png"/><Relationship Id="rId27"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6.xml"/><Relationship Id="rId7" Type="http://schemas.openxmlformats.org/officeDocument/2006/relationships/image" Target="../media/image1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4.xml"/><Relationship Id="rId11" Type="http://schemas.openxmlformats.org/officeDocument/2006/relationships/image" Target="../media/image21.png"/><Relationship Id="rId5" Type="http://schemas.openxmlformats.org/officeDocument/2006/relationships/tags" Target="../tags/tag38.xml"/><Relationship Id="rId10" Type="http://schemas.openxmlformats.org/officeDocument/2006/relationships/image" Target="../media/image19.png"/><Relationship Id="rId4" Type="http://schemas.openxmlformats.org/officeDocument/2006/relationships/tags" Target="../tags/tag37.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41.xml"/><Relationship Id="rId7" Type="http://schemas.openxmlformats.org/officeDocument/2006/relationships/image" Target="../media/image16.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24.xml"/><Relationship Id="rId11" Type="http://schemas.openxmlformats.org/officeDocument/2006/relationships/image" Target="../media/image21.png"/><Relationship Id="rId5" Type="http://schemas.openxmlformats.org/officeDocument/2006/relationships/tags" Target="../tags/tag43.xml"/><Relationship Id="rId10" Type="http://schemas.openxmlformats.org/officeDocument/2006/relationships/image" Target="../media/image19.png"/><Relationship Id="rId4" Type="http://schemas.openxmlformats.org/officeDocument/2006/relationships/tags" Target="../tags/tag42.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4.xml"/><Relationship Id="rId1" Type="http://schemas.openxmlformats.org/officeDocument/2006/relationships/tags" Target="../tags/tag4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24.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47.xm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24.xml"/><Relationship Id="rId11" Type="http://schemas.openxmlformats.org/officeDocument/2006/relationships/image" Target="../media/image70.png"/><Relationship Id="rId5" Type="http://schemas.openxmlformats.org/officeDocument/2006/relationships/tags" Target="../tags/tag49.xml"/><Relationship Id="rId10" Type="http://schemas.openxmlformats.org/officeDocument/2006/relationships/image" Target="../media/image69.png"/><Relationship Id="rId4" Type="http://schemas.openxmlformats.org/officeDocument/2006/relationships/tags" Target="../tags/tag48.xml"/><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73.png"/><Relationship Id="rId18" Type="http://schemas.openxmlformats.org/officeDocument/2006/relationships/image" Target="../media/image76.png"/><Relationship Id="rId3" Type="http://schemas.openxmlformats.org/officeDocument/2006/relationships/tags" Target="../tags/tag52.xml"/><Relationship Id="rId21" Type="http://schemas.openxmlformats.org/officeDocument/2006/relationships/image" Target="../media/image79.png"/><Relationship Id="rId7" Type="http://schemas.openxmlformats.org/officeDocument/2006/relationships/tags" Target="../tags/tag56.xml"/><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tags" Target="../tags/tag51.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notesSlide" Target="../notesSlides/notesSlide4.xml"/><Relationship Id="rId5" Type="http://schemas.openxmlformats.org/officeDocument/2006/relationships/tags" Target="../tags/tag54.xml"/><Relationship Id="rId15" Type="http://schemas.openxmlformats.org/officeDocument/2006/relationships/image" Target="../media/image71.png"/><Relationship Id="rId10" Type="http://schemas.openxmlformats.org/officeDocument/2006/relationships/slideLayout" Target="../slideLayouts/slideLayout24.xml"/><Relationship Id="rId19" Type="http://schemas.openxmlformats.org/officeDocument/2006/relationships/image" Target="../media/image77.png"/><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61.xml"/><Relationship Id="rId7" Type="http://schemas.openxmlformats.org/officeDocument/2006/relationships/image" Target="../media/image8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80.png"/><Relationship Id="rId5" Type="http://schemas.openxmlformats.org/officeDocument/2006/relationships/slideLayout" Target="../slideLayouts/slideLayout24.xml"/><Relationship Id="rId10" Type="http://schemas.openxmlformats.org/officeDocument/2006/relationships/image" Target="../media/image84.png"/><Relationship Id="rId4" Type="http://schemas.openxmlformats.org/officeDocument/2006/relationships/tags" Target="../tags/tag62.xml"/><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24.xml"/><Relationship Id="rId7" Type="http://schemas.openxmlformats.org/officeDocument/2006/relationships/image" Target="../media/image88.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tags" Target="../tags/tag67.xml"/><Relationship Id="rId7" Type="http://schemas.openxmlformats.org/officeDocument/2006/relationships/image" Target="../media/image92.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91.png"/><Relationship Id="rId5" Type="http://schemas.openxmlformats.org/officeDocument/2006/relationships/slideLayout" Target="../slideLayouts/slideLayout24.xml"/><Relationship Id="rId10" Type="http://schemas.openxmlformats.org/officeDocument/2006/relationships/image" Target="../media/image95.png"/><Relationship Id="rId4" Type="http://schemas.openxmlformats.org/officeDocument/2006/relationships/tags" Target="../tags/tag68.xml"/><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21.png"/><Relationship Id="rId3" Type="http://schemas.openxmlformats.org/officeDocument/2006/relationships/tags" Target="../tags/tag71.xml"/><Relationship Id="rId7" Type="http://schemas.openxmlformats.org/officeDocument/2006/relationships/notesSlide" Target="../notesSlides/notesSlide5.xml"/><Relationship Id="rId12" Type="http://schemas.openxmlformats.org/officeDocument/2006/relationships/image" Target="../media/image19.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24.xml"/><Relationship Id="rId11" Type="http://schemas.openxmlformats.org/officeDocument/2006/relationships/image" Target="../media/image18.png"/><Relationship Id="rId5" Type="http://schemas.openxmlformats.org/officeDocument/2006/relationships/tags" Target="../tags/tag73.xml"/><Relationship Id="rId10" Type="http://schemas.openxmlformats.org/officeDocument/2006/relationships/image" Target="../media/image17.png"/><Relationship Id="rId4" Type="http://schemas.openxmlformats.org/officeDocument/2006/relationships/tags" Target="../tags/tag72.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21.png"/><Relationship Id="rId3" Type="http://schemas.openxmlformats.org/officeDocument/2006/relationships/tags" Target="../tags/tag76.xml"/><Relationship Id="rId7" Type="http://schemas.openxmlformats.org/officeDocument/2006/relationships/notesSlide" Target="../notesSlides/notesSlide6.xml"/><Relationship Id="rId12" Type="http://schemas.openxmlformats.org/officeDocument/2006/relationships/image" Target="../media/image19.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4.xml"/><Relationship Id="rId11" Type="http://schemas.openxmlformats.org/officeDocument/2006/relationships/image" Target="../media/image18.png"/><Relationship Id="rId5" Type="http://schemas.openxmlformats.org/officeDocument/2006/relationships/tags" Target="../tags/tag78.xml"/><Relationship Id="rId10" Type="http://schemas.openxmlformats.org/officeDocument/2006/relationships/image" Target="../media/image17.png"/><Relationship Id="rId4" Type="http://schemas.openxmlformats.org/officeDocument/2006/relationships/tags" Target="../tags/tag77.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81.xml"/><Relationship Id="rId7" Type="http://schemas.openxmlformats.org/officeDocument/2006/relationships/image" Target="../media/image98.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97.png"/><Relationship Id="rId5" Type="http://schemas.openxmlformats.org/officeDocument/2006/relationships/notesSlide" Target="../notesSlides/notesSlide7.xml"/><Relationship Id="rId4"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84.xml"/><Relationship Id="rId7" Type="http://schemas.openxmlformats.org/officeDocument/2006/relationships/notesSlide" Target="../notesSlides/notesSlide8.xml"/><Relationship Id="rId12" Type="http://schemas.openxmlformats.org/officeDocument/2006/relationships/image" Target="../media/image103.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24.xml"/><Relationship Id="rId11" Type="http://schemas.openxmlformats.org/officeDocument/2006/relationships/image" Target="../media/image99.png"/><Relationship Id="rId5" Type="http://schemas.openxmlformats.org/officeDocument/2006/relationships/tags" Target="../tags/tag86.xml"/><Relationship Id="rId10" Type="http://schemas.openxmlformats.org/officeDocument/2006/relationships/image" Target="../media/image102.png"/><Relationship Id="rId4" Type="http://schemas.openxmlformats.org/officeDocument/2006/relationships/tags" Target="../tags/tag85.xml"/><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24.xml"/><Relationship Id="rId7" Type="http://schemas.openxmlformats.org/officeDocument/2006/relationships/image" Target="../media/image105.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04.gif"/><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notesSlide" Target="../notesSlides/notesSlide9.xml"/><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tags" Target="../tags/tag90.xml"/><Relationship Id="rId16" Type="http://schemas.openxmlformats.org/officeDocument/2006/relationships/image" Target="../media/image115.pn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110.png"/><Relationship Id="rId5" Type="http://schemas.openxmlformats.org/officeDocument/2006/relationships/tags" Target="../tags/tag93.xml"/><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tags" Target="../tags/tag92.xml"/><Relationship Id="rId9" Type="http://schemas.openxmlformats.org/officeDocument/2006/relationships/slideLayout" Target="../slideLayouts/slideLayout24.xml"/><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tags" Target="../tags/tag99.xml"/><Relationship Id="rId7" Type="http://schemas.openxmlformats.org/officeDocument/2006/relationships/slideLayout" Target="../slideLayouts/slideLayout24.xml"/><Relationship Id="rId12" Type="http://schemas.openxmlformats.org/officeDocument/2006/relationships/image" Target="../media/image122.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121.png"/><Relationship Id="rId5" Type="http://schemas.openxmlformats.org/officeDocument/2006/relationships/tags" Target="../tags/tag101.xml"/><Relationship Id="rId10" Type="http://schemas.openxmlformats.org/officeDocument/2006/relationships/image" Target="../media/image120.png"/><Relationship Id="rId4" Type="http://schemas.openxmlformats.org/officeDocument/2006/relationships/tags" Target="../tags/tag100.xml"/><Relationship Id="rId9" Type="http://schemas.openxmlformats.org/officeDocument/2006/relationships/image" Target="../media/image119.png"/><Relationship Id="rId14" Type="http://schemas.openxmlformats.org/officeDocument/2006/relationships/image" Target="../media/image124.png"/></Relationships>
</file>

<file path=ppt/slides/_rels/slide36.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26" Type="http://schemas.openxmlformats.org/officeDocument/2006/relationships/tags" Target="../tags/tag128.xml"/><Relationship Id="rId39" Type="http://schemas.openxmlformats.org/officeDocument/2006/relationships/image" Target="../media/image133.png"/><Relationship Id="rId3" Type="http://schemas.openxmlformats.org/officeDocument/2006/relationships/tags" Target="../tags/tag105.xml"/><Relationship Id="rId21" Type="http://schemas.openxmlformats.org/officeDocument/2006/relationships/tags" Target="../tags/tag123.xml"/><Relationship Id="rId34" Type="http://schemas.openxmlformats.org/officeDocument/2006/relationships/image" Target="../media/image128.png"/><Relationship Id="rId42" Type="http://schemas.openxmlformats.org/officeDocument/2006/relationships/image" Target="../media/image136.png"/><Relationship Id="rId47" Type="http://schemas.openxmlformats.org/officeDocument/2006/relationships/image" Target="../media/image141.pn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5" Type="http://schemas.openxmlformats.org/officeDocument/2006/relationships/tags" Target="../tags/tag127.xml"/><Relationship Id="rId33" Type="http://schemas.openxmlformats.org/officeDocument/2006/relationships/image" Target="../media/image127.png"/><Relationship Id="rId38" Type="http://schemas.openxmlformats.org/officeDocument/2006/relationships/image" Target="../media/image132.png"/><Relationship Id="rId46" Type="http://schemas.openxmlformats.org/officeDocument/2006/relationships/image" Target="../media/image140.png"/><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tags" Target="../tags/tag122.xml"/><Relationship Id="rId29" Type="http://schemas.openxmlformats.org/officeDocument/2006/relationships/tags" Target="../tags/tag131.xml"/><Relationship Id="rId41" Type="http://schemas.openxmlformats.org/officeDocument/2006/relationships/image" Target="../media/image135.pn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24" Type="http://schemas.openxmlformats.org/officeDocument/2006/relationships/tags" Target="../tags/tag126.xml"/><Relationship Id="rId32" Type="http://schemas.openxmlformats.org/officeDocument/2006/relationships/image" Target="../media/image126.png"/><Relationship Id="rId37" Type="http://schemas.openxmlformats.org/officeDocument/2006/relationships/image" Target="../media/image131.png"/><Relationship Id="rId40" Type="http://schemas.openxmlformats.org/officeDocument/2006/relationships/image" Target="../media/image134.png"/><Relationship Id="rId45" Type="http://schemas.openxmlformats.org/officeDocument/2006/relationships/image" Target="../media/image139.png"/><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tags" Target="../tags/tag125.xml"/><Relationship Id="rId28" Type="http://schemas.openxmlformats.org/officeDocument/2006/relationships/tags" Target="../tags/tag130.xml"/><Relationship Id="rId36" Type="http://schemas.openxmlformats.org/officeDocument/2006/relationships/image" Target="../media/image130.png"/><Relationship Id="rId10" Type="http://schemas.openxmlformats.org/officeDocument/2006/relationships/tags" Target="../tags/tag112.xml"/><Relationship Id="rId19" Type="http://schemas.openxmlformats.org/officeDocument/2006/relationships/tags" Target="../tags/tag121.xml"/><Relationship Id="rId31" Type="http://schemas.openxmlformats.org/officeDocument/2006/relationships/image" Target="../media/image125.png"/><Relationship Id="rId44" Type="http://schemas.openxmlformats.org/officeDocument/2006/relationships/image" Target="../media/image138.png"/><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tags" Target="../tags/tag124.xml"/><Relationship Id="rId27" Type="http://schemas.openxmlformats.org/officeDocument/2006/relationships/tags" Target="../tags/tag129.xml"/><Relationship Id="rId30" Type="http://schemas.openxmlformats.org/officeDocument/2006/relationships/slideLayout" Target="../slideLayouts/slideLayout24.xml"/><Relationship Id="rId35" Type="http://schemas.openxmlformats.org/officeDocument/2006/relationships/image" Target="../media/image129.png"/><Relationship Id="rId43"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tags" Target="../tags/tag3.xml"/><Relationship Id="rId7" Type="http://schemas.openxmlformats.org/officeDocument/2006/relationships/slideLayout" Target="../slideLayouts/slideLayout24.xml"/><Relationship Id="rId12"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8.png"/><Relationship Id="rId5" Type="http://schemas.openxmlformats.org/officeDocument/2006/relationships/tags" Target="../tags/tag5.xml"/><Relationship Id="rId10" Type="http://schemas.openxmlformats.org/officeDocument/2006/relationships/image" Target="../media/image17.png"/><Relationship Id="rId4" Type="http://schemas.openxmlformats.org/officeDocument/2006/relationships/tags" Target="../tags/tag4.xml"/><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4.xml"/><Relationship Id="rId1" Type="http://schemas.openxmlformats.org/officeDocument/2006/relationships/tags" Target="../tags/tag1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amazon.com/Understanding-Digital-Signal-Processing-2nd/dp/0131089897/ref=sr_1_1?s=books&amp;ie=UTF8&amp;qid=1464789760&amp;sr=1-1&amp;keywords=0131089897" TargetMode="Externa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54.gif"/><Relationship Id="rId5" Type="http://schemas.openxmlformats.org/officeDocument/2006/relationships/image" Target="../media/image153.png"/><Relationship Id="rId4" Type="http://schemas.openxmlformats.org/officeDocument/2006/relationships/image" Target="../media/image152.png"/></Relationships>
</file>

<file path=ppt/slides/_rels/slide4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tags" Target="../tags/tag137.xml"/><Relationship Id="rId7" Type="http://schemas.openxmlformats.org/officeDocument/2006/relationships/image" Target="../media/image157.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slideLayout" Target="../slideLayouts/slideLayout24.xml"/><Relationship Id="rId9" Type="http://schemas.openxmlformats.org/officeDocument/2006/relationships/image" Target="../media/image152.png"/></Relationships>
</file>

<file path=ppt/slides/_rels/slide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4.xml"/><Relationship Id="rId1" Type="http://schemas.openxmlformats.org/officeDocument/2006/relationships/tags" Target="../tags/tag138.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png"/></Relationships>
</file>

<file path=ppt/slides/_rels/slide4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tags" Target="../tags/tag141.xml"/><Relationship Id="rId7" Type="http://schemas.openxmlformats.org/officeDocument/2006/relationships/image" Target="../media/image165.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slideLayout" Target="../slideLayouts/slideLayout24.xml"/><Relationship Id="rId9" Type="http://schemas.openxmlformats.org/officeDocument/2006/relationships/image" Target="../media/image167.png"/></Relationships>
</file>

<file path=ppt/slides/_rels/slide4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tags" Target="../tags/tag144.xml"/><Relationship Id="rId7" Type="http://schemas.openxmlformats.org/officeDocument/2006/relationships/image" Target="../media/image169.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Layout" Target="../slideLayouts/slideLayout24.xml"/><Relationship Id="rId11" Type="http://schemas.openxmlformats.org/officeDocument/2006/relationships/image" Target="../media/image173.png"/><Relationship Id="rId5" Type="http://schemas.openxmlformats.org/officeDocument/2006/relationships/tags" Target="../tags/tag146.xml"/><Relationship Id="rId10" Type="http://schemas.openxmlformats.org/officeDocument/2006/relationships/image" Target="../media/image172.png"/><Relationship Id="rId4" Type="http://schemas.openxmlformats.org/officeDocument/2006/relationships/tags" Target="../tags/tag145.xml"/><Relationship Id="rId9" Type="http://schemas.openxmlformats.org/officeDocument/2006/relationships/image" Target="../media/image171.png"/></Relationships>
</file>

<file path=ppt/slides/_rels/slide4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tags" Target="../tags/tag149.xml"/><Relationship Id="rId7" Type="http://schemas.openxmlformats.org/officeDocument/2006/relationships/image" Target="../media/image169.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Layout" Target="../slideLayouts/slideLayout24.xml"/><Relationship Id="rId11" Type="http://schemas.openxmlformats.org/officeDocument/2006/relationships/image" Target="../media/image173.png"/><Relationship Id="rId5" Type="http://schemas.openxmlformats.org/officeDocument/2006/relationships/tags" Target="../tags/tag151.xml"/><Relationship Id="rId10" Type="http://schemas.openxmlformats.org/officeDocument/2006/relationships/image" Target="../media/image172.png"/><Relationship Id="rId4" Type="http://schemas.openxmlformats.org/officeDocument/2006/relationships/tags" Target="../tags/tag150.xml"/><Relationship Id="rId9" Type="http://schemas.openxmlformats.org/officeDocument/2006/relationships/image" Target="../media/image17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152.xml"/><Relationship Id="rId5" Type="http://schemas.openxmlformats.org/officeDocument/2006/relationships/image" Target="../media/image175.png"/><Relationship Id="rId4" Type="http://schemas.openxmlformats.org/officeDocument/2006/relationships/image" Target="../media/image174.png"/></Relationships>
</file>

<file path=ppt/slides/_rels/slide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24.xml"/><Relationship Id="rId1" Type="http://schemas.openxmlformats.org/officeDocument/2006/relationships/tags" Target="../tags/tag153.xml"/><Relationship Id="rId5" Type="http://schemas.openxmlformats.org/officeDocument/2006/relationships/image" Target="../media/image180.png"/><Relationship Id="rId4" Type="http://schemas.openxmlformats.org/officeDocument/2006/relationships/image" Target="../media/image179.png"/></Relationships>
</file>

<file path=ppt/slides/_rels/slide5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4.xml"/><Relationship Id="rId4" Type="http://schemas.openxmlformats.org/officeDocument/2006/relationships/image" Target="../media/image18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4.xml"/><Relationship Id="rId4" Type="http://schemas.openxmlformats.org/officeDocument/2006/relationships/image" Target="../media/image189.jpeg"/></Relationships>
</file>

<file path=ppt/slides/_rels/slide5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image" Target="../media/image187.png"/><Relationship Id="rId1" Type="http://schemas.openxmlformats.org/officeDocument/2006/relationships/slideLayout" Target="../slideLayouts/slideLayout24.xml"/><Relationship Id="rId4" Type="http://schemas.openxmlformats.org/officeDocument/2006/relationships/image" Target="../media/image8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24.xml"/><Relationship Id="rId1" Type="http://schemas.openxmlformats.org/officeDocument/2006/relationships/tags" Target="../tags/tag154.xml"/><Relationship Id="rId5" Type="http://schemas.openxmlformats.org/officeDocument/2006/relationships/image" Target="../media/image192.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tags" Target="../tags/tag157.xml"/><Relationship Id="rId7" Type="http://schemas.openxmlformats.org/officeDocument/2006/relationships/image" Target="../media/image194.png"/><Relationship Id="rId12" Type="http://schemas.openxmlformats.org/officeDocument/2006/relationships/image" Target="../media/image190.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slideLayout" Target="../slideLayouts/slideLayout24.xml"/><Relationship Id="rId10" Type="http://schemas.openxmlformats.org/officeDocument/2006/relationships/image" Target="../media/image197.png"/><Relationship Id="rId4" Type="http://schemas.openxmlformats.org/officeDocument/2006/relationships/tags" Target="../tags/tag158.xml"/><Relationship Id="rId9" Type="http://schemas.openxmlformats.org/officeDocument/2006/relationships/image" Target="../media/image196.png"/></Relationships>
</file>

<file path=ppt/slides/_rels/slide6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4.xml"/><Relationship Id="rId4" Type="http://schemas.openxmlformats.org/officeDocument/2006/relationships/image" Target="../media/image205.jpeg"/></Relationships>
</file>

<file path=ppt/slides/_rels/slide6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24.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5.png"/><Relationship Id="rId1" Type="http://schemas.openxmlformats.org/officeDocument/2006/relationships/slideLayout" Target="../slideLayouts/slideLayout24.xml"/><Relationship Id="rId5" Type="http://schemas.openxmlformats.org/officeDocument/2006/relationships/image" Target="../media/image217.PNG"/><Relationship Id="rId4" Type="http://schemas.openxmlformats.org/officeDocument/2006/relationships/image" Target="../media/image2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71.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tags" Target="../tags/tag161.xml"/><Relationship Id="rId7" Type="http://schemas.openxmlformats.org/officeDocument/2006/relationships/image" Target="../media/image222.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24.xml"/><Relationship Id="rId11" Type="http://schemas.openxmlformats.org/officeDocument/2006/relationships/image" Target="../media/image226.png"/><Relationship Id="rId5" Type="http://schemas.openxmlformats.org/officeDocument/2006/relationships/tags" Target="../tags/tag163.xml"/><Relationship Id="rId10" Type="http://schemas.openxmlformats.org/officeDocument/2006/relationships/image" Target="../media/image225.png"/><Relationship Id="rId4" Type="http://schemas.openxmlformats.org/officeDocument/2006/relationships/tags" Target="../tags/tag162.xml"/><Relationship Id="rId9" Type="http://schemas.openxmlformats.org/officeDocument/2006/relationships/image" Target="../media/image224.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27.jpeg"/><Relationship Id="rId4" Type="http://schemas.openxmlformats.org/officeDocument/2006/relationships/image" Target="../media/image9.jpeg"/></Relationships>
</file>

<file path=ppt/slides/_rels/slide7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4.xml"/><Relationship Id="rId1" Type="http://schemas.openxmlformats.org/officeDocument/2006/relationships/tags" Target="../tags/tag164.xml"/><Relationship Id="rId5" Type="http://schemas.openxmlformats.org/officeDocument/2006/relationships/image" Target="../media/image233.png"/><Relationship Id="rId4" Type="http://schemas.openxmlformats.org/officeDocument/2006/relationships/image" Target="../media/image232.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4.png"/><Relationship Id="rId1" Type="http://schemas.openxmlformats.org/officeDocument/2006/relationships/slideLayout" Target="../slideLayouts/slideLayout24.xml"/><Relationship Id="rId4" Type="http://schemas.openxmlformats.org/officeDocument/2006/relationships/image" Target="../media/image235.png"/></Relationships>
</file>

<file path=ppt/slides/_rels/slide7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3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0.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tags" Target="../tags/tag167.xml"/><Relationship Id="rId7" Type="http://schemas.openxmlformats.org/officeDocument/2006/relationships/image" Target="../media/image238.png"/><Relationship Id="rId12" Type="http://schemas.openxmlformats.org/officeDocument/2006/relationships/image" Target="../media/image44.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24.xml"/><Relationship Id="rId11" Type="http://schemas.openxmlformats.org/officeDocument/2006/relationships/image" Target="../media/image241.png"/><Relationship Id="rId5" Type="http://schemas.openxmlformats.org/officeDocument/2006/relationships/tags" Target="../tags/tag169.xml"/><Relationship Id="rId10" Type="http://schemas.openxmlformats.org/officeDocument/2006/relationships/image" Target="../media/image240.png"/><Relationship Id="rId4" Type="http://schemas.openxmlformats.org/officeDocument/2006/relationships/tags" Target="../tags/tag168.xml"/><Relationship Id="rId9" Type="http://schemas.openxmlformats.org/officeDocument/2006/relationships/image" Target="../media/image41.png"/></Relationships>
</file>

<file path=ppt/slides/_rels/slide8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4.xml"/><Relationship Id="rId1" Type="http://schemas.openxmlformats.org/officeDocument/2006/relationships/tags" Target="../tags/tag170.xml"/><Relationship Id="rId6" Type="http://schemas.openxmlformats.org/officeDocument/2006/relationships/image" Target="../media/image47.png"/><Relationship Id="rId5" Type="http://schemas.openxmlformats.org/officeDocument/2006/relationships/image" Target="../media/image241.png"/><Relationship Id="rId4" Type="http://schemas.openxmlformats.org/officeDocument/2006/relationships/image" Target="../media/image243.png"/></Relationships>
</file>

<file path=ppt/slides/_rels/slide82.xml.rels><?xml version="1.0" encoding="UTF-8" standalone="yes"?>
<Relationships xmlns="http://schemas.openxmlformats.org/package/2006/relationships"><Relationship Id="rId8" Type="http://schemas.openxmlformats.org/officeDocument/2006/relationships/image" Target="../media/image720.png"/><Relationship Id="rId13" Type="http://schemas.openxmlformats.org/officeDocument/2006/relationships/image" Target="../media/image71.png"/><Relationship Id="rId3" Type="http://schemas.openxmlformats.org/officeDocument/2006/relationships/tags" Target="../tags/tag173.xml"/><Relationship Id="rId7" Type="http://schemas.openxmlformats.org/officeDocument/2006/relationships/image" Target="../media/image710.png"/><Relationship Id="rId12" Type="http://schemas.openxmlformats.org/officeDocument/2006/relationships/image" Target="../media/image70.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notesSlide" Target="../notesSlides/notesSlide16.xml"/><Relationship Id="rId11" Type="http://schemas.openxmlformats.org/officeDocument/2006/relationships/image" Target="../media/image750.png"/><Relationship Id="rId5" Type="http://schemas.openxmlformats.org/officeDocument/2006/relationships/slideLayout" Target="../slideLayouts/slideLayout24.xml"/><Relationship Id="rId15" Type="http://schemas.openxmlformats.org/officeDocument/2006/relationships/image" Target="../media/image72.png"/><Relationship Id="rId10" Type="http://schemas.openxmlformats.org/officeDocument/2006/relationships/image" Target="../media/image740.png"/><Relationship Id="rId4" Type="http://schemas.openxmlformats.org/officeDocument/2006/relationships/tags" Target="../tags/tag174.xml"/><Relationship Id="rId9" Type="http://schemas.openxmlformats.org/officeDocument/2006/relationships/image" Target="../media/image730.png"/><Relationship Id="rId14"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73.png"/><Relationship Id="rId1" Type="http://schemas.openxmlformats.org/officeDocument/2006/relationships/slideLayout" Target="../slideLayouts/slideLayout24.xml"/><Relationship Id="rId5" Type="http://schemas.openxmlformats.org/officeDocument/2006/relationships/image" Target="../media/image860.png"/><Relationship Id="rId4" Type="http://schemas.openxmlformats.org/officeDocument/2006/relationships/image" Target="../media/image850.png"/></Relationships>
</file>

<file path=ppt/slides/_rels/slide84.xml.rels><?xml version="1.0" encoding="UTF-8" standalone="yes"?>
<Relationships xmlns="http://schemas.openxmlformats.org/package/2006/relationships"><Relationship Id="rId8" Type="http://schemas.openxmlformats.org/officeDocument/2006/relationships/image" Target="../media/image245.gif"/><Relationship Id="rId13" Type="http://schemas.openxmlformats.org/officeDocument/2006/relationships/image" Target="../media/image77.png"/><Relationship Id="rId3" Type="http://schemas.openxmlformats.org/officeDocument/2006/relationships/tags" Target="../tags/tag177.xml"/><Relationship Id="rId7" Type="http://schemas.openxmlformats.org/officeDocument/2006/relationships/image" Target="../media/image244.png"/><Relationship Id="rId12" Type="http://schemas.openxmlformats.org/officeDocument/2006/relationships/image" Target="../media/image248.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slideLayout" Target="../slideLayouts/slideLayout24.xml"/><Relationship Id="rId11" Type="http://schemas.openxmlformats.org/officeDocument/2006/relationships/image" Target="../media/image247.png"/><Relationship Id="rId5" Type="http://schemas.openxmlformats.org/officeDocument/2006/relationships/tags" Target="../tags/tag179.xml"/><Relationship Id="rId10" Type="http://schemas.openxmlformats.org/officeDocument/2006/relationships/image" Target="../media/image246.png"/><Relationship Id="rId4" Type="http://schemas.openxmlformats.org/officeDocument/2006/relationships/tags" Target="../tags/tag178.xml"/><Relationship Id="rId9"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178.png"/><Relationship Id="rId2" Type="http://schemas.openxmlformats.org/officeDocument/2006/relationships/image" Target="../media/image249.png"/><Relationship Id="rId1" Type="http://schemas.openxmlformats.org/officeDocument/2006/relationships/slideLayout" Target="../slideLayouts/slideLayout27.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8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24.xml"/><Relationship Id="rId1" Type="http://schemas.openxmlformats.org/officeDocument/2006/relationships/tags" Target="../tags/tag180.xml"/><Relationship Id="rId5" Type="http://schemas.openxmlformats.org/officeDocument/2006/relationships/image" Target="../media/image192.png"/><Relationship Id="rId4" Type="http://schemas.openxmlformats.org/officeDocument/2006/relationships/image" Target="../media/image191.png"/></Relationships>
</file>

<file path=ppt/slides/_rels/slide88.xml.rels><?xml version="1.0" encoding="UTF-8" standalone="yes"?>
<Relationships xmlns="http://schemas.openxmlformats.org/package/2006/relationships"><Relationship Id="rId8" Type="http://schemas.openxmlformats.org/officeDocument/2006/relationships/image" Target="../media/image1440.png"/><Relationship Id="rId3" Type="http://schemas.openxmlformats.org/officeDocument/2006/relationships/image" Target="../media/image910.png"/><Relationship Id="rId7" Type="http://schemas.openxmlformats.org/officeDocument/2006/relationships/image" Target="../media/image1300.png"/><Relationship Id="rId2" Type="http://schemas.openxmlformats.org/officeDocument/2006/relationships/image" Target="../media/image2320.png"/><Relationship Id="rId1" Type="http://schemas.openxmlformats.org/officeDocument/2006/relationships/slideLayout" Target="../slideLayouts/slideLayout24.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10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3200" b="1" dirty="0" smtClean="0"/>
              <a:t>Tutorial 3: Low </a:t>
            </a:r>
            <a:r>
              <a:rPr lang="en-US" sz="3200" b="1" dirty="0"/>
              <a:t>Level RF Control Systems</a:t>
            </a:r>
            <a:endParaRPr lang="en-US" sz="3200" b="1" noProof="0" dirty="0"/>
          </a:p>
        </p:txBody>
      </p:sp>
      <p:sp>
        <p:nvSpPr>
          <p:cNvPr id="7" name="Inhaltsplatzhalter 6"/>
          <p:cNvSpPr>
            <a:spLocks noGrp="1"/>
          </p:cNvSpPr>
          <p:nvPr>
            <p:ph type="subTitle" idx="1"/>
          </p:nvPr>
        </p:nvSpPr>
        <p:spPr/>
        <p:txBody>
          <a:bodyPr>
            <a:normAutofit/>
          </a:bodyPr>
          <a:lstStyle/>
          <a:p>
            <a:pPr marL="0" indent="0" algn="ctr">
              <a:buNone/>
            </a:pPr>
            <a:r>
              <a:rPr lang="en-US" sz="2400" dirty="0" smtClean="0"/>
              <a:t>Sven </a:t>
            </a:r>
            <a:r>
              <a:rPr lang="en-US" sz="2400" dirty="0" smtClean="0"/>
              <a:t>Pfeiffer (DESY) </a:t>
            </a:r>
            <a:endParaRPr lang="en-US" sz="2400" dirty="0" smtClean="0"/>
          </a:p>
          <a:p>
            <a:endParaRPr lang="en-US" sz="2400" dirty="0"/>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5714104"/>
            <a:ext cx="818772" cy="81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9" descr="data:image/png;base64,iVBORw0KGgoAAAANSUhEUgAAAWcAAACMCAMAAACXkphKAAAApVBMVEX///8BWJ0AU5oAT5gAVZsASpYATZcAUZkATpgASJTW5O8AWJsAVJrG1+aVr80ARpRQg7QbZKP4+/2pvtZjj7xxkbozcqvN3OkARJSMrMzS2udkiLWUsc7w9vqgu9V9mb9Ee7BYh7e/y93I0+JxmMGzyd0iaqeEpcjV4+/n7/UAPpBKfbHf6vKuw9l9oMVGfbEAOo9dgrJolb4AM4y6x9uLo8Qub6qCVnB9AAAQAElEQVR4nO1diXbaOhNGshYbGRw7JMANECAscVja27/l/R/tH602GChpWXI5+trTGkW2xx/j0cxopNRqHh4eHh4eHh4eHh4eHh4eXxdZP89vLcOdoz6evwxT8n16a0HuF9l771tIGY8JooNbC3O3aExmNMBIABBf3FqaO8WySygnQDJC8BcRb50vgcYoDFEJrHdrie4R403Eyywjkt5apDtEe0iJNBdldfa+xrmRtxKMdhA/31qqu8OA812WkaBenc+LfEiRqPCMZreW686wCrZNhtBeHfMhylkxoRVNJjEPWNi/tWT3hP4z27YZhLMgHU6a0/atRbsnLAV3LMMBCSMxWS2zW4t1b2gHxNIMVhmzTa9+a5HuEXWu1VjZiyCavN9aoPtEm5Ei9hPNwlrk0+7CK/a5UA+RCbQF547lbPpjFrJQ3FS0e8KSEOUpI7DLa8vy+CWSeVHEJzeV7Y6QpdgkmdnG2OWsm1KuPQ8fc58LD8ahI7SpG/rrMChyGz5IOQ/mTNPMhYlHmiQAPTbORzy8qXD3g0ZHKM+ZLbTijlNWuHjA/vrG8t0J+pplRPVwl01o4eEpL8+b57OgFShHg3bVp3oa7ORFQ+89nwPjSDl0hubBjjLLb+DGAt4HslQRa2heR5W8KB7eVsA7wZwpmufqQ6uafvbD4FmQU2k0wif1YcF2ZqwIDtjH441FvAtMuIy19WT2oqiLkXzHjG9a3Z8NH6X8PXJJs0CqoqtVKj8SmAWtqS/0OhcmXAiRNOThnBZGg9MH7zSfEX1ZQxCo+GRKdb4O/uCo5ZP8Z0UzEIKkMg+6pDr/DP/Qh4Llfn21up1494JsBtobKavxjHX+GWHsiF32hoJ2fhw+v99ot+0wWT6u1drwqUDDNcPxsnIZ2VoeCuDkotdSXmnPsW2aTqc78erW6eoxt4Rx4tQbpfbGJd/gRgKmeCSPtBcN2mxzSbVssOmEmIhgfvj8f75T+t1I3YDjD0foLKIFosTyTyL6Ub0edElK5XvtDlypaT/NP2jEzHG3UxwrGZsiYowlolwynCG4Sbd8/foH3cKHFuepU2pLLllw1cJgneVXv7RjoAkLa1lXMFWYJI5VIv0DNp0aBWvAJZhTtuet6J1YnlOEgm7lMrIvdV9RbRGDQ+947gZF5N8MtrIAy5RpY0fYplDgTN5kq1a7vpOxYYZnXmq9ZJ1mFggzJzU0xV525uQRhYYowcaHL/AbnrFFcJxnZa7cooxlgk7jOUcx0IxloZqIhTNZe3imOMaY6MALYOYtnsJYi3dpnsdgLBJpGKfaahCulWo5pMjpI307fIFjPAuUfhta/F6fhTu3FZ/I8xB8/xi35iOwbsb8SVR5Xj6DCN/kV4+VNM96AnRuhFvACShoHefqbwDOs1ZnnUqylE7DuPySHRkgjvKM98zeHtZnFBuFXqrSsxN4fqegGTNl9VI5nFvLUeXZCotQtLe4Sj3+5WKybEYEk2P1SmWPbInzPCpbM3Es+3yc5z2OymF9hjdL3wjGjNN47kL4ashthyCnHUcO8fwmed6XQ5jIC13Qe11GZupvozOj+tHWOyk7XvXDHI7yzD/Hs8Dqzc8TcSLPL7hYMzMjCNsX/7M8t0FwfMnVCism2EoLAM9mDNxuYa44zjMq8VyysXIc/Iw+63kzaaEmXH04gecF3MIa5UUsXJr8GM/JHp5TsO74yEP+NV6xtlcPMODCoyoR5pVifnIkXSdNHmv0JTIYS3d5zvoahVE8qM/yphw0MsdoH8/6SlmXl3gGH4m/mmMwNmRjjj/JszQ/9KJL9mYEv8B/eUfmNLT/+thBuyBH6nKl3UAsUZAuy7a/EesfJB+/3AmH7YYcizpLnaat2A0URZG8kpzILHgmiNsrw4j+hzzX4RHiTbX3GYERkyn8QeiMYz0oESzkA4vf8GwWy5paj/1xSuA4O8wzn8+QfAOY7JBWeNa30AkY+4MtnsFWWxP7OZ6fIVQ75lL9PYBULp0ZFaMEyq2ZlR066dSHEJAetxtCkOKL2c9zeII+8+4UaBCjGOjsV8dBQqAPUXb8AM/iz3juMSHCI5mFM+CNqlctly+jdqObrLQ2k4RBuh5M34+tmJD2GaUzBRhOxA7PRCM8SZ9rG9CsGK4xyKp2Y2PucW59ziEiv/RC30emIompJJdJdc651Uu4Od0Mfj8GK7/OvHTtP49TNM9SEBAllXU7p/gbkue/HQdlKoU1qn3PiW6gvLpXUCPte07s8kxQqvSkm58vTgGeYVwWagHd6Tw7v+4BC/wH+gye7eWLjidcUQRSiUge5ImlmUQn+jnn5XlMhXqJT+T5hW/FKfyUOGWb5760+ujS65xaOIFbZAnwqnKv81BoZY7TU8ffP+K5OuoYnmvPIU5WJ/MMPxAH4m5RcnEcqjy3+DXWU79wKfI70KMeXYqnjDNOTy4kOJoX/ax9Biaenl6zk3lug7ODN2pgAedbJKU8kjhJn8fQwJ9OfdY/xkswrOncqKLnzczDxrPT6zWO6jNJHxxKeVEyc6220MnybHAiz9IhFTEfNUe8khclG3uPhaumqvAslYoMbccj03N/h1ZHfpe9AEY9+fHVjIL4EwnCbZ534m6dU5fgRZ6/nP4P/zWt6CjPISLIHDdLx6DGsfT8cRDLvZvSrTx/ce/QzR9UeFZxsO0YXC6T9EN6RWsudNLOxBuf8nJ2eD44b4W3eHathudsD8/Bfp6DMs9q3soESLNCOxTPxU0ebHuV53LwSy6YsZOygecZSG/feBv7kpmHsT0PG9EPx/MsiUpwj4e3Wo2qZRTOLBVL9oNoax42iqg57sLx9jwsl/OwUdwrOQ0ZKt+kM7Ttb9+j6H+llzX735YwF974YoGRcqPN1BU+3TjX5N529fq7ecR+6RiCevhUwPkv9a3WZam1bK3g5Hf3OYcP9dLxji/0Pv453pmJ2H8TLeDWqVsdL5kZrcmp+kAVcDRlcd3RIgKPv0K/J7T9+Owg6PFJqJd9mAScK0/P45JYjnvrycuRWg0PDw8PDw8PDw8PDw8PDw+Pe8eyW51gBbSbP1rraZHVzrtNh15Xzwt0e91y9nfVbJql+9NS36bO5Y+bzZXt1i1qpXrNrsstZz/Xrdb6cSuh3F+tR5Ne0dQGMexxw11Sf+xuSVOSV/XLtxqaV19d2eh0qo3tWRJwzFnkvoP3j6BAR9UCZN9DWprG6XdCOtSHL1HRl+nC4aeEmpmofykTbl4hDDp2W4V5xOCWPEyGjq5snTAe86AztHnfQSckNXcCdZNbgA2LyjthfC/JS0dy1V1Qbvm3dmU0KK20TRkWnNGAIGanQ+uyjoEZaJ5riTB1lArdUMTf9OETFrHtS5Hi+ZXbIqSXGIWudAHpWSHAiCI4J2QcYWrSj/1NgOKASmGQmXsZBMXE+TxwdU01ucpBEFGaBksQPIJBpHiWR1zox4i+As/vHYToevw22ISIGUrqFAWPDuqps6S8mYqsYsSO53i0sn1X6uFfeVzwjDp21hjpGmMgMBLB8Of7+3jNmV3mNeQoHK7exi2GYsPuICQlnuMSz3MO1yrlhzsgm5MBbpcrWdacpKrl6pnkPTwvMCLahD5xEWlNqkco2emWgT4LZk34gJV55rsTaa/Y6bNchpAazROW59QV3eW2EGwcIaYv88gE02Z5EB7SZzlbjkuL3Dp79zsbs0tOkB9DleecIleMJeJQayzwvGvHgWeBXBGyXLlY8FyZsNzm2ey1UPCc8+rCpYfYcdLisZ7X3tbnEs8NhkRKgmLg7uzd9hN4vuwigIOo8jylKLGGrkeEfsD9+ixLgfvmJCFK9vl3+mz2DnE8vwdI7E7Zp0VZY1ukajb0MM/ylhPOir2Kvr4+gwVwY3otyzTlB/SZ2F+fpRcsn6bPeAQvubYcluclR8FO5UFfoOra6UM8ZxRF9TErrUI+qM9fh+eAVItP9uszX3NtLxsRQjDUnabPeD2NUKBcQmefBdjs7XqOnCD6z64YZZ67JZ5XDGTOynsjfn2em8EeWeqRCJ0HoZuAZ1pPNVHDOOg2g7K/YfoOzIOXeI75RG70m8ih1vkbXSoIG657b85KA8/VhT5y8ZP1IkZxwfNCfbM/eFHV2oFBJl9qFO7eF+NZjRV6Of23b0pK0GcRageaGm0HnpMcHjxVtba4/yso9Bnh0LjaxmKW9Rl4zo3P4fRZ+s8Cc7iD3ZQDugSVtdOSZ+MUh7FwPC8DFC5VraBbtAK+KQ4DKXHQKb6ur8gz4RjLjRkszygIdYRnRmzgOVqCnwHvZwuDI/2LF/oM8YUJHY3y7/BcW0UqWnH6DM5bmtAAy1+zqmOjgzzbmC4u1l/0QrVEIBMksjF9R/6mHlVSGtPiMl+R51SkqbALFKTd6Gk0jdOneW6CZcyZ3KfiV8k+x4uB6Wx0aZdn6aSDz1HiWdWiTBYEm9go37cTrfSfzZUHD+6S4JrobV3W3LnQHUQ2C43nwmP8YjwrWcyqZL2AGXjeMw4Cz32C8DORq0zK+nzU31A85xAMzUp2wyJ/xiiQX+0nxsH3yCQA5EIM4x5+/XGw7NeNqYm/DvIs9x7T+1R8jme5q0W4Tis8S1ur6rHBr6vu1bLfr5tw9NxovMEfIagxVF+fZ9DhyB6Dj6dHFuB5j/8see4HSBvKT/Is10/I9Z27PGczw29ahKXLbw/Dw3GKWqLDKKMUgkK778rX53kZCRdKPcemgv0wz7U5I4m0wmWej/rPhuc8lguSLc/O9+ojoTcHGMaxzXt2KddxzV6eIYCNjXsTmB2N/gs81zYxMctGwIQkWtr9cYriOZ/N1PN+lufaQG2boHmezuxgNedIbzgFPzZJ0zZEizrNspfnESZD61S7YP0/wPM0gRd6tczbIyq4EQv0mf7joFTG8myxxfNT3XVWTft4VlsBaJ4HEWaTxjJfvrWo3VtK/nIYuq7nyx5ze6rty9f1kxKlaxvMfv38htoDiDBOWIy4MIn89wiGGLdhn83zJ9s8l/L82G02SCp5frdCcQlRu+a5F8G9KEdYJvXtCr0lgQ8h+MuC2NT/Vp7fXFL61MWGkkzoKDIRB3j+Mvk6wIozTEjMOyP7AO8dXCDS81YfvLPFM7X17k+s6Mu1o/XKmDG2L6yY7RokONJ2o7GJuNysDgdJy5nq/DnihECgIey8wCDibuHWnOpLbgJWyjuLgCkT84GTfTwnwY1+Y+5enmvZ48Ns9jwvAtblqFVgpJ9g1BqV12s8tlrGKvdKfVs/9ADWapnUQ7fVKraKnLRGlsL2/GEzmz00t9LQjclzumlNHfNTEMMer/Ql81FxDX0j1eNhq9WiPWrdaDv9/Tx7nBue5+vA83wdeJ6vA8/zdeB5vg48z9eB5/k68DxfB57n68DzfB14nq8Dz/N14Hm+DjzP14Hn+TrwPF8HnufrwPN8HTSS3boMj0ugvVj8vpOHh4eHh4eHh4eHh4eHh4eHx5fH/wFCEEgBG9EPXA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1" descr="data:image/png;base64,iVBORw0KGgoAAAANSUhEUgAAAWcAAACMCAMAAACXkphKAAAApVBMVEX///8BWJ0AU5oAT5gAVZsASpYATZcAUZkATpgASJTW5O8AWJsAVJrG1+aVr80ARpRQg7QbZKP4+/2pvtZjj7xxkbozcqvN3OkARJSMrMzS2udkiLWUsc7w9vqgu9V9mb9Ee7BYh7e/y93I0+JxmMGzyd0iaqeEpcjV4+/n7/UAPpBKfbHf6vKuw9l9oMVGfbEAOo9dgrJolb4AM4y6x9uLo8Qub6qCVnB9AAAQAElEQVR4nO1diXbaOhNGshYbGRw7JMANECAscVja27/l/R/tH602GChpWXI5+trTGkW2xx/j0cxopNRqHh4eHh4eHh4eHh4eHh4eXxdZP89vLcOdoz6evwxT8n16a0HuF9l771tIGY8JooNbC3O3aExmNMBIABBf3FqaO8WySygnQDJC8BcRb50vgcYoDFEJrHdrie4R403Eyywjkt5apDtEe0iJNBdldfa+xrmRtxKMdhA/31qqu8OA812WkaBenc+LfEiRqPCMZreW686wCrZNhtBeHfMhylkxoRVNJjEPWNi/tWT3hP4z27YZhLMgHU6a0/atRbsnLAV3LMMBCSMxWS2zW4t1b2gHxNIMVhmzTa9+a5HuEXWu1VjZiyCavN9aoPtEm5Ei9hPNwlrk0+7CK/a5UA+RCbQF547lbPpjFrJQ3FS0e8KSEOUpI7DLa8vy+CWSeVHEJzeV7Y6QpdgkmdnG2OWsm1KuPQ8fc58LD8ahI7SpG/rrMChyGz5IOQ/mTNPMhYlHmiQAPTbORzy8qXD3g0ZHKM+ZLbTijlNWuHjA/vrG8t0J+pplRPVwl01o4eEpL8+b57OgFShHg3bVp3oa7ORFQ+89nwPjSDl0hubBjjLLb+DGAt4HslQRa2heR5W8KB7eVsA7wZwpmufqQ6uafvbD4FmQU2k0wif1YcF2ZqwIDtjH441FvAtMuIy19WT2oqiLkXzHjG9a3Z8NH6X8PXJJs0CqoqtVKj8SmAWtqS/0OhcmXAiRNOThnBZGg9MH7zSfEX1ZQxCo+GRKdb4O/uCo5ZP8Z0UzEIKkMg+6pDr/DP/Qh4Llfn21up1494JsBtobKavxjHX+GWHsiF32hoJ2fhw+v99ot+0wWT6u1drwqUDDNcPxsnIZ2VoeCuDkotdSXmnPsW2aTqc78erW6eoxt4Rx4tQbpfbGJd/gRgKmeCSPtBcN2mxzSbVssOmEmIhgfvj8f75T+t1I3YDjD0foLKIFosTyTyL6Ub0edElK5XvtDlypaT/NP2jEzHG3UxwrGZsiYowlolwynCG4Sbd8/foH3cKHFuepU2pLLllw1cJgneVXv7RjoAkLa1lXMFWYJI5VIv0DNp0aBWvAJZhTtuet6J1YnlOEgm7lMrIvdV9RbRGDQ+947gZF5N8MtrIAy5RpY0fYplDgTN5kq1a7vpOxYYZnXmq9ZJ1mFggzJzU0xV525uQRhYYowcaHL/AbnrFFcJxnZa7cooxlgk7jOUcx0IxloZqIhTNZe3imOMaY6MALYOYtnsJYi3dpnsdgLBJpGKfaahCulWo5pMjpI307fIFjPAuUfhta/F6fhTu3FZ/I8xB8/xi35iOwbsb8SVR5Xj6DCN/kV4+VNM96AnRuhFvACShoHefqbwDOs1ZnnUqylE7DuPySHRkgjvKM98zeHtZnFBuFXqrSsxN4fqegGTNl9VI5nFvLUeXZCotQtLe4Sj3+5WKybEYEk2P1SmWPbInzPCpbM3Es+3yc5z2OymF9hjdL3wjGjNN47kL4ashthyCnHUcO8fwmed6XQ5jIC13Qe11GZupvozOj+tHWOyk7XvXDHI7yzD/Hs8Dqzc8TcSLPL7hYMzMjCNsX/7M8t0FwfMnVCism2EoLAM9mDNxuYa44zjMq8VyysXIc/Iw+63kzaaEmXH04gecF3MIa5UUsXJr8GM/JHp5TsO74yEP+NV6xtlcPMODCoyoR5pVifnIkXSdNHmv0JTIYS3d5zvoahVE8qM/yphw0MsdoH8/6SlmXl3gGH4m/mmMwNmRjjj/JszQ/9KJL9mYEv8B/eUfmNLT/+thBuyBH6nKl3UAsUZAuy7a/EesfJB+/3AmH7YYcizpLnaat2A0URZG8kpzILHgmiNsrw4j+hzzX4RHiTbX3GYERkyn8QeiMYz0oESzkA4vf8GwWy5paj/1xSuA4O8wzn8+QfAOY7JBWeNa30AkY+4MtnsFWWxP7OZ6fIVQ75lL9PYBULp0ZFaMEyq2ZlR066dSHEJAetxtCkOKL2c9zeII+8+4UaBCjGOjsV8dBQqAPUXb8AM/iz3juMSHCI5mFM+CNqlctly+jdqObrLQ2k4RBuh5M34+tmJD2GaUzBRhOxA7PRCM8SZ9rG9CsGK4xyKp2Y2PucW59ziEiv/RC30emIompJJdJdc651Uu4Od0Mfj8GK7/OvHTtP49TNM9SEBAllXU7p/gbkue/HQdlKoU1qn3PiW6gvLpXUCPte07s8kxQqvSkm58vTgGeYVwWagHd6Tw7v+4BC/wH+gye7eWLjidcUQRSiUge5ImlmUQn+jnn5XlMhXqJT+T5hW/FKfyUOGWb5760+ujS65xaOIFbZAnwqnKv81BoZY7TU8ffP+K5OuoYnmvPIU5WJ/MMPxAH4m5RcnEcqjy3+DXWU79wKfI70KMeXYqnjDNOTy4kOJoX/ax9Biaenl6zk3lug7ODN2pgAedbJKU8kjhJn8fQwJ9OfdY/xkswrOncqKLnzczDxrPT6zWO6jNJHxxKeVEyc6220MnybHAiz9IhFTEfNUe8khclG3uPhaumqvAslYoMbccj03N/h1ZHfpe9AEY9+fHVjIL4EwnCbZ534m6dU5fgRZ6/nP4P/zWt6CjPISLIHDdLx6DGsfT8cRDLvZvSrTx/ce/QzR9UeFZxsO0YXC6T9EN6RWsudNLOxBuf8nJ2eD44b4W3eHathudsD8/Bfp6DMs9q3soESLNCOxTPxU0ebHuV53LwSy6YsZOygecZSG/feBv7kpmHsT0PG9EPx/MsiUpwj4e3Wo2qZRTOLBVL9oNoax42iqg57sLx9jwsl/OwUdwrOQ0ZKt+kM7Ttb9+j6H+llzX735YwF974YoGRcqPN1BU+3TjX5N529fq7ecR+6RiCevhUwPkv9a3WZam1bK3g5Hf3OYcP9dLxji/0Pv453pmJ2H8TLeDWqVsdL5kZrcmp+kAVcDRlcd3RIgKPv0K/J7T9+Owg6PFJqJd9mAScK0/P45JYjnvrycuRWg0PDw8PDw8PDw8PDw8PDw+Pe8eyW51gBbSbP1rraZHVzrtNh15Xzwt0e91y9nfVbJql+9NS36bO5Y+bzZXt1i1qpXrNrsstZz/Xrdb6cSuh3F+tR5Ne0dQGMexxw11Sf+xuSVOSV/XLtxqaV19d2eh0qo3tWRJwzFnkvoP3j6BAR9UCZN9DWprG6XdCOtSHL1HRl+nC4aeEmpmofykTbl4hDDp2W4V5xOCWPEyGjq5snTAe86AztHnfQSckNXcCdZNbgA2LyjthfC/JS0dy1V1Qbvm3dmU0KK20TRkWnNGAIGanQ+uyjoEZaJ5riTB1lArdUMTf9OETFrHtS5Hi+ZXbIqSXGIWudAHpWSHAiCI4J2QcYWrSj/1NgOKASmGQmXsZBMXE+TxwdU01ucpBEFGaBksQPIJBpHiWR1zox4i+As/vHYToevw22ISIGUrqFAWPDuqps6S8mYqsYsSO53i0sn1X6uFfeVzwjDp21hjpGmMgMBLB8Of7+3jNmV3mNeQoHK7exi2GYsPuICQlnuMSz3MO1yrlhzsgm5MBbpcrWdacpKrl6pnkPTwvMCLahD5xEWlNqkco2emWgT4LZk34gJV55rsTaa/Y6bNchpAazROW59QV3eW2EGwcIaYv88gE02Z5EB7SZzlbjkuL3Dp79zsbs0tOkB9DleecIleMJeJQayzwvGvHgWeBXBGyXLlY8FyZsNzm2ey1UPCc8+rCpYfYcdLisZ7X3tbnEs8NhkRKgmLg7uzd9hN4vuwigIOo8jylKLGGrkeEfsD9+ixLgfvmJCFK9vl3+mz2DnE8vwdI7E7Zp0VZY1ukajb0MM/ylhPOir2Kvr4+gwVwY3otyzTlB/SZ2F+fpRcsn6bPeAQvubYcluclR8FO5UFfoOra6UM8ZxRF9TErrUI+qM9fh+eAVItP9uszX3NtLxsRQjDUnabPeD2NUKBcQmefBdjs7XqOnCD6z64YZZ67JZ5XDGTOynsjfn2em8EeWeqRCJ0HoZuAZ1pPNVHDOOg2g7K/YfoOzIOXeI75RG70m8ih1vkbXSoIG657b85KA8/VhT5y8ZP1IkZxwfNCfbM/eFHV2oFBJl9qFO7eF+NZjRV6Of23b0pK0GcRageaGm0HnpMcHjxVtba4/yso9Bnh0LjaxmKW9Rl4zo3P4fRZ+s8Cc7iD3ZQDugSVtdOSZ+MUh7FwPC8DFC5VraBbtAK+KQ4DKXHQKb6ur8gz4RjLjRkszygIdYRnRmzgOVqCnwHvZwuDI/2LF/oM8YUJHY3y7/BcW0UqWnH6DM5bmtAAy1+zqmOjgzzbmC4u1l/0QrVEIBMksjF9R/6mHlVSGtPiMl+R51SkqbALFKTd6Gk0jdOneW6CZcyZ3KfiV8k+x4uB6Wx0aZdn6aSDz1HiWdWiTBYEm9go37cTrfSfzZUHD+6S4JrobV3W3LnQHUQ2C43nwmP8YjwrWcyqZL2AGXjeMw4Cz32C8DORq0zK+nzU31A85xAMzUp2wyJ/xiiQX+0nxsH3yCQA5EIM4x5+/XGw7NeNqYm/DvIs9x7T+1R8jme5q0W4Tis8S1ur6rHBr6vu1bLfr5tw9NxovMEfIagxVF+fZ9DhyB6Dj6dHFuB5j/8see4HSBvKT/Is10/I9Z27PGczw29ahKXLbw/Dw3GKWqLDKKMUgkK778rX53kZCRdKPcemgv0wz7U5I4m0wmWej/rPhuc8lguSLc/O9+ojoTcHGMaxzXt2KddxzV6eIYCNjXsTmB2N/gs81zYxMctGwIQkWtr9cYriOZ/N1PN+lufaQG2boHmezuxgNedIbzgFPzZJ0zZEizrNspfnESZD61S7YP0/wPM0gRd6tczbIyq4EQv0mf7joFTG8myxxfNT3XVWTft4VlsBaJ4HEWaTxjJfvrWo3VtK/nIYuq7nyx5ze6rty9f1kxKlaxvMfv38htoDiDBOWIy4MIn89wiGGLdhn83zJ9s8l/L82G02SCp5frdCcQlRu+a5F8G9KEdYJvXtCr0lgQ8h+MuC2NT/Vp7fXFL61MWGkkzoKDIRB3j+Mvk6wIozTEjMOyP7AO8dXCDS81YfvLPFM7X17k+s6Mu1o/XKmDG2L6yY7RokONJ2o7GJuNysDgdJy5nq/DnihECgIey8wCDibuHWnOpLbgJWyjuLgCkT84GTfTwnwY1+Y+5enmvZ48Ns9jwvAtblqFVgpJ9g1BqV12s8tlrGKvdKfVs/9ADWapnUQ7fVKraKnLRGlsL2/GEzmz00t9LQjclzumlNHfNTEMMer/Ql81FxDX0j1eNhq9WiPWrdaDv9/Tx7nBue5+vA83wdeJ6vA8/zdeB5vg48z9eB5/k68DxfB57n68DzfB14nq8Dz/N14Hm+DjzP14Hn+TrwPF8HnufrwPN8HTSS3boMj0ugvVj8vpOHh4eHh4eHh4eHh4eHh4eHx5fH/wFCEEgBG9EPXA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5" name="Picture 15" descr="http://www.desy.de/e409/e116959/e119238/media/3186/HG_LOGO_S_ENG_RGB_thumbnail_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06" y="5735060"/>
            <a:ext cx="1839714" cy="8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0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media.desy.de/DESYmediabank/ConvertAssets/2012-05-10_REGAE_HW-11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740412" y="1235290"/>
            <a:ext cx="2210002" cy="124391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sz="2800" dirty="0" smtClean="0"/>
              <a:t>    Basic LLRF Components in an RF field Feedback Loop</a:t>
            </a:r>
            <a:endParaRPr lang="en-US" sz="2800" dirty="0"/>
          </a:p>
        </p:txBody>
      </p:sp>
      <p:sp>
        <p:nvSpPr>
          <p:cNvPr id="3" name="Inhaltsplatzhalter 2"/>
          <p:cNvSpPr>
            <a:spLocks noGrp="1"/>
          </p:cNvSpPr>
          <p:nvPr>
            <p:ph idx="1"/>
          </p:nvPr>
        </p:nvSpPr>
        <p:spPr>
          <a:xfrm>
            <a:off x="446856" y="764704"/>
            <a:ext cx="8229600" cy="5361459"/>
          </a:xfrm>
        </p:spPr>
        <p:txBody>
          <a:bodyPr>
            <a:normAutofit/>
          </a:bodyPr>
          <a:lstStyle/>
          <a:p>
            <a:pPr marL="0" indent="0">
              <a:buNone/>
            </a:pPr>
            <a:r>
              <a:rPr lang="en-US" sz="1800" b="1" dirty="0" smtClean="0"/>
              <a:t>Plant: Series connection of components</a:t>
            </a:r>
          </a:p>
          <a:p>
            <a:r>
              <a:rPr lang="en-US" sz="1800" dirty="0" smtClean="0"/>
              <a:t>Amplifier (Klystron, Solid State Amplifier (SSA), …)</a:t>
            </a:r>
          </a:p>
          <a:p>
            <a:r>
              <a:rPr lang="en-US" sz="1800" dirty="0"/>
              <a:t>Cavities (normal- or </a:t>
            </a:r>
            <a:r>
              <a:rPr lang="en-US" sz="1800" dirty="0" smtClean="0"/>
              <a:t>superconducting – NRF or SRF)</a:t>
            </a:r>
          </a:p>
          <a:p>
            <a:r>
              <a:rPr lang="en-US" sz="1800" dirty="0" smtClean="0"/>
              <a:t>Pre-amplifier </a:t>
            </a:r>
            <a:r>
              <a:rPr lang="en-US" sz="1800" dirty="0" err="1" smtClean="0"/>
              <a:t>etc</a:t>
            </a:r>
            <a:r>
              <a:rPr lang="en-US" sz="1800" dirty="0" smtClean="0"/>
              <a:t>…</a:t>
            </a:r>
          </a:p>
          <a:p>
            <a:pPr marL="0" indent="0">
              <a:buNone/>
            </a:pPr>
            <a:endParaRPr lang="en-US" sz="1000" dirty="0" smtClean="0"/>
          </a:p>
          <a:p>
            <a:pPr marL="0" indent="0">
              <a:buNone/>
            </a:pPr>
            <a:endParaRPr lang="en-US" sz="1000" dirty="0" smtClean="0"/>
          </a:p>
          <a:p>
            <a:pPr marL="0" indent="0">
              <a:buNone/>
            </a:pPr>
            <a:r>
              <a:rPr lang="en-US" sz="1800" b="1" dirty="0" smtClean="0"/>
              <a:t>Sensor: Ability to measure signal to be controlled</a:t>
            </a:r>
          </a:p>
          <a:p>
            <a:r>
              <a:rPr lang="en-US" sz="1800" dirty="0" smtClean="0"/>
              <a:t>Pick-ups, antenna, magnetic loop, …</a:t>
            </a:r>
          </a:p>
          <a:p>
            <a:pPr marL="0" indent="0">
              <a:buNone/>
            </a:pPr>
            <a:endParaRPr lang="en-US" sz="900" dirty="0" smtClean="0"/>
          </a:p>
          <a:p>
            <a:pPr marL="0" indent="0">
              <a:buNone/>
            </a:pPr>
            <a:endParaRPr lang="en-US" sz="900" dirty="0" smtClean="0"/>
          </a:p>
          <a:p>
            <a:pPr marL="0" indent="0">
              <a:buNone/>
            </a:pPr>
            <a:r>
              <a:rPr lang="en-US" sz="1800" b="1" dirty="0" smtClean="0"/>
              <a:t>Controller: Processing unit</a:t>
            </a:r>
          </a:p>
          <a:p>
            <a:r>
              <a:rPr lang="en-US" sz="1800" dirty="0" smtClean="0"/>
              <a:t>Analog (resistor, capacitance, </a:t>
            </a:r>
            <a:r>
              <a:rPr lang="en-US" sz="1800" dirty="0"/>
              <a:t>operational </a:t>
            </a:r>
            <a:r>
              <a:rPr lang="en-US" sz="1800" dirty="0" smtClean="0"/>
              <a:t>amplifier, logic blocks, …) </a:t>
            </a:r>
          </a:p>
          <a:p>
            <a:r>
              <a:rPr lang="en-US" sz="1800" dirty="0" smtClean="0"/>
              <a:t>Digital (</a:t>
            </a:r>
            <a:r>
              <a:rPr lang="en-US" sz="1800" dirty="0"/>
              <a:t>Microcontroller, DSP, </a:t>
            </a:r>
            <a:r>
              <a:rPr lang="en-US" sz="1800" dirty="0" smtClean="0"/>
              <a:t>FPGA,…)</a:t>
            </a:r>
            <a:endParaRPr lang="en-US" sz="1800" dirty="0"/>
          </a:p>
          <a:p>
            <a:pPr marL="0" indent="0">
              <a:buNone/>
            </a:pPr>
            <a:endParaRPr lang="en-US" sz="1800" dirty="0" smtClean="0"/>
          </a:p>
          <a:p>
            <a:endParaRPr lang="en-US" sz="1800" dirty="0"/>
          </a:p>
        </p:txBody>
      </p:sp>
      <p:sp>
        <p:nvSpPr>
          <p:cNvPr id="4" name="Rechteck 3"/>
          <p:cNvSpPr/>
          <p:nvPr/>
        </p:nvSpPr>
        <p:spPr>
          <a:xfrm>
            <a:off x="5400092" y="5039888"/>
            <a:ext cx="1512168" cy="54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Plant</a:t>
            </a:r>
            <a:endParaRPr lang="en-US" dirty="0"/>
          </a:p>
        </p:txBody>
      </p:sp>
      <p:cxnSp>
        <p:nvCxnSpPr>
          <p:cNvPr id="6" name="Gerade Verbindung mit Pfeil 5"/>
          <p:cNvCxnSpPr>
            <a:stCxn id="4" idx="3"/>
          </p:cNvCxnSpPr>
          <p:nvPr/>
        </p:nvCxnSpPr>
        <p:spPr>
          <a:xfrm>
            <a:off x="6912260" y="5309918"/>
            <a:ext cx="100811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7416316" y="5309918"/>
            <a:ext cx="0" cy="88209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4319972" y="5975992"/>
            <a:ext cx="12601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Sensor</a:t>
            </a:r>
            <a:endParaRPr lang="en-US" dirty="0"/>
          </a:p>
        </p:txBody>
      </p:sp>
      <p:sp>
        <p:nvSpPr>
          <p:cNvPr id="10" name="Rechteck 9"/>
          <p:cNvSpPr/>
          <p:nvPr/>
        </p:nvSpPr>
        <p:spPr>
          <a:xfrm>
            <a:off x="3095836" y="5039960"/>
            <a:ext cx="1512168" cy="54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Controller</a:t>
            </a:r>
            <a:endParaRPr lang="en-US" dirty="0"/>
          </a:p>
        </p:txBody>
      </p:sp>
      <p:cxnSp>
        <p:nvCxnSpPr>
          <p:cNvPr id="12" name="Gerade Verbindung mit Pfeil 11"/>
          <p:cNvCxnSpPr>
            <a:endCxn id="9" idx="3"/>
          </p:cNvCxnSpPr>
          <p:nvPr/>
        </p:nvCxnSpPr>
        <p:spPr>
          <a:xfrm flipH="1">
            <a:off x="5580112" y="6192016"/>
            <a:ext cx="18362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2123728" y="5219908"/>
            <a:ext cx="180020" cy="179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Gerade Verbindung 14"/>
          <p:cNvCxnSpPr>
            <a:stCxn id="9" idx="1"/>
          </p:cNvCxnSpPr>
          <p:nvPr/>
        </p:nvCxnSpPr>
        <p:spPr>
          <a:xfrm flipH="1">
            <a:off x="2213738" y="6192016"/>
            <a:ext cx="210623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endCxn id="13" idx="4"/>
          </p:cNvCxnSpPr>
          <p:nvPr/>
        </p:nvCxnSpPr>
        <p:spPr>
          <a:xfrm flipV="1">
            <a:off x="2213738" y="5399856"/>
            <a:ext cx="0" cy="7921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3" idx="6"/>
            <a:endCxn id="10" idx="1"/>
          </p:cNvCxnSpPr>
          <p:nvPr/>
        </p:nvCxnSpPr>
        <p:spPr>
          <a:xfrm>
            <a:off x="2303748" y="5309882"/>
            <a:ext cx="792088" cy="10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stCxn id="10" idx="3"/>
            <a:endCxn id="4" idx="1"/>
          </p:cNvCxnSpPr>
          <p:nvPr/>
        </p:nvCxnSpPr>
        <p:spPr>
          <a:xfrm flipV="1">
            <a:off x="4608004" y="5309918"/>
            <a:ext cx="792088" cy="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endCxn id="13" idx="2"/>
          </p:cNvCxnSpPr>
          <p:nvPr/>
        </p:nvCxnSpPr>
        <p:spPr>
          <a:xfrm>
            <a:off x="896787" y="5309882"/>
            <a:ext cx="122694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7020272" y="4936478"/>
            <a:ext cx="825867" cy="369332"/>
          </a:xfrm>
          <a:prstGeom prst="rect">
            <a:avLst/>
          </a:prstGeom>
          <a:noFill/>
        </p:spPr>
        <p:txBody>
          <a:bodyPr wrap="none" rtlCol="0">
            <a:spAutoFit/>
          </a:bodyPr>
          <a:lstStyle/>
          <a:p>
            <a:r>
              <a:rPr lang="en-US" dirty="0" smtClean="0"/>
              <a:t>output</a:t>
            </a:r>
            <a:endParaRPr lang="en-US" dirty="0"/>
          </a:p>
        </p:txBody>
      </p:sp>
      <p:sp>
        <p:nvSpPr>
          <p:cNvPr id="25" name="Textfeld 24"/>
          <p:cNvSpPr txBox="1"/>
          <p:nvPr/>
        </p:nvSpPr>
        <p:spPr>
          <a:xfrm>
            <a:off x="2663788" y="6192016"/>
            <a:ext cx="1495602" cy="369332"/>
          </a:xfrm>
          <a:prstGeom prst="rect">
            <a:avLst/>
          </a:prstGeom>
          <a:noFill/>
        </p:spPr>
        <p:txBody>
          <a:bodyPr wrap="none" rtlCol="0">
            <a:spAutoFit/>
          </a:bodyPr>
          <a:lstStyle/>
          <a:p>
            <a:r>
              <a:rPr lang="en-US" dirty="0" smtClean="0"/>
              <a:t>measurement</a:t>
            </a:r>
            <a:endParaRPr lang="en-US" dirty="0"/>
          </a:p>
        </p:txBody>
      </p:sp>
      <p:sp>
        <p:nvSpPr>
          <p:cNvPr id="26" name="Textfeld 25"/>
          <p:cNvSpPr txBox="1"/>
          <p:nvPr/>
        </p:nvSpPr>
        <p:spPr>
          <a:xfrm>
            <a:off x="896787" y="4922584"/>
            <a:ext cx="1082925" cy="369332"/>
          </a:xfrm>
          <a:prstGeom prst="rect">
            <a:avLst/>
          </a:prstGeom>
          <a:noFill/>
        </p:spPr>
        <p:txBody>
          <a:bodyPr wrap="none" rtlCol="0">
            <a:spAutoFit/>
          </a:bodyPr>
          <a:lstStyle/>
          <a:p>
            <a:r>
              <a:rPr lang="en-US" dirty="0" smtClean="0"/>
              <a:t>reference</a:t>
            </a:r>
            <a:endParaRPr lang="en-US" dirty="0"/>
          </a:p>
        </p:txBody>
      </p:sp>
      <p:cxnSp>
        <p:nvCxnSpPr>
          <p:cNvPr id="30" name="Gerade Verbindung 29"/>
          <p:cNvCxnSpPr/>
          <p:nvPr/>
        </p:nvCxnSpPr>
        <p:spPr>
          <a:xfrm>
            <a:off x="2331368" y="5543944"/>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2293178" y="4936478"/>
            <a:ext cx="658642" cy="369332"/>
          </a:xfrm>
          <a:prstGeom prst="rect">
            <a:avLst/>
          </a:prstGeom>
          <a:noFill/>
        </p:spPr>
        <p:txBody>
          <a:bodyPr wrap="none" rtlCol="0">
            <a:spAutoFit/>
          </a:bodyPr>
          <a:lstStyle/>
          <a:p>
            <a:r>
              <a:rPr lang="en-US" dirty="0" smtClean="0"/>
              <a:t>error</a:t>
            </a:r>
            <a:endParaRPr lang="en-US" dirty="0"/>
          </a:p>
        </p:txBody>
      </p:sp>
      <p:sp>
        <p:nvSpPr>
          <p:cNvPr id="34" name="Textfeld 33"/>
          <p:cNvSpPr txBox="1"/>
          <p:nvPr/>
        </p:nvSpPr>
        <p:spPr>
          <a:xfrm>
            <a:off x="4644008" y="4922584"/>
            <a:ext cx="679994" cy="369332"/>
          </a:xfrm>
          <a:prstGeom prst="rect">
            <a:avLst/>
          </a:prstGeom>
          <a:noFill/>
        </p:spPr>
        <p:txBody>
          <a:bodyPr wrap="none" rtlCol="0">
            <a:spAutoFit/>
          </a:bodyPr>
          <a:lstStyle/>
          <a:p>
            <a:r>
              <a:rPr lang="en-US" dirty="0" smtClean="0"/>
              <a:t>input</a:t>
            </a:r>
            <a:endParaRPr lang="en-US" dirty="0"/>
          </a:p>
        </p:txBody>
      </p:sp>
      <p:pic>
        <p:nvPicPr>
          <p:cNvPr id="27" name="Picture 2" descr="C:\Users\miura\Desktop\25kWKly.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6136" y="1857248"/>
            <a:ext cx="845597" cy="160446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p:cNvGrpSpPr/>
          <p:nvPr/>
        </p:nvGrpSpPr>
        <p:grpSpPr>
          <a:xfrm rot="18374803">
            <a:off x="7801120" y="-51818"/>
            <a:ext cx="498309" cy="1983635"/>
            <a:chOff x="8210531" y="666874"/>
            <a:chExt cx="498309" cy="1983635"/>
          </a:xfrm>
        </p:grpSpPr>
        <p:pic>
          <p:nvPicPr>
            <p:cNvPr id="3074" name="Picture 2" descr="http://newsline.linearcollider.org/wp-content/uploads/2012/03/Tesla-type-cavit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98346">
              <a:off x="7383909" y="1493496"/>
              <a:ext cx="1983635" cy="33039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3198033">
              <a:off x="7765793" y="1419716"/>
              <a:ext cx="1632178" cy="253916"/>
            </a:xfrm>
            <a:prstGeom prst="rect">
              <a:avLst/>
            </a:prstGeom>
            <a:noFill/>
          </p:spPr>
          <p:txBody>
            <a:bodyPr wrap="none" rtlCol="0">
              <a:spAutoFit/>
            </a:bodyPr>
            <a:lstStyle/>
            <a:p>
              <a:r>
                <a:rPr lang="en-US" sz="1050" dirty="0" smtClean="0">
                  <a:solidFill>
                    <a:schemeClr val="bg1">
                      <a:lumMod val="50000"/>
                    </a:schemeClr>
                  </a:solidFill>
                </a:rPr>
                <a:t>newsline.linearcollider.org</a:t>
              </a:r>
              <a:endParaRPr lang="en-US" sz="1050" dirty="0">
                <a:solidFill>
                  <a:schemeClr val="bg1">
                    <a:lumMod val="50000"/>
                  </a:schemeClr>
                </a:solidFill>
              </a:endParaRPr>
            </a:p>
          </p:txBody>
        </p:sp>
      </p:grpSp>
      <p:sp>
        <p:nvSpPr>
          <p:cNvPr id="28" name="フッター プレースホルダー 6"/>
          <p:cNvSpPr>
            <a:spLocks noGrp="1"/>
          </p:cNvSpPr>
          <p:nvPr/>
        </p:nvSpPr>
        <p:spPr>
          <a:xfrm rot="5400000">
            <a:off x="6176721" y="2890708"/>
            <a:ext cx="11881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dirty="0" smtClean="0"/>
              <a:t>LLRF'15, Shanghai, Nov 3-6, 2015 (T. Miura)</a:t>
            </a:r>
            <a:endParaRPr kumimoji="1" lang="ja-JP" altLang="en-US" sz="800" dirty="0"/>
          </a:p>
        </p:txBody>
      </p:sp>
      <p:sp>
        <p:nvSpPr>
          <p:cNvPr id="14" name="Foliennummernplatzhalter 13"/>
          <p:cNvSpPr>
            <a:spLocks noGrp="1"/>
          </p:cNvSpPr>
          <p:nvPr>
            <p:ph type="sldNum" sz="quarter" idx="4"/>
          </p:nvPr>
        </p:nvSpPr>
        <p:spPr/>
        <p:txBody>
          <a:bodyPr/>
          <a:lstStyle/>
          <a:p>
            <a:fld id="{BA9B540C-44DA-4F69-89C9-7C84606640D3}" type="slidenum">
              <a:rPr lang="en-US" smtClean="0"/>
              <a:pPr/>
              <a:t>9</a:t>
            </a:fld>
            <a:endParaRPr lang="en-US" dirty="0"/>
          </a:p>
        </p:txBody>
      </p:sp>
      <p:sp>
        <p:nvSpPr>
          <p:cNvPr id="18" name="Fußzeilenplatzhalter 17"/>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666525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z="2800" dirty="0" smtClean="0"/>
              <a:t>(LL)RF Applications</a:t>
            </a:r>
            <a:endParaRPr lang="en-US" sz="2800" dirty="0"/>
          </a:p>
        </p:txBody>
      </p:sp>
      <p:sp>
        <p:nvSpPr>
          <p:cNvPr id="7" name="Inhaltsplatzhalter 6"/>
          <p:cNvSpPr>
            <a:spLocks noGrp="1"/>
          </p:cNvSpPr>
          <p:nvPr>
            <p:ph idx="1"/>
          </p:nvPr>
        </p:nvSpPr>
        <p:spPr>
          <a:xfrm>
            <a:off x="457200" y="764704"/>
            <a:ext cx="4510844" cy="5361459"/>
          </a:xfrm>
        </p:spPr>
        <p:txBody>
          <a:bodyPr>
            <a:normAutofit/>
          </a:bodyPr>
          <a:lstStyle/>
          <a:p>
            <a:pPr marL="0" indent="0">
              <a:buNone/>
            </a:pPr>
            <a:r>
              <a:rPr lang="en-US" sz="1800" b="1" dirty="0" smtClean="0"/>
              <a:t>Linear or circular machines</a:t>
            </a:r>
          </a:p>
          <a:p>
            <a:pPr marL="0" indent="0">
              <a:buNone/>
            </a:pPr>
            <a:r>
              <a:rPr lang="en-US" sz="1800" b="1" dirty="0" smtClean="0"/>
              <a:t>Normal-/superconducting RF systems</a:t>
            </a:r>
          </a:p>
          <a:p>
            <a:r>
              <a:rPr lang="en-US" sz="1800" dirty="0" smtClean="0"/>
              <a:t>RF field frequency</a:t>
            </a:r>
          </a:p>
          <a:p>
            <a:pPr lvl="1"/>
            <a:r>
              <a:rPr lang="en-US" sz="1600" dirty="0" smtClean="0"/>
              <a:t>Typical in accelerators: MHz … tens of GHz</a:t>
            </a:r>
          </a:p>
          <a:p>
            <a:pPr marL="0" indent="0">
              <a:buNone/>
            </a:pPr>
            <a:endParaRPr lang="en-US" sz="1800" b="1" dirty="0" smtClean="0"/>
          </a:p>
          <a:p>
            <a:pPr marL="0" indent="0">
              <a:buNone/>
            </a:pPr>
            <a:r>
              <a:rPr lang="en-US" sz="1800" b="1" dirty="0" smtClean="0"/>
              <a:t>CW – Continuous Wave</a:t>
            </a:r>
          </a:p>
          <a:p>
            <a:r>
              <a:rPr lang="en-US" sz="1800" dirty="0" smtClean="0"/>
              <a:t>Continuous RF field</a:t>
            </a:r>
          </a:p>
          <a:p>
            <a:pPr lvl="2"/>
            <a:r>
              <a:rPr lang="en-US" sz="1600" dirty="0"/>
              <a:t>Duty factor 100</a:t>
            </a:r>
            <a:r>
              <a:rPr lang="en-US" sz="1600" dirty="0" smtClean="0"/>
              <a:t>%</a:t>
            </a:r>
          </a:p>
          <a:p>
            <a:pPr lvl="2"/>
            <a:endParaRPr lang="en-US" sz="1400" dirty="0"/>
          </a:p>
          <a:p>
            <a:pPr lvl="2"/>
            <a:endParaRPr lang="en-US" sz="1400" dirty="0" smtClean="0"/>
          </a:p>
          <a:p>
            <a:pPr marL="0" indent="0">
              <a:buNone/>
            </a:pPr>
            <a:r>
              <a:rPr lang="en-US" sz="1800" b="1" dirty="0" smtClean="0"/>
              <a:t>Pulsed Mode</a:t>
            </a:r>
          </a:p>
          <a:p>
            <a:r>
              <a:rPr lang="en-US" sz="1800" dirty="0" smtClean="0"/>
              <a:t>Certain amount of time is useable for beam acceleration</a:t>
            </a:r>
          </a:p>
          <a:p>
            <a:pPr lvl="1"/>
            <a:r>
              <a:rPr lang="en-US" sz="1600" dirty="0" smtClean="0"/>
              <a:t>LP – Long Pulse Mode</a:t>
            </a:r>
          </a:p>
          <a:p>
            <a:pPr lvl="2"/>
            <a:r>
              <a:rPr lang="en-US" sz="1600" dirty="0" smtClean="0"/>
              <a:t>DF 10% - 50%</a:t>
            </a:r>
          </a:p>
          <a:p>
            <a:pPr lvl="1"/>
            <a:r>
              <a:rPr lang="en-US" sz="1600" dirty="0" smtClean="0"/>
              <a:t>SP – Short Pulse Mode</a:t>
            </a:r>
          </a:p>
          <a:p>
            <a:pPr lvl="2"/>
            <a:r>
              <a:rPr lang="en-US" sz="1600" dirty="0" smtClean="0"/>
              <a:t>DF 1 %, e.g. 1ms on, 99ms off</a:t>
            </a:r>
          </a:p>
        </p:txBody>
      </p:sp>
      <p:cxnSp>
        <p:nvCxnSpPr>
          <p:cNvPr id="9" name="Gerade Verbindung mit Pfeil 8"/>
          <p:cNvCxnSpPr/>
          <p:nvPr/>
        </p:nvCxnSpPr>
        <p:spPr>
          <a:xfrm flipV="1">
            <a:off x="5976156" y="2613522"/>
            <a:ext cx="0"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5976156" y="3549626"/>
            <a:ext cx="252028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5251221" y="2885084"/>
            <a:ext cx="949299" cy="307777"/>
          </a:xfrm>
          <a:prstGeom prst="rect">
            <a:avLst/>
          </a:prstGeom>
          <a:noFill/>
        </p:spPr>
        <p:txBody>
          <a:bodyPr wrap="none" rtlCol="0">
            <a:spAutoFit/>
          </a:bodyPr>
          <a:lstStyle/>
          <a:p>
            <a:r>
              <a:rPr lang="en-US" sz="1400" dirty="0" smtClean="0"/>
              <a:t>Amplitude</a:t>
            </a:r>
            <a:endParaRPr lang="en-US" sz="1400" dirty="0"/>
          </a:p>
        </p:txBody>
      </p:sp>
      <p:sp>
        <p:nvSpPr>
          <p:cNvPr id="13" name="Textfeld 12"/>
          <p:cNvSpPr txBox="1"/>
          <p:nvPr/>
        </p:nvSpPr>
        <p:spPr>
          <a:xfrm>
            <a:off x="7992380" y="3637893"/>
            <a:ext cx="546945" cy="307777"/>
          </a:xfrm>
          <a:prstGeom prst="rect">
            <a:avLst/>
          </a:prstGeom>
          <a:noFill/>
        </p:spPr>
        <p:txBody>
          <a:bodyPr wrap="none" rtlCol="0">
            <a:spAutoFit/>
          </a:bodyPr>
          <a:lstStyle/>
          <a:p>
            <a:r>
              <a:rPr lang="en-US" sz="1400" dirty="0" smtClean="0"/>
              <a:t>Time</a:t>
            </a:r>
            <a:endParaRPr lang="en-US" sz="1400" dirty="0"/>
          </a:p>
        </p:txBody>
      </p:sp>
      <p:cxnSp>
        <p:nvCxnSpPr>
          <p:cNvPr id="15" name="Gerade Verbindung 14"/>
          <p:cNvCxnSpPr/>
          <p:nvPr/>
        </p:nvCxnSpPr>
        <p:spPr>
          <a:xfrm>
            <a:off x="5976156" y="2937558"/>
            <a:ext cx="2289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5976156" y="4585706"/>
            <a:ext cx="0"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976156" y="5521810"/>
            <a:ext cx="252028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rot="16200000">
            <a:off x="5251221" y="4857268"/>
            <a:ext cx="949299" cy="307777"/>
          </a:xfrm>
          <a:prstGeom prst="rect">
            <a:avLst/>
          </a:prstGeom>
          <a:noFill/>
        </p:spPr>
        <p:txBody>
          <a:bodyPr wrap="none" rtlCol="0">
            <a:spAutoFit/>
          </a:bodyPr>
          <a:lstStyle/>
          <a:p>
            <a:r>
              <a:rPr lang="en-US" sz="1400" dirty="0" smtClean="0"/>
              <a:t>Amplitude</a:t>
            </a:r>
            <a:endParaRPr lang="en-US" sz="1400" dirty="0"/>
          </a:p>
        </p:txBody>
      </p:sp>
      <p:sp>
        <p:nvSpPr>
          <p:cNvPr id="19" name="Textfeld 18"/>
          <p:cNvSpPr txBox="1"/>
          <p:nvPr/>
        </p:nvSpPr>
        <p:spPr>
          <a:xfrm>
            <a:off x="7992380" y="5557814"/>
            <a:ext cx="546945" cy="307777"/>
          </a:xfrm>
          <a:prstGeom prst="rect">
            <a:avLst/>
          </a:prstGeom>
          <a:noFill/>
        </p:spPr>
        <p:txBody>
          <a:bodyPr wrap="none" rtlCol="0">
            <a:spAutoFit/>
          </a:bodyPr>
          <a:lstStyle/>
          <a:p>
            <a:r>
              <a:rPr lang="en-US" sz="1400" dirty="0" smtClean="0"/>
              <a:t>Time</a:t>
            </a:r>
            <a:endParaRPr lang="en-US" sz="1400" dirty="0"/>
          </a:p>
        </p:txBody>
      </p:sp>
      <p:grpSp>
        <p:nvGrpSpPr>
          <p:cNvPr id="31" name="Gruppieren 30"/>
          <p:cNvGrpSpPr/>
          <p:nvPr/>
        </p:nvGrpSpPr>
        <p:grpSpPr>
          <a:xfrm>
            <a:off x="6228184" y="4909742"/>
            <a:ext cx="612068" cy="612068"/>
            <a:chOff x="6228184" y="2642071"/>
            <a:chExt cx="612068" cy="612068"/>
          </a:xfrm>
        </p:grpSpPr>
        <p:cxnSp>
          <p:nvCxnSpPr>
            <p:cNvPr id="20" name="Gerade Verbindung 19"/>
            <p:cNvCxnSpPr/>
            <p:nvPr/>
          </p:nvCxnSpPr>
          <p:spPr>
            <a:xfrm>
              <a:off x="6300192" y="2642071"/>
              <a:ext cx="4680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flipH="1">
              <a:off x="6228184" y="2642071"/>
              <a:ext cx="72008" cy="612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6768244" y="2642071"/>
              <a:ext cx="72008" cy="612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uppieren 31"/>
          <p:cNvGrpSpPr/>
          <p:nvPr/>
        </p:nvGrpSpPr>
        <p:grpSpPr>
          <a:xfrm>
            <a:off x="7524328" y="4909742"/>
            <a:ext cx="612068" cy="612068"/>
            <a:chOff x="6228184" y="2642071"/>
            <a:chExt cx="612068" cy="612068"/>
          </a:xfrm>
        </p:grpSpPr>
        <p:cxnSp>
          <p:nvCxnSpPr>
            <p:cNvPr id="33" name="Gerade Verbindung 32"/>
            <p:cNvCxnSpPr/>
            <p:nvPr/>
          </p:nvCxnSpPr>
          <p:spPr>
            <a:xfrm>
              <a:off x="6300192" y="2642071"/>
              <a:ext cx="4680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H="1">
              <a:off x="6228184" y="2642071"/>
              <a:ext cx="72008" cy="612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768244" y="2642071"/>
              <a:ext cx="72008" cy="612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Gerade Verbindung 36"/>
          <p:cNvCxnSpPr/>
          <p:nvPr/>
        </p:nvCxnSpPr>
        <p:spPr>
          <a:xfrm>
            <a:off x="6228184" y="4760567"/>
            <a:ext cx="0" cy="1008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7524328" y="5465336"/>
            <a:ext cx="0" cy="3033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a:off x="6264188" y="5711702"/>
            <a:ext cx="12241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feld 44"/>
          <p:cNvSpPr txBox="1"/>
          <p:nvPr/>
        </p:nvSpPr>
        <p:spPr>
          <a:xfrm>
            <a:off x="6227544" y="5785519"/>
            <a:ext cx="1296784" cy="307777"/>
          </a:xfrm>
          <a:prstGeom prst="rect">
            <a:avLst/>
          </a:prstGeom>
          <a:noFill/>
        </p:spPr>
        <p:txBody>
          <a:bodyPr wrap="square" rtlCol="0">
            <a:spAutoFit/>
          </a:bodyPr>
          <a:lstStyle/>
          <a:p>
            <a:r>
              <a:rPr lang="en-US" sz="1400" dirty="0" smtClean="0"/>
              <a:t>Repetition rate</a:t>
            </a:r>
            <a:endParaRPr lang="en-US" sz="1400" dirty="0"/>
          </a:p>
        </p:txBody>
      </p:sp>
      <p:sp>
        <p:nvSpPr>
          <p:cNvPr id="46" name="Textfeld 45"/>
          <p:cNvSpPr txBox="1"/>
          <p:nvPr/>
        </p:nvSpPr>
        <p:spPr>
          <a:xfrm>
            <a:off x="6192180" y="4256511"/>
            <a:ext cx="972108" cy="523220"/>
          </a:xfrm>
          <a:prstGeom prst="rect">
            <a:avLst/>
          </a:prstGeom>
          <a:noFill/>
        </p:spPr>
        <p:txBody>
          <a:bodyPr wrap="square" rtlCol="0">
            <a:spAutoFit/>
          </a:bodyPr>
          <a:lstStyle/>
          <a:p>
            <a:r>
              <a:rPr lang="en-US" sz="1400" dirty="0" smtClean="0"/>
              <a:t>Pulse duration</a:t>
            </a:r>
            <a:endParaRPr lang="en-US" sz="1400" dirty="0"/>
          </a:p>
        </p:txBody>
      </p:sp>
      <p:cxnSp>
        <p:nvCxnSpPr>
          <p:cNvPr id="47" name="Gerade Verbindung 46"/>
          <p:cNvCxnSpPr/>
          <p:nvPr/>
        </p:nvCxnSpPr>
        <p:spPr>
          <a:xfrm>
            <a:off x="6840252" y="4760567"/>
            <a:ext cx="0" cy="8462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a:off x="6264188" y="4793925"/>
            <a:ext cx="540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4" name="Grafik 53"/>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015716" y="3493831"/>
            <a:ext cx="1942458" cy="259205"/>
          </a:xfrm>
          <a:prstGeom prst="rect">
            <a:avLst/>
          </a:prstGeom>
        </p:spPr>
      </p:pic>
      <p:sp>
        <p:nvSpPr>
          <p:cNvPr id="29" name="Inhaltsplatzhalter 6"/>
          <p:cNvSpPr txBox="1">
            <a:spLocks/>
          </p:cNvSpPr>
          <p:nvPr/>
        </p:nvSpPr>
        <p:spPr>
          <a:xfrm>
            <a:off x="4849688" y="767841"/>
            <a:ext cx="4114800" cy="53614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dirty="0" smtClean="0"/>
          </a:p>
        </p:txBody>
      </p:sp>
      <p:sp>
        <p:nvSpPr>
          <p:cNvPr id="3" name="Foliennummernplatzhalter 2"/>
          <p:cNvSpPr>
            <a:spLocks noGrp="1"/>
          </p:cNvSpPr>
          <p:nvPr>
            <p:ph type="sldNum" sz="quarter" idx="4"/>
          </p:nvPr>
        </p:nvSpPr>
        <p:spPr/>
        <p:txBody>
          <a:bodyPr/>
          <a:lstStyle/>
          <a:p>
            <a:fld id="{BA9B540C-44DA-4F69-89C9-7C84606640D3}" type="slidenum">
              <a:rPr lang="en-US" smtClean="0"/>
              <a:pPr/>
              <a:t>10</a:t>
            </a:fld>
            <a:endParaRPr lang="en-US" dirty="0"/>
          </a:p>
        </p:txBody>
      </p:sp>
      <p:sp>
        <p:nvSpPr>
          <p:cNvPr id="5" name="Fußzeilenplatzhalter 4"/>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653544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Autofit/>
          </a:bodyPr>
          <a:lstStyle/>
          <a:p>
            <a:r>
              <a:rPr lang="en-US" sz="2800" dirty="0" smtClean="0"/>
              <a:t>Disturbances </a:t>
            </a:r>
            <a:r>
              <a:rPr lang="en-US" sz="2800" dirty="0"/>
              <a:t>and Noise - Fast and Slow Distortions</a:t>
            </a:r>
          </a:p>
        </p:txBody>
      </p:sp>
      <p:sp>
        <p:nvSpPr>
          <p:cNvPr id="8" name="Rechteck 7"/>
          <p:cNvSpPr/>
          <p:nvPr/>
        </p:nvSpPr>
        <p:spPr bwMode="auto">
          <a:xfrm>
            <a:off x="4389205" y="5264707"/>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9" name="Textfeld 8"/>
          <p:cNvSpPr txBox="1"/>
          <p:nvPr/>
        </p:nvSpPr>
        <p:spPr>
          <a:xfrm>
            <a:off x="4378911" y="5267749"/>
            <a:ext cx="1000256" cy="430887"/>
          </a:xfrm>
          <a:prstGeom prst="rect">
            <a:avLst/>
          </a:prstGeom>
          <a:noFill/>
        </p:spPr>
        <p:txBody>
          <a:bodyPr wrap="square" rtlCol="0">
            <a:spAutoFit/>
          </a:bodyPr>
          <a:lstStyle/>
          <a:p>
            <a:r>
              <a:rPr lang="en-US" sz="1100" dirty="0" smtClean="0"/>
              <a:t>Pre-Amp,</a:t>
            </a:r>
          </a:p>
          <a:p>
            <a:r>
              <a:rPr lang="en-US" sz="1100" dirty="0" smtClean="0"/>
              <a:t>Klystron,…</a:t>
            </a:r>
          </a:p>
        </p:txBody>
      </p:sp>
      <p:sp>
        <p:nvSpPr>
          <p:cNvPr id="10" name="Rechteck 9"/>
          <p:cNvSpPr/>
          <p:nvPr/>
        </p:nvSpPr>
        <p:spPr bwMode="auto">
          <a:xfrm>
            <a:off x="2187417" y="5264707"/>
            <a:ext cx="993021"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11" name="Textfeld 10"/>
          <p:cNvSpPr txBox="1"/>
          <p:nvPr/>
        </p:nvSpPr>
        <p:spPr>
          <a:xfrm>
            <a:off x="2250611" y="5333626"/>
            <a:ext cx="848309" cy="276999"/>
          </a:xfrm>
          <a:prstGeom prst="rect">
            <a:avLst/>
          </a:prstGeom>
          <a:noFill/>
        </p:spPr>
        <p:txBody>
          <a:bodyPr wrap="none" rtlCol="0">
            <a:spAutoFit/>
          </a:bodyPr>
          <a:lstStyle/>
          <a:p>
            <a:pPr algn="ctr"/>
            <a:r>
              <a:rPr lang="en-US" sz="1200" dirty="0" smtClean="0"/>
              <a:t>Controller</a:t>
            </a:r>
            <a:endParaRPr lang="en-US" sz="1200" dirty="0"/>
          </a:p>
        </p:txBody>
      </p:sp>
      <p:cxnSp>
        <p:nvCxnSpPr>
          <p:cNvPr id="12" name="Gerade Verbindung mit Pfeil 11"/>
          <p:cNvCxnSpPr>
            <a:stCxn id="10" idx="3"/>
            <a:endCxn id="15" idx="2"/>
          </p:cNvCxnSpPr>
          <p:nvPr/>
        </p:nvCxnSpPr>
        <p:spPr bwMode="auto">
          <a:xfrm>
            <a:off x="3180438" y="5482852"/>
            <a:ext cx="457453"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mit Pfeil 12"/>
          <p:cNvCxnSpPr>
            <a:endCxn id="10" idx="1"/>
          </p:cNvCxnSpPr>
          <p:nvPr/>
        </p:nvCxnSpPr>
        <p:spPr bwMode="auto">
          <a:xfrm flipV="1">
            <a:off x="1425197" y="5482852"/>
            <a:ext cx="762220" cy="16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llipse 13"/>
          <p:cNvSpPr/>
          <p:nvPr/>
        </p:nvSpPr>
        <p:spPr bwMode="auto">
          <a:xfrm>
            <a:off x="1579900" y="5421824"/>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5" name="Ellipse 14"/>
          <p:cNvSpPr/>
          <p:nvPr/>
        </p:nvSpPr>
        <p:spPr bwMode="auto">
          <a:xfrm>
            <a:off x="3637891" y="5420218"/>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6" name="Gerade Verbindung mit Pfeil 15"/>
          <p:cNvCxnSpPr>
            <a:stCxn id="15" idx="6"/>
            <a:endCxn id="8" idx="1"/>
          </p:cNvCxnSpPr>
          <p:nvPr/>
        </p:nvCxnSpPr>
        <p:spPr bwMode="auto">
          <a:xfrm flipV="1">
            <a:off x="3783995" y="5482852"/>
            <a:ext cx="605210"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p:cNvCxnSpPr>
            <a:stCxn id="41" idx="3"/>
            <a:endCxn id="18" idx="2"/>
          </p:cNvCxnSpPr>
          <p:nvPr/>
        </p:nvCxnSpPr>
        <p:spPr bwMode="auto">
          <a:xfrm flipV="1">
            <a:off x="6592073" y="5481491"/>
            <a:ext cx="559976" cy="6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Ellipse 17"/>
          <p:cNvSpPr/>
          <p:nvPr/>
        </p:nvSpPr>
        <p:spPr bwMode="auto">
          <a:xfrm>
            <a:off x="7152049" y="5418832"/>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9" name="Gerade Verbindung mit Pfeil 18"/>
          <p:cNvCxnSpPr>
            <a:stCxn id="18" idx="6"/>
            <a:endCxn id="34" idx="1"/>
          </p:cNvCxnSpPr>
          <p:nvPr/>
        </p:nvCxnSpPr>
        <p:spPr bwMode="auto">
          <a:xfrm>
            <a:off x="7298153" y="5481490"/>
            <a:ext cx="521586" cy="109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Ellipse 19"/>
          <p:cNvSpPr/>
          <p:nvPr/>
        </p:nvSpPr>
        <p:spPr bwMode="auto">
          <a:xfrm>
            <a:off x="7364502" y="6172865"/>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1" name="Gerade Verbindung mit Pfeil 20"/>
          <p:cNvCxnSpPr>
            <a:endCxn id="20" idx="0"/>
          </p:cNvCxnSpPr>
          <p:nvPr/>
        </p:nvCxnSpPr>
        <p:spPr bwMode="auto">
          <a:xfrm>
            <a:off x="7437554" y="5483097"/>
            <a:ext cx="1" cy="68976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p:cNvCxnSpPr>
            <a:endCxn id="20" idx="6"/>
          </p:cNvCxnSpPr>
          <p:nvPr/>
        </p:nvCxnSpPr>
        <p:spPr bwMode="auto">
          <a:xfrm flipH="1">
            <a:off x="7510606" y="6235523"/>
            <a:ext cx="309133" cy="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22"/>
          <p:cNvCxnSpPr>
            <a:stCxn id="38" idx="1"/>
          </p:cNvCxnSpPr>
          <p:nvPr/>
        </p:nvCxnSpPr>
        <p:spPr bwMode="auto">
          <a:xfrm flipH="1">
            <a:off x="1652952" y="6235191"/>
            <a:ext cx="23607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mit Pfeil 23"/>
          <p:cNvCxnSpPr>
            <a:endCxn id="14" idx="2"/>
          </p:cNvCxnSpPr>
          <p:nvPr/>
        </p:nvCxnSpPr>
        <p:spPr bwMode="auto">
          <a:xfrm flipV="1">
            <a:off x="984232" y="5484483"/>
            <a:ext cx="595669" cy="13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p:cNvCxnSpPr>
            <a:endCxn id="14" idx="4"/>
          </p:cNvCxnSpPr>
          <p:nvPr/>
        </p:nvCxnSpPr>
        <p:spPr bwMode="auto">
          <a:xfrm flipV="1">
            <a:off x="1652952" y="5547140"/>
            <a:ext cx="1" cy="69404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a:off x="572383" y="5336785"/>
            <a:ext cx="381836" cy="276999"/>
          </a:xfrm>
          <a:prstGeom prst="rect">
            <a:avLst/>
          </a:prstGeom>
          <a:noFill/>
        </p:spPr>
        <p:txBody>
          <a:bodyPr wrap="none" rtlCol="0">
            <a:spAutoFit/>
          </a:bodyPr>
          <a:lstStyle/>
          <a:p>
            <a:r>
              <a:rPr lang="en-US" sz="1200" dirty="0" smtClean="0"/>
              <a:t>r(t)</a:t>
            </a:r>
            <a:endParaRPr lang="en-US" sz="1200" dirty="0"/>
          </a:p>
        </p:txBody>
      </p:sp>
      <p:sp>
        <p:nvSpPr>
          <p:cNvPr id="27" name="Textfeld 26"/>
          <p:cNvSpPr txBox="1"/>
          <p:nvPr/>
        </p:nvSpPr>
        <p:spPr>
          <a:xfrm>
            <a:off x="1706804" y="5208056"/>
            <a:ext cx="415498" cy="276999"/>
          </a:xfrm>
          <a:prstGeom prst="rect">
            <a:avLst/>
          </a:prstGeom>
          <a:noFill/>
        </p:spPr>
        <p:txBody>
          <a:bodyPr wrap="none" rtlCol="0">
            <a:spAutoFit/>
          </a:bodyPr>
          <a:lstStyle/>
          <a:p>
            <a:r>
              <a:rPr lang="en-US" sz="1200" dirty="0"/>
              <a:t>e</a:t>
            </a:r>
            <a:r>
              <a:rPr lang="en-US" sz="1200" dirty="0" smtClean="0"/>
              <a:t>(t)</a:t>
            </a:r>
            <a:endParaRPr lang="en-US" sz="1200" dirty="0"/>
          </a:p>
        </p:txBody>
      </p:sp>
      <p:cxnSp>
        <p:nvCxnSpPr>
          <p:cNvPr id="28" name="Gerade Verbindung mit Pfeil 27"/>
          <p:cNvCxnSpPr/>
          <p:nvPr/>
        </p:nvCxnSpPr>
        <p:spPr bwMode="auto">
          <a:xfrm>
            <a:off x="3710943" y="5100390"/>
            <a:ext cx="0" cy="30849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mit Pfeil 28"/>
          <p:cNvCxnSpPr/>
          <p:nvPr/>
        </p:nvCxnSpPr>
        <p:spPr bwMode="auto">
          <a:xfrm>
            <a:off x="5489679" y="4853523"/>
            <a:ext cx="6232" cy="30711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a:off x="1738804" y="5616007"/>
            <a:ext cx="9026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feld 30"/>
          <p:cNvSpPr txBox="1"/>
          <p:nvPr/>
        </p:nvSpPr>
        <p:spPr>
          <a:xfrm>
            <a:off x="3464529" y="4825573"/>
            <a:ext cx="495649" cy="276999"/>
          </a:xfrm>
          <a:prstGeom prst="rect">
            <a:avLst/>
          </a:prstGeom>
          <a:noFill/>
        </p:spPr>
        <p:txBody>
          <a:bodyPr wrap="none" rtlCol="0">
            <a:spAutoFit/>
          </a:bodyPr>
          <a:lstStyle/>
          <a:p>
            <a:r>
              <a:rPr lang="en-US" sz="1200" b="1" dirty="0" smtClean="0"/>
              <a:t>d</a:t>
            </a:r>
            <a:r>
              <a:rPr lang="en-US" sz="1200" b="1" baseline="-25000" dirty="0" smtClean="0"/>
              <a:t>u</a:t>
            </a:r>
            <a:r>
              <a:rPr lang="en-US" sz="1200" b="1" dirty="0" smtClean="0"/>
              <a:t>(t)</a:t>
            </a:r>
            <a:endParaRPr lang="en-US" sz="1200" b="1" dirty="0"/>
          </a:p>
        </p:txBody>
      </p:sp>
      <p:sp>
        <p:nvSpPr>
          <p:cNvPr id="32" name="Textfeld 31"/>
          <p:cNvSpPr txBox="1"/>
          <p:nvPr/>
        </p:nvSpPr>
        <p:spPr>
          <a:xfrm>
            <a:off x="5214430" y="4565006"/>
            <a:ext cx="502061" cy="276999"/>
          </a:xfrm>
          <a:prstGeom prst="rect">
            <a:avLst/>
          </a:prstGeom>
          <a:noFill/>
        </p:spPr>
        <p:txBody>
          <a:bodyPr wrap="none" rtlCol="0">
            <a:spAutoFit/>
          </a:bodyPr>
          <a:lstStyle/>
          <a:p>
            <a:r>
              <a:rPr lang="en-US" sz="1200" b="1" dirty="0" err="1" smtClean="0"/>
              <a:t>d</a:t>
            </a:r>
            <a:r>
              <a:rPr lang="en-US" sz="1200" b="1" baseline="-25000" dirty="0" err="1" smtClean="0"/>
              <a:t>P</a:t>
            </a:r>
            <a:r>
              <a:rPr lang="en-US" sz="1200" b="1" dirty="0" smtClean="0"/>
              <a:t>(t)</a:t>
            </a:r>
            <a:endParaRPr lang="en-US" sz="1200" b="1" dirty="0"/>
          </a:p>
        </p:txBody>
      </p:sp>
      <p:sp>
        <p:nvSpPr>
          <p:cNvPr id="33" name="Textfeld 32"/>
          <p:cNvSpPr txBox="1"/>
          <p:nvPr/>
        </p:nvSpPr>
        <p:spPr>
          <a:xfrm>
            <a:off x="7819739" y="6103780"/>
            <a:ext cx="433132" cy="276999"/>
          </a:xfrm>
          <a:prstGeom prst="rect">
            <a:avLst/>
          </a:prstGeom>
          <a:noFill/>
        </p:spPr>
        <p:txBody>
          <a:bodyPr wrap="none" rtlCol="0">
            <a:spAutoFit/>
          </a:bodyPr>
          <a:lstStyle/>
          <a:p>
            <a:r>
              <a:rPr lang="en-US" sz="1200" b="1" dirty="0" smtClean="0"/>
              <a:t>n(t)</a:t>
            </a:r>
            <a:endParaRPr lang="en-US" sz="1200" b="1" dirty="0"/>
          </a:p>
        </p:txBody>
      </p:sp>
      <p:sp>
        <p:nvSpPr>
          <p:cNvPr id="34" name="Textfeld 33"/>
          <p:cNvSpPr txBox="1"/>
          <p:nvPr/>
        </p:nvSpPr>
        <p:spPr>
          <a:xfrm>
            <a:off x="7819739" y="5344080"/>
            <a:ext cx="441146" cy="276999"/>
          </a:xfrm>
          <a:prstGeom prst="rect">
            <a:avLst/>
          </a:prstGeom>
          <a:noFill/>
        </p:spPr>
        <p:txBody>
          <a:bodyPr wrap="none" rtlCol="0">
            <a:spAutoFit/>
          </a:bodyPr>
          <a:lstStyle/>
          <a:p>
            <a:r>
              <a:rPr lang="en-US" sz="1200" dirty="0" err="1" smtClean="0"/>
              <a:t>y</a:t>
            </a:r>
            <a:r>
              <a:rPr lang="en-US" sz="1200" baseline="-25000" dirty="0" err="1" smtClean="0"/>
              <a:t>r</a:t>
            </a:r>
            <a:r>
              <a:rPr lang="en-US" sz="1200" dirty="0" smtClean="0"/>
              <a:t>(t)</a:t>
            </a:r>
            <a:endParaRPr lang="en-US" sz="1200" dirty="0"/>
          </a:p>
        </p:txBody>
      </p:sp>
      <p:sp>
        <p:nvSpPr>
          <p:cNvPr id="35" name="Textfeld 34"/>
          <p:cNvSpPr txBox="1"/>
          <p:nvPr/>
        </p:nvSpPr>
        <p:spPr>
          <a:xfrm>
            <a:off x="6683427" y="5206670"/>
            <a:ext cx="429926" cy="276999"/>
          </a:xfrm>
          <a:prstGeom prst="rect">
            <a:avLst/>
          </a:prstGeom>
          <a:noFill/>
        </p:spPr>
        <p:txBody>
          <a:bodyPr wrap="none" rtlCol="0">
            <a:spAutoFit/>
          </a:bodyPr>
          <a:lstStyle/>
          <a:p>
            <a:r>
              <a:rPr lang="en-US" sz="1200" dirty="0" err="1" smtClean="0"/>
              <a:t>y</a:t>
            </a:r>
            <a:r>
              <a:rPr lang="en-US" sz="1200" baseline="-25000" dirty="0" err="1" smtClean="0"/>
              <a:t>i</a:t>
            </a:r>
            <a:r>
              <a:rPr lang="en-US" sz="1200" dirty="0" smtClean="0"/>
              <a:t>(t)</a:t>
            </a:r>
            <a:endParaRPr lang="en-US" sz="1200" dirty="0"/>
          </a:p>
        </p:txBody>
      </p:sp>
      <p:sp>
        <p:nvSpPr>
          <p:cNvPr id="36" name="Textfeld 35"/>
          <p:cNvSpPr txBox="1"/>
          <p:nvPr/>
        </p:nvSpPr>
        <p:spPr>
          <a:xfrm>
            <a:off x="3126610" y="5218675"/>
            <a:ext cx="437940" cy="276999"/>
          </a:xfrm>
          <a:prstGeom prst="rect">
            <a:avLst/>
          </a:prstGeom>
          <a:noFill/>
        </p:spPr>
        <p:txBody>
          <a:bodyPr wrap="none" rtlCol="0">
            <a:spAutoFit/>
          </a:bodyPr>
          <a:lstStyle/>
          <a:p>
            <a:r>
              <a:rPr lang="en-US" sz="1200" dirty="0" err="1" smtClean="0"/>
              <a:t>u</a:t>
            </a:r>
            <a:r>
              <a:rPr lang="en-US" sz="1200" baseline="-25000" dirty="0" err="1" smtClean="0"/>
              <a:t>i</a:t>
            </a:r>
            <a:r>
              <a:rPr lang="en-US" sz="1200" dirty="0" smtClean="0"/>
              <a:t>(t)</a:t>
            </a:r>
            <a:endParaRPr lang="en-US" sz="1200" dirty="0"/>
          </a:p>
        </p:txBody>
      </p:sp>
      <p:sp>
        <p:nvSpPr>
          <p:cNvPr id="37" name="Textfeld 36"/>
          <p:cNvSpPr txBox="1"/>
          <p:nvPr/>
        </p:nvSpPr>
        <p:spPr>
          <a:xfrm>
            <a:off x="3737118" y="5218675"/>
            <a:ext cx="449162" cy="276999"/>
          </a:xfrm>
          <a:prstGeom prst="rect">
            <a:avLst/>
          </a:prstGeom>
          <a:noFill/>
        </p:spPr>
        <p:txBody>
          <a:bodyPr wrap="none" rtlCol="0">
            <a:spAutoFit/>
          </a:bodyPr>
          <a:lstStyle/>
          <a:p>
            <a:r>
              <a:rPr lang="en-US" sz="1200" dirty="0" smtClean="0"/>
              <a:t>u</a:t>
            </a:r>
            <a:r>
              <a:rPr lang="en-US" sz="1200" baseline="-25000" dirty="0" smtClean="0"/>
              <a:t>r</a:t>
            </a:r>
            <a:r>
              <a:rPr lang="en-US" sz="1200" dirty="0" smtClean="0"/>
              <a:t>(t)</a:t>
            </a:r>
            <a:endParaRPr lang="en-US" sz="1200" dirty="0"/>
          </a:p>
        </p:txBody>
      </p:sp>
      <p:sp>
        <p:nvSpPr>
          <p:cNvPr id="38" name="Rechteck 37"/>
          <p:cNvSpPr/>
          <p:nvPr/>
        </p:nvSpPr>
        <p:spPr bwMode="auto">
          <a:xfrm>
            <a:off x="4013745" y="6017046"/>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cxnSp>
        <p:nvCxnSpPr>
          <p:cNvPr id="39" name="Gerade Verbindung mit Pfeil 38"/>
          <p:cNvCxnSpPr>
            <a:stCxn id="20" idx="2"/>
            <a:endCxn id="38" idx="3"/>
          </p:cNvCxnSpPr>
          <p:nvPr/>
        </p:nvCxnSpPr>
        <p:spPr bwMode="auto">
          <a:xfrm flipH="1" flipV="1">
            <a:off x="5003708" y="6235191"/>
            <a:ext cx="2360794" cy="33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p:cNvSpPr txBox="1"/>
          <p:nvPr/>
        </p:nvSpPr>
        <p:spPr>
          <a:xfrm>
            <a:off x="4192317" y="6092115"/>
            <a:ext cx="575799" cy="276999"/>
          </a:xfrm>
          <a:prstGeom prst="rect">
            <a:avLst/>
          </a:prstGeom>
          <a:noFill/>
        </p:spPr>
        <p:txBody>
          <a:bodyPr wrap="none" rtlCol="0">
            <a:spAutoFit/>
          </a:bodyPr>
          <a:lstStyle/>
          <a:p>
            <a:r>
              <a:rPr lang="en-US" sz="1200" dirty="0" smtClean="0"/>
              <a:t>Delay</a:t>
            </a:r>
            <a:endParaRPr lang="en-US" sz="1200" dirty="0"/>
          </a:p>
        </p:txBody>
      </p:sp>
      <p:sp>
        <p:nvSpPr>
          <p:cNvPr id="41" name="Rechteck 40"/>
          <p:cNvSpPr/>
          <p:nvPr/>
        </p:nvSpPr>
        <p:spPr bwMode="auto">
          <a:xfrm>
            <a:off x="5602111" y="5263970"/>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42" name="Textfeld 41"/>
          <p:cNvSpPr txBox="1"/>
          <p:nvPr/>
        </p:nvSpPr>
        <p:spPr>
          <a:xfrm>
            <a:off x="5799208" y="5340670"/>
            <a:ext cx="611065" cy="276999"/>
          </a:xfrm>
          <a:prstGeom prst="rect">
            <a:avLst/>
          </a:prstGeom>
          <a:noFill/>
        </p:spPr>
        <p:txBody>
          <a:bodyPr wrap="none" rtlCol="0">
            <a:spAutoFit/>
          </a:bodyPr>
          <a:lstStyle/>
          <a:p>
            <a:pPr algn="ctr"/>
            <a:r>
              <a:rPr lang="en-US" sz="1200" dirty="0" smtClean="0"/>
              <a:t>Cavity</a:t>
            </a:r>
            <a:endParaRPr lang="en-US" sz="1200" dirty="0"/>
          </a:p>
        </p:txBody>
      </p:sp>
      <p:cxnSp>
        <p:nvCxnSpPr>
          <p:cNvPr id="43" name="Gerade Verbindung mit Pfeil 42"/>
          <p:cNvCxnSpPr>
            <a:stCxn id="8" idx="3"/>
            <a:endCxn id="41" idx="1"/>
          </p:cNvCxnSpPr>
          <p:nvPr/>
        </p:nvCxnSpPr>
        <p:spPr bwMode="auto">
          <a:xfrm flipV="1">
            <a:off x="5379167" y="5482115"/>
            <a:ext cx="222943" cy="7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hteck 43"/>
          <p:cNvSpPr/>
          <p:nvPr/>
        </p:nvSpPr>
        <p:spPr bwMode="auto">
          <a:xfrm>
            <a:off x="4231278" y="5167818"/>
            <a:ext cx="2474812" cy="660162"/>
          </a:xfrm>
          <a:prstGeom prst="rect">
            <a:avLst/>
          </a:prstGeom>
          <a:noFill/>
          <a:ln w="28575"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45" name="Textfeld 44"/>
          <p:cNvSpPr txBox="1"/>
          <p:nvPr/>
        </p:nvSpPr>
        <p:spPr>
          <a:xfrm>
            <a:off x="5970313" y="4864474"/>
            <a:ext cx="534121" cy="276999"/>
          </a:xfrm>
          <a:prstGeom prst="rect">
            <a:avLst/>
          </a:prstGeom>
          <a:noFill/>
        </p:spPr>
        <p:txBody>
          <a:bodyPr wrap="none" rtlCol="0">
            <a:spAutoFit/>
          </a:bodyPr>
          <a:lstStyle/>
          <a:p>
            <a:r>
              <a:rPr lang="en-US" sz="1200" dirty="0" smtClean="0"/>
              <a:t>Plant</a:t>
            </a:r>
            <a:endParaRPr lang="en-US" sz="1200" dirty="0"/>
          </a:p>
        </p:txBody>
      </p:sp>
      <p:cxnSp>
        <p:nvCxnSpPr>
          <p:cNvPr id="46" name="Gerade Verbindung mit Pfeil 45"/>
          <p:cNvCxnSpPr/>
          <p:nvPr/>
        </p:nvCxnSpPr>
        <p:spPr bwMode="auto">
          <a:xfrm>
            <a:off x="7214553" y="5095845"/>
            <a:ext cx="6232" cy="30711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feld 46"/>
          <p:cNvSpPr txBox="1"/>
          <p:nvPr/>
        </p:nvSpPr>
        <p:spPr>
          <a:xfrm>
            <a:off x="6939304" y="4807328"/>
            <a:ext cx="490840" cy="276999"/>
          </a:xfrm>
          <a:prstGeom prst="rect">
            <a:avLst/>
          </a:prstGeom>
          <a:noFill/>
        </p:spPr>
        <p:txBody>
          <a:bodyPr wrap="none" rtlCol="0">
            <a:spAutoFit/>
          </a:bodyPr>
          <a:lstStyle/>
          <a:p>
            <a:r>
              <a:rPr lang="en-US" sz="1200" b="1" dirty="0" err="1" smtClean="0"/>
              <a:t>d</a:t>
            </a:r>
            <a:r>
              <a:rPr lang="en-US" sz="1200" b="1" baseline="-25000" dirty="0" err="1" smtClean="0"/>
              <a:t>y</a:t>
            </a:r>
            <a:r>
              <a:rPr lang="en-US" sz="1200" b="1" dirty="0" smtClean="0"/>
              <a:t>(t)</a:t>
            </a:r>
            <a:endParaRPr lang="en-US" sz="1200" b="1" dirty="0"/>
          </a:p>
        </p:txBody>
      </p:sp>
      <p:sp>
        <p:nvSpPr>
          <p:cNvPr id="49" name="Inhaltsplatzhalter 2"/>
          <p:cNvSpPr txBox="1">
            <a:spLocks/>
          </p:cNvSpPr>
          <p:nvPr/>
        </p:nvSpPr>
        <p:spPr bwMode="auto">
          <a:xfrm>
            <a:off x="4508726" y="989187"/>
            <a:ext cx="4339439" cy="371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spcAft>
                <a:spcPts val="280"/>
              </a:spcAft>
              <a:buClrTx/>
              <a:buNone/>
            </a:pPr>
            <a:r>
              <a:rPr lang="en-US" sz="1800" b="1" kern="0" dirty="0" smtClean="0"/>
              <a:t>Other:</a:t>
            </a:r>
          </a:p>
          <a:p>
            <a:pPr>
              <a:buClrTx/>
              <a:buFont typeface="Arial" panose="020B0604020202020204" pitchFamily="34" charset="0"/>
              <a:buChar char="•"/>
            </a:pPr>
            <a:r>
              <a:rPr lang="en-US" sz="1800" kern="0" dirty="0" smtClean="0"/>
              <a:t>Aging, switching in electronics (e.g. fans), ground motion and vibrations, faults in devices and components, thermal heating within macro-pulse, …</a:t>
            </a:r>
          </a:p>
          <a:p>
            <a:pPr>
              <a:spcAft>
                <a:spcPts val="240"/>
              </a:spcAft>
              <a:buClrTx/>
              <a:buFont typeface="Arial" panose="020B0604020202020204" pitchFamily="34" charset="0"/>
              <a:buChar char="•"/>
            </a:pPr>
            <a:r>
              <a:rPr lang="en-US" sz="1800" kern="0" dirty="0" smtClean="0"/>
              <a:t>Electromagnetic interference (EMI) </a:t>
            </a:r>
          </a:p>
          <a:p>
            <a:pPr>
              <a:spcAft>
                <a:spcPts val="240"/>
              </a:spcAft>
              <a:buClrTx/>
              <a:buFont typeface="Arial" panose="020B0604020202020204" pitchFamily="34" charset="0"/>
              <a:buChar char="•"/>
            </a:pPr>
            <a:r>
              <a:rPr lang="en-US" sz="1800" kern="0" dirty="0" smtClean="0"/>
              <a:t>Drifts</a:t>
            </a:r>
          </a:p>
          <a:p>
            <a:pPr lvl="1">
              <a:buClrTx/>
              <a:buFont typeface="Arial" panose="020B0604020202020204" pitchFamily="34" charset="0"/>
              <a:buChar char="•"/>
            </a:pPr>
            <a:r>
              <a:rPr lang="en-US" kern="0" dirty="0" smtClean="0"/>
              <a:t>Electronics</a:t>
            </a:r>
          </a:p>
          <a:p>
            <a:pPr lvl="1">
              <a:buClrTx/>
              <a:buFont typeface="Arial" panose="020B0604020202020204" pitchFamily="34" charset="0"/>
              <a:buChar char="•"/>
            </a:pPr>
            <a:r>
              <a:rPr lang="en-US" kern="0" dirty="0" smtClean="0"/>
              <a:t>Synchronization system</a:t>
            </a:r>
          </a:p>
          <a:p>
            <a:pPr lvl="1">
              <a:buClrTx/>
              <a:buFont typeface="Arial" panose="020B0604020202020204" pitchFamily="34" charset="0"/>
              <a:buChar char="•"/>
            </a:pPr>
            <a:r>
              <a:rPr lang="en-US" kern="0" dirty="0" smtClean="0"/>
              <a:t>Timing distribution </a:t>
            </a:r>
          </a:p>
          <a:p>
            <a:pPr lvl="1">
              <a:spcAft>
                <a:spcPts val="240"/>
              </a:spcAft>
              <a:buClrTx/>
              <a:buFont typeface="Arial" panose="020B0604020202020204" pitchFamily="34" charset="0"/>
              <a:buChar char="•"/>
            </a:pPr>
            <a:endParaRPr lang="en-US" kern="0" dirty="0" smtClean="0"/>
          </a:p>
          <a:p>
            <a:pPr lvl="1">
              <a:buClrTx/>
              <a:buFont typeface="Arial" panose="020B0604020202020204" pitchFamily="34" charset="0"/>
              <a:buChar char="•"/>
            </a:pPr>
            <a:endParaRPr lang="en-US" sz="1400" kern="0" dirty="0"/>
          </a:p>
        </p:txBody>
      </p:sp>
      <p:sp>
        <p:nvSpPr>
          <p:cNvPr id="50" name="Inhaltsplatzhalter 2"/>
          <p:cNvSpPr txBox="1">
            <a:spLocks/>
          </p:cNvSpPr>
          <p:nvPr/>
        </p:nvSpPr>
        <p:spPr bwMode="auto">
          <a:xfrm>
            <a:off x="411288" y="987590"/>
            <a:ext cx="4097438" cy="357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spcAft>
                <a:spcPts val="280"/>
              </a:spcAft>
              <a:buClrTx/>
              <a:buNone/>
            </a:pPr>
            <a:r>
              <a:rPr lang="en-US" sz="1800" b="1" kern="0" dirty="0" smtClean="0"/>
              <a:t>Disturbance to plant input - </a:t>
            </a:r>
            <a:r>
              <a:rPr lang="en-US" sz="1800" b="1" dirty="0"/>
              <a:t>d</a:t>
            </a:r>
            <a:r>
              <a:rPr lang="en-US" sz="1800" b="1" baseline="-25000" dirty="0"/>
              <a:t>u</a:t>
            </a:r>
            <a:r>
              <a:rPr lang="en-US" sz="1800" b="1" dirty="0"/>
              <a:t>(t</a:t>
            </a:r>
            <a:r>
              <a:rPr lang="en-US" sz="1800" b="1" dirty="0" smtClean="0"/>
              <a:t>)</a:t>
            </a:r>
            <a:endParaRPr lang="en-US" sz="1800" b="1" kern="0" dirty="0" smtClean="0"/>
          </a:p>
          <a:p>
            <a:pPr>
              <a:buClrTx/>
              <a:buFont typeface="Arial" panose="020B0604020202020204" pitchFamily="34" charset="0"/>
              <a:buChar char="•"/>
            </a:pPr>
            <a:r>
              <a:rPr lang="en-US" sz="1800" kern="0" dirty="0" smtClean="0"/>
              <a:t>DAC, vector modulator, temperature &amp; humidity (PCB)</a:t>
            </a:r>
          </a:p>
          <a:p>
            <a:pPr marL="0" indent="0">
              <a:spcAft>
                <a:spcPts val="280"/>
              </a:spcAft>
              <a:buClrTx/>
              <a:buNone/>
            </a:pPr>
            <a:r>
              <a:rPr lang="en-US" sz="1800" b="1" kern="0" dirty="0" smtClean="0"/>
              <a:t>Disturbance to plant - </a:t>
            </a:r>
            <a:r>
              <a:rPr lang="en-US" sz="1800" b="1" dirty="0" err="1"/>
              <a:t>d</a:t>
            </a:r>
            <a:r>
              <a:rPr lang="en-US" sz="1800" b="1" baseline="-25000" dirty="0" err="1"/>
              <a:t>P</a:t>
            </a:r>
            <a:r>
              <a:rPr lang="en-US" sz="1800" b="1" dirty="0"/>
              <a:t>(t</a:t>
            </a:r>
            <a:r>
              <a:rPr lang="en-US" sz="1800" b="1" dirty="0" smtClean="0"/>
              <a:t>)</a:t>
            </a:r>
            <a:endParaRPr lang="en-US" sz="1800" b="1" kern="0" dirty="0"/>
          </a:p>
          <a:p>
            <a:pPr>
              <a:buClrTx/>
              <a:buFont typeface="Arial" panose="020B0604020202020204" pitchFamily="34" charset="0"/>
              <a:buChar char="•"/>
            </a:pPr>
            <a:r>
              <a:rPr lang="en-US" sz="1800" kern="0" dirty="0" smtClean="0"/>
              <a:t>Pre-amplifier, Klystron, HV modulator, cavity length (motor tuner or water regulation), </a:t>
            </a:r>
            <a:r>
              <a:rPr lang="en-US" sz="1800" dirty="0" smtClean="0"/>
              <a:t>Beam (beam </a:t>
            </a:r>
            <a:r>
              <a:rPr lang="en-US" sz="1800" dirty="0"/>
              <a:t>loading and multi bunch </a:t>
            </a:r>
            <a:r>
              <a:rPr lang="en-US" sz="1800" dirty="0" smtClean="0"/>
              <a:t>effects)</a:t>
            </a:r>
          </a:p>
          <a:p>
            <a:pPr marL="0" indent="0">
              <a:spcAft>
                <a:spcPts val="280"/>
              </a:spcAft>
              <a:buClrTx/>
              <a:buNone/>
            </a:pPr>
            <a:r>
              <a:rPr lang="en-US" sz="1800" b="1" kern="0" dirty="0" smtClean="0"/>
              <a:t>Noise – n(t)</a:t>
            </a:r>
          </a:p>
          <a:p>
            <a:pPr>
              <a:buClrTx/>
              <a:buFont typeface="Arial" panose="020B0604020202020204" pitchFamily="34" charset="0"/>
              <a:buChar char="•"/>
            </a:pPr>
            <a:r>
              <a:rPr lang="en-US" sz="1800" kern="0" dirty="0" smtClean="0"/>
              <a:t>ADC distortions, noise, quantization noise, temperature &amp; humidity (PCB)</a:t>
            </a:r>
          </a:p>
          <a:p>
            <a:pPr lvl="1">
              <a:buClrTx/>
              <a:buFont typeface="Arial" panose="020B0604020202020204" pitchFamily="34" charset="0"/>
              <a:buChar char="•"/>
            </a:pPr>
            <a:endParaRPr lang="en-US" kern="0" dirty="0" smtClean="0"/>
          </a:p>
          <a:p>
            <a:pPr>
              <a:buClrTx/>
              <a:buFont typeface="Arial" panose="020B0604020202020204" pitchFamily="34" charset="0"/>
              <a:buChar char="•"/>
            </a:pPr>
            <a:endParaRPr lang="en-US" kern="0" dirty="0"/>
          </a:p>
        </p:txBody>
      </p:sp>
      <p:sp>
        <p:nvSpPr>
          <p:cNvPr id="2" name="Foliennummernplatzhalter 1"/>
          <p:cNvSpPr>
            <a:spLocks noGrp="1"/>
          </p:cNvSpPr>
          <p:nvPr>
            <p:ph type="sldNum" sz="quarter" idx="4"/>
          </p:nvPr>
        </p:nvSpPr>
        <p:spPr/>
        <p:txBody>
          <a:bodyPr/>
          <a:lstStyle/>
          <a:p>
            <a:fld id="{BA9B540C-44DA-4F69-89C9-7C84606640D3}" type="slidenum">
              <a:rPr lang="en-US" smtClean="0"/>
              <a:pPr/>
              <a:t>11</a:t>
            </a:fld>
            <a:endParaRPr lang="en-US"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522125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2. </a:t>
            </a:r>
            <a:r>
              <a:rPr lang="en-US" sz="2800" dirty="0">
                <a:solidFill>
                  <a:prstClr val="black"/>
                </a:solidFill>
                <a:ea typeface="Cambria Math" pitchFamily="18" charset="0"/>
                <a:cs typeface="Arial" pitchFamily="34" charset="0"/>
              </a:rPr>
              <a:t>System </a:t>
            </a:r>
            <a:r>
              <a:rPr lang="en-US" sz="2800" dirty="0" smtClean="0">
                <a:solidFill>
                  <a:prstClr val="black"/>
                </a:solidFill>
                <a:ea typeface="Cambria Math" pitchFamily="18" charset="0"/>
                <a:cs typeface="Arial" pitchFamily="34" charset="0"/>
              </a:rPr>
              <a:t>Description </a:t>
            </a:r>
            <a:r>
              <a:rPr lang="en-US" sz="2800" dirty="0">
                <a:solidFill>
                  <a:prstClr val="black"/>
                </a:solidFill>
                <a:ea typeface="Cambria Math" pitchFamily="18" charset="0"/>
                <a:cs typeface="Arial" pitchFamily="34" charset="0"/>
              </a:rPr>
              <a:t>for RF </a:t>
            </a:r>
            <a:r>
              <a:rPr lang="en-US" sz="2800" dirty="0" smtClean="0">
                <a:solidFill>
                  <a:prstClr val="black"/>
                </a:solidFill>
                <a:ea typeface="Cambria Math" pitchFamily="18" charset="0"/>
                <a:cs typeface="Arial" pitchFamily="34" charset="0"/>
              </a:rPr>
              <a:t>Field Control Loop</a:t>
            </a:r>
            <a:r>
              <a:rPr lang="en-US" sz="2800" dirty="0" smtClean="0"/>
              <a:t> </a:t>
            </a:r>
            <a:endParaRPr lang="en-US" sz="2800" dirty="0"/>
          </a:p>
        </p:txBody>
      </p:sp>
      <p:sp>
        <p:nvSpPr>
          <p:cNvPr id="5" name="Inhaltsplatzhalter 4"/>
          <p:cNvSpPr>
            <a:spLocks noGrp="1"/>
          </p:cNvSpPr>
          <p:nvPr>
            <p:ph idx="1"/>
          </p:nvPr>
        </p:nvSpPr>
        <p:spPr/>
        <p:txBody>
          <a:bodyPr>
            <a:normAutofit/>
          </a:bodyPr>
          <a:lstStyle/>
          <a:p>
            <a:pPr marL="514350" indent="-514350">
              <a:buFont typeface="+mj-lt"/>
              <a:buAutoNum type="arabicPeriod"/>
            </a:pPr>
            <a:r>
              <a:rPr lang="en-US" sz="2400" b="1" dirty="0" smtClean="0"/>
              <a:t>Sensor (RF detection)</a:t>
            </a:r>
          </a:p>
          <a:p>
            <a:pPr marL="514350" indent="-514350">
              <a:buFont typeface="+mj-lt"/>
              <a:buAutoNum type="arabicPeriod"/>
            </a:pPr>
            <a:r>
              <a:rPr lang="en-US" sz="2400" dirty="0" smtClean="0"/>
              <a:t>Actuator (RF manipulation)</a:t>
            </a:r>
          </a:p>
          <a:p>
            <a:pPr marL="514350" indent="-514350">
              <a:buFont typeface="+mj-lt"/>
              <a:buAutoNum type="arabicPeriod"/>
            </a:pPr>
            <a:r>
              <a:rPr lang="en-US" sz="2400" dirty="0" smtClean="0"/>
              <a:t>Amplifier</a:t>
            </a:r>
          </a:p>
          <a:p>
            <a:pPr marL="514350" indent="-514350">
              <a:buFont typeface="+mj-lt"/>
              <a:buAutoNum type="arabicPeriod"/>
            </a:pPr>
            <a:r>
              <a:rPr lang="en-US" sz="2400" dirty="0" smtClean="0"/>
              <a:t>Cavity</a:t>
            </a:r>
            <a:endParaRPr lang="en-US" sz="2400" dirty="0"/>
          </a:p>
        </p:txBody>
      </p:sp>
      <p:grpSp>
        <p:nvGrpSpPr>
          <p:cNvPr id="9" name="Gruppieren 8"/>
          <p:cNvGrpSpPr/>
          <p:nvPr/>
        </p:nvGrpSpPr>
        <p:grpSpPr>
          <a:xfrm>
            <a:off x="300035" y="2132856"/>
            <a:ext cx="8616273" cy="4162587"/>
            <a:chOff x="300035" y="1846565"/>
            <a:chExt cx="8616273" cy="4162587"/>
          </a:xfrm>
        </p:grpSpPr>
        <p:sp>
          <p:nvSpPr>
            <p:cNvPr id="10" name="Rechteck 9"/>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11" name="Gleichschenkliges Dreieck 10"/>
            <p:cNvSpPr/>
            <p:nvPr/>
          </p:nvSpPr>
          <p:spPr>
            <a:xfrm rot="5400000">
              <a:off x="4389064" y="3681028"/>
              <a:ext cx="684076" cy="54006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13" name="Rechteck 12"/>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14" name="Rechteck 13"/>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15" name="Gerade Verbindung 14"/>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endCxn id="14"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a:stCxn id="14"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endCxn id="13" idx="2"/>
            </p:cNvCxnSpPr>
            <p:nvPr/>
          </p:nvCxnSpPr>
          <p:spPr>
            <a:xfrm flipH="1" flipV="1">
              <a:off x="2062483" y="4221088"/>
              <a:ext cx="9097" cy="13982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2" idx="6"/>
              <a:endCxn id="13"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3" idx="3"/>
              <a:endCxn id="11"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11" idx="0"/>
            </p:cNvCxnSpPr>
            <p:nvPr/>
          </p:nvCxnSpPr>
          <p:spPr>
            <a:xfrm>
              <a:off x="5001132" y="3951058"/>
              <a:ext cx="191112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6912260" y="2995210"/>
              <a:ext cx="0" cy="95171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22"/>
            <p:cNvCxnSpPr>
              <a:stCxn id="10"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4" name="Gerade Verbindung 23"/>
            <p:cNvCxnSpPr>
              <a:endCxn id="10"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Gerade Verbindung mit Pfeil 25"/>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28" name="Grafik 27"/>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29" name="Grafik 28"/>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30" name="Grafik 2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31" name="Grafik 30"/>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32" name="Grafik 31"/>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33" name="Textfeld 32"/>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34" name="Ellipse 33"/>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 Verbindung mit Pfeil 34"/>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37" name="Textfeld 36"/>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38" name="Rechteck 37"/>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39" name="Gerade Verbindung 38"/>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 name="Foliennummernplatzhalter 3"/>
          <p:cNvSpPr>
            <a:spLocks noGrp="1"/>
          </p:cNvSpPr>
          <p:nvPr>
            <p:ph type="sldNum" sz="quarter" idx="4"/>
          </p:nvPr>
        </p:nvSpPr>
        <p:spPr/>
        <p:txBody>
          <a:bodyPr/>
          <a:lstStyle/>
          <a:p>
            <a:fld id="{BA9B540C-44DA-4F69-89C9-7C84606640D3}" type="slidenum">
              <a:rPr lang="en-US" smtClean="0"/>
              <a:pPr/>
              <a:t>12</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838599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detection</a:t>
            </a:r>
          </a:p>
        </p:txBody>
      </p:sp>
      <p:sp>
        <p:nvSpPr>
          <p:cNvPr id="3" name="Inhaltsplatzhalter 2"/>
          <p:cNvSpPr>
            <a:spLocks noGrp="1"/>
          </p:cNvSpPr>
          <p:nvPr>
            <p:ph idx="1"/>
          </p:nvPr>
        </p:nvSpPr>
        <p:spPr/>
        <p:txBody>
          <a:bodyPr>
            <a:normAutofit/>
          </a:bodyPr>
          <a:lstStyle/>
          <a:p>
            <a:pPr>
              <a:buFont typeface="+mj-lt"/>
              <a:buAutoNum type="arabicPeriod"/>
            </a:pPr>
            <a:r>
              <a:rPr lang="en-US" sz="1800" b="1" dirty="0" smtClean="0"/>
              <a:t>Baseband sampling (RF </a:t>
            </a:r>
            <a:r>
              <a:rPr lang="en-US" sz="1800" b="1" dirty="0" smtClean="0">
                <a:sym typeface="Wingdings" panose="05000000000000000000" pitchFamily="2" charset="2"/>
              </a:rPr>
              <a:t> BB</a:t>
            </a:r>
            <a:r>
              <a:rPr lang="en-US" sz="1800" b="1" dirty="0" smtClean="0"/>
              <a:t>)</a:t>
            </a:r>
          </a:p>
          <a:p>
            <a:pPr>
              <a:buFont typeface="+mj-lt"/>
              <a:buAutoNum type="arabicPeriod"/>
            </a:pPr>
            <a:endParaRPr lang="en-US" sz="1800" dirty="0" smtClean="0"/>
          </a:p>
          <a:p>
            <a:pPr>
              <a:buFont typeface="+mj-lt"/>
              <a:buAutoNum type="arabicPeriod"/>
            </a:pPr>
            <a:endParaRPr lang="en-US" sz="1800" dirty="0"/>
          </a:p>
          <a:p>
            <a:pPr>
              <a:buFont typeface="+mj-lt"/>
              <a:buAutoNum type="arabicPeriod"/>
            </a:pPr>
            <a:endParaRPr lang="en-US" sz="1800" dirty="0" smtClean="0"/>
          </a:p>
          <a:p>
            <a:pPr>
              <a:buFont typeface="+mj-lt"/>
              <a:buAutoNum type="arabicPeriod"/>
            </a:pPr>
            <a:endParaRPr lang="en-US" sz="1800" dirty="0"/>
          </a:p>
          <a:p>
            <a:pPr>
              <a:buFont typeface="+mj-lt"/>
              <a:buAutoNum type="arabicPeriod"/>
            </a:pPr>
            <a:endParaRPr lang="en-US" sz="1800" dirty="0" smtClean="0"/>
          </a:p>
          <a:p>
            <a:pPr>
              <a:buFont typeface="+mj-lt"/>
              <a:buAutoNum type="arabicPeriod"/>
            </a:pPr>
            <a:r>
              <a:rPr lang="en-US" sz="1800" b="1" dirty="0" smtClean="0"/>
              <a:t>Down-conversion from RF </a:t>
            </a:r>
            <a:r>
              <a:rPr lang="en-US" sz="1800" b="1" dirty="0" smtClean="0">
                <a:sym typeface="Wingdings" panose="05000000000000000000" pitchFamily="2" charset="2"/>
              </a:rPr>
              <a:t></a:t>
            </a:r>
            <a:r>
              <a:rPr lang="en-US" sz="1800" b="1" dirty="0" smtClean="0"/>
              <a:t> IF </a:t>
            </a:r>
            <a:r>
              <a:rPr lang="en-US" sz="1800" b="1" dirty="0" smtClean="0">
                <a:sym typeface="Wingdings" panose="05000000000000000000" pitchFamily="2" charset="2"/>
              </a:rPr>
              <a:t></a:t>
            </a:r>
            <a:r>
              <a:rPr lang="en-US" sz="1800" b="1" dirty="0" smtClean="0"/>
              <a:t> BB</a:t>
            </a:r>
            <a:endParaRPr lang="en-US" sz="1800" b="1"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13</a:t>
            </a:fld>
            <a:endParaRPr lang="en-US" dirty="0"/>
          </a:p>
        </p:txBody>
      </p:sp>
      <p:cxnSp>
        <p:nvCxnSpPr>
          <p:cNvPr id="7" name="Gerade Verbindung 6"/>
          <p:cNvCxnSpPr/>
          <p:nvPr/>
        </p:nvCxnSpPr>
        <p:spPr>
          <a:xfrm>
            <a:off x="7704347" y="3985354"/>
            <a:ext cx="0" cy="702112"/>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5170263" y="5899399"/>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tretch>
            <a:fillRect/>
          </a:stretch>
        </p:blipFill>
        <p:spPr>
          <a:xfrm>
            <a:off x="7776356" y="4088396"/>
            <a:ext cx="1139952" cy="238963"/>
          </a:xfrm>
          <a:prstGeom prst="rect">
            <a:avLst/>
          </a:prstGeom>
        </p:spPr>
      </p:pic>
      <p:sp>
        <p:nvSpPr>
          <p:cNvPr id="10" name="Rechteck 9"/>
          <p:cNvSpPr/>
          <p:nvPr/>
        </p:nvSpPr>
        <p:spPr>
          <a:xfrm>
            <a:off x="7218293" y="4683071"/>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11" name="Gerade Verbindung 10"/>
          <p:cNvCxnSpPr/>
          <p:nvPr/>
        </p:nvCxnSpPr>
        <p:spPr>
          <a:xfrm>
            <a:off x="7704351" y="5151123"/>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294" y="2276872"/>
            <a:ext cx="2651026" cy="204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feld 19"/>
          <p:cNvSpPr txBox="1"/>
          <p:nvPr/>
        </p:nvSpPr>
        <p:spPr>
          <a:xfrm>
            <a:off x="3709693" y="4390683"/>
            <a:ext cx="1016288" cy="584775"/>
          </a:xfrm>
          <a:prstGeom prst="rect">
            <a:avLst/>
          </a:prstGeom>
          <a:noFill/>
        </p:spPr>
        <p:txBody>
          <a:bodyPr wrap="square" rtlCol="0">
            <a:spAutoFit/>
          </a:bodyPr>
          <a:lstStyle/>
          <a:p>
            <a:r>
              <a:rPr lang="en-US" sz="1600" dirty="0" smtClean="0"/>
              <a:t>Phasor diagram</a:t>
            </a:r>
            <a:endParaRPr lang="en-US" sz="1600" dirty="0"/>
          </a:p>
        </p:txBody>
      </p:sp>
      <p:grpSp>
        <p:nvGrpSpPr>
          <p:cNvPr id="15" name="Gruppieren 14"/>
          <p:cNvGrpSpPr/>
          <p:nvPr/>
        </p:nvGrpSpPr>
        <p:grpSpPr>
          <a:xfrm>
            <a:off x="4355976" y="4221087"/>
            <a:ext cx="1257722" cy="1332149"/>
            <a:chOff x="5558321" y="4830242"/>
            <a:chExt cx="1675848" cy="1720544"/>
          </a:xfrm>
        </p:grpSpPr>
        <p:sp>
          <p:nvSpPr>
            <p:cNvPr id="19" name="Textfeld 18"/>
            <p:cNvSpPr txBox="1"/>
            <p:nvPr/>
          </p:nvSpPr>
          <p:spPr>
            <a:xfrm>
              <a:off x="5942108" y="4830242"/>
              <a:ext cx="321794" cy="477013"/>
            </a:xfrm>
            <a:prstGeom prst="rect">
              <a:avLst/>
            </a:prstGeom>
            <a:noFill/>
            <a:ln>
              <a:noFill/>
            </a:ln>
          </p:spPr>
          <p:txBody>
            <a:bodyPr wrap="square" rtlCol="0">
              <a:spAutoFit/>
            </a:bodyPr>
            <a:lstStyle/>
            <a:p>
              <a:r>
                <a:rPr lang="en-US" dirty="0" smtClean="0"/>
                <a:t>Q</a:t>
              </a:r>
              <a:endParaRPr lang="en-US" dirty="0"/>
            </a:p>
          </p:txBody>
        </p:sp>
        <p:grpSp>
          <p:nvGrpSpPr>
            <p:cNvPr id="21" name="Gruppieren 20"/>
            <p:cNvGrpSpPr/>
            <p:nvPr/>
          </p:nvGrpSpPr>
          <p:grpSpPr>
            <a:xfrm>
              <a:off x="5558321" y="5113769"/>
              <a:ext cx="1675848" cy="1437017"/>
              <a:chOff x="6300192" y="2816932"/>
              <a:chExt cx="2304543" cy="1980220"/>
            </a:xfrm>
          </p:grpSpPr>
          <p:cxnSp>
            <p:nvCxnSpPr>
              <p:cNvPr id="22" name="Gerade Verbindung mit Pfeil 21"/>
              <p:cNvCxnSpPr/>
              <p:nvPr/>
            </p:nvCxnSpPr>
            <p:spPr>
              <a:xfrm flipV="1">
                <a:off x="7416316" y="2816932"/>
                <a:ext cx="0" cy="19802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6300192" y="3790017"/>
                <a:ext cx="22322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6624228" y="3015931"/>
                <a:ext cx="1584176" cy="15481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feld 27"/>
              <p:cNvSpPr txBox="1"/>
              <p:nvPr/>
            </p:nvSpPr>
            <p:spPr>
              <a:xfrm>
                <a:off x="8362361" y="3825044"/>
                <a:ext cx="242374" cy="369332"/>
              </a:xfrm>
              <a:prstGeom prst="rect">
                <a:avLst/>
              </a:prstGeom>
              <a:noFill/>
              <a:ln>
                <a:noFill/>
              </a:ln>
            </p:spPr>
            <p:txBody>
              <a:bodyPr wrap="none" rtlCol="0">
                <a:spAutoFit/>
              </a:bodyPr>
              <a:lstStyle/>
              <a:p>
                <a:r>
                  <a:rPr lang="en-US" dirty="0" smtClean="0"/>
                  <a:t>I</a:t>
                </a:r>
                <a:endParaRPr lang="en-US" dirty="0"/>
              </a:p>
            </p:txBody>
          </p:sp>
          <p:cxnSp>
            <p:nvCxnSpPr>
              <p:cNvPr id="29" name="Gerade Verbindung mit Pfeil 28"/>
              <p:cNvCxnSpPr/>
              <p:nvPr/>
            </p:nvCxnSpPr>
            <p:spPr>
              <a:xfrm flipV="1">
                <a:off x="7432439" y="3488578"/>
                <a:ext cx="717256" cy="30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feld 29"/>
                  <p:cNvSpPr txBox="1"/>
                  <p:nvPr/>
                </p:nvSpPr>
                <p:spPr>
                  <a:xfrm>
                    <a:off x="7348357" y="3067020"/>
                    <a:ext cx="535131" cy="5552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r>
                                <a:rPr lang="en-US" b="0" i="1" smtClean="0">
                                  <a:latin typeface="Cambria Math"/>
                                </a:rPr>
                                <m:t>𝑉</m:t>
                              </m:r>
                            </m:e>
                          </m:acc>
                        </m:oMath>
                      </m:oMathPara>
                    </a14:m>
                    <a:endParaRPr lang="en-US" dirty="0"/>
                  </a:p>
                </p:txBody>
              </p:sp>
            </mc:Choice>
            <mc:Fallback xmlns="">
              <p:sp>
                <p:nvSpPr>
                  <p:cNvPr id="30" name="Textfeld 29"/>
                  <p:cNvSpPr txBox="1">
                    <a:spLocks noRot="1" noChangeAspect="1" noMove="1" noResize="1" noEditPoints="1" noAdjustHandles="1" noChangeArrowheads="1" noChangeShapeType="1" noTextEdit="1"/>
                  </p:cNvSpPr>
                  <p:nvPr/>
                </p:nvSpPr>
                <p:spPr>
                  <a:xfrm>
                    <a:off x="7348357" y="3067020"/>
                    <a:ext cx="535131" cy="555241"/>
                  </a:xfrm>
                  <a:prstGeom prst="rect">
                    <a:avLst/>
                  </a:prstGeom>
                  <a:blipFill rotWithShape="1">
                    <a:blip r:embed="rId7"/>
                    <a:stretch>
                      <a:fillRect r="-10417" b="-19231"/>
                    </a:stretch>
                  </a:blipFill>
                </p:spPr>
                <p:txBody>
                  <a:bodyPr/>
                  <a:lstStyle/>
                  <a:p>
                    <a:r>
                      <a:rPr lang="en-US">
                        <a:noFill/>
                      </a:rPr>
                      <a:t> </a:t>
                    </a:r>
                  </a:p>
                </p:txBody>
              </p:sp>
            </mc:Fallback>
          </mc:AlternateContent>
        </p:grpSp>
      </p:grpSp>
      <p:pic>
        <p:nvPicPr>
          <p:cNvPr id="3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09581" y="3178758"/>
            <a:ext cx="1272349" cy="82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Grafik 3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807751" y="4437112"/>
            <a:ext cx="1212521" cy="1000497"/>
          </a:xfrm>
          <a:prstGeom prst="rect">
            <a:avLst/>
          </a:prstGeom>
        </p:spPr>
      </p:pic>
      <p:pic>
        <p:nvPicPr>
          <p:cNvPr id="39"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59532" y="1134128"/>
            <a:ext cx="2844317" cy="157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Grafik 39"/>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273635" y="3244571"/>
            <a:ext cx="1716409" cy="203203"/>
          </a:xfrm>
          <a:prstGeom prst="rect">
            <a:avLst/>
          </a:prstGeom>
        </p:spPr>
      </p:pic>
      <p:cxnSp>
        <p:nvCxnSpPr>
          <p:cNvPr id="16388" name="Gerade Verbindung mit Pfeil 16387"/>
          <p:cNvCxnSpPr/>
          <p:nvPr/>
        </p:nvCxnSpPr>
        <p:spPr>
          <a:xfrm flipH="1">
            <a:off x="2015717" y="1664804"/>
            <a:ext cx="724098"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38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9992" y="872716"/>
            <a:ext cx="4243636" cy="140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Nach oben gekrümmter Pfeil 15"/>
          <p:cNvSpPr/>
          <p:nvPr/>
        </p:nvSpPr>
        <p:spPr>
          <a:xfrm rot="10800000">
            <a:off x="6084167" y="905910"/>
            <a:ext cx="1835467" cy="36285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Nach oben gekrümmter Pfeil 16"/>
          <p:cNvSpPr/>
          <p:nvPr/>
        </p:nvSpPr>
        <p:spPr>
          <a:xfrm rot="10800000">
            <a:off x="5162639" y="1018053"/>
            <a:ext cx="765333" cy="25070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Nach oben gekrümmter Pfeil 40"/>
          <p:cNvSpPr/>
          <p:nvPr/>
        </p:nvSpPr>
        <p:spPr>
          <a:xfrm rot="10800000">
            <a:off x="5169632" y="724568"/>
            <a:ext cx="2678732" cy="2921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feld 44"/>
          <p:cNvSpPr txBox="1"/>
          <p:nvPr/>
        </p:nvSpPr>
        <p:spPr>
          <a:xfrm>
            <a:off x="6508998" y="1205462"/>
            <a:ext cx="1093569" cy="738664"/>
          </a:xfrm>
          <a:prstGeom prst="rect">
            <a:avLst/>
          </a:prstGeom>
          <a:noFill/>
        </p:spPr>
        <p:txBody>
          <a:bodyPr wrap="none" rtlCol="0">
            <a:spAutoFit/>
          </a:bodyPr>
          <a:lstStyle/>
          <a:p>
            <a:r>
              <a:rPr lang="en-US" sz="1400" dirty="0" smtClean="0"/>
              <a:t>e.g.: </a:t>
            </a:r>
          </a:p>
          <a:p>
            <a:r>
              <a:rPr lang="en-US" sz="1400" dirty="0" err="1" smtClean="0"/>
              <a:t>f</a:t>
            </a:r>
            <a:r>
              <a:rPr lang="en-US" sz="1400" baseline="-25000" dirty="0" err="1" smtClean="0"/>
              <a:t>RF</a:t>
            </a:r>
            <a:r>
              <a:rPr lang="en-US" sz="1400" dirty="0" smtClean="0"/>
              <a:t> = 1.3 GHz</a:t>
            </a:r>
          </a:p>
          <a:p>
            <a:r>
              <a:rPr lang="en-US" sz="1400" dirty="0" err="1" smtClean="0"/>
              <a:t>f</a:t>
            </a:r>
            <a:r>
              <a:rPr lang="en-US" sz="1400" baseline="-25000" dirty="0" err="1" smtClean="0"/>
              <a:t>IF</a:t>
            </a:r>
            <a:r>
              <a:rPr lang="en-US" sz="1400" dirty="0" smtClean="0"/>
              <a:t> = 54 MHz</a:t>
            </a:r>
            <a:endParaRPr lang="en-US" sz="1400" dirty="0"/>
          </a:p>
        </p:txBody>
      </p:sp>
      <p:sp>
        <p:nvSpPr>
          <p:cNvPr id="46" name="Textfeld 45"/>
          <p:cNvSpPr txBox="1"/>
          <p:nvPr/>
        </p:nvSpPr>
        <p:spPr>
          <a:xfrm>
            <a:off x="5292817" y="5949280"/>
            <a:ext cx="2897583" cy="584775"/>
          </a:xfrm>
          <a:prstGeom prst="rect">
            <a:avLst/>
          </a:prstGeom>
          <a:noFill/>
        </p:spPr>
        <p:txBody>
          <a:bodyPr wrap="square" rtlCol="0">
            <a:spAutoFit/>
          </a:bodyPr>
          <a:lstStyle/>
          <a:p>
            <a:r>
              <a:rPr lang="en-US" sz="1600" b="1" dirty="0" smtClean="0"/>
              <a:t>I/Q pair as amplitude and phase information w.r.t. MO signal</a:t>
            </a:r>
            <a:endParaRPr lang="en-US" sz="1600" b="1" dirty="0"/>
          </a:p>
        </p:txBody>
      </p:sp>
      <p:sp>
        <p:nvSpPr>
          <p:cNvPr id="16390" name="Rechteck 16389"/>
          <p:cNvSpPr/>
          <p:nvPr/>
        </p:nvSpPr>
        <p:spPr>
          <a:xfrm>
            <a:off x="3168351" y="5678088"/>
            <a:ext cx="2591781" cy="523220"/>
          </a:xfrm>
          <a:prstGeom prst="rect">
            <a:avLst/>
          </a:prstGeom>
        </p:spPr>
        <p:txBody>
          <a:bodyPr wrap="square">
            <a:spAutoFit/>
          </a:bodyPr>
          <a:lstStyle/>
          <a:p>
            <a:pPr algn="ctr"/>
            <a:r>
              <a:rPr lang="en-US" sz="1400" dirty="0"/>
              <a:t>data processing</a:t>
            </a:r>
          </a:p>
          <a:p>
            <a:pPr algn="ctr"/>
            <a:r>
              <a:rPr lang="en-US" sz="1400" dirty="0"/>
              <a:t>e.g. LLRF Controller</a:t>
            </a:r>
          </a:p>
        </p:txBody>
      </p:sp>
      <p:pic>
        <p:nvPicPr>
          <p:cNvPr id="49" name="Picture 5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1521" y="5201549"/>
            <a:ext cx="2396303" cy="128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8"/>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539552" y="4002611"/>
            <a:ext cx="2556284" cy="126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1" name="Textfeld 16390"/>
          <p:cNvSpPr txBox="1"/>
          <p:nvPr/>
        </p:nvSpPr>
        <p:spPr>
          <a:xfrm>
            <a:off x="6688672" y="224644"/>
            <a:ext cx="2203808" cy="307777"/>
          </a:xfrm>
          <a:prstGeom prst="rect">
            <a:avLst/>
          </a:prstGeom>
          <a:noFill/>
        </p:spPr>
        <p:txBody>
          <a:bodyPr wrap="none" rtlCol="0">
            <a:spAutoFit/>
          </a:bodyPr>
          <a:lstStyle/>
          <a:p>
            <a:r>
              <a:rPr lang="en-US" sz="1400" dirty="0" smtClean="0"/>
              <a:t>Details </a:t>
            </a:r>
            <a:r>
              <a:rPr lang="en-US" sz="1400" dirty="0" smtClean="0">
                <a:sym typeface="Wingdings" panose="05000000000000000000" pitchFamily="2" charset="2"/>
              </a:rPr>
              <a:t> see backup slides</a:t>
            </a:r>
            <a:endParaRPr lang="en-US" sz="1400" dirty="0"/>
          </a:p>
        </p:txBody>
      </p:sp>
      <p:sp>
        <p:nvSpPr>
          <p:cNvPr id="16393" name="Textfeld 16392"/>
          <p:cNvSpPr txBox="1"/>
          <p:nvPr/>
        </p:nvSpPr>
        <p:spPr>
          <a:xfrm>
            <a:off x="7704348" y="5302949"/>
            <a:ext cx="1381957" cy="584775"/>
          </a:xfrm>
          <a:prstGeom prst="rect">
            <a:avLst/>
          </a:prstGeom>
          <a:noFill/>
        </p:spPr>
        <p:txBody>
          <a:bodyPr wrap="square" rtlCol="0">
            <a:spAutoFit/>
          </a:bodyPr>
          <a:lstStyle/>
          <a:p>
            <a:r>
              <a:rPr lang="en-US" sz="1600" b="1" dirty="0" smtClean="0"/>
              <a:t>Envelope of RF signal</a:t>
            </a:r>
            <a:endParaRPr lang="en-US" sz="1600" b="1" dirty="0"/>
          </a:p>
        </p:txBody>
      </p:sp>
      <p:sp>
        <p:nvSpPr>
          <p:cNvPr id="16394" name="Textfeld 16393"/>
          <p:cNvSpPr txBox="1"/>
          <p:nvPr/>
        </p:nvSpPr>
        <p:spPr>
          <a:xfrm>
            <a:off x="2739815" y="1481879"/>
            <a:ext cx="1724173" cy="830997"/>
          </a:xfrm>
          <a:prstGeom prst="rect">
            <a:avLst/>
          </a:prstGeom>
          <a:noFill/>
        </p:spPr>
        <p:txBody>
          <a:bodyPr wrap="square" rtlCol="0">
            <a:spAutoFit/>
          </a:bodyPr>
          <a:lstStyle/>
          <a:p>
            <a:r>
              <a:rPr lang="en-US" sz="1600" dirty="0"/>
              <a:t>LO split by </a:t>
            </a:r>
            <a:r>
              <a:rPr lang="en-US" sz="1600" dirty="0" smtClean="0"/>
              <a:t>hybrid</a:t>
            </a:r>
          </a:p>
          <a:p>
            <a:r>
              <a:rPr lang="en-US" sz="1600" dirty="0" smtClean="0"/>
              <a:t>I/Q sampled by 2 ADCs</a:t>
            </a:r>
            <a:endParaRPr lang="en-US" sz="1600" dirty="0"/>
          </a:p>
        </p:txBody>
      </p:sp>
      <p:sp>
        <p:nvSpPr>
          <p:cNvPr id="16396" name="Textfeld 16395"/>
          <p:cNvSpPr txBox="1"/>
          <p:nvPr/>
        </p:nvSpPr>
        <p:spPr>
          <a:xfrm rot="16200000">
            <a:off x="-320526" y="2561089"/>
            <a:ext cx="1170513" cy="261610"/>
          </a:xfrm>
          <a:prstGeom prst="rect">
            <a:avLst/>
          </a:prstGeom>
          <a:noFill/>
        </p:spPr>
        <p:txBody>
          <a:bodyPr wrap="none" rtlCol="0">
            <a:spAutoFit/>
          </a:bodyPr>
          <a:lstStyle/>
          <a:p>
            <a:r>
              <a:rPr lang="en-US" sz="1050" dirty="0" smtClean="0">
                <a:solidFill>
                  <a:schemeClr val="tx1">
                    <a:lumMod val="50000"/>
                    <a:lumOff val="50000"/>
                  </a:schemeClr>
                </a:solidFill>
              </a:rPr>
              <a:t>[Hoffmann.2008]</a:t>
            </a:r>
            <a:endParaRPr lang="en-US" sz="1050" dirty="0">
              <a:solidFill>
                <a:schemeClr val="tx1">
                  <a:lumMod val="50000"/>
                  <a:lumOff val="50000"/>
                </a:schemeClr>
              </a:solidFill>
            </a:endParaRPr>
          </a:p>
        </p:txBody>
      </p:sp>
      <p:sp>
        <p:nvSpPr>
          <p:cNvPr id="58" name="Textfeld 57"/>
          <p:cNvSpPr txBox="1"/>
          <p:nvPr/>
        </p:nvSpPr>
        <p:spPr>
          <a:xfrm>
            <a:off x="7740352" y="3522494"/>
            <a:ext cx="1381957" cy="338554"/>
          </a:xfrm>
          <a:prstGeom prst="rect">
            <a:avLst/>
          </a:prstGeom>
          <a:noFill/>
        </p:spPr>
        <p:txBody>
          <a:bodyPr wrap="square" rtlCol="0">
            <a:spAutoFit/>
          </a:bodyPr>
          <a:lstStyle/>
          <a:p>
            <a:r>
              <a:rPr lang="en-US" sz="1600" b="1" dirty="0" smtClean="0"/>
              <a:t>RF signal</a:t>
            </a:r>
            <a:endParaRPr lang="en-US" sz="1600" b="1" dirty="0"/>
          </a:p>
        </p:txBody>
      </p:sp>
    </p:spTree>
    <p:extLst>
      <p:ext uri="{BB962C8B-B14F-4D97-AF65-F5344CB8AC3E}">
        <p14:creationId xmlns:p14="http://schemas.microsoft.com/office/powerpoint/2010/main" val="354213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Loop </a:t>
            </a:r>
          </a:p>
        </p:txBody>
      </p:sp>
      <p:sp>
        <p:nvSpPr>
          <p:cNvPr id="5" name="Inhaltsplatzhalter 4"/>
          <p:cNvSpPr>
            <a:spLocks noGrp="1"/>
          </p:cNvSpPr>
          <p:nvPr>
            <p:ph idx="1"/>
          </p:nvPr>
        </p:nvSpPr>
        <p:spPr/>
        <p:txBody>
          <a:bodyPr>
            <a:normAutofit/>
          </a:bodyPr>
          <a:lstStyle/>
          <a:p>
            <a:pPr marL="514350" indent="-514350">
              <a:buFont typeface="+mj-lt"/>
              <a:buAutoNum type="arabicPeriod"/>
            </a:pPr>
            <a:r>
              <a:rPr lang="en-US" sz="2400" dirty="0" smtClean="0"/>
              <a:t>Sensor (RF detection)</a:t>
            </a:r>
          </a:p>
          <a:p>
            <a:pPr marL="514350" indent="-514350">
              <a:buFont typeface="+mj-lt"/>
              <a:buAutoNum type="arabicPeriod"/>
            </a:pPr>
            <a:r>
              <a:rPr lang="en-US" sz="2400" b="1" dirty="0" smtClean="0"/>
              <a:t>Actuator (RF manipulation)</a:t>
            </a:r>
          </a:p>
          <a:p>
            <a:pPr marL="514350" indent="-514350">
              <a:buFont typeface="+mj-lt"/>
              <a:buAutoNum type="arabicPeriod"/>
            </a:pPr>
            <a:r>
              <a:rPr lang="en-US" sz="2400" dirty="0" smtClean="0"/>
              <a:t>Amplifier</a:t>
            </a:r>
          </a:p>
          <a:p>
            <a:pPr marL="514350" indent="-514350">
              <a:buFont typeface="+mj-lt"/>
              <a:buAutoNum type="arabicPeriod"/>
            </a:pPr>
            <a:r>
              <a:rPr lang="en-US" sz="2400" dirty="0" smtClean="0"/>
              <a:t>Cavity</a:t>
            </a:r>
            <a:endParaRPr lang="en-US" sz="2400" dirty="0"/>
          </a:p>
        </p:txBody>
      </p:sp>
      <p:grpSp>
        <p:nvGrpSpPr>
          <p:cNvPr id="9" name="Gruppieren 8"/>
          <p:cNvGrpSpPr/>
          <p:nvPr/>
        </p:nvGrpSpPr>
        <p:grpSpPr>
          <a:xfrm>
            <a:off x="300035" y="2132856"/>
            <a:ext cx="8616273" cy="4162587"/>
            <a:chOff x="300035" y="1846565"/>
            <a:chExt cx="8616273" cy="4162587"/>
          </a:xfrm>
        </p:grpSpPr>
        <p:sp>
          <p:nvSpPr>
            <p:cNvPr id="10" name="Rechteck 9"/>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11" name="Gleichschenkliges Dreieck 10"/>
            <p:cNvSpPr/>
            <p:nvPr/>
          </p:nvSpPr>
          <p:spPr>
            <a:xfrm rot="5400000">
              <a:off x="4389064" y="3681028"/>
              <a:ext cx="684076" cy="54006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13" name="Rechteck 12"/>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14" name="Rechteck 13"/>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15" name="Gerade Verbindung 14"/>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endCxn id="14"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a:stCxn id="14"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endCxn id="13" idx="2"/>
            </p:cNvCxnSpPr>
            <p:nvPr/>
          </p:nvCxnSpPr>
          <p:spPr>
            <a:xfrm flipH="1" flipV="1">
              <a:off x="2062483" y="4221088"/>
              <a:ext cx="9097" cy="13982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2" idx="6"/>
              <a:endCxn id="13"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3" idx="3"/>
              <a:endCxn id="11"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11" idx="0"/>
            </p:cNvCxnSpPr>
            <p:nvPr/>
          </p:nvCxnSpPr>
          <p:spPr>
            <a:xfrm>
              <a:off x="5001132" y="3951058"/>
              <a:ext cx="191112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6912260" y="2995210"/>
              <a:ext cx="0" cy="95171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22"/>
            <p:cNvCxnSpPr>
              <a:stCxn id="10"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4" name="Gerade Verbindung 23"/>
            <p:cNvCxnSpPr>
              <a:endCxn id="10"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Gerade Verbindung mit Pfeil 25"/>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28" name="Grafik 27"/>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29" name="Grafik 28"/>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30" name="Grafik 2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31" name="Grafik 30"/>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32" name="Grafik 31"/>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33" name="Textfeld 32"/>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34" name="Ellipse 33"/>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 Verbindung mit Pfeil 34"/>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37" name="Textfeld 36"/>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38" name="Rechteck 37"/>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39" name="Gerade Verbindung 38"/>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 name="Foliennummernplatzhalter 3"/>
          <p:cNvSpPr>
            <a:spLocks noGrp="1"/>
          </p:cNvSpPr>
          <p:nvPr>
            <p:ph type="sldNum" sz="quarter" idx="4"/>
          </p:nvPr>
        </p:nvSpPr>
        <p:spPr/>
        <p:txBody>
          <a:bodyPr/>
          <a:lstStyle/>
          <a:p>
            <a:fld id="{BA9B540C-44DA-4F69-89C9-7C84606640D3}" type="slidenum">
              <a:rPr lang="en-US" smtClean="0"/>
              <a:pPr/>
              <a:t>14</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896027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manipulation</a:t>
            </a:r>
          </a:p>
        </p:txBody>
      </p:sp>
      <p:sp>
        <p:nvSpPr>
          <p:cNvPr id="3" name="Inhaltsplatzhalter 2"/>
          <p:cNvSpPr>
            <a:spLocks noGrp="1"/>
          </p:cNvSpPr>
          <p:nvPr>
            <p:ph idx="1"/>
          </p:nvPr>
        </p:nvSpPr>
        <p:spPr/>
        <p:txBody>
          <a:bodyPr>
            <a:normAutofit/>
          </a:bodyPr>
          <a:lstStyle/>
          <a:p>
            <a:r>
              <a:rPr lang="en-US" sz="2000" dirty="0" smtClean="0"/>
              <a:t>Up conversion using vector modulator</a:t>
            </a:r>
          </a:p>
          <a:p>
            <a:pPr lvl="1"/>
            <a:r>
              <a:rPr lang="en-US" sz="1800" dirty="0" smtClean="0"/>
              <a:t>MO signal split to 0</a:t>
            </a:r>
            <a:r>
              <a:rPr lang="en-US" sz="1800" baseline="30000" dirty="0" smtClean="0"/>
              <a:t>o</a:t>
            </a:r>
            <a:r>
              <a:rPr lang="en-US" sz="1800" dirty="0" smtClean="0"/>
              <a:t> and 90</a:t>
            </a:r>
            <a:r>
              <a:rPr lang="en-US" sz="1800" baseline="30000" dirty="0" smtClean="0"/>
              <a:t>o</a:t>
            </a:r>
          </a:p>
          <a:p>
            <a:r>
              <a:rPr lang="en-US" sz="2000" dirty="0" smtClean="0"/>
              <a:t>VM with bandwidth </a:t>
            </a:r>
            <a:r>
              <a:rPr lang="en-US" sz="2000" dirty="0"/>
              <a:t>usually tens of MHz (&gt;&gt; cavity BW)</a:t>
            </a:r>
          </a:p>
        </p:txBody>
      </p:sp>
      <p:pic>
        <p:nvPicPr>
          <p:cNvPr id="61" name="Grafik 60"/>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5098104" y="2348880"/>
            <a:ext cx="3578352" cy="505968"/>
          </a:xfrm>
          <a:prstGeom prst="rect">
            <a:avLst/>
          </a:prstGeom>
        </p:spPr>
      </p:pic>
      <p:pic>
        <p:nvPicPr>
          <p:cNvPr id="14336" name="Grafik 14335"/>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5098104" y="3260361"/>
            <a:ext cx="3122365" cy="1129855"/>
          </a:xfrm>
          <a:prstGeom prst="rect">
            <a:avLst/>
          </a:prstGeom>
        </p:spPr>
      </p:pic>
      <p:sp>
        <p:nvSpPr>
          <p:cNvPr id="29" name="Ellipse 28"/>
          <p:cNvSpPr/>
          <p:nvPr/>
        </p:nvSpPr>
        <p:spPr>
          <a:xfrm>
            <a:off x="617499" y="4003323"/>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30" name="Rechteck 29"/>
          <p:cNvSpPr/>
          <p:nvPr/>
        </p:nvSpPr>
        <p:spPr>
          <a:xfrm>
            <a:off x="1547664" y="3967319"/>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cxnSp>
        <p:nvCxnSpPr>
          <p:cNvPr id="31" name="Gerade Verbindung mit Pfeil 30"/>
          <p:cNvCxnSpPr>
            <a:endCxn id="30" idx="2"/>
          </p:cNvCxnSpPr>
          <p:nvPr/>
        </p:nvCxnSpPr>
        <p:spPr>
          <a:xfrm flipH="1" flipV="1">
            <a:off x="2062483" y="4507379"/>
            <a:ext cx="9097" cy="9018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stCxn id="29" idx="6"/>
            <a:endCxn id="30" idx="1"/>
          </p:cNvCxnSpPr>
          <p:nvPr/>
        </p:nvCxnSpPr>
        <p:spPr>
          <a:xfrm>
            <a:off x="1121555" y="4237349"/>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30" idx="3"/>
          </p:cNvCxnSpPr>
          <p:nvPr/>
        </p:nvCxnSpPr>
        <p:spPr>
          <a:xfrm>
            <a:off x="2577301" y="4237349"/>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300035" y="4581720"/>
            <a:ext cx="1138984" cy="646331"/>
          </a:xfrm>
          <a:prstGeom prst="rect">
            <a:avLst/>
          </a:prstGeom>
          <a:noFill/>
        </p:spPr>
        <p:txBody>
          <a:bodyPr wrap="square" rtlCol="0">
            <a:spAutoFit/>
          </a:bodyPr>
          <a:lstStyle/>
          <a:p>
            <a:r>
              <a:rPr lang="en-US" dirty="0" smtClean="0"/>
              <a:t>Master Oscillator</a:t>
            </a:r>
            <a:endParaRPr lang="en-US" dirty="0"/>
          </a:p>
        </p:txBody>
      </p:sp>
      <p:pic>
        <p:nvPicPr>
          <p:cNvPr id="35" name="Grafik 34"/>
          <p:cNvPicPr>
            <a:picLocks noChangeAspect="1"/>
          </p:cNvPicPr>
          <p:nvPr>
            <p:custDataLst>
              <p:tags r:id="rId3"/>
            </p:custDataLst>
          </p:nvPr>
        </p:nvPicPr>
        <p:blipFill>
          <a:blip r:embed="rId18" cstate="screen">
            <a:extLst>
              <a:ext uri="{28A0092B-C50C-407E-A947-70E740481C1C}">
                <a14:useLocalDpi xmlns:a14="http://schemas.microsoft.com/office/drawing/2010/main" val="0"/>
              </a:ext>
            </a:extLst>
          </a:blip>
          <a:stretch>
            <a:fillRect/>
          </a:stretch>
        </p:blipFill>
        <p:spPr>
          <a:xfrm>
            <a:off x="530537" y="3649551"/>
            <a:ext cx="620649" cy="138303"/>
          </a:xfrm>
          <a:prstGeom prst="rect">
            <a:avLst/>
          </a:prstGeom>
        </p:spPr>
      </p:pic>
      <p:pic>
        <p:nvPicPr>
          <p:cNvPr id="14337" name="Grafik 14336"/>
          <p:cNvPicPr>
            <a:picLocks noChangeAspect="1"/>
          </p:cNvPicPr>
          <p:nvPr>
            <p:custDataLst>
              <p:tags r:id="rId4"/>
            </p:custDataLst>
          </p:nvPr>
        </p:nvPicPr>
        <p:blipFill>
          <a:blip r:embed="rId19" cstate="screen">
            <a:extLst>
              <a:ext uri="{28A0092B-C50C-407E-A947-70E740481C1C}">
                <a14:useLocalDpi xmlns:a14="http://schemas.microsoft.com/office/drawing/2010/main" val="0"/>
              </a:ext>
            </a:extLst>
          </a:blip>
          <a:stretch>
            <a:fillRect/>
          </a:stretch>
        </p:blipFill>
        <p:spPr>
          <a:xfrm>
            <a:off x="2737742" y="3871343"/>
            <a:ext cx="2003204" cy="191951"/>
          </a:xfrm>
          <a:prstGeom prst="rect">
            <a:avLst/>
          </a:prstGeom>
        </p:spPr>
      </p:pic>
      <p:pic>
        <p:nvPicPr>
          <p:cNvPr id="37" name="Grafik 36"/>
          <p:cNvPicPr>
            <a:picLocks noChangeAspect="1"/>
          </p:cNvPicPr>
          <p:nvPr>
            <p:custDataLst>
              <p:tags r:id="rId5"/>
            </p:custDataLst>
          </p:nvPr>
        </p:nvPicPr>
        <p:blipFill>
          <a:blip r:embed="rId20" cstate="screen">
            <a:extLst>
              <a:ext uri="{28A0092B-C50C-407E-A947-70E740481C1C}">
                <a14:useLocalDpi xmlns:a14="http://schemas.microsoft.com/office/drawing/2010/main" val="0"/>
              </a:ext>
            </a:extLst>
          </a:blip>
          <a:stretch>
            <a:fillRect/>
          </a:stretch>
        </p:blipFill>
        <p:spPr>
          <a:xfrm>
            <a:off x="2159732" y="4965541"/>
            <a:ext cx="644652" cy="176022"/>
          </a:xfrm>
          <a:prstGeom prst="rect">
            <a:avLst/>
          </a:prstGeom>
        </p:spPr>
      </p:pic>
      <p:sp>
        <p:nvSpPr>
          <p:cNvPr id="14339" name="Rechteck 14338"/>
          <p:cNvSpPr/>
          <p:nvPr/>
        </p:nvSpPr>
        <p:spPr>
          <a:xfrm>
            <a:off x="2371783" y="2240868"/>
            <a:ext cx="2376264" cy="916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0" name="Rechteck 14339"/>
          <p:cNvSpPr/>
          <p:nvPr/>
        </p:nvSpPr>
        <p:spPr>
          <a:xfrm>
            <a:off x="2479795" y="2384884"/>
            <a:ext cx="360040" cy="598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46" name="Gruppieren 14345"/>
          <p:cNvGrpSpPr/>
          <p:nvPr/>
        </p:nvGrpSpPr>
        <p:grpSpPr>
          <a:xfrm>
            <a:off x="3303383" y="2384884"/>
            <a:ext cx="233538" cy="253698"/>
            <a:chOff x="6547716" y="3465004"/>
            <a:chExt cx="233538" cy="253698"/>
          </a:xfrm>
        </p:grpSpPr>
        <p:sp>
          <p:nvSpPr>
            <p:cNvPr id="14341" name="Ellipse 14340"/>
            <p:cNvSpPr/>
            <p:nvPr/>
          </p:nvSpPr>
          <p:spPr>
            <a:xfrm>
              <a:off x="6547716" y="3465004"/>
              <a:ext cx="233538" cy="253698"/>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43" name="Gerade Verbindung 14342"/>
            <p:cNvCxnSpPr>
              <a:stCxn id="14341" idx="1"/>
              <a:endCxn id="14341" idx="5"/>
            </p:cNvCxnSpPr>
            <p:nvPr/>
          </p:nvCxnSpPr>
          <p:spPr>
            <a:xfrm>
              <a:off x="6581917" y="3502157"/>
              <a:ext cx="165136" cy="179392"/>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45" name="Gerade Verbindung 14344"/>
            <p:cNvCxnSpPr>
              <a:stCxn id="14341" idx="3"/>
              <a:endCxn id="14341" idx="7"/>
            </p:cNvCxnSpPr>
            <p:nvPr/>
          </p:nvCxnSpPr>
          <p:spPr>
            <a:xfrm flipV="1">
              <a:off x="6581917" y="3502157"/>
              <a:ext cx="165136" cy="179392"/>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uppieren 49"/>
          <p:cNvGrpSpPr/>
          <p:nvPr/>
        </p:nvGrpSpPr>
        <p:grpSpPr>
          <a:xfrm>
            <a:off x="3686417" y="2704014"/>
            <a:ext cx="233538" cy="253698"/>
            <a:chOff x="6547716" y="3465004"/>
            <a:chExt cx="233538" cy="253698"/>
          </a:xfrm>
        </p:grpSpPr>
        <p:sp>
          <p:nvSpPr>
            <p:cNvPr id="51" name="Ellipse 50"/>
            <p:cNvSpPr/>
            <p:nvPr/>
          </p:nvSpPr>
          <p:spPr>
            <a:xfrm>
              <a:off x="6547716" y="3465004"/>
              <a:ext cx="233538" cy="253698"/>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Gerade Verbindung 51"/>
            <p:cNvCxnSpPr>
              <a:stCxn id="51" idx="1"/>
              <a:endCxn id="51" idx="5"/>
            </p:cNvCxnSpPr>
            <p:nvPr/>
          </p:nvCxnSpPr>
          <p:spPr>
            <a:xfrm>
              <a:off x="6581917" y="3502157"/>
              <a:ext cx="165136" cy="179392"/>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a:stCxn id="51" idx="3"/>
              <a:endCxn id="51" idx="7"/>
            </p:cNvCxnSpPr>
            <p:nvPr/>
          </p:nvCxnSpPr>
          <p:spPr>
            <a:xfrm flipV="1">
              <a:off x="6581917" y="3502157"/>
              <a:ext cx="165136" cy="179392"/>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4347" name="Grafik 14346"/>
          <p:cNvPicPr>
            <a:picLocks noChangeAspect="1"/>
          </p:cNvPicPr>
          <p:nvPr>
            <p:custDataLst>
              <p:tags r:id="rId6"/>
            </p:custDataLst>
          </p:nvPr>
        </p:nvPicPr>
        <p:blipFill>
          <a:blip r:embed="rId21" cstate="screen">
            <a:extLst>
              <a:ext uri="{28A0092B-C50C-407E-A947-70E740481C1C}">
                <a14:useLocalDpi xmlns:a14="http://schemas.microsoft.com/office/drawing/2010/main" val="0"/>
              </a:ext>
            </a:extLst>
          </a:blip>
          <a:stretch>
            <a:fillRect/>
          </a:stretch>
        </p:blipFill>
        <p:spPr>
          <a:xfrm>
            <a:off x="2634362" y="2466796"/>
            <a:ext cx="169469" cy="151181"/>
          </a:xfrm>
          <a:prstGeom prst="rect">
            <a:avLst/>
          </a:prstGeom>
        </p:spPr>
      </p:pic>
      <p:pic>
        <p:nvPicPr>
          <p:cNvPr id="14348" name="Grafik 14347"/>
          <p:cNvPicPr>
            <a:picLocks noChangeAspect="1"/>
          </p:cNvPicPr>
          <p:nvPr>
            <p:custDataLst>
              <p:tags r:id="rId7"/>
            </p:custDataLst>
          </p:nvPr>
        </p:nvPicPr>
        <p:blipFill>
          <a:blip r:embed="rId22" cstate="screen">
            <a:extLst>
              <a:ext uri="{28A0092B-C50C-407E-A947-70E740481C1C}">
                <a14:useLocalDpi xmlns:a14="http://schemas.microsoft.com/office/drawing/2010/main" val="0"/>
              </a:ext>
            </a:extLst>
          </a:blip>
          <a:stretch>
            <a:fillRect/>
          </a:stretch>
        </p:blipFill>
        <p:spPr>
          <a:xfrm>
            <a:off x="2532518" y="2736018"/>
            <a:ext cx="271313" cy="151181"/>
          </a:xfrm>
          <a:prstGeom prst="rect">
            <a:avLst/>
          </a:prstGeom>
        </p:spPr>
      </p:pic>
      <p:pic>
        <p:nvPicPr>
          <p:cNvPr id="14349" name="Grafik 14348"/>
          <p:cNvPicPr>
            <a:picLocks noChangeAspect="1"/>
          </p:cNvPicPr>
          <p:nvPr>
            <p:custDataLst>
              <p:tags r:id="rId8"/>
            </p:custDataLst>
          </p:nvPr>
        </p:nvPicPr>
        <p:blipFill>
          <a:blip r:embed="rId23" cstate="screen">
            <a:extLst>
              <a:ext uri="{28A0092B-C50C-407E-A947-70E740481C1C}">
                <a14:useLocalDpi xmlns:a14="http://schemas.microsoft.com/office/drawing/2010/main" val="0"/>
              </a:ext>
            </a:extLst>
          </a:blip>
          <a:stretch>
            <a:fillRect/>
          </a:stretch>
        </p:blipFill>
        <p:spPr>
          <a:xfrm>
            <a:off x="2911843" y="2312876"/>
            <a:ext cx="237744" cy="137770"/>
          </a:xfrm>
          <a:prstGeom prst="rect">
            <a:avLst/>
          </a:prstGeom>
        </p:spPr>
      </p:pic>
      <p:pic>
        <p:nvPicPr>
          <p:cNvPr id="14350" name="Grafik 14349"/>
          <p:cNvPicPr>
            <a:picLocks noChangeAspect="1"/>
          </p:cNvPicPr>
          <p:nvPr>
            <p:custDataLst>
              <p:tags r:id="rId9"/>
            </p:custDataLst>
          </p:nvPr>
        </p:nvPicPr>
        <p:blipFill>
          <a:blip r:embed="rId24" cstate="screen">
            <a:extLst>
              <a:ext uri="{28A0092B-C50C-407E-A947-70E740481C1C}">
                <a14:useLocalDpi xmlns:a14="http://schemas.microsoft.com/office/drawing/2010/main" val="0"/>
              </a:ext>
            </a:extLst>
          </a:blip>
          <a:stretch>
            <a:fillRect/>
          </a:stretch>
        </p:blipFill>
        <p:spPr>
          <a:xfrm>
            <a:off x="2904958" y="2687441"/>
            <a:ext cx="258913" cy="93487"/>
          </a:xfrm>
          <a:prstGeom prst="rect">
            <a:avLst/>
          </a:prstGeom>
        </p:spPr>
      </p:pic>
      <p:cxnSp>
        <p:nvCxnSpPr>
          <p:cNvPr id="14352" name="Gerade Verbindung mit Pfeil 14351"/>
          <p:cNvCxnSpPr>
            <a:endCxn id="14341" idx="2"/>
          </p:cNvCxnSpPr>
          <p:nvPr/>
        </p:nvCxnSpPr>
        <p:spPr>
          <a:xfrm>
            <a:off x="2839835" y="2511733"/>
            <a:ext cx="463548" cy="0"/>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Gerade Verbindung mit Pfeil 62"/>
          <p:cNvCxnSpPr>
            <a:endCxn id="51" idx="2"/>
          </p:cNvCxnSpPr>
          <p:nvPr/>
        </p:nvCxnSpPr>
        <p:spPr>
          <a:xfrm flipV="1">
            <a:off x="2839835" y="2830863"/>
            <a:ext cx="846582" cy="723"/>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9" name="Gruppieren 38"/>
          <p:cNvGrpSpPr/>
          <p:nvPr/>
        </p:nvGrpSpPr>
        <p:grpSpPr>
          <a:xfrm>
            <a:off x="4243991" y="2384884"/>
            <a:ext cx="360040" cy="598290"/>
            <a:chOff x="7488324" y="3465004"/>
            <a:chExt cx="360040" cy="598290"/>
          </a:xfrm>
        </p:grpSpPr>
        <p:sp>
          <p:nvSpPr>
            <p:cNvPr id="66" name="Rechteck 65"/>
            <p:cNvSpPr/>
            <p:nvPr/>
          </p:nvSpPr>
          <p:spPr>
            <a:xfrm>
              <a:off x="7488324" y="3465004"/>
              <a:ext cx="360040" cy="598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6" name="Grafik 14355"/>
            <p:cNvPicPr>
              <a:picLocks noChangeAspect="1"/>
            </p:cNvPicPr>
            <p:nvPr>
              <p:custDataLst>
                <p:tags r:id="rId13"/>
              </p:custDataLst>
            </p:nvPr>
          </p:nvPicPr>
          <p:blipFill>
            <a:blip r:embed="rId25" cstate="screen">
              <a:extLst>
                <a:ext uri="{28A0092B-C50C-407E-A947-70E740481C1C}">
                  <a14:useLocalDpi xmlns:a14="http://schemas.microsoft.com/office/drawing/2010/main" val="0"/>
                </a:ext>
              </a:extLst>
            </a:blip>
            <a:stretch>
              <a:fillRect/>
            </a:stretch>
          </p:blipFill>
          <p:spPr>
            <a:xfrm>
              <a:off x="7596336" y="3651700"/>
              <a:ext cx="149252" cy="209348"/>
            </a:xfrm>
            <a:prstGeom prst="rect">
              <a:avLst/>
            </a:prstGeom>
          </p:spPr>
        </p:pic>
      </p:grpSp>
      <p:cxnSp>
        <p:nvCxnSpPr>
          <p:cNvPr id="78" name="Gerade Verbindung mit Pfeil 77"/>
          <p:cNvCxnSpPr/>
          <p:nvPr/>
        </p:nvCxnSpPr>
        <p:spPr>
          <a:xfrm>
            <a:off x="3536921" y="2511733"/>
            <a:ext cx="707070" cy="0"/>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Gerade Verbindung mit Pfeil 78"/>
          <p:cNvCxnSpPr>
            <a:stCxn id="51" idx="6"/>
          </p:cNvCxnSpPr>
          <p:nvPr/>
        </p:nvCxnSpPr>
        <p:spPr>
          <a:xfrm>
            <a:off x="3919955" y="2830863"/>
            <a:ext cx="324036" cy="723"/>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p:nvPr/>
        </p:nvCxnSpPr>
        <p:spPr>
          <a:xfrm>
            <a:off x="1975739" y="2655419"/>
            <a:ext cx="396044" cy="0"/>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a:off x="4604031" y="2676254"/>
            <a:ext cx="494073" cy="0"/>
          </a:xfrm>
          <a:prstGeom prst="straightConnector1">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Gerade Verbindung mit Pfeil 92"/>
          <p:cNvCxnSpPr>
            <a:endCxn id="14341" idx="4"/>
          </p:cNvCxnSpPr>
          <p:nvPr/>
        </p:nvCxnSpPr>
        <p:spPr>
          <a:xfrm flipV="1">
            <a:off x="3420152" y="2638582"/>
            <a:ext cx="0" cy="9460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Gerade Verbindung mit Pfeil 95"/>
          <p:cNvCxnSpPr/>
          <p:nvPr/>
        </p:nvCxnSpPr>
        <p:spPr>
          <a:xfrm flipV="1">
            <a:off x="3803186" y="2983174"/>
            <a:ext cx="0" cy="60148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6" name="Grafik 55"/>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252766" y="3429000"/>
            <a:ext cx="95098" cy="136550"/>
          </a:xfrm>
          <a:prstGeom prst="rect">
            <a:avLst/>
          </a:prstGeom>
        </p:spPr>
      </p:pic>
      <p:pic>
        <p:nvPicPr>
          <p:cNvPr id="57" name="Grafik 56"/>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3851920" y="3427360"/>
            <a:ext cx="141417" cy="181660"/>
          </a:xfrm>
          <a:prstGeom prst="rect">
            <a:avLst/>
          </a:prstGeom>
        </p:spPr>
      </p:pic>
      <p:pic>
        <p:nvPicPr>
          <p:cNvPr id="60" name="Grafik 59"/>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431540" y="2362517"/>
            <a:ext cx="1708099" cy="202387"/>
          </a:xfrm>
          <a:prstGeom prst="rect">
            <a:avLst/>
          </a:prstGeom>
        </p:spPr>
      </p:pic>
      <p:sp>
        <p:nvSpPr>
          <p:cNvPr id="5" name="Foliennummernplatzhalter 4"/>
          <p:cNvSpPr>
            <a:spLocks noGrp="1"/>
          </p:cNvSpPr>
          <p:nvPr>
            <p:ph type="sldNum" sz="quarter" idx="4"/>
          </p:nvPr>
        </p:nvSpPr>
        <p:spPr/>
        <p:txBody>
          <a:bodyPr/>
          <a:lstStyle/>
          <a:p>
            <a:fld id="{BA9B540C-44DA-4F69-89C9-7C84606640D3}" type="slidenum">
              <a:rPr lang="en-US" smtClean="0"/>
              <a:pPr/>
              <a:t>15</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679001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Loop </a:t>
            </a:r>
          </a:p>
        </p:txBody>
      </p:sp>
      <p:sp>
        <p:nvSpPr>
          <p:cNvPr id="5" name="Inhaltsplatzhalter 4"/>
          <p:cNvSpPr>
            <a:spLocks noGrp="1"/>
          </p:cNvSpPr>
          <p:nvPr>
            <p:ph idx="1"/>
          </p:nvPr>
        </p:nvSpPr>
        <p:spPr/>
        <p:txBody>
          <a:bodyPr>
            <a:normAutofit/>
          </a:bodyPr>
          <a:lstStyle/>
          <a:p>
            <a:pPr marL="514350" indent="-514350">
              <a:buFont typeface="+mj-lt"/>
              <a:buAutoNum type="arabicPeriod"/>
            </a:pPr>
            <a:r>
              <a:rPr lang="en-US" sz="2400" dirty="0" smtClean="0"/>
              <a:t>Sensor (RF detection)</a:t>
            </a:r>
          </a:p>
          <a:p>
            <a:pPr marL="514350" indent="-514350">
              <a:buFont typeface="+mj-lt"/>
              <a:buAutoNum type="arabicPeriod"/>
            </a:pPr>
            <a:r>
              <a:rPr lang="en-US" sz="2400" dirty="0" smtClean="0"/>
              <a:t>Actuator (RF manipulation)</a:t>
            </a:r>
          </a:p>
          <a:p>
            <a:pPr marL="514350" indent="-514350">
              <a:buFont typeface="+mj-lt"/>
              <a:buAutoNum type="arabicPeriod"/>
            </a:pPr>
            <a:r>
              <a:rPr lang="en-US" sz="2400" b="1" dirty="0" smtClean="0"/>
              <a:t>Amplifier</a:t>
            </a:r>
          </a:p>
          <a:p>
            <a:pPr marL="514350" indent="-514350">
              <a:buFont typeface="+mj-lt"/>
              <a:buAutoNum type="arabicPeriod"/>
            </a:pPr>
            <a:r>
              <a:rPr lang="en-US" sz="2400" dirty="0" smtClean="0"/>
              <a:t>Cavity</a:t>
            </a:r>
            <a:endParaRPr lang="en-US" sz="2400" dirty="0"/>
          </a:p>
        </p:txBody>
      </p:sp>
      <p:grpSp>
        <p:nvGrpSpPr>
          <p:cNvPr id="9" name="Gruppieren 8"/>
          <p:cNvGrpSpPr/>
          <p:nvPr/>
        </p:nvGrpSpPr>
        <p:grpSpPr>
          <a:xfrm>
            <a:off x="300035" y="2132856"/>
            <a:ext cx="8616273" cy="4162587"/>
            <a:chOff x="300035" y="1846565"/>
            <a:chExt cx="8616273" cy="4162587"/>
          </a:xfrm>
        </p:grpSpPr>
        <p:sp>
          <p:nvSpPr>
            <p:cNvPr id="10" name="Rechteck 9"/>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11" name="Gleichschenkliges Dreieck 10"/>
            <p:cNvSpPr/>
            <p:nvPr/>
          </p:nvSpPr>
          <p:spPr>
            <a:xfrm rot="5400000">
              <a:off x="4389064" y="3681028"/>
              <a:ext cx="684076" cy="54006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13" name="Rechteck 12"/>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14" name="Rechteck 13"/>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15" name="Gerade Verbindung 14"/>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endCxn id="14"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a:stCxn id="14"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endCxn id="13" idx="2"/>
            </p:cNvCxnSpPr>
            <p:nvPr/>
          </p:nvCxnSpPr>
          <p:spPr>
            <a:xfrm flipH="1" flipV="1">
              <a:off x="2062483" y="4221088"/>
              <a:ext cx="9097" cy="13982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2" idx="6"/>
              <a:endCxn id="13"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3" idx="3"/>
              <a:endCxn id="11"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11" idx="0"/>
            </p:cNvCxnSpPr>
            <p:nvPr/>
          </p:nvCxnSpPr>
          <p:spPr>
            <a:xfrm>
              <a:off x="5001132" y="3951058"/>
              <a:ext cx="191112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6912260" y="2995210"/>
              <a:ext cx="0" cy="95171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22"/>
            <p:cNvCxnSpPr>
              <a:stCxn id="10"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4" name="Gerade Verbindung 23"/>
            <p:cNvCxnSpPr>
              <a:endCxn id="10"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Gerade Verbindung mit Pfeil 25"/>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28" name="Grafik 27"/>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29" name="Grafik 28"/>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30" name="Grafik 2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31" name="Grafik 30"/>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32" name="Grafik 31"/>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33" name="Textfeld 32"/>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34" name="Ellipse 33"/>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 Verbindung mit Pfeil 34"/>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37" name="Textfeld 36"/>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38" name="Rechteck 37"/>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39" name="Gerade Verbindung 38"/>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 name="Foliennummernplatzhalter 3"/>
          <p:cNvSpPr>
            <a:spLocks noGrp="1"/>
          </p:cNvSpPr>
          <p:nvPr>
            <p:ph type="sldNum" sz="quarter" idx="4"/>
          </p:nvPr>
        </p:nvSpPr>
        <p:spPr/>
        <p:txBody>
          <a:bodyPr/>
          <a:lstStyle/>
          <a:p>
            <a:fld id="{BA9B540C-44DA-4F69-89C9-7C84606640D3}" type="slidenum">
              <a:rPr lang="en-US" smtClean="0"/>
              <a:pPr/>
              <a:t>16</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487688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Amplifier Example: Klystron</a:t>
            </a:r>
            <a:endParaRPr lang="en-US" sz="2800" dirty="0"/>
          </a:p>
        </p:txBody>
      </p:sp>
      <p:sp>
        <p:nvSpPr>
          <p:cNvPr id="3" name="Inhaltsplatzhalter 2"/>
          <p:cNvSpPr>
            <a:spLocks noGrp="1"/>
          </p:cNvSpPr>
          <p:nvPr>
            <p:ph idx="1"/>
          </p:nvPr>
        </p:nvSpPr>
        <p:spPr/>
        <p:txBody>
          <a:bodyPr>
            <a:normAutofit/>
          </a:bodyPr>
          <a:lstStyle/>
          <a:p>
            <a:r>
              <a:rPr lang="en-US" sz="2000" dirty="0" smtClean="0"/>
              <a:t>Non-linear behavior in amplitude (e.g. saturation at max. output) and phase</a:t>
            </a:r>
          </a:p>
          <a:p>
            <a:r>
              <a:rPr lang="en-US" sz="2000" dirty="0" smtClean="0"/>
              <a:t>Linearization </a:t>
            </a:r>
            <a:r>
              <a:rPr lang="en-US" sz="2000" dirty="0"/>
              <a:t>of static characteristic </a:t>
            </a:r>
            <a:r>
              <a:rPr lang="en-US" sz="2000" dirty="0" smtClean="0"/>
              <a:t>curve</a:t>
            </a:r>
          </a:p>
          <a:p>
            <a:r>
              <a:rPr lang="en-US" sz="2000" dirty="0" smtClean="0"/>
              <a:t>Bandwidth usually tens of MHz (&gt;&gt; cavity BW)</a:t>
            </a:r>
            <a:endParaRPr lang="en-US" sz="2000"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39" y="2276872"/>
            <a:ext cx="4343824" cy="161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3548" y="4905164"/>
            <a:ext cx="3903344" cy="140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676" y="2852937"/>
            <a:ext cx="335380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151945" y="1727520"/>
            <a:ext cx="1710810" cy="369332"/>
          </a:xfrm>
          <a:prstGeom prst="rect">
            <a:avLst/>
          </a:prstGeom>
          <a:noFill/>
        </p:spPr>
        <p:txBody>
          <a:bodyPr wrap="square" rtlCol="0">
            <a:spAutoFit/>
          </a:bodyPr>
          <a:lstStyle/>
          <a:p>
            <a:r>
              <a:rPr lang="en-US" dirty="0" smtClean="0"/>
              <a:t>Characterization</a:t>
            </a:r>
            <a:endParaRPr lang="en-US" dirty="0"/>
          </a:p>
        </p:txBody>
      </p:sp>
      <p:cxnSp>
        <p:nvCxnSpPr>
          <p:cNvPr id="6" name="Gerade Verbindung mit Pfeil 5"/>
          <p:cNvCxnSpPr>
            <a:stCxn id="4" idx="3"/>
          </p:cNvCxnSpPr>
          <p:nvPr/>
        </p:nvCxnSpPr>
        <p:spPr>
          <a:xfrm flipH="1">
            <a:off x="7448089" y="1912186"/>
            <a:ext cx="414666" cy="1291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5395861" y="2483604"/>
            <a:ext cx="1385764" cy="369332"/>
          </a:xfrm>
          <a:prstGeom prst="rect">
            <a:avLst/>
          </a:prstGeom>
          <a:noFill/>
        </p:spPr>
        <p:txBody>
          <a:bodyPr wrap="none" rtlCol="0">
            <a:spAutoFit/>
          </a:bodyPr>
          <a:lstStyle/>
          <a:p>
            <a:r>
              <a:rPr lang="en-US" dirty="0" smtClean="0"/>
              <a:t>Linearization</a:t>
            </a:r>
            <a:endParaRPr lang="en-US" dirty="0"/>
          </a:p>
        </p:txBody>
      </p:sp>
      <p:cxnSp>
        <p:nvCxnSpPr>
          <p:cNvPr id="11" name="Gerade Verbindung mit Pfeil 10"/>
          <p:cNvCxnSpPr>
            <a:stCxn id="8" idx="3"/>
          </p:cNvCxnSpPr>
          <p:nvPr/>
        </p:nvCxnSpPr>
        <p:spPr>
          <a:xfrm>
            <a:off x="6781625" y="2668270"/>
            <a:ext cx="249763" cy="1476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6983541" y="5481228"/>
            <a:ext cx="684803" cy="369332"/>
          </a:xfrm>
          <a:prstGeom prst="rect">
            <a:avLst/>
          </a:prstGeom>
          <a:solidFill>
            <a:schemeClr val="bg1"/>
          </a:solidFill>
        </p:spPr>
        <p:txBody>
          <a:bodyPr wrap="none" rtlCol="0">
            <a:spAutoFit/>
          </a:bodyPr>
          <a:lstStyle/>
          <a:p>
            <a:r>
              <a:rPr lang="en-US" dirty="0" smtClean="0"/>
              <a:t>Input</a:t>
            </a:r>
            <a:endParaRPr lang="en-US" dirty="0"/>
          </a:p>
        </p:txBody>
      </p:sp>
      <p:sp>
        <p:nvSpPr>
          <p:cNvPr id="14" name="Textfeld 13"/>
          <p:cNvSpPr txBox="1"/>
          <p:nvPr/>
        </p:nvSpPr>
        <p:spPr>
          <a:xfrm rot="16200000">
            <a:off x="5147303" y="3960529"/>
            <a:ext cx="856325" cy="369332"/>
          </a:xfrm>
          <a:prstGeom prst="rect">
            <a:avLst/>
          </a:prstGeom>
          <a:solidFill>
            <a:schemeClr val="bg1"/>
          </a:solidFill>
        </p:spPr>
        <p:txBody>
          <a:bodyPr wrap="none" rtlCol="0">
            <a:spAutoFit/>
          </a:bodyPr>
          <a:lstStyle/>
          <a:p>
            <a:r>
              <a:rPr lang="en-US" dirty="0" smtClean="0"/>
              <a:t>Output</a:t>
            </a:r>
            <a:endParaRPr lang="en-US" dirty="0"/>
          </a:p>
        </p:txBody>
      </p:sp>
      <p:sp>
        <p:nvSpPr>
          <p:cNvPr id="15" name="Textfeld 14"/>
          <p:cNvSpPr txBox="1"/>
          <p:nvPr/>
        </p:nvSpPr>
        <p:spPr>
          <a:xfrm>
            <a:off x="5148064" y="5952941"/>
            <a:ext cx="3766649" cy="400110"/>
          </a:xfrm>
          <a:prstGeom prst="rect">
            <a:avLst/>
          </a:prstGeom>
          <a:noFill/>
        </p:spPr>
        <p:txBody>
          <a:bodyPr wrap="square" rtlCol="0">
            <a:spAutoFit/>
          </a:bodyPr>
          <a:lstStyle/>
          <a:p>
            <a:r>
              <a:rPr lang="en-US" sz="1000" dirty="0" smtClean="0">
                <a:solidFill>
                  <a:schemeClr val="tx1">
                    <a:lumMod val="50000"/>
                    <a:lumOff val="50000"/>
                  </a:schemeClr>
                </a:solidFill>
              </a:rPr>
              <a:t>Examples: See PhD Thesis  M. </a:t>
            </a:r>
            <a:r>
              <a:rPr lang="en-US" sz="1000" dirty="0" err="1" smtClean="0">
                <a:solidFill>
                  <a:schemeClr val="tx1">
                    <a:lumMod val="50000"/>
                    <a:lumOff val="50000"/>
                  </a:schemeClr>
                </a:solidFill>
              </a:rPr>
              <a:t>Omet</a:t>
            </a:r>
            <a:r>
              <a:rPr lang="en-US" sz="1000" dirty="0" smtClean="0">
                <a:solidFill>
                  <a:schemeClr val="tx1">
                    <a:lumMod val="50000"/>
                    <a:lumOff val="50000"/>
                  </a:schemeClr>
                </a:solidFill>
              </a:rPr>
              <a:t>, KEK, 2014</a:t>
            </a:r>
          </a:p>
          <a:p>
            <a:r>
              <a:rPr lang="en-US" sz="1000" dirty="0" smtClean="0">
                <a:solidFill>
                  <a:schemeClr val="tx1">
                    <a:lumMod val="50000"/>
                    <a:lumOff val="50000"/>
                  </a:schemeClr>
                </a:solidFill>
              </a:rPr>
              <a:t>http</a:t>
            </a:r>
            <a:r>
              <a:rPr lang="en-US" sz="1000" dirty="0">
                <a:solidFill>
                  <a:schemeClr val="tx1">
                    <a:lumMod val="50000"/>
                    <a:lumOff val="50000"/>
                  </a:schemeClr>
                </a:solidFill>
              </a:rPr>
              <a:t>://</a:t>
            </a:r>
            <a:r>
              <a:rPr lang="en-US" sz="1000" dirty="0" smtClean="0">
                <a:solidFill>
                  <a:schemeClr val="tx1">
                    <a:lumMod val="50000"/>
                    <a:lumOff val="50000"/>
                  </a:schemeClr>
                </a:solidFill>
              </a:rPr>
              <a:t>www-lib.kek.jp/cgi-bin/kiss_prepri.v8?KN=201424001&amp;OF=8</a:t>
            </a:r>
            <a:r>
              <a:rPr lang="en-US" sz="1000" dirty="0">
                <a:solidFill>
                  <a:schemeClr val="tx1">
                    <a:lumMod val="50000"/>
                    <a:lumOff val="50000"/>
                  </a:schemeClr>
                </a:solidFill>
              </a:rPr>
              <a:t>.</a:t>
            </a:r>
          </a:p>
        </p:txBody>
      </p:sp>
      <p:sp>
        <p:nvSpPr>
          <p:cNvPr id="9" name="Foliennummernplatzhalter 8"/>
          <p:cNvSpPr>
            <a:spLocks noGrp="1"/>
          </p:cNvSpPr>
          <p:nvPr>
            <p:ph type="sldNum" sz="quarter" idx="4"/>
          </p:nvPr>
        </p:nvSpPr>
        <p:spPr>
          <a:xfrm>
            <a:off x="8397717" y="6448251"/>
            <a:ext cx="648072" cy="365125"/>
          </a:xfrm>
        </p:spPr>
        <p:txBody>
          <a:bodyPr/>
          <a:lstStyle/>
          <a:p>
            <a:fld id="{BA9B540C-44DA-4F69-89C9-7C84606640D3}" type="slidenum">
              <a:rPr lang="en-US" smtClean="0"/>
              <a:pPr/>
              <a:t>17</a:t>
            </a:fld>
            <a:endParaRPr lang="en-US" dirty="0"/>
          </a:p>
        </p:txBody>
      </p:sp>
      <p:sp>
        <p:nvSpPr>
          <p:cNvPr id="13" name="Fußzeilenplatzhalter 1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25" name="Gleichschenkliges Dreieck 24"/>
          <p:cNvSpPr/>
          <p:nvPr/>
        </p:nvSpPr>
        <p:spPr>
          <a:xfrm rot="5400000">
            <a:off x="4389064" y="3969060"/>
            <a:ext cx="684076" cy="54006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Gerade Verbindung mit Pfeil 25"/>
          <p:cNvCxnSpPr>
            <a:endCxn id="25" idx="3"/>
          </p:cNvCxnSpPr>
          <p:nvPr/>
        </p:nvCxnSpPr>
        <p:spPr>
          <a:xfrm>
            <a:off x="4031940" y="4239090"/>
            <a:ext cx="42913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26"/>
          <p:cNvCxnSpPr>
            <a:stCxn id="25" idx="0"/>
          </p:cNvCxnSpPr>
          <p:nvPr/>
        </p:nvCxnSpPr>
        <p:spPr>
          <a:xfrm>
            <a:off x="5001132" y="4239090"/>
            <a:ext cx="326952" cy="0"/>
          </a:xfrm>
          <a:prstGeom prst="line">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135383" y="4687466"/>
            <a:ext cx="1074333" cy="369332"/>
          </a:xfrm>
          <a:prstGeom prst="rect">
            <a:avLst/>
          </a:prstGeom>
          <a:noFill/>
        </p:spPr>
        <p:txBody>
          <a:bodyPr wrap="none" rtlCol="0">
            <a:spAutoFit/>
          </a:bodyPr>
          <a:lstStyle/>
          <a:p>
            <a:r>
              <a:rPr lang="en-US" b="1" dirty="0" smtClean="0"/>
              <a:t>Amplifier</a:t>
            </a:r>
            <a:endParaRPr lang="en-US" b="1" dirty="0"/>
          </a:p>
        </p:txBody>
      </p:sp>
      <p:sp>
        <p:nvSpPr>
          <p:cNvPr id="7170" name="Textfeld 7169"/>
          <p:cNvSpPr txBox="1"/>
          <p:nvPr/>
        </p:nvSpPr>
        <p:spPr>
          <a:xfrm>
            <a:off x="503548" y="3996353"/>
            <a:ext cx="2772308" cy="584775"/>
          </a:xfrm>
          <a:prstGeom prst="rect">
            <a:avLst/>
          </a:prstGeom>
          <a:noFill/>
        </p:spPr>
        <p:txBody>
          <a:bodyPr wrap="square" rtlCol="0">
            <a:spAutoFit/>
          </a:bodyPr>
          <a:lstStyle/>
          <a:p>
            <a:r>
              <a:rPr lang="en-US" sz="1600" dirty="0" smtClean="0"/>
              <a:t>Output amplitude and phase is function of input amplitude</a:t>
            </a:r>
            <a:endParaRPr lang="en-US" sz="1600" dirty="0"/>
          </a:p>
        </p:txBody>
      </p:sp>
    </p:spTree>
    <p:extLst>
      <p:ext uri="{BB962C8B-B14F-4D97-AF65-F5344CB8AC3E}">
        <p14:creationId xmlns:p14="http://schemas.microsoft.com/office/powerpoint/2010/main" val="968806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Loop </a:t>
            </a:r>
          </a:p>
        </p:txBody>
      </p:sp>
      <p:sp>
        <p:nvSpPr>
          <p:cNvPr id="5" name="Inhaltsplatzhalter 4"/>
          <p:cNvSpPr>
            <a:spLocks noGrp="1"/>
          </p:cNvSpPr>
          <p:nvPr>
            <p:ph idx="1"/>
          </p:nvPr>
        </p:nvSpPr>
        <p:spPr/>
        <p:txBody>
          <a:bodyPr>
            <a:normAutofit/>
          </a:bodyPr>
          <a:lstStyle/>
          <a:p>
            <a:pPr marL="514350" indent="-514350">
              <a:buFont typeface="+mj-lt"/>
              <a:buAutoNum type="arabicPeriod"/>
            </a:pPr>
            <a:r>
              <a:rPr lang="en-US" sz="2400" dirty="0" smtClean="0"/>
              <a:t>Sensor (RF detection)</a:t>
            </a:r>
          </a:p>
          <a:p>
            <a:pPr marL="514350" indent="-514350">
              <a:buFont typeface="+mj-lt"/>
              <a:buAutoNum type="arabicPeriod"/>
            </a:pPr>
            <a:r>
              <a:rPr lang="en-US" sz="2400" dirty="0" smtClean="0"/>
              <a:t>Actuator (RF manipulation)</a:t>
            </a:r>
          </a:p>
          <a:p>
            <a:pPr marL="514350" indent="-514350">
              <a:buFont typeface="+mj-lt"/>
              <a:buAutoNum type="arabicPeriod"/>
            </a:pPr>
            <a:r>
              <a:rPr lang="en-US" sz="2400" dirty="0" smtClean="0"/>
              <a:t>Amplifier</a:t>
            </a:r>
          </a:p>
          <a:p>
            <a:pPr marL="514350" indent="-514350">
              <a:buFont typeface="+mj-lt"/>
              <a:buAutoNum type="arabicPeriod"/>
            </a:pPr>
            <a:r>
              <a:rPr lang="en-US" sz="2400" b="1" dirty="0" smtClean="0"/>
              <a:t>Cavity</a:t>
            </a:r>
            <a:endParaRPr lang="en-US" sz="2400" b="1" dirty="0"/>
          </a:p>
        </p:txBody>
      </p:sp>
      <p:grpSp>
        <p:nvGrpSpPr>
          <p:cNvPr id="9" name="Gruppieren 8"/>
          <p:cNvGrpSpPr/>
          <p:nvPr/>
        </p:nvGrpSpPr>
        <p:grpSpPr>
          <a:xfrm>
            <a:off x="300035" y="2132856"/>
            <a:ext cx="8616273" cy="4162587"/>
            <a:chOff x="300035" y="1846565"/>
            <a:chExt cx="8616273" cy="4162587"/>
          </a:xfrm>
        </p:grpSpPr>
        <p:sp>
          <p:nvSpPr>
            <p:cNvPr id="10" name="Rechteck 9"/>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11" name="Gleichschenkliges Dreieck 10"/>
            <p:cNvSpPr/>
            <p:nvPr/>
          </p:nvSpPr>
          <p:spPr>
            <a:xfrm rot="5400000">
              <a:off x="4389064" y="3681028"/>
              <a:ext cx="684076" cy="54006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13" name="Rechteck 12"/>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14" name="Rechteck 13"/>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15" name="Gerade Verbindung 14"/>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endCxn id="14"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a:stCxn id="14"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endCxn id="13" idx="2"/>
            </p:cNvCxnSpPr>
            <p:nvPr/>
          </p:nvCxnSpPr>
          <p:spPr>
            <a:xfrm flipH="1" flipV="1">
              <a:off x="2062483" y="4221088"/>
              <a:ext cx="9097" cy="13982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2" idx="6"/>
              <a:endCxn id="13"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3" idx="3"/>
              <a:endCxn id="11"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11" idx="0"/>
            </p:cNvCxnSpPr>
            <p:nvPr/>
          </p:nvCxnSpPr>
          <p:spPr>
            <a:xfrm>
              <a:off x="5001132" y="3951058"/>
              <a:ext cx="191112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6912260" y="2995210"/>
              <a:ext cx="0" cy="95171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22"/>
            <p:cNvCxnSpPr>
              <a:stCxn id="10"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4" name="Gerade Verbindung 23"/>
            <p:cNvCxnSpPr>
              <a:endCxn id="10"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Gerade Verbindung mit Pfeil 25"/>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28" name="Grafik 27"/>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29" name="Grafik 28"/>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30" name="Grafik 2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31" name="Grafik 30"/>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32" name="Grafik 31"/>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33" name="Textfeld 32"/>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34" name="Ellipse 33"/>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 Verbindung mit Pfeil 34"/>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37" name="Textfeld 36"/>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38" name="Rechteck 37"/>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39" name="Gerade Verbindung 38"/>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 name="Foliennummernplatzhalter 3"/>
          <p:cNvSpPr>
            <a:spLocks noGrp="1"/>
          </p:cNvSpPr>
          <p:nvPr>
            <p:ph type="sldNum" sz="quarter" idx="4"/>
          </p:nvPr>
        </p:nvSpPr>
        <p:spPr/>
        <p:txBody>
          <a:bodyPr/>
          <a:lstStyle/>
          <a:p>
            <a:fld id="{BA9B540C-44DA-4F69-89C9-7C84606640D3}" type="slidenum">
              <a:rPr lang="en-US" smtClean="0"/>
              <a:pPr/>
              <a:t>18</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487688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sic control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617132"/>
            <a:ext cx="3690938" cy="170021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6158030" y="1537846"/>
            <a:ext cx="2842462" cy="4195410"/>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Titel 13"/>
          <p:cNvSpPr>
            <a:spLocks noGrp="1"/>
          </p:cNvSpPr>
          <p:nvPr>
            <p:ph type="ctrTitle"/>
          </p:nvPr>
        </p:nvSpPr>
        <p:spPr/>
        <p:txBody>
          <a:bodyPr>
            <a:normAutofit/>
          </a:bodyPr>
          <a:lstStyle/>
          <a:p>
            <a:r>
              <a:rPr lang="en-US" sz="3200" b="1" dirty="0"/>
              <a:t>Tutorial 3: Low Level RF Control Systems</a:t>
            </a:r>
            <a:endParaRPr lang="en-US" sz="3200" dirty="0"/>
          </a:p>
        </p:txBody>
      </p:sp>
      <p:sp>
        <p:nvSpPr>
          <p:cNvPr id="15" name="Untertitel 14"/>
          <p:cNvSpPr>
            <a:spLocks noGrp="1"/>
          </p:cNvSpPr>
          <p:nvPr>
            <p:ph type="subTitle" idx="1"/>
          </p:nvPr>
        </p:nvSpPr>
        <p:spPr>
          <a:xfrm>
            <a:off x="683568" y="1820416"/>
            <a:ext cx="7088832" cy="3444788"/>
          </a:xfrm>
        </p:spPr>
        <p:txBody>
          <a:bodyPr>
            <a:normAutofit/>
          </a:bodyPr>
          <a:lstStyle/>
          <a:p>
            <a:pPr algn="ctr"/>
            <a:r>
              <a:rPr lang="en-US" sz="2400" dirty="0"/>
              <a:t>Sven Pfeiffer (DESY) </a:t>
            </a:r>
          </a:p>
          <a:p>
            <a:r>
              <a:rPr lang="en-US" sz="2400" u="sng" dirty="0"/>
              <a:t>Outline:</a:t>
            </a:r>
          </a:p>
          <a:p>
            <a:pPr marL="514350" indent="-514350">
              <a:buFont typeface="+mj-lt"/>
              <a:buAutoNum type="arabicPeriod"/>
            </a:pPr>
            <a:r>
              <a:rPr lang="en-US" sz="2400" dirty="0"/>
              <a:t>Introduction/Motivation</a:t>
            </a:r>
          </a:p>
          <a:p>
            <a:pPr marL="514350" indent="-514350">
              <a:buFont typeface="+mj-lt"/>
              <a:buAutoNum type="arabicPeriod"/>
            </a:pPr>
            <a:r>
              <a:rPr lang="en-US" sz="2400" dirty="0"/>
              <a:t>System Description </a:t>
            </a:r>
          </a:p>
          <a:p>
            <a:pPr marL="514350" indent="-514350">
              <a:buFont typeface="+mj-lt"/>
              <a:buAutoNum type="arabicPeriod"/>
            </a:pPr>
            <a:r>
              <a:rPr lang="en-US" sz="2400" dirty="0"/>
              <a:t>System Modelling</a:t>
            </a:r>
          </a:p>
          <a:p>
            <a:pPr marL="514350" indent="-514350">
              <a:buFont typeface="+mj-lt"/>
              <a:buAutoNum type="arabicPeriod"/>
            </a:pPr>
            <a:r>
              <a:rPr lang="en-US" sz="2400" dirty="0"/>
              <a:t>Feedback Controller Design</a:t>
            </a:r>
          </a:p>
          <a:p>
            <a:pPr marL="514350" indent="-514350">
              <a:buFont typeface="+mj-lt"/>
              <a:buAutoNum type="arabicPeriod"/>
            </a:pPr>
            <a:r>
              <a:rPr lang="en-US" sz="2400" dirty="0"/>
              <a:t>Examples</a:t>
            </a:r>
          </a:p>
          <a:p>
            <a:endParaRPr lang="en-US" sz="2400"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1</a:t>
            </a:fld>
            <a:endParaRPr lang="en-US" dirty="0"/>
          </a:p>
        </p:txBody>
      </p:sp>
      <p:sp>
        <p:nvSpPr>
          <p:cNvPr id="6" name="Textfeld 5"/>
          <p:cNvSpPr txBox="1"/>
          <p:nvPr/>
        </p:nvSpPr>
        <p:spPr>
          <a:xfrm>
            <a:off x="6182149" y="1564784"/>
            <a:ext cx="2792638" cy="923330"/>
          </a:xfrm>
          <a:prstGeom prst="rect">
            <a:avLst/>
          </a:prstGeom>
          <a:noFill/>
        </p:spPr>
        <p:txBody>
          <a:bodyPr wrap="square" rtlCol="0">
            <a:spAutoFit/>
          </a:bodyPr>
          <a:lstStyle/>
          <a:p>
            <a:r>
              <a:rPr lang="en-US" b="1" dirty="0" smtClean="0">
                <a:solidFill>
                  <a:srgbClr val="FF0000"/>
                </a:solidFill>
              </a:rPr>
              <a:t>This tutorial is not about middleware (control systems) </a:t>
            </a:r>
            <a:endParaRPr lang="en-US" b="1" dirty="0">
              <a:solidFill>
                <a:srgbClr val="FF0000"/>
              </a:solidFill>
            </a:endParaRPr>
          </a:p>
        </p:txBody>
      </p:sp>
      <p:pic>
        <p:nvPicPr>
          <p:cNvPr id="7" name="Picture 2" descr="http://tesla.desy.de/doocs/images/doocs_logo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251173"/>
            <a:ext cx="1127398" cy="4604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cosylab.com/mma/EPICS%20logo/2013112608184003/m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220" y="2545958"/>
            <a:ext cx="1042806" cy="94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tango-controls.org/static/tango/img/logo_tangocontro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252" y="3686242"/>
            <a:ext cx="1297985" cy="4132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2699792" y="6309320"/>
            <a:ext cx="2444900" cy="253916"/>
          </a:xfrm>
          <a:prstGeom prst="rect">
            <a:avLst/>
          </a:prstGeom>
          <a:noFill/>
        </p:spPr>
        <p:txBody>
          <a:bodyPr wrap="none" rtlCol="0">
            <a:spAutoFit/>
          </a:bodyPr>
          <a:lstStyle/>
          <a:p>
            <a:r>
              <a:rPr lang="en-US" sz="1050" dirty="0">
                <a:solidFill>
                  <a:schemeClr val="bg1">
                    <a:lumMod val="50000"/>
                  </a:schemeClr>
                </a:solidFill>
              </a:rPr>
              <a:t>http://ecetutorials.com/control-systems/</a:t>
            </a:r>
          </a:p>
        </p:txBody>
      </p:sp>
      <p:sp>
        <p:nvSpPr>
          <p:cNvPr id="13" name="Textfeld 12"/>
          <p:cNvSpPr txBox="1"/>
          <p:nvPr/>
        </p:nvSpPr>
        <p:spPr>
          <a:xfrm rot="16200000">
            <a:off x="7529037" y="2936413"/>
            <a:ext cx="2183611" cy="707886"/>
          </a:xfrm>
          <a:prstGeom prst="rect">
            <a:avLst/>
          </a:prstGeom>
          <a:noFill/>
        </p:spPr>
        <p:txBody>
          <a:bodyPr wrap="none" rtlCol="0">
            <a:spAutoFit/>
          </a:bodyPr>
          <a:lstStyle/>
          <a:p>
            <a:r>
              <a:rPr lang="en-US" sz="1000" dirty="0">
                <a:solidFill>
                  <a:schemeClr val="bg1">
                    <a:lumMod val="50000"/>
                  </a:schemeClr>
                </a:solidFill>
              </a:rPr>
              <a:t>www.aps.anl.gov/epics</a:t>
            </a:r>
            <a:endParaRPr lang="en-US" sz="1000" dirty="0" smtClean="0">
              <a:solidFill>
                <a:schemeClr val="bg1">
                  <a:lumMod val="50000"/>
                </a:schemeClr>
              </a:solidFill>
            </a:endParaRPr>
          </a:p>
          <a:p>
            <a:r>
              <a:rPr lang="en-US" sz="1000" dirty="0" smtClean="0">
                <a:solidFill>
                  <a:schemeClr val="bg1">
                    <a:lumMod val="50000"/>
                  </a:schemeClr>
                </a:solidFill>
              </a:rPr>
              <a:t>http</a:t>
            </a:r>
            <a:r>
              <a:rPr lang="en-US" sz="1000" dirty="0">
                <a:solidFill>
                  <a:schemeClr val="bg1">
                    <a:lumMod val="50000"/>
                  </a:schemeClr>
                </a:solidFill>
              </a:rPr>
              <a:t>://www.tango-controls.org</a:t>
            </a:r>
            <a:r>
              <a:rPr lang="en-US" sz="1000" dirty="0" smtClean="0">
                <a:solidFill>
                  <a:schemeClr val="bg1">
                    <a:lumMod val="50000"/>
                  </a:schemeClr>
                </a:solidFill>
              </a:rPr>
              <a:t>/</a:t>
            </a:r>
          </a:p>
          <a:p>
            <a:r>
              <a:rPr lang="en-US" sz="1000" dirty="0">
                <a:solidFill>
                  <a:schemeClr val="bg1">
                    <a:lumMod val="50000"/>
                  </a:schemeClr>
                </a:solidFill>
              </a:rPr>
              <a:t>http://</a:t>
            </a:r>
            <a:r>
              <a:rPr lang="en-US" sz="1000" dirty="0" smtClean="0">
                <a:solidFill>
                  <a:schemeClr val="bg1">
                    <a:lumMod val="50000"/>
                  </a:schemeClr>
                </a:solidFill>
              </a:rPr>
              <a:t>tesla.desy.de/doocs/index.html</a:t>
            </a:r>
          </a:p>
          <a:p>
            <a:r>
              <a:rPr lang="en-US" sz="1000" dirty="0">
                <a:solidFill>
                  <a:schemeClr val="bg1">
                    <a:lumMod val="50000"/>
                  </a:schemeClr>
                </a:solidFill>
              </a:rPr>
              <a:t>http://www.visaut-solutions.de/</a:t>
            </a:r>
            <a:endParaRPr lang="en-US" sz="1000" dirty="0" smtClean="0">
              <a:solidFill>
                <a:schemeClr val="bg1">
                  <a:lumMod val="50000"/>
                </a:schemeClr>
              </a:solidFill>
            </a:endParaRPr>
          </a:p>
        </p:txBody>
      </p:sp>
      <p:sp>
        <p:nvSpPr>
          <p:cNvPr id="17" name="Textfeld 16"/>
          <p:cNvSpPr txBox="1"/>
          <p:nvPr/>
        </p:nvSpPr>
        <p:spPr>
          <a:xfrm>
            <a:off x="6174238" y="5265204"/>
            <a:ext cx="810030" cy="369332"/>
          </a:xfrm>
          <a:prstGeom prst="rect">
            <a:avLst/>
          </a:prstGeom>
          <a:noFill/>
        </p:spPr>
        <p:txBody>
          <a:bodyPr wrap="none" rtlCol="0">
            <a:spAutoFit/>
          </a:bodyPr>
          <a:lstStyle/>
          <a:p>
            <a:r>
              <a:rPr lang="en-US" b="1" dirty="0" err="1" smtClean="0">
                <a:solidFill>
                  <a:srgbClr val="00589C"/>
                </a:solidFill>
              </a:rPr>
              <a:t>etc</a:t>
            </a:r>
            <a:r>
              <a:rPr lang="en-US" b="1" dirty="0" smtClean="0">
                <a:solidFill>
                  <a:srgbClr val="00589C"/>
                </a:solidFill>
              </a:rPr>
              <a:t>….. </a:t>
            </a:r>
            <a:endParaRPr lang="en-US" b="1" dirty="0">
              <a:solidFill>
                <a:srgbClr val="00589C"/>
              </a:solidFill>
            </a:endParaRPr>
          </a:p>
        </p:txBody>
      </p:sp>
      <p:pic>
        <p:nvPicPr>
          <p:cNvPr id="7170" name="Picture 2" descr="http://www.visaut-solutions.de/WinC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6297" y="4746202"/>
            <a:ext cx="975091" cy="7880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p:cNvSpPr txBox="1"/>
          <p:nvPr/>
        </p:nvSpPr>
        <p:spPr>
          <a:xfrm>
            <a:off x="6158030" y="5769260"/>
            <a:ext cx="2816756" cy="738664"/>
          </a:xfrm>
          <a:prstGeom prst="rect">
            <a:avLst/>
          </a:prstGeom>
          <a:noFill/>
        </p:spPr>
        <p:txBody>
          <a:bodyPr wrap="square" rtlCol="0">
            <a:spAutoFit/>
          </a:bodyPr>
          <a:lstStyle/>
          <a:p>
            <a:r>
              <a:rPr lang="en-US" sz="1400" dirty="0" smtClean="0">
                <a:solidFill>
                  <a:schemeClr val="bg1">
                    <a:lumMod val="50000"/>
                  </a:schemeClr>
                </a:solidFill>
                <a:sym typeface="Wingdings" panose="05000000000000000000" pitchFamily="2" charset="2"/>
              </a:rPr>
              <a:t> </a:t>
            </a:r>
            <a:r>
              <a:rPr lang="en-US" sz="1400" dirty="0" smtClean="0">
                <a:solidFill>
                  <a:schemeClr val="bg1">
                    <a:lumMod val="50000"/>
                  </a:schemeClr>
                </a:solidFill>
              </a:rPr>
              <a:t>Talk: M. </a:t>
            </a:r>
            <a:r>
              <a:rPr lang="en-US" sz="1400" dirty="0" err="1" smtClean="0">
                <a:solidFill>
                  <a:schemeClr val="bg1">
                    <a:lumMod val="50000"/>
                  </a:schemeClr>
                </a:solidFill>
              </a:rPr>
              <a:t>Killenberg</a:t>
            </a:r>
            <a:r>
              <a:rPr lang="en-US" sz="1400" dirty="0" smtClean="0">
                <a:solidFill>
                  <a:schemeClr val="bg1">
                    <a:lumMod val="50000"/>
                  </a:schemeClr>
                </a:solidFill>
              </a:rPr>
              <a:t> (</a:t>
            </a:r>
            <a:r>
              <a:rPr lang="en-US" sz="1400" dirty="0">
                <a:solidFill>
                  <a:schemeClr val="bg1">
                    <a:lumMod val="50000"/>
                  </a:schemeClr>
                </a:solidFill>
              </a:rPr>
              <a:t>Control system independent software development</a:t>
            </a:r>
            <a:r>
              <a:rPr lang="en-US" sz="1400" dirty="0" smtClean="0">
                <a:solidFill>
                  <a:schemeClr val="bg1">
                    <a:lumMod val="50000"/>
                  </a:schemeClr>
                </a:solidFill>
              </a:rPr>
              <a:t>)</a:t>
            </a:r>
            <a:endParaRPr lang="en-US" sz="1400" dirty="0">
              <a:solidFill>
                <a:schemeClr val="bg1">
                  <a:lumMod val="50000"/>
                </a:schemeClr>
              </a:solidFill>
            </a:endParaRPr>
          </a:p>
        </p:txBody>
      </p:sp>
    </p:spTree>
    <p:extLst>
      <p:ext uri="{BB962C8B-B14F-4D97-AF65-F5344CB8AC3E}">
        <p14:creationId xmlns:p14="http://schemas.microsoft.com/office/powerpoint/2010/main" val="3371946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Example: 9 </a:t>
            </a:r>
            <a:r>
              <a:rPr lang="en-US" sz="2800" dirty="0"/>
              <a:t>Cell SRF Cavity</a:t>
            </a:r>
          </a:p>
        </p:txBody>
      </p:sp>
      <p:pic>
        <p:nvPicPr>
          <p:cNvPr id="17410" name="Picture 2" descr="http://tt.desy.de/sites2009/site_tt/content/e192484/e192491/e193475/e196794/Resonator_g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544" y="792704"/>
            <a:ext cx="4212468" cy="1300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74145" y="2024844"/>
            <a:ext cx="3917835" cy="338554"/>
          </a:xfrm>
          <a:prstGeom prst="rect">
            <a:avLst/>
          </a:prstGeom>
          <a:noFill/>
        </p:spPr>
        <p:txBody>
          <a:bodyPr wrap="square" rtlCol="0">
            <a:spAutoFit/>
          </a:bodyPr>
          <a:lstStyle/>
          <a:p>
            <a:r>
              <a:rPr lang="en-US" sz="800" dirty="0">
                <a:solidFill>
                  <a:schemeClr val="bg1">
                    <a:lumMod val="75000"/>
                  </a:schemeClr>
                </a:solidFill>
              </a:rPr>
              <a:t>http://tt.desy.de/desy_technologies/accelerators_magnets_und_cryogenic_technologies/weld_free_cavity/index_eng.html</a:t>
            </a:r>
          </a:p>
        </p:txBody>
      </p:sp>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80012" y="800708"/>
            <a:ext cx="4129075" cy="140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896036" y="2242609"/>
            <a:ext cx="3780420" cy="646331"/>
          </a:xfrm>
          <a:prstGeom prst="rect">
            <a:avLst/>
          </a:prstGeom>
          <a:noFill/>
        </p:spPr>
        <p:txBody>
          <a:bodyPr wrap="square" rtlCol="0">
            <a:spAutoFit/>
          </a:bodyPr>
          <a:lstStyle/>
          <a:p>
            <a:r>
              <a:rPr lang="en-US" dirty="0" smtClean="0"/>
              <a:t>Modelled with 9 magnetically coupled resonators (RCL circuits)</a:t>
            </a:r>
            <a:endParaRPr lang="en-US" dirty="0"/>
          </a:p>
        </p:txBody>
      </p:sp>
      <p:pic>
        <p:nvPicPr>
          <p:cNvPr id="9"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283968" y="3126200"/>
            <a:ext cx="4608512" cy="253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31540" y="4807022"/>
            <a:ext cx="3852428"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 mode is used for acceleration (</a:t>
            </a:r>
            <a:r>
              <a:rPr lang="en-US" dirty="0"/>
              <a:t>TM010 </a:t>
            </a:r>
            <a:r>
              <a:rPr lang="en-US" dirty="0" smtClean="0"/>
              <a:t>mode)</a:t>
            </a:r>
          </a:p>
          <a:p>
            <a:pPr marL="285750" indent="-285750">
              <a:buFont typeface="Arial" panose="020B0604020202020204" pitchFamily="34" charset="0"/>
              <a:buChar char="•"/>
            </a:pPr>
            <a:r>
              <a:rPr lang="en-US" dirty="0" smtClean="0"/>
              <a:t>8pi/9 mode only 800kHz separated from operating frequency </a:t>
            </a:r>
            <a:r>
              <a:rPr lang="en-US" dirty="0" smtClean="0">
                <a:sym typeface="Wingdings" panose="05000000000000000000" pitchFamily="2" charset="2"/>
              </a:rPr>
              <a:t> may influence accelerating field stability</a:t>
            </a:r>
            <a:endParaRPr lang="en-US" dirty="0" smtClean="0"/>
          </a:p>
          <a:p>
            <a:endParaRPr lang="en-US" dirty="0"/>
          </a:p>
        </p:txBody>
      </p:sp>
      <p:sp>
        <p:nvSpPr>
          <p:cNvPr id="3" name="Textfeld 2"/>
          <p:cNvSpPr txBox="1"/>
          <p:nvPr/>
        </p:nvSpPr>
        <p:spPr>
          <a:xfrm>
            <a:off x="5040052" y="5913276"/>
            <a:ext cx="3769035" cy="646331"/>
          </a:xfrm>
          <a:prstGeom prst="rect">
            <a:avLst/>
          </a:prstGeom>
          <a:noFill/>
        </p:spPr>
        <p:txBody>
          <a:bodyPr wrap="square" rtlCol="0">
            <a:spAutoFit/>
          </a:bodyPr>
          <a:lstStyle/>
          <a:p>
            <a:r>
              <a:rPr lang="en-US" dirty="0" smtClean="0"/>
              <a:t>Mechanical model is neglected at this point, see example at the end</a:t>
            </a:r>
            <a:endParaRPr lang="en-US" dirty="0"/>
          </a:p>
        </p:txBody>
      </p:sp>
      <p:sp>
        <p:nvSpPr>
          <p:cNvPr id="11" name="Foliennummernplatzhalter 10"/>
          <p:cNvSpPr>
            <a:spLocks noGrp="1"/>
          </p:cNvSpPr>
          <p:nvPr>
            <p:ph type="sldNum" sz="quarter" idx="4"/>
          </p:nvPr>
        </p:nvSpPr>
        <p:spPr/>
        <p:txBody>
          <a:bodyPr/>
          <a:lstStyle/>
          <a:p>
            <a:fld id="{BA9B540C-44DA-4F69-89C9-7C84606640D3}" type="slidenum">
              <a:rPr lang="en-US" smtClean="0"/>
              <a:pPr/>
              <a:t>19</a:t>
            </a:fld>
            <a:endParaRPr lang="en-US" dirty="0"/>
          </a:p>
        </p:txBody>
      </p:sp>
      <p:sp>
        <p:nvSpPr>
          <p:cNvPr id="13" name="Fußzeilenplatzhalter 1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8" name="Textfeld 17"/>
          <p:cNvSpPr txBox="1"/>
          <p:nvPr/>
        </p:nvSpPr>
        <p:spPr>
          <a:xfrm>
            <a:off x="7569420" y="224644"/>
            <a:ext cx="1356462" cy="307777"/>
          </a:xfrm>
          <a:prstGeom prst="rect">
            <a:avLst/>
          </a:prstGeom>
          <a:noFill/>
        </p:spPr>
        <p:txBody>
          <a:bodyPr wrap="none" rtlCol="0">
            <a:spAutoFit/>
          </a:bodyPr>
          <a:lstStyle/>
          <a:p>
            <a:r>
              <a:rPr lang="en-US" sz="1400" dirty="0" smtClean="0">
                <a:solidFill>
                  <a:schemeClr val="tx1">
                    <a:lumMod val="50000"/>
                    <a:lumOff val="50000"/>
                  </a:schemeClr>
                </a:solidFill>
              </a:rPr>
              <a:t>[Schilcher.1998]</a:t>
            </a:r>
            <a:endParaRPr lang="en-US" sz="1400" dirty="0">
              <a:solidFill>
                <a:schemeClr val="tx1">
                  <a:lumMod val="50000"/>
                  <a:lumOff val="50000"/>
                </a:schemeClr>
              </a:solidFill>
            </a:endParaRPr>
          </a:p>
        </p:txBody>
      </p:sp>
      <p:pic>
        <p:nvPicPr>
          <p:cNvPr id="14" name="Grafik 1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11560" y="2600908"/>
            <a:ext cx="2941930" cy="1765402"/>
          </a:xfrm>
          <a:prstGeom prst="rect">
            <a:avLst/>
          </a:prstGeom>
        </p:spPr>
      </p:pic>
    </p:spTree>
    <p:extLst>
      <p:ext uri="{BB962C8B-B14F-4D97-AF65-F5344CB8AC3E}">
        <p14:creationId xmlns:p14="http://schemas.microsoft.com/office/powerpoint/2010/main" val="1341467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From RCL circuit to cavity characteristics</a:t>
            </a:r>
          </a:p>
        </p:txBody>
      </p:sp>
      <p:sp>
        <p:nvSpPr>
          <p:cNvPr id="3" name="Inhaltsplatzhalter 2"/>
          <p:cNvSpPr>
            <a:spLocks noGrp="1"/>
          </p:cNvSpPr>
          <p:nvPr>
            <p:ph idx="1"/>
          </p:nvPr>
        </p:nvSpPr>
        <p:spPr>
          <a:xfrm>
            <a:off x="457200" y="2564441"/>
            <a:ext cx="4366828" cy="3672871"/>
          </a:xfrm>
        </p:spPr>
        <p:txBody>
          <a:bodyPr>
            <a:normAutofit/>
          </a:bodyPr>
          <a:lstStyle/>
          <a:p>
            <a:r>
              <a:rPr lang="en-US" sz="2000" dirty="0" smtClean="0"/>
              <a:t>RCL circuit equations need to be mapped to measurable cavity parameters (bandwidth, shunt impedance, quality factor etc.)</a:t>
            </a:r>
          </a:p>
          <a:p>
            <a:r>
              <a:rPr lang="en-US" sz="2000" dirty="0" smtClean="0"/>
              <a:t>Start with high frequency modelling</a:t>
            </a:r>
          </a:p>
          <a:p>
            <a:r>
              <a:rPr lang="en-US" sz="2000" dirty="0" smtClean="0"/>
              <a:t>End with baseband model required in LLRF control scheme with down-conversion </a:t>
            </a:r>
            <a:endParaRPr lang="en-US" sz="2000" dirty="0"/>
          </a:p>
        </p:txBody>
      </p:sp>
      <p:pic>
        <p:nvPicPr>
          <p:cNvPr id="4"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24028" y="2960948"/>
            <a:ext cx="3996444" cy="173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80012" y="800708"/>
            <a:ext cx="4129075" cy="140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tt.desy.de/sites2009/site_tt/content/e192484/e192491/e193475/e196794/Resonator_g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7544" y="792704"/>
            <a:ext cx="4212468" cy="130096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74145" y="2024844"/>
            <a:ext cx="3917835" cy="338554"/>
          </a:xfrm>
          <a:prstGeom prst="rect">
            <a:avLst/>
          </a:prstGeom>
          <a:noFill/>
        </p:spPr>
        <p:txBody>
          <a:bodyPr wrap="square" rtlCol="0">
            <a:spAutoFit/>
          </a:bodyPr>
          <a:lstStyle/>
          <a:p>
            <a:r>
              <a:rPr lang="en-US" sz="800" dirty="0">
                <a:solidFill>
                  <a:schemeClr val="bg1">
                    <a:lumMod val="75000"/>
                  </a:schemeClr>
                </a:solidFill>
              </a:rPr>
              <a:t>http://tt.desy.de/desy_technologies/accelerators_magnets_und_cryogenic_technologies/weld_free_cavity/index_eng.html</a:t>
            </a:r>
          </a:p>
        </p:txBody>
      </p:sp>
      <p:sp>
        <p:nvSpPr>
          <p:cNvPr id="9" name="Foliennummernplatzhalter 8"/>
          <p:cNvSpPr>
            <a:spLocks noGrp="1"/>
          </p:cNvSpPr>
          <p:nvPr>
            <p:ph type="sldNum" sz="quarter" idx="4"/>
          </p:nvPr>
        </p:nvSpPr>
        <p:spPr/>
        <p:txBody>
          <a:bodyPr/>
          <a:lstStyle/>
          <a:p>
            <a:fld id="{BA9B540C-44DA-4F69-89C9-7C84606640D3}" type="slidenum">
              <a:rPr lang="en-US" smtClean="0"/>
              <a:pPr/>
              <a:t>20</a:t>
            </a:fld>
            <a:endParaRPr lang="en-US" dirty="0"/>
          </a:p>
        </p:txBody>
      </p:sp>
      <p:sp>
        <p:nvSpPr>
          <p:cNvPr id="11" name="Fußzeilenplatzhalter 10"/>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2" name="Textfeld 11"/>
          <p:cNvSpPr txBox="1"/>
          <p:nvPr/>
        </p:nvSpPr>
        <p:spPr>
          <a:xfrm>
            <a:off x="5493237" y="4726885"/>
            <a:ext cx="2715167" cy="646331"/>
          </a:xfrm>
          <a:prstGeom prst="rect">
            <a:avLst/>
          </a:prstGeom>
          <a:noFill/>
        </p:spPr>
        <p:txBody>
          <a:bodyPr wrap="none" rtlCol="0">
            <a:spAutoFit/>
          </a:bodyPr>
          <a:lstStyle/>
          <a:p>
            <a:pPr algn="ctr"/>
            <a:r>
              <a:rPr lang="en-US" dirty="0" smtClean="0"/>
              <a:t>Consider only 1 RCL circuit </a:t>
            </a:r>
          </a:p>
          <a:p>
            <a:pPr algn="ctr"/>
            <a:r>
              <a:rPr lang="en-US" dirty="0" smtClean="0"/>
              <a:t>(as simplification)</a:t>
            </a:r>
            <a:endParaRPr lang="en-US" dirty="0"/>
          </a:p>
        </p:txBody>
      </p:sp>
    </p:spTree>
    <p:extLst>
      <p:ext uri="{BB962C8B-B14F-4D97-AF65-F5344CB8AC3E}">
        <p14:creationId xmlns:p14="http://schemas.microsoft.com/office/powerpoint/2010/main" val="1038247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From RCL to differential </a:t>
            </a:r>
            <a:r>
              <a:rPr lang="en-US" sz="2800" dirty="0"/>
              <a:t>cavity </a:t>
            </a:r>
            <a:r>
              <a:rPr lang="en-US" sz="2800" dirty="0" smtClean="0"/>
              <a:t>equation</a:t>
            </a:r>
            <a:endParaRPr lang="en-US" sz="2800" dirty="0"/>
          </a:p>
        </p:txBody>
      </p:sp>
      <p:sp>
        <p:nvSpPr>
          <p:cNvPr id="8" name="Inhaltsplatzhalter 7"/>
          <p:cNvSpPr>
            <a:spLocks noGrp="1"/>
          </p:cNvSpPr>
          <p:nvPr>
            <p:ph idx="1"/>
          </p:nvPr>
        </p:nvSpPr>
        <p:spPr>
          <a:xfrm>
            <a:off x="457200" y="764705"/>
            <a:ext cx="8229600" cy="540060"/>
          </a:xfrm>
        </p:spPr>
        <p:txBody>
          <a:bodyPr>
            <a:normAutofit/>
          </a:bodyPr>
          <a:lstStyle/>
          <a:p>
            <a:pPr marL="0" indent="0">
              <a:buNone/>
            </a:pPr>
            <a:r>
              <a:rPr lang="en-US" sz="2000" b="1" u="sng" dirty="0" smtClean="0"/>
              <a:t>RCL circuit </a:t>
            </a:r>
            <a:r>
              <a:rPr lang="en-US" sz="2000" b="1" dirty="0" smtClean="0"/>
              <a:t>			       </a:t>
            </a:r>
            <a:r>
              <a:rPr lang="en-US" sz="2000" b="1" u="sng" dirty="0" smtClean="0"/>
              <a:t>Cavity characteristics</a:t>
            </a:r>
            <a:endParaRPr lang="en-US" sz="2000" b="1" u="sng" dirty="0"/>
          </a:p>
        </p:txBody>
      </p:sp>
      <p:sp>
        <p:nvSpPr>
          <p:cNvPr id="16" name="Textfeld 15"/>
          <p:cNvSpPr txBox="1"/>
          <p:nvPr/>
        </p:nvSpPr>
        <p:spPr>
          <a:xfrm>
            <a:off x="4283968" y="5517232"/>
            <a:ext cx="4284476" cy="646331"/>
          </a:xfrm>
          <a:prstGeom prst="rect">
            <a:avLst/>
          </a:prstGeom>
          <a:noFill/>
        </p:spPr>
        <p:txBody>
          <a:bodyPr wrap="square" rtlCol="0">
            <a:spAutoFit/>
          </a:bodyPr>
          <a:lstStyle/>
          <a:p>
            <a:r>
              <a:rPr lang="en-US" dirty="0"/>
              <a:t>Differential cavity </a:t>
            </a:r>
            <a:r>
              <a:rPr lang="en-US" dirty="0" smtClean="0"/>
              <a:t>equation with harmonic RF driving term</a:t>
            </a:r>
            <a:endParaRPr lang="en-US" dirty="0"/>
          </a:p>
        </p:txBody>
      </p:sp>
      <p:grpSp>
        <p:nvGrpSpPr>
          <p:cNvPr id="18" name="Gruppieren 17"/>
          <p:cNvGrpSpPr/>
          <p:nvPr/>
        </p:nvGrpSpPr>
        <p:grpSpPr>
          <a:xfrm>
            <a:off x="323528" y="1121144"/>
            <a:ext cx="3996444" cy="1731792"/>
            <a:chOff x="323528" y="1124744"/>
            <a:chExt cx="3996444" cy="1731792"/>
          </a:xfrm>
        </p:grpSpPr>
        <p:pic>
          <p:nvPicPr>
            <p:cNvPr id="4" name="Picture 5"/>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23528" y="1124744"/>
              <a:ext cx="3996444" cy="173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Gerade Verbindung mit Pfeil 33"/>
            <p:cNvCxnSpPr/>
            <p:nvPr/>
          </p:nvCxnSpPr>
          <p:spPr>
            <a:xfrm>
              <a:off x="3527884" y="1664804"/>
              <a:ext cx="0" cy="936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3455876" y="1916832"/>
              <a:ext cx="316112" cy="369332"/>
            </a:xfrm>
            <a:prstGeom prst="rect">
              <a:avLst/>
            </a:prstGeom>
            <a:noFill/>
          </p:spPr>
          <p:txBody>
            <a:bodyPr wrap="none" rtlCol="0">
              <a:spAutoFit/>
            </a:bodyPr>
            <a:lstStyle/>
            <a:p>
              <a:r>
                <a:rPr lang="en-US" i="1" dirty="0" smtClean="0"/>
                <a:t>V</a:t>
              </a:r>
              <a:endParaRPr lang="en-US" i="1" dirty="0"/>
            </a:p>
          </p:txBody>
        </p:sp>
      </p:grpSp>
      <p:sp>
        <p:nvSpPr>
          <p:cNvPr id="13" name="Foliennummernplatzhalter 12"/>
          <p:cNvSpPr>
            <a:spLocks noGrp="1"/>
          </p:cNvSpPr>
          <p:nvPr>
            <p:ph type="sldNum" sz="quarter" idx="4"/>
          </p:nvPr>
        </p:nvSpPr>
        <p:spPr/>
        <p:txBody>
          <a:bodyPr/>
          <a:lstStyle/>
          <a:p>
            <a:fld id="{BA9B540C-44DA-4F69-89C9-7C84606640D3}" type="slidenum">
              <a:rPr lang="en-US" smtClean="0"/>
              <a:pPr/>
              <a:t>21</a:t>
            </a:fld>
            <a:endParaRPr lang="en-US" dirty="0"/>
          </a:p>
        </p:txBody>
      </p:sp>
      <p:sp>
        <p:nvSpPr>
          <p:cNvPr id="15" name="Fußzeilenplatzhalter 14"/>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20" name="Grafik 19"/>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748619" y="3609020"/>
            <a:ext cx="2491233" cy="1359814"/>
          </a:xfrm>
          <a:prstGeom prst="rect">
            <a:avLst/>
          </a:prstGeom>
        </p:spPr>
      </p:pic>
      <p:pic>
        <p:nvPicPr>
          <p:cNvPr id="21" name="Grafik 20"/>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91580" y="2978108"/>
            <a:ext cx="3285744" cy="441350"/>
          </a:xfrm>
          <a:prstGeom prst="rect">
            <a:avLst/>
          </a:prstGeom>
          <a:ln w="12700">
            <a:noFill/>
          </a:ln>
        </p:spPr>
      </p:pic>
      <p:sp>
        <p:nvSpPr>
          <p:cNvPr id="22" name="Rechteck 21"/>
          <p:cNvSpPr/>
          <p:nvPr/>
        </p:nvSpPr>
        <p:spPr>
          <a:xfrm>
            <a:off x="719572" y="2852936"/>
            <a:ext cx="3456384" cy="648072"/>
          </a:xfrm>
          <a:prstGeom prst="rect">
            <a:avLst/>
          </a:prstGeom>
          <a:noFill/>
          <a:ln>
            <a:solidFill>
              <a:srgbClr val="F28E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0" name="Grafik 29"/>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635984" y="1298050"/>
            <a:ext cx="3328416" cy="3360115"/>
          </a:xfrm>
          <a:prstGeom prst="rect">
            <a:avLst/>
          </a:prstGeom>
        </p:spPr>
      </p:pic>
      <p:pic>
        <p:nvPicPr>
          <p:cNvPr id="31" name="Grafik 30"/>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4627852" y="4968834"/>
            <a:ext cx="3344679" cy="453157"/>
          </a:xfrm>
          <a:prstGeom prst="rect">
            <a:avLst/>
          </a:prstGeom>
          <a:ln w="12700">
            <a:noFill/>
          </a:ln>
        </p:spPr>
      </p:pic>
      <p:sp>
        <p:nvSpPr>
          <p:cNvPr id="38" name="Rechteck 37"/>
          <p:cNvSpPr/>
          <p:nvPr/>
        </p:nvSpPr>
        <p:spPr>
          <a:xfrm>
            <a:off x="4533312" y="4871376"/>
            <a:ext cx="3567080" cy="648072"/>
          </a:xfrm>
          <a:prstGeom prst="rect">
            <a:avLst/>
          </a:prstGeom>
          <a:noFill/>
          <a:ln>
            <a:solidFill>
              <a:srgbClr val="F28E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Grafik 31"/>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903786" y="5841268"/>
            <a:ext cx="1548534" cy="266155"/>
          </a:xfrm>
          <a:prstGeom prst="rect">
            <a:avLst/>
          </a:prstGeom>
        </p:spPr>
      </p:pic>
    </p:spTree>
    <p:extLst>
      <p:ext uri="{BB962C8B-B14F-4D97-AF65-F5344CB8AC3E}">
        <p14:creationId xmlns:p14="http://schemas.microsoft.com/office/powerpoint/2010/main" val="3676233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842815" y="2924944"/>
            <a:ext cx="4532200" cy="785887"/>
          </a:xfrm>
          <a:prstGeom prst="rect">
            <a:avLst/>
          </a:prstGeom>
        </p:spPr>
      </p:pic>
      <p:pic>
        <p:nvPicPr>
          <p:cNvPr id="42" name="Picture 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3325266" y="4191525"/>
            <a:ext cx="5747234" cy="222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a:t>Differential cavity </a:t>
            </a:r>
            <a:r>
              <a:rPr lang="en-US" sz="2800" dirty="0" smtClean="0"/>
              <a:t>equation</a:t>
            </a:r>
            <a:endParaRPr lang="en-US" sz="2800" dirty="0"/>
          </a:p>
        </p:txBody>
      </p:sp>
      <p:sp>
        <p:nvSpPr>
          <p:cNvPr id="7" name="Textfeld 6"/>
          <p:cNvSpPr txBox="1"/>
          <p:nvPr/>
        </p:nvSpPr>
        <p:spPr>
          <a:xfrm>
            <a:off x="719572" y="1412776"/>
            <a:ext cx="4788532" cy="1200329"/>
          </a:xfrm>
          <a:prstGeom prst="rect">
            <a:avLst/>
          </a:prstGeom>
          <a:noFill/>
        </p:spPr>
        <p:txBody>
          <a:bodyPr wrap="square" rtlCol="0">
            <a:spAutoFit/>
          </a:bodyPr>
          <a:lstStyle/>
          <a:p>
            <a:r>
              <a:rPr lang="en-US" b="1" dirty="0" smtClean="0"/>
              <a:t>Solution </a:t>
            </a:r>
            <a:r>
              <a:rPr lang="en-US" b="1" dirty="0"/>
              <a:t>for input signal </a:t>
            </a:r>
            <a:endParaRPr lang="en-US" b="1" dirty="0" smtClean="0"/>
          </a:p>
          <a:p>
            <a:r>
              <a:rPr lang="en-US" b="1" dirty="0" smtClean="0"/>
              <a:t>(RF source) is given </a:t>
            </a:r>
            <a:r>
              <a:rPr lang="en-US" b="1" dirty="0"/>
              <a:t>as cavity properties with approximation for high Q cavities </a:t>
            </a:r>
            <a:r>
              <a:rPr lang="en-US" b="1" dirty="0" smtClean="0"/>
              <a:t>:</a:t>
            </a:r>
          </a:p>
          <a:p>
            <a:endParaRPr lang="en-US" b="1" dirty="0" smtClean="0"/>
          </a:p>
        </p:txBody>
      </p:sp>
      <p:grpSp>
        <p:nvGrpSpPr>
          <p:cNvPr id="19" name="Gruppieren 18"/>
          <p:cNvGrpSpPr/>
          <p:nvPr/>
        </p:nvGrpSpPr>
        <p:grpSpPr>
          <a:xfrm>
            <a:off x="6552220" y="2271171"/>
            <a:ext cx="1944216" cy="1445861"/>
            <a:chOff x="6804248" y="1808820"/>
            <a:chExt cx="1944216" cy="1445861"/>
          </a:xfrm>
        </p:grpSpPr>
        <p:sp>
          <p:nvSpPr>
            <p:cNvPr id="10" name="Textfeld 9"/>
            <p:cNvSpPr txBox="1"/>
            <p:nvPr/>
          </p:nvSpPr>
          <p:spPr>
            <a:xfrm>
              <a:off x="6840252" y="1808820"/>
              <a:ext cx="1252074" cy="338554"/>
            </a:xfrm>
            <a:prstGeom prst="rect">
              <a:avLst/>
            </a:prstGeom>
            <a:noFill/>
          </p:spPr>
          <p:txBody>
            <a:bodyPr wrap="none" rtlCol="0">
              <a:spAutoFit/>
            </a:bodyPr>
            <a:lstStyle/>
            <a:p>
              <a:r>
                <a:rPr lang="en-US" sz="1600" b="0" i="1" u="sng" dirty="0" smtClean="0"/>
                <a:t>Tuning angle</a:t>
              </a:r>
            </a:p>
          </p:txBody>
        </p:sp>
        <p:sp>
          <p:nvSpPr>
            <p:cNvPr id="11" name="Textfeld 10"/>
            <p:cNvSpPr txBox="1"/>
            <p:nvPr/>
          </p:nvSpPr>
          <p:spPr>
            <a:xfrm>
              <a:off x="6804248" y="2423684"/>
              <a:ext cx="1944216" cy="830997"/>
            </a:xfrm>
            <a:prstGeom prst="rect">
              <a:avLst/>
            </a:prstGeom>
            <a:noFill/>
          </p:spPr>
          <p:txBody>
            <a:bodyPr wrap="square" rtlCol="0">
              <a:spAutoFit/>
            </a:bodyPr>
            <a:lstStyle/>
            <a:p>
              <a:r>
                <a:rPr lang="en-US" sz="1600" dirty="0" smtClean="0"/>
                <a:t>Angle between driving current  and cavity voltage</a:t>
              </a:r>
              <a:endParaRPr lang="en-US" sz="1600" dirty="0"/>
            </a:p>
          </p:txBody>
        </p:sp>
      </p:grpSp>
      <p:sp>
        <p:nvSpPr>
          <p:cNvPr id="16" name="Textfeld 15"/>
          <p:cNvSpPr txBox="1"/>
          <p:nvPr/>
        </p:nvSpPr>
        <p:spPr>
          <a:xfrm>
            <a:off x="3615634" y="2276872"/>
            <a:ext cx="1643783" cy="369332"/>
          </a:xfrm>
          <a:prstGeom prst="rect">
            <a:avLst/>
          </a:prstGeom>
          <a:noFill/>
        </p:spPr>
        <p:txBody>
          <a:bodyPr wrap="none" rtlCol="0">
            <a:spAutoFit/>
          </a:bodyPr>
          <a:lstStyle/>
          <a:p>
            <a:r>
              <a:rPr lang="en-US" b="0" i="1" u="sng" dirty="0" smtClean="0"/>
              <a:t>Cavity detuning</a:t>
            </a:r>
          </a:p>
        </p:txBody>
      </p:sp>
      <p:sp>
        <p:nvSpPr>
          <p:cNvPr id="18" name="Textfeld 17"/>
          <p:cNvSpPr txBox="1"/>
          <p:nvPr/>
        </p:nvSpPr>
        <p:spPr>
          <a:xfrm>
            <a:off x="5400092" y="1522529"/>
            <a:ext cx="3528392" cy="646331"/>
          </a:xfrm>
          <a:prstGeom prst="rect">
            <a:avLst/>
          </a:prstGeom>
          <a:noFill/>
          <a:ln w="28575">
            <a:solidFill>
              <a:srgbClr val="F28E00"/>
            </a:solidFill>
          </a:ln>
        </p:spPr>
        <p:txBody>
          <a:bodyPr wrap="square" rtlCol="0">
            <a:spAutoFit/>
          </a:bodyPr>
          <a:lstStyle/>
          <a:p>
            <a:endParaRPr lang="en-US" dirty="0" smtClean="0"/>
          </a:p>
          <a:p>
            <a:endParaRPr lang="en-US" dirty="0"/>
          </a:p>
        </p:txBody>
      </p:sp>
      <p:sp>
        <p:nvSpPr>
          <p:cNvPr id="20" name="Textfeld 19"/>
          <p:cNvSpPr txBox="1"/>
          <p:nvPr/>
        </p:nvSpPr>
        <p:spPr>
          <a:xfrm>
            <a:off x="737975" y="3733300"/>
            <a:ext cx="2789909" cy="923330"/>
          </a:xfrm>
          <a:prstGeom prst="rect">
            <a:avLst/>
          </a:prstGeom>
          <a:noFill/>
        </p:spPr>
        <p:txBody>
          <a:bodyPr wrap="square" rtlCol="0">
            <a:spAutoFit/>
          </a:bodyPr>
          <a:lstStyle/>
          <a:p>
            <a:r>
              <a:rPr lang="en-US" dirty="0" smtClean="0"/>
              <a:t>Steady state amplitude </a:t>
            </a:r>
            <a:r>
              <a:rPr lang="en-US" dirty="0"/>
              <a:t>and </a:t>
            </a:r>
            <a:r>
              <a:rPr lang="en-US" dirty="0" smtClean="0"/>
              <a:t>phase of cavity signal with respect to the RF source</a:t>
            </a:r>
            <a:endParaRPr lang="en-US"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22</a:t>
            </a:fld>
            <a:endParaRPr lang="en-US" dirty="0"/>
          </a:p>
        </p:txBody>
      </p:sp>
      <p:sp>
        <p:nvSpPr>
          <p:cNvPr id="9" name="Fußzeilenplatzhalter 8"/>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23" name="Grafik 22"/>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867281" y="864583"/>
            <a:ext cx="3344679" cy="453157"/>
          </a:xfrm>
          <a:prstGeom prst="rect">
            <a:avLst/>
          </a:prstGeom>
          <a:ln w="12700">
            <a:noFill/>
          </a:ln>
        </p:spPr>
      </p:pic>
      <p:pic>
        <p:nvPicPr>
          <p:cNvPr id="17" name="Grafik 16"/>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3239852" y="1448780"/>
            <a:ext cx="1548974" cy="267055"/>
          </a:xfrm>
          <a:prstGeom prst="rect">
            <a:avLst/>
          </a:prstGeom>
        </p:spPr>
      </p:pic>
      <p:pic>
        <p:nvPicPr>
          <p:cNvPr id="27" name="Grafik 26"/>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42816" y="2600908"/>
            <a:ext cx="2271022" cy="267957"/>
          </a:xfrm>
          <a:prstGeom prst="rect">
            <a:avLst/>
          </a:prstGeom>
        </p:spPr>
      </p:pic>
      <p:sp>
        <p:nvSpPr>
          <p:cNvPr id="43" name="Textfeld 42"/>
          <p:cNvSpPr txBox="1"/>
          <p:nvPr/>
        </p:nvSpPr>
        <p:spPr>
          <a:xfrm>
            <a:off x="731599" y="4938487"/>
            <a:ext cx="2231829" cy="369332"/>
          </a:xfrm>
          <a:prstGeom prst="rect">
            <a:avLst/>
          </a:prstGeom>
          <a:noFill/>
        </p:spPr>
        <p:txBody>
          <a:bodyPr wrap="none" rtlCol="0">
            <a:spAutoFit/>
          </a:bodyPr>
          <a:lstStyle/>
          <a:p>
            <a:r>
              <a:rPr lang="en-US" b="0" i="1" u="sng" dirty="0" smtClean="0"/>
              <a:t>Half cavity bandwidth</a:t>
            </a:r>
          </a:p>
        </p:txBody>
      </p:sp>
      <p:sp>
        <p:nvSpPr>
          <p:cNvPr id="46" name="Rechteck 45"/>
          <p:cNvSpPr/>
          <p:nvPr/>
        </p:nvSpPr>
        <p:spPr>
          <a:xfrm>
            <a:off x="788896" y="767125"/>
            <a:ext cx="3567080" cy="648072"/>
          </a:xfrm>
          <a:prstGeom prst="rect">
            <a:avLst/>
          </a:prstGeom>
          <a:noFill/>
          <a:ln>
            <a:solidFill>
              <a:srgbClr val="F28E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0" name="Grafik 4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184068" y="948566"/>
            <a:ext cx="3612156" cy="259180"/>
          </a:xfrm>
          <a:prstGeom prst="rect">
            <a:avLst/>
          </a:prstGeom>
          <a:ln w="12700">
            <a:noFill/>
          </a:ln>
        </p:spPr>
      </p:pic>
      <p:sp>
        <p:nvSpPr>
          <p:cNvPr id="51" name="Rechteck 50"/>
          <p:cNvSpPr/>
          <p:nvPr/>
        </p:nvSpPr>
        <p:spPr>
          <a:xfrm>
            <a:off x="5067836" y="836712"/>
            <a:ext cx="3824643" cy="472184"/>
          </a:xfrm>
          <a:prstGeom prst="rect">
            <a:avLst/>
          </a:prstGeom>
          <a:noFill/>
          <a:ln>
            <a:solidFill>
              <a:srgbClr val="F28E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3" name="Gerade Verbindung mit Pfeil 52"/>
          <p:cNvCxnSpPr/>
          <p:nvPr/>
        </p:nvCxnSpPr>
        <p:spPr>
          <a:xfrm flipH="1">
            <a:off x="3113838" y="5085184"/>
            <a:ext cx="1242138" cy="219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5" name="Grafik 54"/>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5586459" y="1600231"/>
            <a:ext cx="3209765" cy="496621"/>
          </a:xfrm>
          <a:prstGeom prst="rect">
            <a:avLst/>
          </a:prstGeom>
        </p:spPr>
      </p:pic>
      <p:pic>
        <p:nvPicPr>
          <p:cNvPr id="57" name="Grafik 56"/>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663258" y="2613105"/>
            <a:ext cx="1895583" cy="212070"/>
          </a:xfrm>
          <a:prstGeom prst="rect">
            <a:avLst/>
          </a:prstGeom>
        </p:spPr>
      </p:pic>
      <p:pic>
        <p:nvPicPr>
          <p:cNvPr id="58" name="Grafik 57"/>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702918" y="2617946"/>
            <a:ext cx="1721510" cy="202387"/>
          </a:xfrm>
          <a:prstGeom prst="rect">
            <a:avLst/>
          </a:prstGeom>
        </p:spPr>
      </p:pic>
      <p:pic>
        <p:nvPicPr>
          <p:cNvPr id="63" name="Grafik 62"/>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839883" y="5272510"/>
            <a:ext cx="2218893" cy="892794"/>
          </a:xfrm>
          <a:prstGeom prst="rect">
            <a:avLst/>
          </a:prstGeom>
        </p:spPr>
      </p:pic>
    </p:spTree>
    <p:extLst>
      <p:ext uri="{BB962C8B-B14F-4D97-AF65-F5344CB8AC3E}">
        <p14:creationId xmlns:p14="http://schemas.microsoft.com/office/powerpoint/2010/main" val="1376261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100" y="3236235"/>
            <a:ext cx="3072579" cy="303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smtClean="0"/>
              <a:t>Cavity baseband model</a:t>
            </a:r>
            <a:endParaRPr lang="en-US" sz="2800" dirty="0"/>
          </a:p>
        </p:txBody>
      </p:sp>
      <p:sp>
        <p:nvSpPr>
          <p:cNvPr id="3" name="Inhaltsplatzhalter 2"/>
          <p:cNvSpPr>
            <a:spLocks noGrp="1"/>
          </p:cNvSpPr>
          <p:nvPr>
            <p:ph idx="1"/>
          </p:nvPr>
        </p:nvSpPr>
        <p:spPr>
          <a:xfrm>
            <a:off x="457200" y="764704"/>
            <a:ext cx="8229600" cy="5508612"/>
          </a:xfrm>
        </p:spPr>
        <p:txBody>
          <a:bodyPr>
            <a:normAutofit/>
          </a:bodyPr>
          <a:lstStyle/>
          <a:p>
            <a:pPr marL="0" indent="0">
              <a:buNone/>
            </a:pPr>
            <a:r>
              <a:rPr lang="en-US" sz="1800" b="1" dirty="0"/>
              <a:t>The high (carrier) frequency cavity model is not of our interest for studying the cavity response under feedback operation; we are interested at the baseband model (envelope of </a:t>
            </a:r>
            <a:r>
              <a:rPr lang="en-US" sz="1800" b="1" dirty="0" smtClean="0"/>
              <a:t>RF </a:t>
            </a:r>
            <a:r>
              <a:rPr lang="en-US" sz="1800" b="1" dirty="0"/>
              <a:t>signal)!</a:t>
            </a:r>
          </a:p>
          <a:p>
            <a:pPr marL="0" indent="0">
              <a:buNone/>
            </a:pPr>
            <a:r>
              <a:rPr lang="en-US" sz="1800" b="1" dirty="0" smtClean="0"/>
              <a:t>Separation of fast RF oscillations from the slowly changing amplitude and phases of the field vector</a:t>
            </a:r>
            <a:endParaRPr lang="en-US" sz="1800" b="1" dirty="0"/>
          </a:p>
        </p:txBody>
      </p:sp>
      <p:sp>
        <p:nvSpPr>
          <p:cNvPr id="21" name="Textfeld 20"/>
          <p:cNvSpPr txBox="1"/>
          <p:nvPr/>
        </p:nvSpPr>
        <p:spPr>
          <a:xfrm>
            <a:off x="5879728" y="2132856"/>
            <a:ext cx="2724720" cy="646331"/>
          </a:xfrm>
          <a:prstGeom prst="rect">
            <a:avLst/>
          </a:prstGeom>
          <a:noFill/>
        </p:spPr>
        <p:txBody>
          <a:bodyPr wrap="none" rtlCol="0">
            <a:spAutoFit/>
          </a:bodyPr>
          <a:lstStyle/>
          <a:p>
            <a:r>
              <a:rPr lang="en-US" dirty="0" smtClean="0"/>
              <a:t>I… in-phase (real)</a:t>
            </a:r>
          </a:p>
          <a:p>
            <a:r>
              <a:rPr lang="en-US" dirty="0" smtClean="0"/>
              <a:t>Q… quadrature (imaginary)</a:t>
            </a:r>
            <a:endParaRPr lang="en-US" dirty="0"/>
          </a:p>
        </p:txBody>
      </p:sp>
      <p:sp>
        <p:nvSpPr>
          <p:cNvPr id="22" name="Textfeld 21"/>
          <p:cNvSpPr txBox="1"/>
          <p:nvPr/>
        </p:nvSpPr>
        <p:spPr>
          <a:xfrm>
            <a:off x="6995386" y="6084004"/>
            <a:ext cx="1645066" cy="369332"/>
          </a:xfrm>
          <a:prstGeom prst="rect">
            <a:avLst/>
          </a:prstGeom>
          <a:noFill/>
        </p:spPr>
        <p:txBody>
          <a:bodyPr wrap="none" rtlCol="0">
            <a:spAutoFit/>
          </a:bodyPr>
          <a:lstStyle/>
          <a:p>
            <a:r>
              <a:rPr lang="en-US" dirty="0" smtClean="0"/>
              <a:t>Phasor diagram</a:t>
            </a:r>
            <a:endParaRPr lang="en-US" dirty="0"/>
          </a:p>
        </p:txBody>
      </p:sp>
      <p:sp>
        <p:nvSpPr>
          <p:cNvPr id="29" name="Textfeld 28"/>
          <p:cNvSpPr txBox="1"/>
          <p:nvPr/>
        </p:nvSpPr>
        <p:spPr>
          <a:xfrm>
            <a:off x="503548" y="2888940"/>
            <a:ext cx="5292588" cy="2862322"/>
          </a:xfrm>
          <a:prstGeom prst="rect">
            <a:avLst/>
          </a:prstGeom>
          <a:noFill/>
        </p:spPr>
        <p:txBody>
          <a:bodyPr wrap="square" rtlCol="0">
            <a:spAutoFit/>
          </a:bodyPr>
          <a:lstStyle/>
          <a:p>
            <a:r>
              <a:rPr lang="en-US" u="sng" dirty="0" smtClean="0"/>
              <a:t>First order cavity differential equation for envelope, i.e. the cavity baseband equation:</a:t>
            </a:r>
          </a:p>
          <a:p>
            <a:endParaRPr lang="en-US" u="sng" dirty="0" smtClean="0"/>
          </a:p>
          <a:p>
            <a:endParaRPr lang="en-US" dirty="0" smtClean="0"/>
          </a:p>
          <a:p>
            <a:endParaRPr lang="en-US" dirty="0"/>
          </a:p>
          <a:p>
            <a:endParaRPr lang="en-US" dirty="0"/>
          </a:p>
          <a:p>
            <a:r>
              <a:rPr lang="en-US" dirty="0"/>
              <a:t>A</a:t>
            </a:r>
            <a:r>
              <a:rPr lang="en-US" dirty="0" smtClean="0"/>
              <a:t>s short hand notation with complex vector field:</a:t>
            </a:r>
          </a:p>
          <a:p>
            <a:endParaRPr lang="en-US" dirty="0" smtClean="0"/>
          </a:p>
          <a:p>
            <a:endParaRPr lang="en-US" dirty="0" smtClean="0"/>
          </a:p>
          <a:p>
            <a:r>
              <a:rPr lang="en-US" dirty="0" smtClean="0"/>
              <a:t> </a:t>
            </a:r>
          </a:p>
        </p:txBody>
      </p:sp>
      <p:sp>
        <p:nvSpPr>
          <p:cNvPr id="32" name="Rechteck 31"/>
          <p:cNvSpPr/>
          <p:nvPr/>
        </p:nvSpPr>
        <p:spPr>
          <a:xfrm>
            <a:off x="1403648" y="4941168"/>
            <a:ext cx="3456384" cy="648072"/>
          </a:xfrm>
          <a:prstGeom prst="rect">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hteck 32"/>
          <p:cNvSpPr/>
          <p:nvPr/>
        </p:nvSpPr>
        <p:spPr>
          <a:xfrm>
            <a:off x="1395216" y="3573016"/>
            <a:ext cx="3572828" cy="843018"/>
          </a:xfrm>
          <a:prstGeom prst="rect">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670822" y="3725312"/>
            <a:ext cx="3021615" cy="599441"/>
          </a:xfrm>
          <a:prstGeom prst="rect">
            <a:avLst/>
          </a:prstGeom>
        </p:spPr>
      </p:pic>
      <p:pic>
        <p:nvPicPr>
          <p:cNvPr id="23" name="Grafik 2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58281" y="5084734"/>
            <a:ext cx="2947117" cy="360490"/>
          </a:xfrm>
          <a:prstGeom prst="rect">
            <a:avLst/>
          </a:prstGeom>
        </p:spPr>
      </p:pic>
      <p:sp>
        <p:nvSpPr>
          <p:cNvPr id="47" name="Textfeld 46"/>
          <p:cNvSpPr txBox="1"/>
          <p:nvPr/>
        </p:nvSpPr>
        <p:spPr>
          <a:xfrm>
            <a:off x="7488324" y="2852936"/>
            <a:ext cx="1440160" cy="584775"/>
          </a:xfrm>
          <a:prstGeom prst="rect">
            <a:avLst/>
          </a:prstGeom>
          <a:noFill/>
        </p:spPr>
        <p:txBody>
          <a:bodyPr wrap="square" rtlCol="0">
            <a:spAutoFit/>
          </a:bodyPr>
          <a:lstStyle/>
          <a:p>
            <a:r>
              <a:rPr lang="en-US" sz="1600" dirty="0" smtClean="0"/>
              <a:t>Remove fast changing part!</a:t>
            </a:r>
            <a:endParaRPr lang="en-US" sz="1600" dirty="0"/>
          </a:p>
        </p:txBody>
      </p:sp>
      <p:cxnSp>
        <p:nvCxnSpPr>
          <p:cNvPr id="49" name="Gerade Verbindung mit Pfeil 48"/>
          <p:cNvCxnSpPr>
            <a:stCxn id="47" idx="2"/>
          </p:cNvCxnSpPr>
          <p:nvPr/>
        </p:nvCxnSpPr>
        <p:spPr>
          <a:xfrm flipH="1">
            <a:off x="7884368" y="3437711"/>
            <a:ext cx="324036" cy="24331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6" name="Foliennummernplatzhalter 55"/>
          <p:cNvSpPr>
            <a:spLocks noGrp="1"/>
          </p:cNvSpPr>
          <p:nvPr>
            <p:ph type="sldNum" sz="quarter" idx="4"/>
          </p:nvPr>
        </p:nvSpPr>
        <p:spPr/>
        <p:txBody>
          <a:bodyPr/>
          <a:lstStyle/>
          <a:p>
            <a:fld id="{BA9B540C-44DA-4F69-89C9-7C84606640D3}" type="slidenum">
              <a:rPr lang="en-US" smtClean="0"/>
              <a:pPr/>
              <a:t>23</a:t>
            </a:fld>
            <a:endParaRPr lang="en-US" dirty="0"/>
          </a:p>
        </p:txBody>
      </p:sp>
      <p:sp>
        <p:nvSpPr>
          <p:cNvPr id="58" name="Fußzeilenplatzhalter 57"/>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37893" name="Grafik 37892"/>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11560" y="2366931"/>
            <a:ext cx="4781825" cy="305985"/>
          </a:xfrm>
          <a:prstGeom prst="rect">
            <a:avLst/>
          </a:prstGeom>
        </p:spPr>
      </p:pic>
      <p:pic>
        <p:nvPicPr>
          <p:cNvPr id="37896" name="Grafik 37895"/>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605231" y="5805264"/>
            <a:ext cx="3698580" cy="261693"/>
          </a:xfrm>
          <a:prstGeom prst="rect">
            <a:avLst/>
          </a:prstGeom>
        </p:spPr>
      </p:pic>
    </p:spTree>
    <p:extLst>
      <p:ext uri="{BB962C8B-B14F-4D97-AF65-F5344CB8AC3E}">
        <p14:creationId xmlns:p14="http://schemas.microsoft.com/office/powerpoint/2010/main" val="3840053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D:\Tutorials\Matlab\save_res_circle_repor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9"/>
          <a:stretch/>
        </p:blipFill>
        <p:spPr bwMode="auto">
          <a:xfrm>
            <a:off x="5292080" y="728700"/>
            <a:ext cx="3498574" cy="31348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sz="2800" dirty="0" smtClean="0"/>
              <a:t>Step response</a:t>
            </a:r>
            <a:endParaRPr lang="en-US" sz="2800" dirty="0"/>
          </a:p>
        </p:txBody>
      </p:sp>
      <p:sp>
        <p:nvSpPr>
          <p:cNvPr id="9" name="Textfeld 8"/>
          <p:cNvSpPr txBox="1"/>
          <p:nvPr/>
        </p:nvSpPr>
        <p:spPr>
          <a:xfrm>
            <a:off x="251520" y="867103"/>
            <a:ext cx="4428492" cy="923330"/>
          </a:xfrm>
          <a:prstGeom prst="rect">
            <a:avLst/>
          </a:prstGeom>
          <a:noFill/>
        </p:spPr>
        <p:txBody>
          <a:bodyPr wrap="square" rtlCol="0">
            <a:spAutoFit/>
          </a:bodyPr>
          <a:lstStyle/>
          <a:p>
            <a:endParaRPr lang="en-US" dirty="0" smtClean="0"/>
          </a:p>
          <a:p>
            <a:r>
              <a:rPr lang="en-US" dirty="0" smtClean="0"/>
              <a:t> </a:t>
            </a:r>
          </a:p>
          <a:p>
            <a:endParaRPr lang="en-US" dirty="0" smtClean="0"/>
          </a:p>
        </p:txBody>
      </p:sp>
      <p:sp>
        <p:nvSpPr>
          <p:cNvPr id="6" name="Foliennummernplatzhalter 5"/>
          <p:cNvSpPr>
            <a:spLocks noGrp="1"/>
          </p:cNvSpPr>
          <p:nvPr>
            <p:ph type="sldNum" sz="quarter" idx="4"/>
          </p:nvPr>
        </p:nvSpPr>
        <p:spPr/>
        <p:txBody>
          <a:bodyPr/>
          <a:lstStyle/>
          <a:p>
            <a:fld id="{BA9B540C-44DA-4F69-89C9-7C84606640D3}" type="slidenum">
              <a:rPr lang="en-US" smtClean="0"/>
              <a:pPr/>
              <a:t>24</a:t>
            </a:fld>
            <a:endParaRPr lang="en-US" dirty="0"/>
          </a:p>
        </p:txBody>
      </p:sp>
      <p:sp>
        <p:nvSpPr>
          <p:cNvPr id="10" name="Fußzeilenplatzhalter 9"/>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4" name="Inhaltsplatzhalt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3528" y="3342176"/>
            <a:ext cx="4673700" cy="3183168"/>
          </a:xfrm>
        </p:spPr>
      </p:pic>
      <p:pic>
        <p:nvPicPr>
          <p:cNvPr id="11" name="Picture 2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519772" y="1409927"/>
            <a:ext cx="2628292" cy="209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3820609"/>
            <a:ext cx="1431989" cy="263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Grafik 1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69468" y="867103"/>
            <a:ext cx="4012576" cy="360903"/>
          </a:xfrm>
          <a:prstGeom prst="rect">
            <a:avLst/>
          </a:prstGeom>
        </p:spPr>
      </p:pic>
      <p:pic>
        <p:nvPicPr>
          <p:cNvPr id="20" name="Grafik 1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76275" y="1476242"/>
            <a:ext cx="1809525" cy="908642"/>
          </a:xfrm>
          <a:prstGeom prst="rect">
            <a:avLst/>
          </a:prstGeom>
        </p:spPr>
      </p:pic>
    </p:spTree>
    <p:extLst>
      <p:ext uri="{BB962C8B-B14F-4D97-AF65-F5344CB8AC3E}">
        <p14:creationId xmlns:p14="http://schemas.microsoft.com/office/powerpoint/2010/main" val="3266177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Additional Passband Modes</a:t>
            </a:r>
            <a:endParaRPr lang="en-US" sz="2800" dirty="0"/>
          </a:p>
        </p:txBody>
      </p:sp>
      <p:sp>
        <p:nvSpPr>
          <p:cNvPr id="3" name="Inhaltsplatzhalter 2"/>
          <p:cNvSpPr>
            <a:spLocks noGrp="1"/>
          </p:cNvSpPr>
          <p:nvPr>
            <p:ph idx="1"/>
          </p:nvPr>
        </p:nvSpPr>
        <p:spPr/>
        <p:txBody>
          <a:bodyPr>
            <a:normAutofit/>
          </a:bodyPr>
          <a:lstStyle/>
          <a:p>
            <a:r>
              <a:rPr lang="en-US" sz="2000" dirty="0" smtClean="0"/>
              <a:t>Short outline, for details, see [Schilcher.1998] and [Vogel.2007]</a:t>
            </a:r>
          </a:p>
          <a:p>
            <a:r>
              <a:rPr lang="en-US" sz="2000" dirty="0"/>
              <a:t>n-</a:t>
            </a:r>
            <a:r>
              <a:rPr lang="en-US" sz="2000" dirty="0" err="1"/>
              <a:t>th</a:t>
            </a:r>
            <a:r>
              <a:rPr lang="en-US" sz="2000" dirty="0"/>
              <a:t> </a:t>
            </a:r>
            <a:r>
              <a:rPr lang="en-US" sz="2000" dirty="0" smtClean="0"/>
              <a:t>mode</a:t>
            </a:r>
            <a:r>
              <a:rPr lang="en-US" sz="2000" dirty="0"/>
              <a:t>:   </a:t>
            </a:r>
            <a:endParaRPr lang="en-US" sz="2000" dirty="0" smtClean="0"/>
          </a:p>
          <a:p>
            <a:endParaRPr lang="en-US" sz="2000" dirty="0"/>
          </a:p>
          <a:p>
            <a:endParaRPr lang="en-US" sz="1050" dirty="0" smtClean="0"/>
          </a:p>
          <a:p>
            <a:r>
              <a:rPr lang="en-US" sz="2000" dirty="0" smtClean="0"/>
              <a:t>Cavity field is the sum of all passband contributions</a:t>
            </a:r>
            <a:endParaRPr lang="en-US" sz="2000" dirty="0"/>
          </a:p>
          <a:p>
            <a:endParaRPr lang="en-US" sz="2000" dirty="0" smtClean="0"/>
          </a:p>
          <a:p>
            <a:endParaRPr lang="en-US" sz="2000" dirty="0"/>
          </a:p>
        </p:txBody>
      </p:sp>
      <p:pic>
        <p:nvPicPr>
          <p:cNvPr id="204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881" y="2456892"/>
            <a:ext cx="5774712" cy="397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18491" y="3465004"/>
            <a:ext cx="2433329" cy="1754326"/>
          </a:xfrm>
          <a:prstGeom prst="rect">
            <a:avLst/>
          </a:prstGeom>
          <a:noFill/>
        </p:spPr>
        <p:txBody>
          <a:bodyPr wrap="square" rtlCol="0">
            <a:spAutoFit/>
          </a:bodyPr>
          <a:lstStyle/>
          <a:p>
            <a:endParaRPr lang="en-US" dirty="0"/>
          </a:p>
          <a:p>
            <a:r>
              <a:rPr lang="en-US" dirty="0" smtClean="0"/>
              <a:t>For variation in the  coupling            and loaded quality factor                        </a:t>
            </a:r>
            <a:r>
              <a:rPr lang="en-US" dirty="0"/>
              <a:t>	</a:t>
            </a:r>
            <a:r>
              <a:rPr lang="en-US" dirty="0" smtClean="0"/>
              <a:t>see e.g. [Vogel.2007]</a:t>
            </a:r>
            <a:endParaRPr lang="en-US" dirty="0"/>
          </a:p>
        </p:txBody>
      </p:sp>
      <p:pic>
        <p:nvPicPr>
          <p:cNvPr id="20" name="Grafik 19"/>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260668" y="1556793"/>
            <a:ext cx="6810415" cy="400608"/>
          </a:xfrm>
          <a:prstGeom prst="rect">
            <a:avLst/>
          </a:prstGeom>
        </p:spPr>
      </p:pic>
      <p:pic>
        <p:nvPicPr>
          <p:cNvPr id="18" name="Grafik 17"/>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513902" y="4149080"/>
            <a:ext cx="393802" cy="219456"/>
          </a:xfrm>
          <a:prstGeom prst="rect">
            <a:avLst/>
          </a:prstGeom>
        </p:spPr>
      </p:pic>
      <p:pic>
        <p:nvPicPr>
          <p:cNvPr id="19" name="Grafik 18"/>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55683" y="4653136"/>
            <a:ext cx="747965" cy="234086"/>
          </a:xfrm>
          <a:prstGeom prst="rect">
            <a:avLst/>
          </a:prstGeom>
        </p:spPr>
      </p:pic>
      <p:pic>
        <p:nvPicPr>
          <p:cNvPr id="21" name="Grafik 2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655683" y="2915717"/>
            <a:ext cx="1641043" cy="513283"/>
          </a:xfrm>
          <a:prstGeom prst="rect">
            <a:avLst/>
          </a:prstGeom>
        </p:spPr>
      </p:pic>
      <p:sp>
        <p:nvSpPr>
          <p:cNvPr id="23" name="Foliennummernplatzhalter 22"/>
          <p:cNvSpPr>
            <a:spLocks noGrp="1"/>
          </p:cNvSpPr>
          <p:nvPr>
            <p:ph type="sldNum" sz="quarter" idx="4"/>
          </p:nvPr>
        </p:nvSpPr>
        <p:spPr/>
        <p:txBody>
          <a:bodyPr/>
          <a:lstStyle/>
          <a:p>
            <a:fld id="{BA9B540C-44DA-4F69-89C9-7C84606640D3}" type="slidenum">
              <a:rPr lang="en-US" smtClean="0"/>
              <a:pPr/>
              <a:t>25</a:t>
            </a:fld>
            <a:endParaRPr lang="en-US" dirty="0"/>
          </a:p>
        </p:txBody>
      </p:sp>
      <p:sp>
        <p:nvSpPr>
          <p:cNvPr id="25" name="Fußzeilenplatzhalter 24"/>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981276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Summary System Description</a:t>
            </a:r>
            <a:endParaRPr lang="en-US" sz="2800" dirty="0"/>
          </a:p>
        </p:txBody>
      </p:sp>
      <p:sp>
        <p:nvSpPr>
          <p:cNvPr id="3" name="Inhaltsplatzhalter 2"/>
          <p:cNvSpPr>
            <a:spLocks noGrp="1"/>
          </p:cNvSpPr>
          <p:nvPr>
            <p:ph idx="1"/>
          </p:nvPr>
        </p:nvSpPr>
        <p:spPr/>
        <p:txBody>
          <a:bodyPr>
            <a:normAutofit/>
          </a:bodyPr>
          <a:lstStyle/>
          <a:p>
            <a:r>
              <a:rPr lang="en-US" sz="2000" dirty="0" smtClean="0"/>
              <a:t>RF field detection </a:t>
            </a:r>
          </a:p>
          <a:p>
            <a:pPr lvl="1"/>
            <a:r>
              <a:rPr lang="en-US" sz="1800" dirty="0" smtClean="0"/>
              <a:t>Down-conversion to baseband (envelop of HF signal) </a:t>
            </a:r>
          </a:p>
          <a:p>
            <a:pPr lvl="1"/>
            <a:r>
              <a:rPr lang="en-US" sz="1800" dirty="0" smtClean="0"/>
              <a:t>Direct A/P sampling nowadays possible (high speed ADCs)</a:t>
            </a:r>
          </a:p>
          <a:p>
            <a:pPr marL="914400" lvl="2" indent="0">
              <a:buNone/>
            </a:pPr>
            <a:r>
              <a:rPr lang="en-US" sz="1600" dirty="0" smtClean="0">
                <a:sym typeface="Wingdings" panose="05000000000000000000" pitchFamily="2" charset="2"/>
              </a:rPr>
              <a:t> May worsen SNR of ADC </a:t>
            </a:r>
            <a:endParaRPr lang="en-US" sz="1600" dirty="0" smtClean="0"/>
          </a:p>
          <a:p>
            <a:pPr lvl="1"/>
            <a:r>
              <a:rPr lang="en-US" sz="1800" dirty="0" smtClean="0"/>
              <a:t>Preferred method depends on your application</a:t>
            </a:r>
          </a:p>
          <a:p>
            <a:r>
              <a:rPr lang="en-US" sz="2000" dirty="0"/>
              <a:t>RF field manipulation</a:t>
            </a:r>
          </a:p>
          <a:p>
            <a:pPr lvl="1"/>
            <a:r>
              <a:rPr lang="en-US" sz="1800" dirty="0"/>
              <a:t>Up-conversion from baseband to </a:t>
            </a:r>
            <a:r>
              <a:rPr lang="en-US" sz="1800" dirty="0" smtClean="0"/>
              <a:t>HF</a:t>
            </a:r>
          </a:p>
          <a:p>
            <a:pPr lvl="1"/>
            <a:r>
              <a:rPr lang="en-US" sz="1800" dirty="0"/>
              <a:t>Bandwidth in tens of MHz </a:t>
            </a:r>
            <a:r>
              <a:rPr lang="en-US" sz="1800" dirty="0" smtClean="0"/>
              <a:t>range</a:t>
            </a:r>
          </a:p>
          <a:p>
            <a:r>
              <a:rPr lang="en-US" sz="2000" dirty="0" smtClean="0"/>
              <a:t>Amplifier (Klystron)</a:t>
            </a:r>
          </a:p>
          <a:p>
            <a:pPr lvl="1"/>
            <a:r>
              <a:rPr lang="en-US" sz="1800" dirty="0" smtClean="0"/>
              <a:t>Mostly non-linear input/output behavior 			          </a:t>
            </a:r>
            <a:r>
              <a:rPr lang="en-US" sz="1800" dirty="0" smtClean="0">
                <a:sym typeface="Wingdings" panose="05000000000000000000" pitchFamily="2" charset="2"/>
              </a:rPr>
              <a:t> </a:t>
            </a:r>
            <a:r>
              <a:rPr lang="en-US" sz="1800" dirty="0"/>
              <a:t>Linearization </a:t>
            </a:r>
            <a:r>
              <a:rPr lang="en-US" sz="1800" dirty="0" smtClean="0"/>
              <a:t>desired</a:t>
            </a:r>
          </a:p>
          <a:p>
            <a:pPr lvl="1"/>
            <a:r>
              <a:rPr lang="en-US" sz="1800" dirty="0" smtClean="0"/>
              <a:t>Bandwidth in tens of MHz range</a:t>
            </a:r>
          </a:p>
          <a:p>
            <a:r>
              <a:rPr lang="en-US" sz="2000" dirty="0" smtClean="0"/>
              <a:t>Cavity (9-cell SRF cavity)</a:t>
            </a:r>
          </a:p>
          <a:p>
            <a:pPr lvl="1"/>
            <a:r>
              <a:rPr lang="en-US" sz="1800" dirty="0" smtClean="0"/>
              <a:t>Differential equation as baseband model</a:t>
            </a:r>
          </a:p>
          <a:p>
            <a:pPr lvl="1"/>
            <a:r>
              <a:rPr lang="en-US" sz="1800" dirty="0" smtClean="0"/>
              <a:t>Bandwidth (Hz … kHz), detuning and higher order modes</a:t>
            </a:r>
            <a:endParaRPr lang="en-US" sz="1800"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26</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76400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idx="4294967295"/>
          </p:nvPr>
        </p:nvSpPr>
        <p:spPr>
          <a:xfrm>
            <a:off x="292100" y="103188"/>
            <a:ext cx="8520113" cy="544512"/>
          </a:xfrm>
        </p:spPr>
        <p:txBody>
          <a:bodyPr tIns="21168">
            <a:no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dirty="0" smtClean="0"/>
              <a:t>System Overview – Example at FLASH</a:t>
            </a:r>
          </a:p>
        </p:txBody>
      </p:sp>
      <p:pic>
        <p:nvPicPr>
          <p:cNvPr id="1229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692696"/>
            <a:ext cx="6445250" cy="1368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uppieren 40"/>
          <p:cNvGrpSpPr/>
          <p:nvPr/>
        </p:nvGrpSpPr>
        <p:grpSpPr>
          <a:xfrm>
            <a:off x="300035" y="2132856"/>
            <a:ext cx="8616273" cy="4162587"/>
            <a:chOff x="300035" y="1846565"/>
            <a:chExt cx="8616273" cy="4162587"/>
          </a:xfrm>
        </p:grpSpPr>
        <p:sp>
          <p:nvSpPr>
            <p:cNvPr id="42" name="Rechteck 41"/>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43" name="Gleichschenkliges Dreieck 42"/>
            <p:cNvSpPr/>
            <p:nvPr/>
          </p:nvSpPr>
          <p:spPr>
            <a:xfrm rot="5400000">
              <a:off x="4389064" y="3681028"/>
              <a:ext cx="684076" cy="54006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45" name="Rechteck 44"/>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46" name="Rechteck 45"/>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47" name="Gerade Verbindung 46"/>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a:endCxn id="46"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48"/>
            <p:cNvCxnSpPr>
              <a:stCxn id="46"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a:endCxn id="45" idx="2"/>
            </p:cNvCxnSpPr>
            <p:nvPr/>
          </p:nvCxnSpPr>
          <p:spPr>
            <a:xfrm flipH="1" flipV="1">
              <a:off x="2062483" y="4221088"/>
              <a:ext cx="9097" cy="13982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a:stCxn id="44" idx="6"/>
              <a:endCxn id="45"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45" idx="3"/>
              <a:endCxn id="43"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Gerade Verbindung 52"/>
            <p:cNvCxnSpPr>
              <a:stCxn id="43" idx="0"/>
            </p:cNvCxnSpPr>
            <p:nvPr/>
          </p:nvCxnSpPr>
          <p:spPr>
            <a:xfrm>
              <a:off x="5001132" y="3951058"/>
              <a:ext cx="1911128"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flipV="1">
              <a:off x="6912260" y="2995210"/>
              <a:ext cx="0" cy="9517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42"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56" name="Gerade Verbindung 55"/>
            <p:cNvCxnSpPr>
              <a:endCxn id="42"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57" name="Ellipse 56"/>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Gerade Verbindung mit Pfeil 57"/>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60" name="Grafik 59"/>
            <p:cNvPicPr>
              <a:picLocks noChangeAspect="1"/>
            </p:cNvPicPr>
            <p:nvPr>
              <p:custDataLst>
                <p:tags r:id="rId1"/>
              </p:custDataLst>
            </p:nvPr>
          </p:nvPicPr>
          <p:blipFill>
            <a:blip r:embed="rId9"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61" name="Grafik 60"/>
            <p:cNvPicPr>
              <a:picLocks noChangeAspect="1"/>
            </p:cNvPicPr>
            <p:nvPr>
              <p:custDataLst>
                <p:tags r:id="rId2"/>
              </p:custDataLst>
            </p:nvPr>
          </p:nvPicPr>
          <p:blipFill>
            <a:blip r:embed="rId10"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62" name="Grafik 6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63" name="Grafik 62"/>
            <p:cNvPicPr>
              <a:picLocks noChangeAspect="1"/>
            </p:cNvPicPr>
            <p:nvPr>
              <p:custDataLst>
                <p:tags r:id="rId4"/>
              </p:custDataLst>
            </p:nvPr>
          </p:nvPicPr>
          <p:blipFill>
            <a:blip r:embed="rId12"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64" name="Grafik 63"/>
            <p:cNvPicPr>
              <a:picLocks noChangeAspect="1"/>
            </p:cNvPicPr>
            <p:nvPr>
              <p:custDataLst>
                <p:tags r:id="rId5"/>
              </p:custDataLst>
            </p:nvPr>
          </p:nvPicPr>
          <p:blipFill>
            <a:blip r:embed="rId13" cstate="screen">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65" name="Textfeld 64"/>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66" name="Ellipse 65"/>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Gerade Verbindung mit Pfeil 66"/>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68" name="Textfeld 67"/>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69" name="Textfeld 68"/>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70" name="Rechteck 69"/>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71" name="Gerade Verbindung 70"/>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a:xfrm>
              <a:off x="5040052" y="4005064"/>
              <a:ext cx="1837619" cy="369332"/>
            </a:xfrm>
            <a:prstGeom prst="rect">
              <a:avLst/>
            </a:prstGeom>
            <a:noFill/>
          </p:spPr>
          <p:txBody>
            <a:bodyPr wrap="none" rtlCol="0">
              <a:spAutoFit/>
            </a:bodyPr>
            <a:lstStyle/>
            <a:p>
              <a:r>
                <a:rPr lang="en-US" dirty="0" smtClean="0">
                  <a:solidFill>
                    <a:srgbClr val="FF0000"/>
                  </a:solidFill>
                </a:rPr>
                <a:t>High power ~</a:t>
              </a:r>
              <a:r>
                <a:rPr lang="en-US" dirty="0" smtClean="0">
                  <a:solidFill>
                    <a:srgbClr val="FF0000"/>
                  </a:solidFill>
                </a:rPr>
                <a:t>MW</a:t>
              </a:r>
              <a:endParaRPr lang="en-US" dirty="0">
                <a:solidFill>
                  <a:srgbClr val="FF0000"/>
                </a:solidFill>
              </a:endParaRPr>
            </a:p>
          </p:txBody>
        </p:sp>
        <p:sp>
          <p:nvSpPr>
            <p:cNvPr id="73" name="Textfeld 72"/>
            <p:cNvSpPr txBox="1"/>
            <p:nvPr/>
          </p:nvSpPr>
          <p:spPr>
            <a:xfrm>
              <a:off x="2585881" y="4027448"/>
              <a:ext cx="1522533" cy="369332"/>
            </a:xfrm>
            <a:prstGeom prst="rect">
              <a:avLst/>
            </a:prstGeom>
            <a:noFill/>
          </p:spPr>
          <p:txBody>
            <a:bodyPr wrap="none" rtlCol="0">
              <a:spAutoFit/>
            </a:bodyPr>
            <a:lstStyle/>
            <a:p>
              <a:r>
                <a:rPr lang="en-US" dirty="0" smtClean="0">
                  <a:solidFill>
                    <a:schemeClr val="accent1">
                      <a:lumMod val="75000"/>
                    </a:schemeClr>
                  </a:solidFill>
                </a:rPr>
                <a:t>Low power ~V</a:t>
              </a:r>
              <a:endParaRPr lang="en-US" dirty="0">
                <a:solidFill>
                  <a:schemeClr val="accent1">
                    <a:lumMod val="75000"/>
                  </a:schemeClr>
                </a:solidFill>
              </a:endParaRPr>
            </a:p>
          </p:txBody>
        </p:sp>
      </p:grpSp>
      <p:sp>
        <p:nvSpPr>
          <p:cNvPr id="2" name="Textfeld 1"/>
          <p:cNvSpPr txBox="1"/>
          <p:nvPr/>
        </p:nvSpPr>
        <p:spPr>
          <a:xfrm>
            <a:off x="287524" y="2096852"/>
            <a:ext cx="4068451" cy="1477328"/>
          </a:xfrm>
          <a:prstGeom prst="rect">
            <a:avLst/>
          </a:prstGeom>
          <a:noFill/>
          <a:ln w="28575">
            <a:solidFill>
              <a:srgbClr val="F28E00"/>
            </a:solidFill>
          </a:ln>
        </p:spPr>
        <p:txBody>
          <a:bodyPr wrap="square" rtlCol="0">
            <a:spAutoFit/>
          </a:bodyPr>
          <a:lstStyle/>
          <a:p>
            <a:pPr marL="285750" indent="-285750">
              <a:buFont typeface="Arial" panose="020B0604020202020204" pitchFamily="34" charset="0"/>
              <a:buChar char="•"/>
            </a:pPr>
            <a:r>
              <a:rPr lang="en-US" dirty="0" smtClean="0"/>
              <a:t>Several RF stations</a:t>
            </a:r>
          </a:p>
          <a:p>
            <a:pPr marL="285750" indent="-285750">
              <a:buFont typeface="Arial" panose="020B0604020202020204" pitchFamily="34" charset="0"/>
              <a:buChar char="•"/>
            </a:pPr>
            <a:r>
              <a:rPr lang="en-US" dirty="0" smtClean="0"/>
              <a:t>System description will differ (uncertainties, couplings etc.)</a:t>
            </a:r>
          </a:p>
          <a:p>
            <a:pPr>
              <a:tabLst>
                <a:tab pos="266700" algn="l"/>
              </a:tabLst>
            </a:pPr>
            <a:r>
              <a:rPr lang="en-US" b="1" dirty="0" smtClean="0">
                <a:sym typeface="Wingdings" panose="05000000000000000000" pitchFamily="2" charset="2"/>
              </a:rPr>
              <a:t> </a:t>
            </a:r>
            <a:r>
              <a:rPr lang="en-US" b="1" dirty="0" smtClean="0"/>
              <a:t>System identification/modelling     	ideally with input u(t) and output y(t) </a:t>
            </a:r>
            <a:endParaRPr lang="en-US" b="1"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27</a:t>
            </a:fld>
            <a:endParaRPr lang="en-US" dirty="0"/>
          </a:p>
        </p:txBody>
      </p:sp>
      <p:sp>
        <p:nvSpPr>
          <p:cNvPr id="6" name="Fußzeilenplatzhalter 5"/>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77" name="Textfeld 76"/>
          <p:cNvSpPr txBox="1"/>
          <p:nvPr/>
        </p:nvSpPr>
        <p:spPr>
          <a:xfrm>
            <a:off x="7041533" y="5503355"/>
            <a:ext cx="527709" cy="369332"/>
          </a:xfrm>
          <a:prstGeom prst="rect">
            <a:avLst/>
          </a:prstGeom>
          <a:noFill/>
        </p:spPr>
        <p:txBody>
          <a:bodyPr wrap="none" rtlCol="0">
            <a:spAutoFit/>
          </a:bodyPr>
          <a:lstStyle/>
          <a:p>
            <a:r>
              <a:rPr lang="en-US" dirty="0" smtClean="0"/>
              <a:t>Y(s)</a:t>
            </a:r>
            <a:endParaRPr lang="en-US" dirty="0"/>
          </a:p>
        </p:txBody>
      </p:sp>
      <p:sp>
        <p:nvSpPr>
          <p:cNvPr id="78" name="Textfeld 77"/>
          <p:cNvSpPr txBox="1"/>
          <p:nvPr/>
        </p:nvSpPr>
        <p:spPr>
          <a:xfrm>
            <a:off x="2241409" y="5503355"/>
            <a:ext cx="562975" cy="369332"/>
          </a:xfrm>
          <a:prstGeom prst="rect">
            <a:avLst/>
          </a:prstGeom>
          <a:noFill/>
        </p:spPr>
        <p:txBody>
          <a:bodyPr wrap="none" rtlCol="0">
            <a:spAutoFit/>
          </a:bodyPr>
          <a:lstStyle/>
          <a:p>
            <a:r>
              <a:rPr lang="en-US" dirty="0" smtClean="0"/>
              <a:t>U(s)</a:t>
            </a:r>
            <a:endParaRPr lang="en-US" dirty="0"/>
          </a:p>
        </p:txBody>
      </p:sp>
    </p:spTree>
    <p:extLst>
      <p:ext uri="{BB962C8B-B14F-4D97-AF65-F5344CB8AC3E}">
        <p14:creationId xmlns:p14="http://schemas.microsoft.com/office/powerpoint/2010/main" val="2117522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idx="4294967295"/>
          </p:nvPr>
        </p:nvSpPr>
        <p:spPr>
          <a:xfrm>
            <a:off x="292100" y="103188"/>
            <a:ext cx="8520113" cy="544512"/>
          </a:xfrm>
        </p:spPr>
        <p:txBody>
          <a:bodyPr tIns="21168">
            <a:no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dirty="0" smtClean="0"/>
              <a:t>System Overview – Example at FLASH</a:t>
            </a:r>
          </a:p>
        </p:txBody>
      </p:sp>
      <p:pic>
        <p:nvPicPr>
          <p:cNvPr id="1229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692696"/>
            <a:ext cx="6445250" cy="1368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uppieren 40"/>
          <p:cNvGrpSpPr/>
          <p:nvPr/>
        </p:nvGrpSpPr>
        <p:grpSpPr>
          <a:xfrm>
            <a:off x="300035" y="2132856"/>
            <a:ext cx="8616273" cy="4162587"/>
            <a:chOff x="300035" y="1846565"/>
            <a:chExt cx="8616273" cy="4162587"/>
          </a:xfrm>
        </p:grpSpPr>
        <p:sp>
          <p:nvSpPr>
            <p:cNvPr id="42" name="Rechteck 41"/>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43" name="Gleichschenkliges Dreieck 42"/>
            <p:cNvSpPr/>
            <p:nvPr/>
          </p:nvSpPr>
          <p:spPr>
            <a:xfrm rot="5400000">
              <a:off x="4389064" y="3681028"/>
              <a:ext cx="684076" cy="54006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45" name="Rechteck 44"/>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46" name="Rechteck 45"/>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47" name="Gerade Verbindung 46"/>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a:endCxn id="46"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48"/>
            <p:cNvCxnSpPr>
              <a:stCxn id="46"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a:stCxn id="44" idx="6"/>
              <a:endCxn id="45"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45" idx="3"/>
              <a:endCxn id="43"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Gerade Verbindung 52"/>
            <p:cNvCxnSpPr>
              <a:stCxn id="43" idx="0"/>
            </p:cNvCxnSpPr>
            <p:nvPr/>
          </p:nvCxnSpPr>
          <p:spPr>
            <a:xfrm>
              <a:off x="5001132" y="3951058"/>
              <a:ext cx="1911128"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flipV="1">
              <a:off x="6912260" y="2995210"/>
              <a:ext cx="0" cy="9517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42"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56" name="Gerade Verbindung 55"/>
            <p:cNvCxnSpPr>
              <a:endCxn id="42"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57" name="Ellipse 56"/>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Gerade Verbindung mit Pfeil 57"/>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60" name="Grafik 59"/>
            <p:cNvPicPr>
              <a:picLocks noChangeAspect="1"/>
            </p:cNvPicPr>
            <p:nvPr>
              <p:custDataLst>
                <p:tags r:id="rId1"/>
              </p:custDataLst>
            </p:nvPr>
          </p:nvPicPr>
          <p:blipFill>
            <a:blip r:embed="rId9"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61" name="Grafik 60"/>
            <p:cNvPicPr>
              <a:picLocks noChangeAspect="1"/>
            </p:cNvPicPr>
            <p:nvPr>
              <p:custDataLst>
                <p:tags r:id="rId2"/>
              </p:custDataLst>
            </p:nvPr>
          </p:nvPicPr>
          <p:blipFill>
            <a:blip r:embed="rId10"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62" name="Grafik 6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63" name="Grafik 62"/>
            <p:cNvPicPr>
              <a:picLocks noChangeAspect="1"/>
            </p:cNvPicPr>
            <p:nvPr>
              <p:custDataLst>
                <p:tags r:id="rId4"/>
              </p:custDataLst>
            </p:nvPr>
          </p:nvPicPr>
          <p:blipFill>
            <a:blip r:embed="rId12"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64" name="Grafik 63"/>
            <p:cNvPicPr>
              <a:picLocks noChangeAspect="1"/>
            </p:cNvPicPr>
            <p:nvPr>
              <p:custDataLst>
                <p:tags r:id="rId5"/>
              </p:custDataLst>
            </p:nvPr>
          </p:nvPicPr>
          <p:blipFill>
            <a:blip r:embed="rId13" cstate="screen">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65" name="Textfeld 64"/>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66" name="Ellipse 65"/>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Gerade Verbindung mit Pfeil 66"/>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68" name="Textfeld 67"/>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69" name="Textfeld 68"/>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70" name="Rechteck 69"/>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71" name="Gerade Verbindung 70"/>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a:xfrm>
              <a:off x="5040052" y="4005064"/>
              <a:ext cx="1763881" cy="369332"/>
            </a:xfrm>
            <a:prstGeom prst="rect">
              <a:avLst/>
            </a:prstGeom>
            <a:noFill/>
          </p:spPr>
          <p:txBody>
            <a:bodyPr wrap="none" rtlCol="0">
              <a:spAutoFit/>
            </a:bodyPr>
            <a:lstStyle/>
            <a:p>
              <a:r>
                <a:rPr lang="en-US" dirty="0" smtClean="0">
                  <a:solidFill>
                    <a:srgbClr val="FF0000"/>
                  </a:solidFill>
                </a:rPr>
                <a:t>High power ~MV</a:t>
              </a:r>
              <a:endParaRPr lang="en-US" dirty="0">
                <a:solidFill>
                  <a:srgbClr val="FF0000"/>
                </a:solidFill>
              </a:endParaRPr>
            </a:p>
          </p:txBody>
        </p:sp>
        <p:sp>
          <p:nvSpPr>
            <p:cNvPr id="73" name="Textfeld 72"/>
            <p:cNvSpPr txBox="1"/>
            <p:nvPr/>
          </p:nvSpPr>
          <p:spPr>
            <a:xfrm>
              <a:off x="2585881" y="4027448"/>
              <a:ext cx="1522533" cy="369332"/>
            </a:xfrm>
            <a:prstGeom prst="rect">
              <a:avLst/>
            </a:prstGeom>
            <a:noFill/>
          </p:spPr>
          <p:txBody>
            <a:bodyPr wrap="none" rtlCol="0">
              <a:spAutoFit/>
            </a:bodyPr>
            <a:lstStyle/>
            <a:p>
              <a:r>
                <a:rPr lang="en-US" dirty="0" smtClean="0">
                  <a:solidFill>
                    <a:schemeClr val="accent1">
                      <a:lumMod val="75000"/>
                    </a:schemeClr>
                  </a:solidFill>
                </a:rPr>
                <a:t>Low power ~V</a:t>
              </a:r>
              <a:endParaRPr lang="en-US" dirty="0">
                <a:solidFill>
                  <a:schemeClr val="accent1">
                    <a:lumMod val="75000"/>
                  </a:schemeClr>
                </a:solidFill>
              </a:endParaRPr>
            </a:p>
          </p:txBody>
        </p:sp>
      </p:grpSp>
      <p:sp>
        <p:nvSpPr>
          <p:cNvPr id="2" name="Textfeld 1"/>
          <p:cNvSpPr txBox="1"/>
          <p:nvPr/>
        </p:nvSpPr>
        <p:spPr>
          <a:xfrm>
            <a:off x="287524" y="2096852"/>
            <a:ext cx="4068451" cy="1477328"/>
          </a:xfrm>
          <a:prstGeom prst="rect">
            <a:avLst/>
          </a:prstGeom>
          <a:noFill/>
          <a:ln w="28575">
            <a:solidFill>
              <a:srgbClr val="F28E00"/>
            </a:solidFill>
          </a:ln>
        </p:spPr>
        <p:txBody>
          <a:bodyPr wrap="square" rtlCol="0">
            <a:spAutoFit/>
          </a:bodyPr>
          <a:lstStyle/>
          <a:p>
            <a:pPr marL="285750" indent="-285750">
              <a:buFont typeface="Arial" panose="020B0604020202020204" pitchFamily="34" charset="0"/>
              <a:buChar char="•"/>
            </a:pPr>
            <a:r>
              <a:rPr lang="en-US" dirty="0" smtClean="0"/>
              <a:t>Several RF stations</a:t>
            </a:r>
          </a:p>
          <a:p>
            <a:pPr marL="285750" indent="-285750">
              <a:buFont typeface="Arial" panose="020B0604020202020204" pitchFamily="34" charset="0"/>
              <a:buChar char="•"/>
            </a:pPr>
            <a:r>
              <a:rPr lang="en-US" dirty="0" smtClean="0"/>
              <a:t>System description will differ (uncertainties, couplings etc.)</a:t>
            </a:r>
          </a:p>
          <a:p>
            <a:pPr>
              <a:tabLst>
                <a:tab pos="266700" algn="l"/>
              </a:tabLst>
            </a:pPr>
            <a:r>
              <a:rPr lang="en-US" b="1" dirty="0" smtClean="0">
                <a:sym typeface="Wingdings" panose="05000000000000000000" pitchFamily="2" charset="2"/>
              </a:rPr>
              <a:t> </a:t>
            </a:r>
            <a:r>
              <a:rPr lang="en-US" b="1" dirty="0" smtClean="0"/>
              <a:t>System identification/modelling     	ideally with input u(t) and output y(t) </a:t>
            </a:r>
            <a:endParaRPr lang="en-US" b="1"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28</a:t>
            </a:fld>
            <a:endParaRPr lang="en-US" dirty="0"/>
          </a:p>
        </p:txBody>
      </p:sp>
      <p:sp>
        <p:nvSpPr>
          <p:cNvPr id="6" name="Fußzeilenplatzhalter 5"/>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7" name="Textfeld 6"/>
          <p:cNvSpPr txBox="1"/>
          <p:nvPr/>
        </p:nvSpPr>
        <p:spPr>
          <a:xfrm>
            <a:off x="2241409" y="5503355"/>
            <a:ext cx="562975" cy="369332"/>
          </a:xfrm>
          <a:prstGeom prst="rect">
            <a:avLst/>
          </a:prstGeom>
          <a:noFill/>
        </p:spPr>
        <p:txBody>
          <a:bodyPr wrap="none" rtlCol="0">
            <a:spAutoFit/>
          </a:bodyPr>
          <a:lstStyle/>
          <a:p>
            <a:r>
              <a:rPr lang="en-US" dirty="0" smtClean="0"/>
              <a:t>U(s)</a:t>
            </a:r>
            <a:endParaRPr lang="en-US" dirty="0"/>
          </a:p>
        </p:txBody>
      </p:sp>
      <p:sp>
        <p:nvSpPr>
          <p:cNvPr id="74" name="Textfeld 73"/>
          <p:cNvSpPr txBox="1"/>
          <p:nvPr/>
        </p:nvSpPr>
        <p:spPr>
          <a:xfrm>
            <a:off x="7041533" y="5503355"/>
            <a:ext cx="527709" cy="369332"/>
          </a:xfrm>
          <a:prstGeom prst="rect">
            <a:avLst/>
          </a:prstGeom>
          <a:noFill/>
        </p:spPr>
        <p:txBody>
          <a:bodyPr wrap="none" rtlCol="0">
            <a:spAutoFit/>
          </a:bodyPr>
          <a:lstStyle/>
          <a:p>
            <a:r>
              <a:rPr lang="en-US" dirty="0" smtClean="0"/>
              <a:t>Y(s)</a:t>
            </a:r>
            <a:endParaRPr lang="en-US" dirty="0"/>
          </a:p>
        </p:txBody>
      </p:sp>
      <p:sp>
        <p:nvSpPr>
          <p:cNvPr id="11" name="L-Form 10"/>
          <p:cNvSpPr/>
          <p:nvPr/>
        </p:nvSpPr>
        <p:spPr>
          <a:xfrm rot="16200000">
            <a:off x="3102665" y="-669778"/>
            <a:ext cx="3095197" cy="8700457"/>
          </a:xfrm>
          <a:prstGeom prst="corner">
            <a:avLst>
              <a:gd name="adj1" fmla="val 146857"/>
              <a:gd name="adj2" fmla="val 51857"/>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feld 11"/>
          <p:cNvSpPr txBox="1"/>
          <p:nvPr/>
        </p:nvSpPr>
        <p:spPr>
          <a:xfrm>
            <a:off x="4998008" y="2300395"/>
            <a:ext cx="3196537" cy="1323439"/>
          </a:xfrm>
          <a:prstGeom prst="rect">
            <a:avLst/>
          </a:prstGeom>
          <a:noFill/>
        </p:spPr>
        <p:txBody>
          <a:bodyPr wrap="square" rtlCol="0">
            <a:spAutoFit/>
          </a:bodyPr>
          <a:lstStyle/>
          <a:p>
            <a:pPr algn="ctr"/>
            <a:r>
              <a:rPr lang="en-US" sz="2000" b="1" dirty="0" smtClean="0"/>
              <a:t>System model by identification for model based controller design (LLRF controller)</a:t>
            </a:r>
            <a:endParaRPr lang="en-US" sz="2000" b="1" dirty="0"/>
          </a:p>
        </p:txBody>
      </p:sp>
      <p:cxnSp>
        <p:nvCxnSpPr>
          <p:cNvPr id="75" name="Gerade Verbindung mit Pfeil 74"/>
          <p:cNvCxnSpPr/>
          <p:nvPr/>
        </p:nvCxnSpPr>
        <p:spPr>
          <a:xfrm flipV="1">
            <a:off x="2087724" y="5228050"/>
            <a:ext cx="0" cy="65863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6" name="Rechteck 75"/>
          <p:cNvSpPr/>
          <p:nvPr/>
        </p:nvSpPr>
        <p:spPr>
          <a:xfrm>
            <a:off x="2321218" y="3967319"/>
            <a:ext cx="1023430" cy="7920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77" name="Rechteck 76"/>
          <p:cNvSpPr/>
          <p:nvPr/>
        </p:nvSpPr>
        <p:spPr>
          <a:xfrm>
            <a:off x="3670759" y="3967319"/>
            <a:ext cx="1153269" cy="7920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Amplifier</a:t>
            </a:r>
            <a:endParaRPr lang="en-US" b="1" dirty="0">
              <a:solidFill>
                <a:schemeClr val="tx1"/>
              </a:solidFill>
            </a:endParaRPr>
          </a:p>
        </p:txBody>
      </p:sp>
      <p:sp>
        <p:nvSpPr>
          <p:cNvPr id="78" name="Rechteck 77"/>
          <p:cNvSpPr/>
          <p:nvPr/>
        </p:nvSpPr>
        <p:spPr>
          <a:xfrm>
            <a:off x="5148064" y="3969060"/>
            <a:ext cx="1010688" cy="7920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79" name="Rechteck 78"/>
          <p:cNvSpPr/>
          <p:nvPr/>
        </p:nvSpPr>
        <p:spPr>
          <a:xfrm>
            <a:off x="6513640" y="3969060"/>
            <a:ext cx="1010688" cy="7920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80" name="Gerade Verbindung mit Pfeil 79"/>
          <p:cNvCxnSpPr/>
          <p:nvPr/>
        </p:nvCxnSpPr>
        <p:spPr>
          <a:xfrm>
            <a:off x="2087724" y="4363363"/>
            <a:ext cx="233494" cy="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80"/>
          <p:cNvCxnSpPr/>
          <p:nvPr/>
        </p:nvCxnSpPr>
        <p:spPr>
          <a:xfrm flipH="1" flipV="1">
            <a:off x="2086485" y="4348787"/>
            <a:ext cx="1239" cy="879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Gerade Verbindung mit Pfeil 81"/>
          <p:cNvCxnSpPr>
            <a:stCxn id="76" idx="3"/>
            <a:endCxn id="77" idx="1"/>
          </p:cNvCxnSpPr>
          <p:nvPr/>
        </p:nvCxnSpPr>
        <p:spPr>
          <a:xfrm>
            <a:off x="3344648" y="4363363"/>
            <a:ext cx="326111" cy="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3" name="Gerade Verbindung mit Pfeil 82"/>
          <p:cNvCxnSpPr>
            <a:stCxn id="77" idx="3"/>
            <a:endCxn id="78" idx="1"/>
          </p:cNvCxnSpPr>
          <p:nvPr/>
        </p:nvCxnSpPr>
        <p:spPr>
          <a:xfrm>
            <a:off x="4824028" y="4363363"/>
            <a:ext cx="324036" cy="1741"/>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4" name="Gerade Verbindung mit Pfeil 83"/>
          <p:cNvCxnSpPr>
            <a:stCxn id="78" idx="3"/>
            <a:endCxn id="79" idx="1"/>
          </p:cNvCxnSpPr>
          <p:nvPr/>
        </p:nvCxnSpPr>
        <p:spPr>
          <a:xfrm>
            <a:off x="6158752" y="4365104"/>
            <a:ext cx="354888" cy="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5" name="Gerade Verbindung mit Pfeil 84"/>
          <p:cNvCxnSpPr/>
          <p:nvPr/>
        </p:nvCxnSpPr>
        <p:spPr>
          <a:xfrm>
            <a:off x="7704347" y="4365104"/>
            <a:ext cx="4" cy="871853"/>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6" name="Gerade Verbindung 85"/>
          <p:cNvCxnSpPr/>
          <p:nvPr/>
        </p:nvCxnSpPr>
        <p:spPr>
          <a:xfrm flipH="1">
            <a:off x="7524329" y="4367757"/>
            <a:ext cx="18002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471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z="2800" dirty="0"/>
              <a:t>1. Introduction/Motivation</a:t>
            </a:r>
          </a:p>
        </p:txBody>
      </p:sp>
      <p:sp>
        <p:nvSpPr>
          <p:cNvPr id="7" name="Inhaltsplatzhalter 6"/>
          <p:cNvSpPr>
            <a:spLocks noGrp="1"/>
          </p:cNvSpPr>
          <p:nvPr>
            <p:ph idx="1"/>
          </p:nvPr>
        </p:nvSpPr>
        <p:spPr/>
        <p:txBody>
          <a:bodyPr>
            <a:normAutofit/>
          </a:bodyPr>
          <a:lstStyle/>
          <a:p>
            <a:r>
              <a:rPr lang="en-US" sz="2400" dirty="0" smtClean="0"/>
              <a:t>LLRF and Feedback</a:t>
            </a:r>
          </a:p>
          <a:p>
            <a:pPr lvl="1"/>
            <a:r>
              <a:rPr lang="en-US" sz="2000" dirty="0" smtClean="0"/>
              <a:t>Examples: </a:t>
            </a:r>
            <a:r>
              <a:rPr lang="en-US" sz="2000" dirty="0" smtClean="0"/>
              <a:t>ERL and </a:t>
            </a:r>
            <a:r>
              <a:rPr lang="en-US" sz="2000" dirty="0" smtClean="0"/>
              <a:t>FEL </a:t>
            </a:r>
          </a:p>
          <a:p>
            <a:r>
              <a:rPr lang="en-US" sz="2400" dirty="0"/>
              <a:t>Basic LLRF </a:t>
            </a:r>
            <a:r>
              <a:rPr lang="en-US" sz="2400" dirty="0" smtClean="0"/>
              <a:t>components</a:t>
            </a:r>
          </a:p>
          <a:p>
            <a:r>
              <a:rPr lang="en-US" sz="2400" dirty="0"/>
              <a:t>Disturbances and Noise - Fast and Slow Distortions</a:t>
            </a:r>
          </a:p>
          <a:p>
            <a:endParaRPr lang="en-US" sz="2400" dirty="0"/>
          </a:p>
        </p:txBody>
      </p:sp>
      <p:sp>
        <p:nvSpPr>
          <p:cNvPr id="3" name="Foliennummernplatzhalter 2"/>
          <p:cNvSpPr>
            <a:spLocks noGrp="1"/>
          </p:cNvSpPr>
          <p:nvPr>
            <p:ph type="sldNum" sz="quarter" idx="4"/>
          </p:nvPr>
        </p:nvSpPr>
        <p:spPr/>
        <p:txBody>
          <a:bodyPr/>
          <a:lstStyle/>
          <a:p>
            <a:fld id="{BA9B540C-44DA-4F69-89C9-7C84606640D3}" type="slidenum">
              <a:rPr lang="en-US" smtClean="0"/>
              <a:pPr/>
              <a:t>2</a:t>
            </a:fld>
            <a:endParaRPr lang="en-US" dirty="0"/>
          </a:p>
        </p:txBody>
      </p:sp>
      <p:sp>
        <p:nvSpPr>
          <p:cNvPr id="5" name="Fußzeilenplatzhalter 4"/>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982613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3. System Modeling - General</a:t>
            </a:r>
            <a:endParaRPr lang="en-US" sz="2800"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en-US" sz="2400" dirty="0" smtClean="0"/>
              <a:t>System Input-Output Modeling</a:t>
            </a:r>
          </a:p>
          <a:p>
            <a:pPr marL="514350" indent="-514350">
              <a:buFont typeface="+mj-lt"/>
              <a:buAutoNum type="arabicPeriod"/>
            </a:pPr>
            <a:r>
              <a:rPr lang="en-US" sz="2400" dirty="0" smtClean="0"/>
              <a:t>Laplace Transformation</a:t>
            </a:r>
          </a:p>
          <a:p>
            <a:pPr marL="514350" indent="-514350">
              <a:buFont typeface="+mj-lt"/>
              <a:buAutoNum type="arabicPeriod"/>
            </a:pPr>
            <a:r>
              <a:rPr lang="en-US" sz="2400" dirty="0" smtClean="0"/>
              <a:t>Bode Diagram</a:t>
            </a:r>
          </a:p>
          <a:p>
            <a:pPr marL="514350" indent="-514350">
              <a:buFont typeface="+mj-lt"/>
              <a:buAutoNum type="arabicPeriod"/>
            </a:pPr>
            <a:r>
              <a:rPr lang="en-US" sz="2400" dirty="0" smtClean="0"/>
              <a:t>Example: System Modeling using </a:t>
            </a:r>
            <a:r>
              <a:rPr lang="en-US" sz="2400" dirty="0" err="1" smtClean="0"/>
              <a:t>Matlab</a:t>
            </a:r>
            <a:endParaRPr lang="en-US" sz="2400" dirty="0" smtClean="0"/>
          </a:p>
          <a:p>
            <a:pPr marL="514350" indent="-514350">
              <a:buFont typeface="+mj-lt"/>
              <a:buAutoNum type="arabicPeriod"/>
            </a:pPr>
            <a:endParaRPr lang="en-US" sz="2400"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29</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879542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platzhalter 96"/>
          <p:cNvSpPr>
            <a:spLocks noGrp="1"/>
          </p:cNvSpPr>
          <p:nvPr>
            <p:ph type="body" idx="1"/>
          </p:nvPr>
        </p:nvSpPr>
        <p:spPr>
          <a:xfrm>
            <a:off x="459804" y="2171155"/>
            <a:ext cx="4040188" cy="639762"/>
          </a:xfrm>
        </p:spPr>
        <p:txBody>
          <a:bodyPr/>
          <a:lstStyle/>
          <a:p>
            <a:r>
              <a:rPr lang="en-US" sz="2000" dirty="0" smtClean="0"/>
              <a:t>Time domain</a:t>
            </a:r>
            <a:endParaRPr lang="en-US" sz="2000" dirty="0"/>
          </a:p>
        </p:txBody>
      </p:sp>
      <p:sp>
        <p:nvSpPr>
          <p:cNvPr id="98" name="Inhaltsplatzhalter 97"/>
          <p:cNvSpPr>
            <a:spLocks noGrp="1"/>
          </p:cNvSpPr>
          <p:nvPr>
            <p:ph sz="half" idx="2"/>
          </p:nvPr>
        </p:nvSpPr>
        <p:spPr>
          <a:xfrm>
            <a:off x="457200" y="2816932"/>
            <a:ext cx="4040188" cy="3456384"/>
          </a:xfrm>
        </p:spPr>
        <p:txBody>
          <a:bodyPr>
            <a:normAutofit/>
          </a:bodyPr>
          <a:lstStyle/>
          <a:p>
            <a:r>
              <a:rPr lang="en-US" sz="2000" dirty="0" smtClean="0">
                <a:solidFill>
                  <a:prstClr val="black"/>
                </a:solidFill>
                <a:latin typeface="Cambria Math" pitchFamily="18" charset="0"/>
                <a:ea typeface="Cambria Math" pitchFamily="18" charset="0"/>
              </a:rPr>
              <a:t>Convolution of impulse response g(t) and input u(t)</a:t>
            </a:r>
          </a:p>
          <a:p>
            <a:endParaRPr lang="en-US" sz="2000" dirty="0" smtClean="0">
              <a:solidFill>
                <a:prstClr val="black"/>
              </a:solidFill>
              <a:latin typeface="Cambria Math" pitchFamily="18" charset="0"/>
              <a:ea typeface="Cambria Math" pitchFamily="18" charset="0"/>
            </a:endParaRPr>
          </a:p>
          <a:p>
            <a:endParaRPr lang="en-US" sz="2000" dirty="0" smtClean="0">
              <a:solidFill>
                <a:prstClr val="black"/>
              </a:solidFill>
              <a:latin typeface="Cambria Math" pitchFamily="18" charset="0"/>
              <a:ea typeface="Cambria Math" pitchFamily="18" charset="0"/>
            </a:endParaRPr>
          </a:p>
          <a:p>
            <a:r>
              <a:rPr lang="en-US" sz="2000" dirty="0" smtClean="0">
                <a:solidFill>
                  <a:prstClr val="black"/>
                </a:solidFill>
                <a:latin typeface="Cambria Math" pitchFamily="18" charset="0"/>
                <a:ea typeface="Cambria Math" pitchFamily="18" charset="0"/>
              </a:rPr>
              <a:t>Makes analysis very complicated</a:t>
            </a:r>
            <a:endParaRPr lang="en-US" sz="2000" dirty="0">
              <a:solidFill>
                <a:prstClr val="black"/>
              </a:solidFill>
              <a:latin typeface="Cambria Math" pitchFamily="18" charset="0"/>
              <a:ea typeface="Cambria Math" pitchFamily="18" charset="0"/>
            </a:endParaRPr>
          </a:p>
          <a:p>
            <a:endParaRPr lang="en-US" sz="2000" dirty="0"/>
          </a:p>
        </p:txBody>
      </p:sp>
      <p:sp>
        <p:nvSpPr>
          <p:cNvPr id="99" name="Textplatzhalter 98"/>
          <p:cNvSpPr>
            <a:spLocks noGrp="1"/>
          </p:cNvSpPr>
          <p:nvPr>
            <p:ph type="body" sz="quarter" idx="3"/>
          </p:nvPr>
        </p:nvSpPr>
        <p:spPr>
          <a:xfrm>
            <a:off x="4645025" y="2177170"/>
            <a:ext cx="4041775" cy="639762"/>
          </a:xfrm>
        </p:spPr>
        <p:txBody>
          <a:bodyPr/>
          <a:lstStyle/>
          <a:p>
            <a:r>
              <a:rPr lang="en-US" sz="2000" dirty="0" smtClean="0"/>
              <a:t>Frequency domain</a:t>
            </a:r>
            <a:endParaRPr lang="en-US" sz="2000" dirty="0"/>
          </a:p>
        </p:txBody>
      </p:sp>
      <p:sp>
        <p:nvSpPr>
          <p:cNvPr id="100" name="Inhaltsplatzhalter 99"/>
          <p:cNvSpPr>
            <a:spLocks noGrp="1"/>
          </p:cNvSpPr>
          <p:nvPr>
            <p:ph sz="quarter" idx="4"/>
          </p:nvPr>
        </p:nvSpPr>
        <p:spPr>
          <a:xfrm>
            <a:off x="4645025" y="2816932"/>
            <a:ext cx="4041775" cy="3456384"/>
          </a:xfrm>
        </p:spPr>
        <p:txBody>
          <a:bodyPr>
            <a:normAutofit/>
          </a:bodyPr>
          <a:lstStyle/>
          <a:p>
            <a:r>
              <a:rPr lang="en-US" sz="2000" dirty="0">
                <a:solidFill>
                  <a:prstClr val="black"/>
                </a:solidFill>
                <a:latin typeface="Cambria Math" pitchFamily="18" charset="0"/>
                <a:ea typeface="Cambria Math" pitchFamily="18" charset="0"/>
              </a:rPr>
              <a:t>Laplace transformation used in system analysis </a:t>
            </a:r>
          </a:p>
          <a:p>
            <a:endParaRPr lang="en-US" sz="2000" dirty="0" smtClean="0">
              <a:solidFill>
                <a:prstClr val="black"/>
              </a:solidFill>
              <a:latin typeface="Cambria Math" pitchFamily="18" charset="0"/>
              <a:ea typeface="Cambria Math" pitchFamily="18" charset="0"/>
            </a:endParaRPr>
          </a:p>
          <a:p>
            <a:r>
              <a:rPr lang="en-US" sz="2000" dirty="0" smtClean="0">
                <a:solidFill>
                  <a:prstClr val="black"/>
                </a:solidFill>
                <a:latin typeface="Cambria Math" pitchFamily="18" charset="0"/>
                <a:ea typeface="Cambria Math" pitchFamily="18" charset="0"/>
              </a:rPr>
              <a:t>Multiplication </a:t>
            </a:r>
            <a:r>
              <a:rPr lang="en-US" sz="2000" dirty="0">
                <a:solidFill>
                  <a:prstClr val="black"/>
                </a:solidFill>
                <a:latin typeface="Cambria Math" pitchFamily="18" charset="0"/>
                <a:ea typeface="Cambria Math" pitchFamily="18" charset="0"/>
              </a:rPr>
              <a:t>of impulse response </a:t>
            </a:r>
            <a:r>
              <a:rPr lang="en-US" sz="2000" dirty="0" smtClean="0">
                <a:solidFill>
                  <a:prstClr val="black"/>
                </a:solidFill>
                <a:latin typeface="Cambria Math" pitchFamily="18" charset="0"/>
                <a:ea typeface="Cambria Math" pitchFamily="18" charset="0"/>
              </a:rPr>
              <a:t>G(s) </a:t>
            </a:r>
            <a:r>
              <a:rPr lang="en-US" sz="2000" dirty="0">
                <a:solidFill>
                  <a:prstClr val="black"/>
                </a:solidFill>
                <a:latin typeface="Cambria Math" pitchFamily="18" charset="0"/>
                <a:ea typeface="Cambria Math" pitchFamily="18" charset="0"/>
              </a:rPr>
              <a:t>and input </a:t>
            </a:r>
            <a:r>
              <a:rPr lang="en-US" sz="2000" dirty="0" smtClean="0">
                <a:solidFill>
                  <a:prstClr val="black"/>
                </a:solidFill>
                <a:latin typeface="Cambria Math" pitchFamily="18" charset="0"/>
                <a:ea typeface="Cambria Math" pitchFamily="18" charset="0"/>
              </a:rPr>
              <a:t>U(s)</a:t>
            </a:r>
          </a:p>
          <a:p>
            <a:endParaRPr lang="en-US" sz="2000" dirty="0">
              <a:solidFill>
                <a:prstClr val="black"/>
              </a:solidFill>
              <a:latin typeface="Cambria Math" pitchFamily="18" charset="0"/>
              <a:ea typeface="Cambria Math" pitchFamily="18" charset="0"/>
            </a:endParaRPr>
          </a:p>
          <a:p>
            <a:endParaRPr lang="en-US" sz="2000" dirty="0" smtClean="0">
              <a:solidFill>
                <a:prstClr val="black"/>
              </a:solidFill>
              <a:latin typeface="Cambria Math" pitchFamily="18" charset="0"/>
              <a:ea typeface="Cambria Math" pitchFamily="18" charset="0"/>
            </a:endParaRPr>
          </a:p>
          <a:p>
            <a:r>
              <a:rPr lang="en-US" sz="2000" dirty="0" smtClean="0">
                <a:solidFill>
                  <a:prstClr val="black"/>
                </a:solidFill>
                <a:latin typeface="Cambria Math" pitchFamily="18" charset="0"/>
                <a:ea typeface="Cambria Math" pitchFamily="18" charset="0"/>
              </a:rPr>
              <a:t>Makes system analysis easier</a:t>
            </a:r>
          </a:p>
        </p:txBody>
      </p:sp>
      <p:sp>
        <p:nvSpPr>
          <p:cNvPr id="2" name="Titel 1"/>
          <p:cNvSpPr>
            <a:spLocks noGrp="1"/>
          </p:cNvSpPr>
          <p:nvPr>
            <p:ph type="title"/>
          </p:nvPr>
        </p:nvSpPr>
        <p:spPr/>
        <p:txBody>
          <a:bodyPr/>
          <a:lstStyle/>
          <a:p>
            <a:r>
              <a:rPr lang="en-US" sz="2800" dirty="0"/>
              <a:t>System </a:t>
            </a:r>
            <a:r>
              <a:rPr lang="en-US" sz="2800" dirty="0" smtClean="0"/>
              <a:t>I/O Representation</a:t>
            </a:r>
            <a:endParaRPr lang="en-US" sz="2800" dirty="0"/>
          </a:p>
        </p:txBody>
      </p:sp>
      <p:sp>
        <p:nvSpPr>
          <p:cNvPr id="17" name="Rectangle 26"/>
          <p:cNvSpPr/>
          <p:nvPr/>
        </p:nvSpPr>
        <p:spPr>
          <a:xfrm>
            <a:off x="719572" y="2660719"/>
            <a:ext cx="7848872" cy="646331"/>
          </a:xfrm>
          <a:prstGeom prst="rect">
            <a:avLst/>
          </a:prstGeom>
        </p:spPr>
        <p:txBody>
          <a:bodyPr wrap="square">
            <a:sp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marL="342900" indent="-342900" algn="l" eaLnBrk="1" fontAlgn="auto" hangingPunct="1">
              <a:spcBef>
                <a:spcPts val="0"/>
              </a:spcBef>
              <a:spcAft>
                <a:spcPts val="0"/>
              </a:spcAft>
            </a:pPr>
            <a:endParaRPr lang="en-US" sz="1800" dirty="0">
              <a:solidFill>
                <a:prstClr val="black"/>
              </a:solidFill>
              <a:latin typeface="Cambria Math" pitchFamily="18" charset="0"/>
              <a:ea typeface="Cambria Math" pitchFamily="18" charset="0"/>
              <a:cs typeface="+mn-cs"/>
            </a:endParaRPr>
          </a:p>
          <a:p>
            <a:pPr marL="342900" indent="-342900" algn="l" eaLnBrk="1" fontAlgn="auto" hangingPunct="1">
              <a:spcBef>
                <a:spcPts val="0"/>
              </a:spcBef>
              <a:spcAft>
                <a:spcPts val="0"/>
              </a:spcAft>
            </a:pPr>
            <a:endParaRPr lang="en-US" sz="1800" dirty="0">
              <a:solidFill>
                <a:prstClr val="black"/>
              </a:solidFill>
              <a:latin typeface="Cambria Math" pitchFamily="18" charset="0"/>
              <a:ea typeface="Cambria Math" pitchFamily="18" charset="0"/>
              <a:cs typeface="+mn-cs"/>
            </a:endParaRPr>
          </a:p>
        </p:txBody>
      </p:sp>
      <p:grpSp>
        <p:nvGrpSpPr>
          <p:cNvPr id="3" name="Gruppieren 2"/>
          <p:cNvGrpSpPr/>
          <p:nvPr/>
        </p:nvGrpSpPr>
        <p:grpSpPr>
          <a:xfrm>
            <a:off x="2543294" y="887760"/>
            <a:ext cx="4032447" cy="993068"/>
            <a:chOff x="2543294" y="887760"/>
            <a:chExt cx="4032447" cy="993068"/>
          </a:xfrm>
        </p:grpSpPr>
        <p:sp>
          <p:nvSpPr>
            <p:cNvPr id="8" name="Rectangle 69"/>
            <p:cNvSpPr/>
            <p:nvPr/>
          </p:nvSpPr>
          <p:spPr>
            <a:xfrm>
              <a:off x="4021157" y="1017711"/>
              <a:ext cx="1114425"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endParaRPr lang="en-US" sz="1800">
                <a:solidFill>
                  <a:prstClr val="white"/>
                </a:solidFill>
              </a:endParaRPr>
            </a:p>
          </p:txBody>
        </p:sp>
        <p:sp>
          <p:nvSpPr>
            <p:cNvPr id="12" name="Subtitle 2"/>
            <p:cNvSpPr txBox="1">
              <a:spLocks/>
            </p:cNvSpPr>
            <p:nvPr/>
          </p:nvSpPr>
          <p:spPr>
            <a:xfrm>
              <a:off x="2543294" y="887760"/>
              <a:ext cx="1405855"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800" dirty="0">
                  <a:solidFill>
                    <a:prstClr val="black"/>
                  </a:solidFill>
                  <a:latin typeface="Cambria Math" pitchFamily="18" charset="0"/>
                  <a:ea typeface="Cambria Math" pitchFamily="18" charset="0"/>
                  <a:cs typeface="Arial" pitchFamily="34" charset="0"/>
                </a:rPr>
                <a:t> </a:t>
              </a:r>
              <a:r>
                <a:rPr lang="en-US" sz="1800" dirty="0" smtClean="0">
                  <a:solidFill>
                    <a:prstClr val="black"/>
                  </a:solidFill>
                  <a:latin typeface="Cambria Math" pitchFamily="18" charset="0"/>
                  <a:ea typeface="Cambria Math" pitchFamily="18" charset="0"/>
                  <a:cs typeface="Arial" pitchFamily="34" charset="0"/>
                </a:rPr>
                <a:t>input u(t)</a:t>
              </a:r>
              <a:endParaRPr lang="en-US" sz="1800" dirty="0">
                <a:solidFill>
                  <a:prstClr val="black"/>
                </a:solidFill>
                <a:latin typeface="Cambria Math" pitchFamily="18" charset="0"/>
                <a:ea typeface="Cambria Math" pitchFamily="18" charset="0"/>
                <a:cs typeface="Arial" pitchFamily="34" charset="0"/>
              </a:endParaRPr>
            </a:p>
          </p:txBody>
        </p:sp>
        <p:sp>
          <p:nvSpPr>
            <p:cNvPr id="13" name="Subtitle 2"/>
            <p:cNvSpPr txBox="1">
              <a:spLocks/>
            </p:cNvSpPr>
            <p:nvPr/>
          </p:nvSpPr>
          <p:spPr>
            <a:xfrm>
              <a:off x="4031940" y="980728"/>
              <a:ext cx="1163202" cy="728145"/>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eaLnBrk="1" fontAlgn="auto" hangingPunct="1">
                <a:spcBef>
                  <a:spcPct val="20000"/>
                </a:spcBef>
                <a:spcAft>
                  <a:spcPts val="0"/>
                </a:spcAft>
                <a:buFont typeface="Arial" pitchFamily="34" charset="0"/>
                <a:buNone/>
                <a:defRPr/>
              </a:pPr>
              <a:r>
                <a:rPr lang="en-US" sz="1800" dirty="0" smtClean="0">
                  <a:solidFill>
                    <a:prstClr val="black"/>
                  </a:solidFill>
                  <a:latin typeface="Cambria Math" pitchFamily="18" charset="0"/>
                  <a:ea typeface="Cambria Math" pitchFamily="18" charset="0"/>
                  <a:cs typeface="Arial" pitchFamily="34" charset="0"/>
                </a:rPr>
                <a:t>plant </a:t>
              </a:r>
            </a:p>
            <a:p>
              <a:pPr eaLnBrk="1" fontAlgn="auto" hangingPunct="1">
                <a:spcBef>
                  <a:spcPct val="20000"/>
                </a:spcBef>
                <a:spcAft>
                  <a:spcPts val="0"/>
                </a:spcAft>
                <a:buFont typeface="Arial" pitchFamily="34" charset="0"/>
                <a:buNone/>
                <a:defRPr/>
              </a:pPr>
              <a:r>
                <a:rPr lang="en-US" sz="1800" dirty="0" smtClean="0">
                  <a:solidFill>
                    <a:prstClr val="black"/>
                  </a:solidFill>
                  <a:latin typeface="Cambria Math" pitchFamily="18" charset="0"/>
                  <a:ea typeface="Cambria Math" pitchFamily="18" charset="0"/>
                  <a:cs typeface="Arial" pitchFamily="34" charset="0"/>
                </a:rPr>
                <a:t>g(t) ; G(s)</a:t>
              </a:r>
              <a:endParaRPr lang="en-US" sz="1800" dirty="0">
                <a:solidFill>
                  <a:prstClr val="black"/>
                </a:solidFill>
                <a:latin typeface="Cambria Math" pitchFamily="18" charset="0"/>
                <a:ea typeface="Cambria Math" pitchFamily="18" charset="0"/>
                <a:cs typeface="Arial" pitchFamily="34" charset="0"/>
              </a:endParaRPr>
            </a:p>
          </p:txBody>
        </p:sp>
        <p:cxnSp>
          <p:nvCxnSpPr>
            <p:cNvPr id="14" name="Straight Arrow Connector 16"/>
            <p:cNvCxnSpPr>
              <a:stCxn id="8" idx="3"/>
            </p:cNvCxnSpPr>
            <p:nvPr/>
          </p:nvCxnSpPr>
          <p:spPr>
            <a:xfrm>
              <a:off x="5135582" y="1360611"/>
              <a:ext cx="735135"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7"/>
            <p:cNvCxnSpPr>
              <a:endCxn id="8" idx="1"/>
            </p:cNvCxnSpPr>
            <p:nvPr/>
          </p:nvCxnSpPr>
          <p:spPr>
            <a:xfrm>
              <a:off x="3119358" y="1360611"/>
              <a:ext cx="90179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 name="Subtitle 2"/>
            <p:cNvSpPr txBox="1">
              <a:spLocks/>
            </p:cNvSpPr>
            <p:nvPr/>
          </p:nvSpPr>
          <p:spPr>
            <a:xfrm>
              <a:off x="5184360" y="887760"/>
              <a:ext cx="1391381"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800" dirty="0" smtClean="0">
                  <a:solidFill>
                    <a:prstClr val="black"/>
                  </a:solidFill>
                  <a:latin typeface="Cambria Math" pitchFamily="18" charset="0"/>
                  <a:ea typeface="Cambria Math" pitchFamily="18" charset="0"/>
                  <a:cs typeface="Arial" pitchFamily="34" charset="0"/>
                </a:rPr>
                <a:t>output y(t) </a:t>
              </a:r>
              <a:endParaRPr lang="en-US" sz="1800" dirty="0">
                <a:solidFill>
                  <a:prstClr val="black"/>
                </a:solidFill>
                <a:latin typeface="Cambria Math" pitchFamily="18" charset="0"/>
                <a:ea typeface="Cambria Math" pitchFamily="18" charset="0"/>
                <a:cs typeface="Arial" pitchFamily="34" charset="0"/>
              </a:endParaRPr>
            </a:p>
          </p:txBody>
        </p:sp>
        <p:sp>
          <p:nvSpPr>
            <p:cNvPr id="95" name="Subtitle 2"/>
            <p:cNvSpPr txBox="1">
              <a:spLocks/>
            </p:cNvSpPr>
            <p:nvPr/>
          </p:nvSpPr>
          <p:spPr>
            <a:xfrm>
              <a:off x="2543294" y="1499828"/>
              <a:ext cx="1405855"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800" dirty="0">
                  <a:solidFill>
                    <a:prstClr val="black"/>
                  </a:solidFill>
                  <a:latin typeface="Cambria Math" pitchFamily="18" charset="0"/>
                  <a:ea typeface="Cambria Math" pitchFamily="18" charset="0"/>
                  <a:cs typeface="Arial" pitchFamily="34" charset="0"/>
                </a:rPr>
                <a:t> </a:t>
              </a:r>
              <a:r>
                <a:rPr lang="en-US" sz="1800" dirty="0" smtClean="0">
                  <a:solidFill>
                    <a:prstClr val="black"/>
                  </a:solidFill>
                  <a:latin typeface="Cambria Math" pitchFamily="18" charset="0"/>
                  <a:ea typeface="Cambria Math" pitchFamily="18" charset="0"/>
                  <a:cs typeface="Arial" pitchFamily="34" charset="0"/>
                </a:rPr>
                <a:t>input U(s)</a:t>
              </a:r>
              <a:endParaRPr lang="en-US" sz="1800" dirty="0">
                <a:solidFill>
                  <a:prstClr val="black"/>
                </a:solidFill>
                <a:latin typeface="Cambria Math" pitchFamily="18" charset="0"/>
                <a:ea typeface="Cambria Math" pitchFamily="18" charset="0"/>
                <a:cs typeface="Arial" pitchFamily="34" charset="0"/>
              </a:endParaRPr>
            </a:p>
          </p:txBody>
        </p:sp>
        <p:sp>
          <p:nvSpPr>
            <p:cNvPr id="96" name="Subtitle 2"/>
            <p:cNvSpPr txBox="1">
              <a:spLocks/>
            </p:cNvSpPr>
            <p:nvPr/>
          </p:nvSpPr>
          <p:spPr>
            <a:xfrm>
              <a:off x="5146365" y="1486933"/>
              <a:ext cx="1405855"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800" dirty="0">
                  <a:solidFill>
                    <a:prstClr val="black"/>
                  </a:solidFill>
                  <a:latin typeface="Cambria Math" pitchFamily="18" charset="0"/>
                  <a:ea typeface="Cambria Math" pitchFamily="18" charset="0"/>
                  <a:cs typeface="Arial" pitchFamily="34" charset="0"/>
                </a:rPr>
                <a:t> </a:t>
              </a:r>
              <a:r>
                <a:rPr lang="en-US" sz="1800" dirty="0" smtClean="0">
                  <a:solidFill>
                    <a:prstClr val="black"/>
                  </a:solidFill>
                  <a:latin typeface="Cambria Math" pitchFamily="18" charset="0"/>
                  <a:ea typeface="Cambria Math" pitchFamily="18" charset="0"/>
                  <a:cs typeface="Arial" pitchFamily="34" charset="0"/>
                </a:rPr>
                <a:t>output Y(s)</a:t>
              </a:r>
              <a:endParaRPr lang="en-US" sz="1800" dirty="0">
                <a:solidFill>
                  <a:prstClr val="black"/>
                </a:solidFill>
                <a:latin typeface="Cambria Math" pitchFamily="18" charset="0"/>
                <a:ea typeface="Cambria Math" pitchFamily="18" charset="0"/>
                <a:cs typeface="Arial" pitchFamily="34" charset="0"/>
              </a:endParaRPr>
            </a:p>
          </p:txBody>
        </p:sp>
      </p:grpSp>
      <p:sp>
        <p:nvSpPr>
          <p:cNvPr id="6" name="Foliennummernplatzhalter 5"/>
          <p:cNvSpPr>
            <a:spLocks noGrp="1"/>
          </p:cNvSpPr>
          <p:nvPr>
            <p:ph type="sldNum" sz="quarter" idx="11"/>
          </p:nvPr>
        </p:nvSpPr>
        <p:spPr/>
        <p:txBody>
          <a:bodyPr/>
          <a:lstStyle/>
          <a:p>
            <a:fld id="{BA9B540C-44DA-4F69-89C9-7C84606640D3}" type="slidenum">
              <a:rPr lang="en-US" smtClean="0"/>
              <a:pPr/>
              <a:t>30</a:t>
            </a:fld>
            <a:endParaRPr lang="en-US" dirty="0"/>
          </a:p>
        </p:txBody>
      </p:sp>
      <p:sp>
        <p:nvSpPr>
          <p:cNvPr id="9" name="Fußzeilenplatzhalter 8"/>
          <p:cNvSpPr>
            <a:spLocks noGrp="1"/>
          </p:cNvSpPr>
          <p:nvPr>
            <p:ph type="ftr" sz="quarter" idx="10"/>
          </p:nvPr>
        </p:nvSpPr>
        <p:spPr/>
        <p:txBody>
          <a:bodyPr/>
          <a:lstStyle/>
          <a:p>
            <a:r>
              <a:rPr lang="en-US" smtClean="0"/>
              <a:t>S. Pfeiffer, Tutorial 3: Low Level RF Control Systems, HZB Berlin, 14.07.2016</a:t>
            </a:r>
            <a:endParaRPr lang="en-US" dirty="0"/>
          </a:p>
        </p:txBody>
      </p:sp>
      <p:pic>
        <p:nvPicPr>
          <p:cNvPr id="10" name="Grafik 9"/>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180216" y="3753036"/>
            <a:ext cx="1987628" cy="276568"/>
          </a:xfrm>
          <a:prstGeom prst="rect">
            <a:avLst/>
          </a:prstGeom>
        </p:spPr>
      </p:pic>
      <p:pic>
        <p:nvPicPr>
          <p:cNvPr id="11" name="Grafik 10"/>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508104" y="4664237"/>
            <a:ext cx="2228796" cy="276931"/>
          </a:xfrm>
          <a:prstGeom prst="rect">
            <a:avLst/>
          </a:prstGeom>
        </p:spPr>
      </p:pic>
      <p:pic>
        <p:nvPicPr>
          <p:cNvPr id="16" name="Grafik 15"/>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538714" y="3568343"/>
            <a:ext cx="1265534" cy="220697"/>
          </a:xfrm>
          <a:prstGeom prst="rect">
            <a:avLst/>
          </a:prstGeom>
        </p:spPr>
      </p:pic>
    </p:spTree>
    <p:extLst>
      <p:ext uri="{BB962C8B-B14F-4D97-AF65-F5344CB8AC3E}">
        <p14:creationId xmlns:p14="http://schemas.microsoft.com/office/powerpoint/2010/main" val="3317532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z="2800" dirty="0" smtClean="0"/>
              <a:t>Transformation into Frequency Domain</a:t>
            </a:r>
            <a:endParaRPr lang="en-US" sz="2800" dirty="0"/>
          </a:p>
        </p:txBody>
      </p:sp>
      <p:sp>
        <p:nvSpPr>
          <p:cNvPr id="7" name="Inhaltsplatzhalter 6"/>
          <p:cNvSpPr>
            <a:spLocks noGrp="1"/>
          </p:cNvSpPr>
          <p:nvPr>
            <p:ph idx="1"/>
          </p:nvPr>
        </p:nvSpPr>
        <p:spPr/>
        <p:txBody>
          <a:bodyPr>
            <a:normAutofit/>
          </a:bodyPr>
          <a:lstStyle/>
          <a:p>
            <a:r>
              <a:rPr lang="en-US" sz="2400" dirty="0" smtClean="0"/>
              <a:t>Fourier transformation</a:t>
            </a:r>
          </a:p>
          <a:p>
            <a:pPr lvl="1"/>
            <a:r>
              <a:rPr lang="en-US" sz="2000" dirty="0" smtClean="0"/>
              <a:t>Defined for all t</a:t>
            </a:r>
          </a:p>
          <a:p>
            <a:pPr lvl="1"/>
            <a:endParaRPr lang="en-US" sz="2000" dirty="0" smtClean="0"/>
          </a:p>
          <a:p>
            <a:pPr lvl="1"/>
            <a:endParaRPr lang="en-US" sz="2000" dirty="0" smtClean="0"/>
          </a:p>
          <a:p>
            <a:r>
              <a:rPr lang="en-US" sz="2400" dirty="0" smtClean="0"/>
              <a:t>Laplace transformation</a:t>
            </a:r>
          </a:p>
          <a:p>
            <a:pPr lvl="1"/>
            <a:r>
              <a:rPr lang="en-US" sz="2000" dirty="0" smtClean="0"/>
              <a:t> </a:t>
            </a:r>
          </a:p>
          <a:p>
            <a:pPr lvl="1"/>
            <a:r>
              <a:rPr lang="en-US" sz="2000" dirty="0" smtClean="0"/>
              <a:t>Defined for all t ≥ 0 (causal system)</a:t>
            </a:r>
          </a:p>
          <a:p>
            <a:pPr lvl="1"/>
            <a:r>
              <a:rPr lang="en-US" sz="2000" dirty="0" smtClean="0"/>
              <a:t> </a:t>
            </a:r>
          </a:p>
          <a:p>
            <a:pPr lvl="1"/>
            <a:endParaRPr lang="en-US" sz="2000" dirty="0" smtClean="0"/>
          </a:p>
          <a:p>
            <a:r>
              <a:rPr lang="en-US" sz="2400" dirty="0" smtClean="0"/>
              <a:t>Inverse </a:t>
            </a:r>
            <a:r>
              <a:rPr lang="en-US" sz="2400" dirty="0"/>
              <a:t>Laplace transformation</a:t>
            </a:r>
          </a:p>
          <a:p>
            <a:endParaRPr lang="en-US" sz="2400" dirty="0"/>
          </a:p>
        </p:txBody>
      </p:sp>
      <p:pic>
        <p:nvPicPr>
          <p:cNvPr id="13" name="Grafik 12"/>
          <p:cNvPicPr>
            <a:picLocks noChangeAspect="1"/>
          </p:cNvPicPr>
          <p:nvPr>
            <p:custDataLst>
              <p:tags r:id="rId1"/>
            </p:custDataLst>
          </p:nvPr>
        </p:nvPicPr>
        <p:blipFill>
          <a:blip r:embed="rId8" cstate="screen">
            <a:extLst>
              <a:ext uri="{28A0092B-C50C-407E-A947-70E740481C1C}">
                <a14:useLocalDpi xmlns:a14="http://schemas.microsoft.com/office/drawing/2010/main" val="0"/>
              </a:ext>
            </a:extLst>
          </a:blip>
          <a:stretch>
            <a:fillRect/>
          </a:stretch>
        </p:blipFill>
        <p:spPr>
          <a:xfrm>
            <a:off x="5506270" y="1376772"/>
            <a:ext cx="3278198" cy="600271"/>
          </a:xfrm>
          <a:prstGeom prst="rect">
            <a:avLst/>
          </a:prstGeom>
        </p:spPr>
      </p:pic>
      <p:pic>
        <p:nvPicPr>
          <p:cNvPr id="12" name="Grafik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508104" y="2996952"/>
            <a:ext cx="2527852" cy="597819"/>
          </a:xfrm>
          <a:prstGeom prst="rect">
            <a:avLst/>
          </a:prstGeom>
        </p:spPr>
      </p:pic>
      <p:pic>
        <p:nvPicPr>
          <p:cNvPr id="16" name="Grafik 15"/>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995936" y="4833156"/>
            <a:ext cx="4872859" cy="636925"/>
          </a:xfrm>
          <a:prstGeom prst="rect">
            <a:avLst/>
          </a:prstGeom>
        </p:spPr>
      </p:pic>
      <p:sp>
        <p:nvSpPr>
          <p:cNvPr id="3" name="Foliennummernplatzhalter 2"/>
          <p:cNvSpPr>
            <a:spLocks noGrp="1"/>
          </p:cNvSpPr>
          <p:nvPr>
            <p:ph type="sldNum" sz="quarter" idx="4"/>
          </p:nvPr>
        </p:nvSpPr>
        <p:spPr/>
        <p:txBody>
          <a:bodyPr/>
          <a:lstStyle/>
          <a:p>
            <a:fld id="{BA9B540C-44DA-4F69-89C9-7C84606640D3}" type="slidenum">
              <a:rPr lang="en-US" smtClean="0"/>
              <a:pPr/>
              <a:t>31</a:t>
            </a:fld>
            <a:endParaRPr lang="en-US" dirty="0"/>
          </a:p>
        </p:txBody>
      </p:sp>
      <p:sp>
        <p:nvSpPr>
          <p:cNvPr id="5" name="Fußzeilenplatzhalter 4"/>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11" name="Grafik 10"/>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331640" y="2816932"/>
            <a:ext cx="1265534" cy="220697"/>
          </a:xfrm>
          <a:prstGeom prst="rect">
            <a:avLst/>
          </a:prstGeom>
        </p:spPr>
      </p:pic>
      <p:pic>
        <p:nvPicPr>
          <p:cNvPr id="9" name="Grafik 8"/>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1295636" y="3554496"/>
            <a:ext cx="1800202" cy="270548"/>
          </a:xfrm>
          <a:prstGeom prst="rect">
            <a:avLst/>
          </a:prstGeom>
        </p:spPr>
      </p:pic>
    </p:spTree>
    <p:extLst>
      <p:ext uri="{BB962C8B-B14F-4D97-AF65-F5344CB8AC3E}">
        <p14:creationId xmlns:p14="http://schemas.microsoft.com/office/powerpoint/2010/main" val="12703577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Example: Cavity Equation</a:t>
            </a:r>
            <a:endParaRPr lang="en-US" sz="2800" dirty="0"/>
          </a:p>
        </p:txBody>
      </p:sp>
      <p:sp>
        <p:nvSpPr>
          <p:cNvPr id="3" name="Inhaltsplatzhalter 2"/>
          <p:cNvSpPr>
            <a:spLocks noGrp="1"/>
          </p:cNvSpPr>
          <p:nvPr>
            <p:ph idx="1"/>
          </p:nvPr>
        </p:nvSpPr>
        <p:spPr>
          <a:xfrm>
            <a:off x="457200" y="764704"/>
            <a:ext cx="4186808" cy="414789"/>
          </a:xfrm>
        </p:spPr>
        <p:txBody>
          <a:bodyPr>
            <a:noAutofit/>
          </a:bodyPr>
          <a:lstStyle/>
          <a:p>
            <a:pPr marL="0" indent="0">
              <a:buNone/>
            </a:pPr>
            <a:r>
              <a:rPr lang="en-US" sz="2000" b="1" dirty="0" smtClean="0"/>
              <a:t>Find transformation as table in www </a:t>
            </a:r>
          </a:p>
          <a:p>
            <a:endParaRPr lang="en-US" sz="2000" dirty="0"/>
          </a:p>
          <a:p>
            <a:endParaRPr lang="en-US" sz="2000" dirty="0" smtClean="0"/>
          </a:p>
          <a:p>
            <a:endParaRPr lang="en-US" sz="2000" dirty="0"/>
          </a:p>
        </p:txBody>
      </p:sp>
      <p:sp>
        <p:nvSpPr>
          <p:cNvPr id="4" name="Textfeld 3"/>
          <p:cNvSpPr txBox="1"/>
          <p:nvPr/>
        </p:nvSpPr>
        <p:spPr>
          <a:xfrm>
            <a:off x="467076" y="5085185"/>
            <a:ext cx="4176932" cy="246221"/>
          </a:xfrm>
          <a:prstGeom prst="rect">
            <a:avLst/>
          </a:prstGeom>
          <a:noFill/>
        </p:spPr>
        <p:txBody>
          <a:bodyPr wrap="square" rtlCol="0">
            <a:spAutoFit/>
          </a:bodyPr>
          <a:lstStyle/>
          <a:p>
            <a:r>
              <a:rPr lang="en-US" sz="1000" dirty="0">
                <a:solidFill>
                  <a:schemeClr val="bg1">
                    <a:lumMod val="75000"/>
                  </a:schemeClr>
                </a:solidFill>
              </a:rPr>
              <a:t>http://electricalstudy.sarutech.com/images/laplace-transform-table1.gif</a:t>
            </a:r>
          </a:p>
        </p:txBody>
      </p:sp>
      <mc:AlternateContent xmlns:mc="http://schemas.openxmlformats.org/markup-compatibility/2006" xmlns:a14="http://schemas.microsoft.com/office/drawing/2010/main">
        <mc:Choice Requires="a14">
          <p:sp>
            <p:nvSpPr>
              <p:cNvPr id="6" name="Inhaltsplatzhalter 2"/>
              <p:cNvSpPr txBox="1">
                <a:spLocks/>
              </p:cNvSpPr>
              <p:nvPr/>
            </p:nvSpPr>
            <p:spPr>
              <a:xfrm>
                <a:off x="4716016" y="1203721"/>
                <a:ext cx="4248472" cy="38454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smtClean="0"/>
                  <a:t>From time domain</a:t>
                </a:r>
              </a:p>
              <a:p>
                <a:pPr marL="0" indent="0">
                  <a:buNone/>
                </a:pPr>
                <a14:m>
                  <m:oMathPara xmlns:m="http://schemas.openxmlformats.org/officeDocument/2006/math">
                    <m:oMathParaPr>
                      <m:jc m:val="center"/>
                    </m:oMathParaPr>
                    <m:oMath xmlns:m="http://schemas.openxmlformats.org/officeDocument/2006/math">
                      <m:r>
                        <a:rPr lang="en-US" sz="2000" b="0" i="1" smtClean="0">
                          <a:latin typeface="Cambria Math"/>
                        </a:rPr>
                        <m:t> </m:t>
                      </m:r>
                    </m:oMath>
                  </m:oMathPara>
                </a14:m>
                <a:endParaRPr lang="en-US" sz="2000" dirty="0" smtClean="0"/>
              </a:p>
              <a:p>
                <a:pPr marL="0" indent="0">
                  <a:buNone/>
                </a:pPr>
                <a:endParaRPr lang="en-US" sz="2000" dirty="0" smtClean="0"/>
              </a:p>
              <a:p>
                <a:pPr marL="0" indent="0">
                  <a:buNone/>
                </a:pPr>
                <a:r>
                  <a:rPr lang="en-US" sz="2000" b="1" dirty="0" smtClean="0"/>
                  <a:t>To frequency domain</a:t>
                </a:r>
              </a:p>
              <a:p>
                <a:pPr marL="0" indent="0">
                  <a:buNone/>
                </a:pPr>
                <a:endParaRPr lang="en-US" sz="2000" dirty="0" smtClean="0"/>
              </a:p>
              <a:p>
                <a:pPr marL="0" indent="0">
                  <a:buNone/>
                </a:pPr>
                <a:endParaRPr lang="en-US" sz="2000" i="1" dirty="0" smtClean="0">
                  <a:latin typeface="Cambria Math"/>
                </a:endParaRPr>
              </a:p>
              <a:p>
                <a:pPr marL="0" indent="0">
                  <a:buNone/>
                </a:pPr>
                <a:endParaRPr lang="en-US" sz="2000" i="1" dirty="0">
                  <a:latin typeface="Cambria Math"/>
                </a:endParaRPr>
              </a:p>
              <a:p>
                <a:pPr marL="0" indent="0">
                  <a:buNone/>
                </a:pPr>
                <a14:m>
                  <m:oMathPara xmlns:m="http://schemas.openxmlformats.org/officeDocument/2006/math">
                    <m:oMathParaPr>
                      <m:jc m:val="left"/>
                    </m:oMathParaPr>
                    <m:oMath xmlns:m="http://schemas.openxmlformats.org/officeDocument/2006/math">
                      <m:r>
                        <a:rPr lang="en-US" sz="2000" i="1">
                          <a:latin typeface="Cambria Math"/>
                        </a:rPr>
                        <m:t> </m:t>
                      </m:r>
                    </m:oMath>
                  </m:oMathPara>
                </a14:m>
                <a:endParaRPr lang="en-US" sz="2000" dirty="0"/>
              </a:p>
              <a:p>
                <a:pPr marL="0" indent="0">
                  <a:buNone/>
                </a:pPr>
                <a:endParaRPr lang="en-US" sz="2000" dirty="0"/>
              </a:p>
            </p:txBody>
          </p:sp>
        </mc:Choice>
        <mc:Fallback xmlns="">
          <p:sp>
            <p:nvSpPr>
              <p:cNvPr id="6" name="Inhaltsplatzhalter 2"/>
              <p:cNvSpPr txBox="1">
                <a:spLocks noRot="1" noChangeAspect="1" noMove="1" noResize="1" noEditPoints="1" noAdjustHandles="1" noChangeArrowheads="1" noChangeShapeType="1" noTextEdit="1"/>
              </p:cNvSpPr>
              <p:nvPr/>
            </p:nvSpPr>
            <p:spPr>
              <a:xfrm>
                <a:off x="4716016" y="1203721"/>
                <a:ext cx="4248472" cy="3845459"/>
              </a:xfrm>
              <a:prstGeom prst="rect">
                <a:avLst/>
              </a:prstGeom>
              <a:blipFill rotWithShape="1">
                <a:blip r:embed="rId5"/>
                <a:stretch>
                  <a:fillRect l="-1578" t="-792"/>
                </a:stretch>
              </a:blipFill>
            </p:spPr>
            <p:txBody>
              <a:bodyPr/>
              <a:lstStyle/>
              <a:p>
                <a:r>
                  <a:rPr lang="en-US">
                    <a:noFill/>
                  </a:rPr>
                  <a:t> </a:t>
                </a:r>
              </a:p>
            </p:txBody>
          </p:sp>
        </mc:Fallback>
      </mc:AlternateContent>
      <p:sp>
        <p:nvSpPr>
          <p:cNvPr id="5" name="Rechteck 4"/>
          <p:cNvSpPr/>
          <p:nvPr/>
        </p:nvSpPr>
        <p:spPr>
          <a:xfrm>
            <a:off x="2987824" y="1556792"/>
            <a:ext cx="396044"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uppieren 15"/>
          <p:cNvGrpSpPr/>
          <p:nvPr/>
        </p:nvGrpSpPr>
        <p:grpSpPr>
          <a:xfrm>
            <a:off x="467543" y="1160747"/>
            <a:ext cx="4176465" cy="3924438"/>
            <a:chOff x="467543" y="1160747"/>
            <a:chExt cx="4480974" cy="3924438"/>
          </a:xfrm>
        </p:grpSpPr>
        <p:pic>
          <p:nvPicPr>
            <p:cNvPr id="21506" name="Picture 2 1" descr="http://electricalstudy.sarutech.com/images/laplace-transform-table1.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7655" b="60427"/>
            <a:stretch/>
          </p:blipFill>
          <p:spPr bwMode="auto">
            <a:xfrm>
              <a:off x="467543" y="1160748"/>
              <a:ext cx="2821089" cy="3924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2" descr="http://electricalstudy.sarutech.com/images/laplace-transform-table1.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26" r="12746" b="60427"/>
            <a:stretch/>
          </p:blipFill>
          <p:spPr bwMode="auto">
            <a:xfrm>
              <a:off x="3167844" y="1160747"/>
              <a:ext cx="1780673" cy="3924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3" descr="http://electricalstudy.sarutech.com/images/laplace-transform-table1.gif"/>
            <p:cNvPicPr>
              <a:picLocks noChangeAspect="1" noChangeArrowheads="1"/>
            </p:cNvPicPr>
            <p:nvPr/>
          </p:nvPicPr>
          <p:blipFill rotWithShape="1">
            <a:blip r:embed="rId7"/>
            <a:srcRect/>
            <a:stretch/>
          </p:blipFill>
          <p:spPr bwMode="auto">
            <a:xfrm>
              <a:off x="2537502" y="1422138"/>
              <a:ext cx="1278414" cy="45925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Gerade Verbindung 9"/>
          <p:cNvCxnSpPr/>
          <p:nvPr/>
        </p:nvCxnSpPr>
        <p:spPr>
          <a:xfrm>
            <a:off x="2987824" y="1916832"/>
            <a:ext cx="0" cy="31323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4"/>
          </p:nvPr>
        </p:nvSpPr>
        <p:spPr/>
        <p:txBody>
          <a:bodyPr/>
          <a:lstStyle/>
          <a:p>
            <a:fld id="{BA9B540C-44DA-4F69-89C9-7C84606640D3}" type="slidenum">
              <a:rPr lang="en-US" smtClean="0"/>
              <a:pPr/>
              <a:t>32</a:t>
            </a:fld>
            <a:endParaRPr lang="en-US" dirty="0"/>
          </a:p>
        </p:txBody>
      </p:sp>
      <p:sp>
        <p:nvSpPr>
          <p:cNvPr id="13" name="Fußzeilenplatzhalter 12"/>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27" name="Grafik 2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5104477" y="1664804"/>
            <a:ext cx="3399833" cy="415866"/>
          </a:xfrm>
          <a:prstGeom prst="rect">
            <a:avLst/>
          </a:prstGeom>
        </p:spPr>
      </p:pic>
      <p:pic>
        <p:nvPicPr>
          <p:cNvPr id="17" name="Grafik 16"/>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984308" y="2780928"/>
            <a:ext cx="3512128" cy="2230352"/>
          </a:xfrm>
          <a:prstGeom prst="rect">
            <a:avLst/>
          </a:prstGeom>
        </p:spPr>
      </p:pic>
      <p:pic>
        <p:nvPicPr>
          <p:cNvPr id="389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4308" y="5229200"/>
            <a:ext cx="3315841" cy="94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1563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Example: Cavity Equation</a:t>
            </a:r>
            <a:endParaRPr lang="en-US" sz="2800" dirty="0"/>
          </a:p>
        </p:txBody>
      </p:sp>
      <p:pic>
        <p:nvPicPr>
          <p:cNvPr id="6" name="Grafik 5"/>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5004048" y="764704"/>
            <a:ext cx="3630778" cy="1528877"/>
          </a:xfrm>
          <a:prstGeom prst="rect">
            <a:avLst/>
          </a:prstGeom>
        </p:spPr>
      </p:pic>
      <p:pic>
        <p:nvPicPr>
          <p:cNvPr id="1045" name="Grafik 1044"/>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03548" y="764704"/>
            <a:ext cx="3577812" cy="1845369"/>
          </a:xfrm>
          <a:prstGeom prst="rect">
            <a:avLst/>
          </a:prstGeom>
        </p:spPr>
      </p:pic>
      <p:pic>
        <p:nvPicPr>
          <p:cNvPr id="3" name="Grafik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505722" y="2847090"/>
            <a:ext cx="3597004" cy="3570242"/>
          </a:xfrm>
          <a:prstGeom prst="rect">
            <a:avLst/>
          </a:prstGeom>
        </p:spPr>
      </p:pic>
      <p:grpSp>
        <p:nvGrpSpPr>
          <p:cNvPr id="34" name="Gruppieren 33"/>
          <p:cNvGrpSpPr/>
          <p:nvPr/>
        </p:nvGrpSpPr>
        <p:grpSpPr>
          <a:xfrm>
            <a:off x="5112060" y="2420888"/>
            <a:ext cx="3764941" cy="2630130"/>
            <a:chOff x="5112060" y="2420888"/>
            <a:chExt cx="3764941" cy="2630130"/>
          </a:xfrm>
        </p:grpSpPr>
        <p:grpSp>
          <p:nvGrpSpPr>
            <p:cNvPr id="1032" name="Gruppieren 1031"/>
            <p:cNvGrpSpPr/>
            <p:nvPr/>
          </p:nvGrpSpPr>
          <p:grpSpPr>
            <a:xfrm>
              <a:off x="5112060" y="2420888"/>
              <a:ext cx="3764941" cy="2630130"/>
              <a:chOff x="575556" y="2461727"/>
              <a:chExt cx="3764941" cy="2630130"/>
            </a:xfrm>
          </p:grpSpPr>
          <p:grpSp>
            <p:nvGrpSpPr>
              <p:cNvPr id="12" name="Gruppieren 11"/>
              <p:cNvGrpSpPr/>
              <p:nvPr/>
            </p:nvGrpSpPr>
            <p:grpSpPr>
              <a:xfrm>
                <a:off x="575556" y="2461727"/>
                <a:ext cx="3764941" cy="2630130"/>
                <a:chOff x="4644007" y="2569631"/>
                <a:chExt cx="4195347" cy="2913435"/>
              </a:xfrm>
            </p:grpSpPr>
            <p:pic>
              <p:nvPicPr>
                <p:cNvPr id="7" name="Picture 2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4007" y="2569631"/>
                  <a:ext cx="4195347" cy="2913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8"/>
                <p:cNvCxnSpPr/>
                <p:nvPr/>
              </p:nvCxnSpPr>
              <p:spPr>
                <a:xfrm>
                  <a:off x="5616116" y="3537012"/>
                  <a:ext cx="0" cy="1584176"/>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5409349" y="4941168"/>
                  <a:ext cx="98755" cy="89002"/>
                </a:xfrm>
                <a:prstGeom prst="rect">
                  <a:avLst/>
                </a:prstGeom>
              </p:spPr>
            </p:pic>
            <p:pic>
              <p:nvPicPr>
                <p:cNvPr id="11" name="Grafik 10"/>
                <p:cNvPicPr>
                  <a:picLocks noChangeAspect="1"/>
                </p:cNvPicPr>
                <p:nvPr>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7813484" y="3686332"/>
                  <a:ext cx="286389" cy="170587"/>
                </a:xfrm>
                <a:prstGeom prst="rect">
                  <a:avLst/>
                </a:prstGeom>
              </p:spPr>
            </p:pic>
          </p:grpSp>
          <p:sp>
            <p:nvSpPr>
              <p:cNvPr id="18" name="Textfeld 17"/>
              <p:cNvSpPr txBox="1"/>
              <p:nvPr/>
            </p:nvSpPr>
            <p:spPr>
              <a:xfrm>
                <a:off x="2231740" y="3721867"/>
                <a:ext cx="1351652" cy="276999"/>
              </a:xfrm>
              <a:prstGeom prst="rect">
                <a:avLst/>
              </a:prstGeom>
              <a:solidFill>
                <a:schemeClr val="bg2"/>
              </a:solidFill>
            </p:spPr>
            <p:txBody>
              <a:bodyPr wrap="none" rtlCol="0">
                <a:spAutoFit/>
              </a:bodyPr>
              <a:lstStyle/>
              <a:p>
                <a:r>
                  <a:rPr lang="en-US" sz="1200" dirty="0" err="1" smtClean="0"/>
                  <a:t>Matlab</a:t>
                </a:r>
                <a:r>
                  <a:rPr lang="en-US" sz="1200" dirty="0" smtClean="0"/>
                  <a:t>: &gt;&gt; step(G)</a:t>
                </a:r>
                <a:endParaRPr lang="en-US" sz="1200" dirty="0"/>
              </a:p>
            </p:txBody>
          </p:sp>
        </p:grpSp>
        <p:pic>
          <p:nvPicPr>
            <p:cNvPr id="1050" name="Grafik 1049"/>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6283921" y="3656794"/>
              <a:ext cx="196291" cy="168250"/>
            </a:xfrm>
            <a:prstGeom prst="rect">
              <a:avLst/>
            </a:prstGeom>
          </p:spPr>
        </p:pic>
        <p:cxnSp>
          <p:nvCxnSpPr>
            <p:cNvPr id="1052" name="Gerade Verbindung mit Pfeil 1051"/>
            <p:cNvCxnSpPr/>
            <p:nvPr/>
          </p:nvCxnSpPr>
          <p:spPr>
            <a:xfrm>
              <a:off x="6239791" y="3615014"/>
              <a:ext cx="33234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3" name="Grafik 32"/>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6785210" y="4041068"/>
              <a:ext cx="1495202" cy="541575"/>
            </a:xfrm>
            <a:prstGeom prst="rect">
              <a:avLst/>
            </a:prstGeom>
          </p:spPr>
        </p:pic>
      </p:grpSp>
      <p:sp>
        <p:nvSpPr>
          <p:cNvPr id="38" name="Foliennummernplatzhalter 37"/>
          <p:cNvSpPr>
            <a:spLocks noGrp="1"/>
          </p:cNvSpPr>
          <p:nvPr>
            <p:ph type="sldNum" sz="quarter" idx="4"/>
          </p:nvPr>
        </p:nvSpPr>
        <p:spPr/>
        <p:txBody>
          <a:bodyPr/>
          <a:lstStyle/>
          <a:p>
            <a:fld id="{BA9B540C-44DA-4F69-89C9-7C84606640D3}" type="slidenum">
              <a:rPr lang="en-US" smtClean="0"/>
              <a:pPr/>
              <a:t>33</a:t>
            </a:fld>
            <a:endParaRPr lang="en-US" dirty="0"/>
          </a:p>
        </p:txBody>
      </p:sp>
      <p:sp>
        <p:nvSpPr>
          <p:cNvPr id="40" name="Fußzeilenplatzhalter 39"/>
          <p:cNvSpPr>
            <a:spLocks noGrp="1"/>
          </p:cNvSpPr>
          <p:nvPr>
            <p:ph type="ftr" sz="quarter" idx="3"/>
          </p:nvPr>
        </p:nvSpPr>
        <p:spPr/>
        <p:txBody>
          <a:bodyPr/>
          <a:lstStyle/>
          <a:p>
            <a:r>
              <a:rPr lang="en-US" dirty="0" smtClean="0"/>
              <a:t>S. Pfeiffer, Tutorial 3: Low Level RF Control Systems, HZB Berlin, 14.07.2016</a:t>
            </a:r>
            <a:endParaRPr lang="en-US" dirty="0"/>
          </a:p>
        </p:txBody>
      </p:sp>
      <p:pic>
        <p:nvPicPr>
          <p:cNvPr id="1055" name="Grafik 105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073017" y="5157192"/>
            <a:ext cx="3204101" cy="1490964"/>
          </a:xfrm>
          <a:prstGeom prst="rect">
            <a:avLst/>
          </a:prstGeom>
          <a:solidFill>
            <a:schemeClr val="bg1"/>
          </a:solidFill>
        </p:spPr>
      </p:pic>
    </p:spTree>
    <p:extLst>
      <p:ext uri="{BB962C8B-B14F-4D97-AF65-F5344CB8AC3E}">
        <p14:creationId xmlns:p14="http://schemas.microsoft.com/office/powerpoint/2010/main" val="231590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Bode diagram</a:t>
            </a:r>
            <a:endParaRPr lang="en-US" sz="2800" dirty="0"/>
          </a:p>
        </p:txBody>
      </p:sp>
      <p:pic>
        <p:nvPicPr>
          <p:cNvPr id="12" name="Grafik 1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11560" y="1843519"/>
            <a:ext cx="3149340" cy="1261445"/>
          </a:xfrm>
          <a:prstGeom prst="rect">
            <a:avLst/>
          </a:prstGeom>
        </p:spPr>
      </p:pic>
      <p:pic>
        <p:nvPicPr>
          <p:cNvPr id="2081" name="Grafik 2080"/>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611563" y="3333040"/>
            <a:ext cx="3622501" cy="3084292"/>
          </a:xfrm>
          <a:prstGeom prst="rect">
            <a:avLst/>
          </a:prstGeom>
        </p:spPr>
      </p:pic>
      <p:grpSp>
        <p:nvGrpSpPr>
          <p:cNvPr id="16" name="Gruppieren 15"/>
          <p:cNvGrpSpPr/>
          <p:nvPr/>
        </p:nvGrpSpPr>
        <p:grpSpPr>
          <a:xfrm>
            <a:off x="5124607" y="1016732"/>
            <a:ext cx="2774816" cy="452426"/>
            <a:chOff x="3095901" y="1219835"/>
            <a:chExt cx="2774816" cy="452426"/>
          </a:xfrm>
        </p:grpSpPr>
        <p:sp>
          <p:nvSpPr>
            <p:cNvPr id="17" name="Rectangle 69"/>
            <p:cNvSpPr/>
            <p:nvPr/>
          </p:nvSpPr>
          <p:spPr>
            <a:xfrm>
              <a:off x="4021157" y="1219835"/>
              <a:ext cx="1114425" cy="4524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G(s)</a:t>
              </a:r>
              <a:endParaRPr lang="en-US" sz="1800" dirty="0">
                <a:solidFill>
                  <a:schemeClr val="tx1"/>
                </a:solidFill>
              </a:endParaRPr>
            </a:p>
          </p:txBody>
        </p:sp>
        <p:cxnSp>
          <p:nvCxnSpPr>
            <p:cNvPr id="20" name="Straight Arrow Connector 16"/>
            <p:cNvCxnSpPr>
              <a:stCxn id="17" idx="3"/>
            </p:cNvCxnSpPr>
            <p:nvPr/>
          </p:nvCxnSpPr>
          <p:spPr>
            <a:xfrm>
              <a:off x="5135582" y="1446048"/>
              <a:ext cx="735135" cy="0"/>
            </a:xfrm>
            <a:prstGeom prst="straightConnector1">
              <a:avLst/>
            </a:prstGeom>
            <a:ln>
              <a:tailEnd type="arrow"/>
            </a:ln>
          </p:spPr>
          <p:style>
            <a:lnRef idx="2">
              <a:schemeClr val="accent1"/>
            </a:lnRef>
            <a:fillRef idx="1">
              <a:schemeClr val="lt1"/>
            </a:fillRef>
            <a:effectRef idx="0">
              <a:schemeClr val="accent1"/>
            </a:effectRef>
            <a:fontRef idx="minor">
              <a:schemeClr val="dk1"/>
            </a:fontRef>
          </p:style>
        </p:cxnSp>
        <p:cxnSp>
          <p:nvCxnSpPr>
            <p:cNvPr id="21" name="Straight Arrow Connector 17"/>
            <p:cNvCxnSpPr>
              <a:endCxn id="17" idx="1"/>
            </p:cNvCxnSpPr>
            <p:nvPr/>
          </p:nvCxnSpPr>
          <p:spPr>
            <a:xfrm>
              <a:off x="3095901" y="1446048"/>
              <a:ext cx="925256" cy="0"/>
            </a:xfrm>
            <a:prstGeom prst="straightConnector1">
              <a:avLst/>
            </a:prstGeom>
            <a:ln>
              <a:tailEnd type="arrow"/>
            </a:ln>
          </p:spPr>
          <p:style>
            <a:lnRef idx="2">
              <a:schemeClr val="accent1"/>
            </a:lnRef>
            <a:fillRef idx="1">
              <a:schemeClr val="lt1"/>
            </a:fillRef>
            <a:effectRef idx="0">
              <a:schemeClr val="accent1"/>
            </a:effectRef>
            <a:fontRef idx="minor">
              <a:schemeClr val="dk1"/>
            </a:fontRef>
          </p:style>
        </p:cxnSp>
      </p:grpSp>
      <p:pic>
        <p:nvPicPr>
          <p:cNvPr id="31" name="Grafik 30"/>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716016" y="944724"/>
            <a:ext cx="1224136" cy="171970"/>
          </a:xfrm>
          <a:prstGeom prst="rect">
            <a:avLst/>
          </a:prstGeom>
        </p:spPr>
      </p:pic>
      <p:pic>
        <p:nvPicPr>
          <p:cNvPr id="2048" name="Grafik 204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7236297" y="944724"/>
            <a:ext cx="1714810" cy="163658"/>
          </a:xfrm>
          <a:prstGeom prst="rect">
            <a:avLst/>
          </a:prstGeom>
        </p:spPr>
      </p:pic>
      <p:pic>
        <p:nvPicPr>
          <p:cNvPr id="2068" name="Grafik 2067"/>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7092280" y="5229200"/>
            <a:ext cx="1832742" cy="1113741"/>
          </a:xfrm>
          <a:prstGeom prst="rect">
            <a:avLst/>
          </a:prstGeom>
        </p:spPr>
      </p:pic>
      <p:pic>
        <p:nvPicPr>
          <p:cNvPr id="2089" name="Grafik 2088"/>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523293" y="762895"/>
            <a:ext cx="3799039" cy="833766"/>
          </a:xfrm>
          <a:prstGeom prst="rect">
            <a:avLst/>
          </a:prstGeom>
        </p:spPr>
      </p:pic>
      <p:sp>
        <p:nvSpPr>
          <p:cNvPr id="2096" name="Foliennummernplatzhalter 2095"/>
          <p:cNvSpPr>
            <a:spLocks noGrp="1"/>
          </p:cNvSpPr>
          <p:nvPr>
            <p:ph type="sldNum" sz="quarter" idx="4"/>
          </p:nvPr>
        </p:nvSpPr>
        <p:spPr/>
        <p:txBody>
          <a:bodyPr/>
          <a:lstStyle/>
          <a:p>
            <a:fld id="{BA9B540C-44DA-4F69-89C9-7C84606640D3}" type="slidenum">
              <a:rPr lang="en-US" smtClean="0"/>
              <a:pPr/>
              <a:t>34</a:t>
            </a:fld>
            <a:endParaRPr lang="en-US" dirty="0"/>
          </a:p>
        </p:txBody>
      </p:sp>
      <p:sp>
        <p:nvSpPr>
          <p:cNvPr id="2098" name="Fußzeilenplatzhalter 2097"/>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2101"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3988" y="1628800"/>
            <a:ext cx="4389026" cy="342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961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Serial, parallel and feedback </a:t>
            </a:r>
            <a:r>
              <a:rPr lang="en-US" sz="2800" dirty="0"/>
              <a:t>connection of </a:t>
            </a:r>
            <a:r>
              <a:rPr lang="en-US" sz="2800" dirty="0" smtClean="0"/>
              <a:t>blocks</a:t>
            </a:r>
            <a:endParaRPr lang="en-US" sz="2800" dirty="0"/>
          </a:p>
        </p:txBody>
      </p:sp>
      <p:sp>
        <p:nvSpPr>
          <p:cNvPr id="3" name="Inhaltsplatzhalter 2"/>
          <p:cNvSpPr>
            <a:spLocks noGrp="1"/>
          </p:cNvSpPr>
          <p:nvPr>
            <p:ph idx="1"/>
          </p:nvPr>
        </p:nvSpPr>
        <p:spPr>
          <a:xfrm>
            <a:off x="457200" y="764705"/>
            <a:ext cx="8229600" cy="1368152"/>
          </a:xfrm>
        </p:spPr>
        <p:txBody>
          <a:bodyPr>
            <a:normAutofit/>
          </a:bodyPr>
          <a:lstStyle/>
          <a:p>
            <a:r>
              <a:rPr lang="en-US" sz="2400" b="1" dirty="0" smtClean="0"/>
              <a:t>Serial connection</a:t>
            </a:r>
            <a:endParaRPr lang="en-US" sz="2400" b="1" dirty="0"/>
          </a:p>
        </p:txBody>
      </p:sp>
      <p:sp>
        <p:nvSpPr>
          <p:cNvPr id="5" name="Rechteck 4"/>
          <p:cNvSpPr/>
          <p:nvPr/>
        </p:nvSpPr>
        <p:spPr>
          <a:xfrm>
            <a:off x="1255727" y="1459964"/>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4" name="Grafik 3"/>
          <p:cNvPicPr>
            <a:picLocks noChangeAspect="1"/>
          </p:cNvPicPr>
          <p:nvPr>
            <p:custDataLst>
              <p:tags r:id="rId1"/>
            </p:custDataLst>
          </p:nvPr>
        </p:nvPicPr>
        <p:blipFill>
          <a:blip r:embed="rId31" cstate="print">
            <a:extLst>
              <a:ext uri="{28A0092B-C50C-407E-A947-70E740481C1C}">
                <a14:useLocalDpi xmlns:a14="http://schemas.microsoft.com/office/drawing/2010/main" val="0"/>
              </a:ext>
            </a:extLst>
          </a:blip>
          <a:stretch>
            <a:fillRect/>
          </a:stretch>
        </p:blipFill>
        <p:spPr>
          <a:xfrm>
            <a:off x="1534020" y="1628800"/>
            <a:ext cx="473050" cy="202387"/>
          </a:xfrm>
          <a:prstGeom prst="rect">
            <a:avLst/>
          </a:prstGeom>
        </p:spPr>
      </p:pic>
      <p:sp>
        <p:nvSpPr>
          <p:cNvPr id="7" name="Rechteck 6"/>
          <p:cNvSpPr/>
          <p:nvPr/>
        </p:nvSpPr>
        <p:spPr>
          <a:xfrm>
            <a:off x="3258559" y="1459964"/>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6" name="Grafik 5"/>
          <p:cNvPicPr>
            <a:picLocks noChangeAspect="1"/>
          </p:cNvPicPr>
          <p:nvPr>
            <p:custDataLst>
              <p:tags r:id="rId2"/>
            </p:custDataLst>
          </p:nvPr>
        </p:nvPicPr>
        <p:blipFill>
          <a:blip r:embed="rId32" cstate="print">
            <a:extLst>
              <a:ext uri="{28A0092B-C50C-407E-A947-70E740481C1C}">
                <a14:useLocalDpi xmlns:a14="http://schemas.microsoft.com/office/drawing/2010/main" val="0"/>
              </a:ext>
            </a:extLst>
          </a:blip>
          <a:stretch>
            <a:fillRect/>
          </a:stretch>
        </p:blipFill>
        <p:spPr>
          <a:xfrm>
            <a:off x="3536852" y="1628801"/>
            <a:ext cx="473050" cy="203203"/>
          </a:xfrm>
          <a:prstGeom prst="rect">
            <a:avLst/>
          </a:prstGeom>
        </p:spPr>
      </p:pic>
      <p:cxnSp>
        <p:nvCxnSpPr>
          <p:cNvPr id="10" name="Gerade Verbindung mit Pfeil 9"/>
          <p:cNvCxnSpPr>
            <a:stCxn id="5" idx="3"/>
            <a:endCxn id="7" idx="1"/>
          </p:cNvCxnSpPr>
          <p:nvPr/>
        </p:nvCxnSpPr>
        <p:spPr>
          <a:xfrm>
            <a:off x="2285364" y="1729994"/>
            <a:ext cx="973195" cy="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795808" y="1729994"/>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V="1">
            <a:off x="4288196" y="1714160"/>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custDataLst>
              <p:tags r:id="rId3"/>
            </p:custDataLst>
          </p:nvPr>
        </p:nvPicPr>
        <p:blipFill>
          <a:blip r:embed="rId33" cstate="print">
            <a:extLst>
              <a:ext uri="{28A0092B-C50C-407E-A947-70E740481C1C}">
                <a14:useLocalDpi xmlns:a14="http://schemas.microsoft.com/office/drawing/2010/main" val="0"/>
              </a:ext>
            </a:extLst>
          </a:blip>
          <a:stretch>
            <a:fillRect/>
          </a:stretch>
        </p:blipFill>
        <p:spPr>
          <a:xfrm>
            <a:off x="795808" y="1459964"/>
            <a:ext cx="178003" cy="119482"/>
          </a:xfrm>
          <a:prstGeom prst="rect">
            <a:avLst/>
          </a:prstGeom>
        </p:spPr>
      </p:pic>
      <p:pic>
        <p:nvPicPr>
          <p:cNvPr id="18" name="Grafik 17"/>
          <p:cNvPicPr>
            <a:picLocks noChangeAspect="1"/>
          </p:cNvPicPr>
          <p:nvPr>
            <p:custDataLst>
              <p:tags r:id="rId4"/>
            </p:custDataLst>
          </p:nvPr>
        </p:nvPicPr>
        <p:blipFill>
          <a:blip r:embed="rId34" cstate="print">
            <a:extLst>
              <a:ext uri="{28A0092B-C50C-407E-A947-70E740481C1C}">
                <a14:useLocalDpi xmlns:a14="http://schemas.microsoft.com/office/drawing/2010/main" val="0"/>
              </a:ext>
            </a:extLst>
          </a:blip>
          <a:stretch>
            <a:fillRect/>
          </a:stretch>
        </p:blipFill>
        <p:spPr>
          <a:xfrm>
            <a:off x="2426321" y="1459964"/>
            <a:ext cx="645465" cy="131348"/>
          </a:xfrm>
          <a:prstGeom prst="rect">
            <a:avLst/>
          </a:prstGeom>
        </p:spPr>
      </p:pic>
      <p:pic>
        <p:nvPicPr>
          <p:cNvPr id="20" name="Grafik 19"/>
          <p:cNvPicPr>
            <a:picLocks noChangeAspect="1"/>
          </p:cNvPicPr>
          <p:nvPr>
            <p:custDataLst>
              <p:tags r:id="rId5"/>
            </p:custDataLst>
          </p:nvPr>
        </p:nvPicPr>
        <p:blipFill>
          <a:blip r:embed="rId35" cstate="print">
            <a:extLst>
              <a:ext uri="{28A0092B-C50C-407E-A947-70E740481C1C}">
                <a14:useLocalDpi xmlns:a14="http://schemas.microsoft.com/office/drawing/2010/main" val="0"/>
              </a:ext>
            </a:extLst>
          </a:blip>
          <a:stretch>
            <a:fillRect/>
          </a:stretch>
        </p:blipFill>
        <p:spPr>
          <a:xfrm>
            <a:off x="4518156" y="1459964"/>
            <a:ext cx="166571" cy="131758"/>
          </a:xfrm>
          <a:prstGeom prst="rect">
            <a:avLst/>
          </a:prstGeom>
        </p:spPr>
      </p:pic>
      <p:sp>
        <p:nvSpPr>
          <p:cNvPr id="22" name="Rechteck 21"/>
          <p:cNvSpPr/>
          <p:nvPr/>
        </p:nvSpPr>
        <p:spPr>
          <a:xfrm>
            <a:off x="6101658" y="1002371"/>
            <a:ext cx="1094599"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28" name="Grafik 27"/>
          <p:cNvPicPr>
            <a:picLocks noChangeAspect="1"/>
          </p:cNvPicPr>
          <p:nvPr>
            <p:custDataLst>
              <p:tags r:id="rId6"/>
            </p:custDataLst>
          </p:nvPr>
        </p:nvPicPr>
        <p:blipFill>
          <a:blip r:embed="rId36" cstate="print">
            <a:extLst>
              <a:ext uri="{28A0092B-C50C-407E-A947-70E740481C1C}">
                <a14:useLocalDpi xmlns:a14="http://schemas.microsoft.com/office/drawing/2010/main" val="0"/>
              </a:ext>
            </a:extLst>
          </a:blip>
          <a:stretch>
            <a:fillRect/>
          </a:stretch>
        </p:blipFill>
        <p:spPr>
          <a:xfrm>
            <a:off x="6161276" y="1171208"/>
            <a:ext cx="975361" cy="203203"/>
          </a:xfrm>
          <a:prstGeom prst="rect">
            <a:avLst/>
          </a:prstGeom>
        </p:spPr>
      </p:pic>
      <p:pic>
        <p:nvPicPr>
          <p:cNvPr id="24" name="Grafik 23"/>
          <p:cNvPicPr>
            <a:picLocks noChangeAspect="1"/>
          </p:cNvPicPr>
          <p:nvPr>
            <p:custDataLst>
              <p:tags r:id="rId7"/>
            </p:custDataLst>
          </p:nvPr>
        </p:nvPicPr>
        <p:blipFill>
          <a:blip r:embed="rId33" cstate="print">
            <a:extLst>
              <a:ext uri="{28A0092B-C50C-407E-A947-70E740481C1C}">
                <a14:useLocalDpi xmlns:a14="http://schemas.microsoft.com/office/drawing/2010/main" val="0"/>
              </a:ext>
            </a:extLst>
          </a:blip>
          <a:stretch>
            <a:fillRect/>
          </a:stretch>
        </p:blipFill>
        <p:spPr>
          <a:xfrm>
            <a:off x="5641739" y="1002371"/>
            <a:ext cx="178003" cy="119482"/>
          </a:xfrm>
          <a:prstGeom prst="rect">
            <a:avLst/>
          </a:prstGeom>
        </p:spPr>
      </p:pic>
      <p:pic>
        <p:nvPicPr>
          <p:cNvPr id="21" name="Grafik 20"/>
          <p:cNvPicPr>
            <a:picLocks noChangeAspect="1"/>
          </p:cNvPicPr>
          <p:nvPr>
            <p:custDataLst>
              <p:tags r:id="rId8"/>
            </p:custDataLst>
          </p:nvPr>
        </p:nvPicPr>
        <p:blipFill>
          <a:blip r:embed="rId37" cstate="screen">
            <a:extLst>
              <a:ext uri="{28A0092B-C50C-407E-A947-70E740481C1C}">
                <a14:useLocalDpi xmlns:a14="http://schemas.microsoft.com/office/drawing/2010/main" val="0"/>
              </a:ext>
            </a:extLst>
          </a:blip>
          <a:stretch>
            <a:fillRect/>
          </a:stretch>
        </p:blipFill>
        <p:spPr>
          <a:xfrm>
            <a:off x="7389620" y="1002371"/>
            <a:ext cx="166677" cy="131758"/>
          </a:xfrm>
          <a:prstGeom prst="rect">
            <a:avLst/>
          </a:prstGeom>
        </p:spPr>
      </p:pic>
      <p:cxnSp>
        <p:nvCxnSpPr>
          <p:cNvPr id="26" name="Gerade Verbindung mit Pfeil 25"/>
          <p:cNvCxnSpPr/>
          <p:nvPr/>
        </p:nvCxnSpPr>
        <p:spPr>
          <a:xfrm flipV="1">
            <a:off x="5586839" y="1271992"/>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7196257" y="1254784"/>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 name="Grafik 29"/>
          <p:cNvPicPr>
            <a:picLocks noChangeAspect="1"/>
          </p:cNvPicPr>
          <p:nvPr>
            <p:custDataLst>
              <p:tags r:id="rId9"/>
            </p:custDataLst>
          </p:nvPr>
        </p:nvPicPr>
        <p:blipFill>
          <a:blip r:embed="rId38" cstate="print">
            <a:extLst>
              <a:ext uri="{28A0092B-C50C-407E-A947-70E740481C1C}">
                <a14:useLocalDpi xmlns:a14="http://schemas.microsoft.com/office/drawing/2010/main" val="0"/>
              </a:ext>
            </a:extLst>
          </a:blip>
          <a:stretch>
            <a:fillRect/>
          </a:stretch>
        </p:blipFill>
        <p:spPr>
          <a:xfrm>
            <a:off x="5350988" y="1713629"/>
            <a:ext cx="2482292" cy="203203"/>
          </a:xfrm>
          <a:prstGeom prst="rect">
            <a:avLst/>
          </a:prstGeom>
        </p:spPr>
      </p:pic>
      <p:sp>
        <p:nvSpPr>
          <p:cNvPr id="32" name="Rechteck 31"/>
          <p:cNvSpPr/>
          <p:nvPr/>
        </p:nvSpPr>
        <p:spPr>
          <a:xfrm>
            <a:off x="1534021" y="2931525"/>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33" name="Grafik 32"/>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1812314" y="3111139"/>
            <a:ext cx="473050" cy="202387"/>
          </a:xfrm>
          <a:prstGeom prst="rect">
            <a:avLst/>
          </a:prstGeom>
        </p:spPr>
      </p:pic>
      <p:sp>
        <p:nvSpPr>
          <p:cNvPr id="34" name="Rechteck 33"/>
          <p:cNvSpPr/>
          <p:nvPr/>
        </p:nvSpPr>
        <p:spPr>
          <a:xfrm>
            <a:off x="1529790" y="3645024"/>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35" name="Grafik 34"/>
          <p:cNvPicPr>
            <a:picLocks noChangeAspect="1"/>
          </p:cNvPicPr>
          <p:nvPr>
            <p:custDataLst>
              <p:tags r:id="rId11"/>
            </p:custDataLst>
          </p:nvPr>
        </p:nvPicPr>
        <p:blipFill>
          <a:blip r:embed="rId32" cstate="print">
            <a:extLst>
              <a:ext uri="{28A0092B-C50C-407E-A947-70E740481C1C}">
                <a14:useLocalDpi xmlns:a14="http://schemas.microsoft.com/office/drawing/2010/main" val="0"/>
              </a:ext>
            </a:extLst>
          </a:blip>
          <a:stretch>
            <a:fillRect/>
          </a:stretch>
        </p:blipFill>
        <p:spPr>
          <a:xfrm>
            <a:off x="1808083" y="3813861"/>
            <a:ext cx="473050" cy="203203"/>
          </a:xfrm>
          <a:prstGeom prst="rect">
            <a:avLst/>
          </a:prstGeom>
        </p:spPr>
      </p:pic>
      <p:cxnSp>
        <p:nvCxnSpPr>
          <p:cNvPr id="37" name="Gerade Verbindung mit Pfeil 36"/>
          <p:cNvCxnSpPr/>
          <p:nvPr/>
        </p:nvCxnSpPr>
        <p:spPr>
          <a:xfrm flipV="1">
            <a:off x="795808" y="3212333"/>
            <a:ext cx="738213"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a:stCxn id="76" idx="6"/>
          </p:cNvCxnSpPr>
          <p:nvPr/>
        </p:nvCxnSpPr>
        <p:spPr>
          <a:xfrm flipV="1">
            <a:off x="3141267" y="3201555"/>
            <a:ext cx="516990" cy="267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9" name="Grafik 38"/>
          <p:cNvPicPr>
            <a:picLocks noChangeAspect="1"/>
          </p:cNvPicPr>
          <p:nvPr>
            <p:custDataLst>
              <p:tags r:id="rId12"/>
            </p:custDataLst>
          </p:nvPr>
        </p:nvPicPr>
        <p:blipFill>
          <a:blip r:embed="rId33" cstate="print">
            <a:extLst>
              <a:ext uri="{28A0092B-C50C-407E-A947-70E740481C1C}">
                <a14:useLocalDpi xmlns:a14="http://schemas.microsoft.com/office/drawing/2010/main" val="0"/>
              </a:ext>
            </a:extLst>
          </a:blip>
          <a:stretch>
            <a:fillRect/>
          </a:stretch>
        </p:blipFill>
        <p:spPr>
          <a:xfrm>
            <a:off x="791580" y="2954991"/>
            <a:ext cx="178003" cy="119482"/>
          </a:xfrm>
          <a:prstGeom prst="rect">
            <a:avLst/>
          </a:prstGeom>
        </p:spPr>
      </p:pic>
      <p:pic>
        <p:nvPicPr>
          <p:cNvPr id="95" name="Grafik 94"/>
          <p:cNvPicPr>
            <a:picLocks noChangeAspect="1"/>
          </p:cNvPicPr>
          <p:nvPr>
            <p:custDataLst>
              <p:tags r:id="rId13"/>
            </p:custDataLst>
          </p:nvPr>
        </p:nvPicPr>
        <p:blipFill>
          <a:blip r:embed="rId39" cstate="print">
            <a:extLst>
              <a:ext uri="{28A0092B-C50C-407E-A947-70E740481C1C}">
                <a14:useLocalDpi xmlns:a14="http://schemas.microsoft.com/office/drawing/2010/main" val="0"/>
              </a:ext>
            </a:extLst>
          </a:blip>
          <a:stretch>
            <a:fillRect/>
          </a:stretch>
        </p:blipFill>
        <p:spPr>
          <a:xfrm>
            <a:off x="3343713" y="2942303"/>
            <a:ext cx="161672" cy="132170"/>
          </a:xfrm>
          <a:prstGeom prst="rect">
            <a:avLst/>
          </a:prstGeom>
        </p:spPr>
      </p:pic>
      <p:sp>
        <p:nvSpPr>
          <p:cNvPr id="42" name="Rechteck 41"/>
          <p:cNvSpPr/>
          <p:nvPr/>
        </p:nvSpPr>
        <p:spPr>
          <a:xfrm>
            <a:off x="6153573" y="2745908"/>
            <a:ext cx="1324558"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29696" name="Grafik 29695"/>
          <p:cNvPicPr>
            <a:picLocks noChangeAspect="1"/>
          </p:cNvPicPr>
          <p:nvPr>
            <p:custDataLst>
              <p:tags r:id="rId14"/>
            </p:custDataLst>
          </p:nvPr>
        </p:nvPicPr>
        <p:blipFill>
          <a:blip r:embed="rId40" cstate="print">
            <a:extLst>
              <a:ext uri="{28A0092B-C50C-407E-A947-70E740481C1C}">
                <a14:useLocalDpi xmlns:a14="http://schemas.microsoft.com/office/drawing/2010/main" val="0"/>
              </a:ext>
            </a:extLst>
          </a:blip>
          <a:stretch>
            <a:fillRect/>
          </a:stretch>
        </p:blipFill>
        <p:spPr>
          <a:xfrm>
            <a:off x="6213191" y="2914745"/>
            <a:ext cx="1222859" cy="204022"/>
          </a:xfrm>
          <a:prstGeom prst="rect">
            <a:avLst/>
          </a:prstGeom>
        </p:spPr>
      </p:pic>
      <p:pic>
        <p:nvPicPr>
          <p:cNvPr id="44" name="Grafik 43"/>
          <p:cNvPicPr>
            <a:picLocks noChangeAspect="1"/>
          </p:cNvPicPr>
          <p:nvPr>
            <p:custDataLst>
              <p:tags r:id="rId15"/>
            </p:custDataLst>
          </p:nvPr>
        </p:nvPicPr>
        <p:blipFill>
          <a:blip r:embed="rId33" cstate="print">
            <a:extLst>
              <a:ext uri="{28A0092B-C50C-407E-A947-70E740481C1C}">
                <a14:useLocalDpi xmlns:a14="http://schemas.microsoft.com/office/drawing/2010/main" val="0"/>
              </a:ext>
            </a:extLst>
          </a:blip>
          <a:stretch>
            <a:fillRect/>
          </a:stretch>
        </p:blipFill>
        <p:spPr>
          <a:xfrm>
            <a:off x="5693654" y="2745908"/>
            <a:ext cx="178003" cy="119482"/>
          </a:xfrm>
          <a:prstGeom prst="rect">
            <a:avLst/>
          </a:prstGeom>
        </p:spPr>
      </p:pic>
      <p:pic>
        <p:nvPicPr>
          <p:cNvPr id="29697" name="Grafik 29696"/>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a:off x="7712072" y="2739564"/>
            <a:ext cx="161775" cy="132170"/>
          </a:xfrm>
          <a:prstGeom prst="rect">
            <a:avLst/>
          </a:prstGeom>
        </p:spPr>
      </p:pic>
      <p:cxnSp>
        <p:nvCxnSpPr>
          <p:cNvPr id="46" name="Gerade Verbindung mit Pfeil 45"/>
          <p:cNvCxnSpPr/>
          <p:nvPr/>
        </p:nvCxnSpPr>
        <p:spPr>
          <a:xfrm flipV="1">
            <a:off x="5638754" y="3015529"/>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flipV="1">
            <a:off x="7478131" y="3014603"/>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9700" name="Grafik 29699"/>
          <p:cNvPicPr>
            <a:picLocks noChangeAspect="1"/>
          </p:cNvPicPr>
          <p:nvPr>
            <p:custDataLst>
              <p:tags r:id="rId17"/>
            </p:custDataLst>
          </p:nvPr>
        </p:nvPicPr>
        <p:blipFill>
          <a:blip r:embed="rId41" cstate="screen">
            <a:extLst>
              <a:ext uri="{28A0092B-C50C-407E-A947-70E740481C1C}">
                <a14:useLocalDpi xmlns:a14="http://schemas.microsoft.com/office/drawing/2010/main" val="0"/>
              </a:ext>
            </a:extLst>
          </a:blip>
          <a:stretch>
            <a:fillRect/>
          </a:stretch>
        </p:blipFill>
        <p:spPr>
          <a:xfrm>
            <a:off x="5647661" y="3404175"/>
            <a:ext cx="2740763" cy="204845"/>
          </a:xfrm>
          <a:prstGeom prst="rect">
            <a:avLst/>
          </a:prstGeom>
        </p:spPr>
      </p:pic>
      <p:cxnSp>
        <p:nvCxnSpPr>
          <p:cNvPr id="68" name="Gerade Verbindung mit Pfeil 67"/>
          <p:cNvCxnSpPr/>
          <p:nvPr/>
        </p:nvCxnSpPr>
        <p:spPr>
          <a:xfrm>
            <a:off x="1246216" y="3212741"/>
            <a:ext cx="2944" cy="702313"/>
          </a:xfrm>
          <a:prstGeom prst="straightConnector1">
            <a:avLst/>
          </a:prstGeom>
          <a:ln w="28575">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a:stCxn id="34" idx="3"/>
          </p:cNvCxnSpPr>
          <p:nvPr/>
        </p:nvCxnSpPr>
        <p:spPr>
          <a:xfrm>
            <a:off x="2559427" y="3915054"/>
            <a:ext cx="479888" cy="0"/>
          </a:xfrm>
          <a:prstGeom prst="straightConnector1">
            <a:avLst/>
          </a:prstGeom>
          <a:ln w="28575">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a:endCxn id="34" idx="1"/>
          </p:cNvCxnSpPr>
          <p:nvPr/>
        </p:nvCxnSpPr>
        <p:spPr>
          <a:xfrm>
            <a:off x="1249160" y="3915054"/>
            <a:ext cx="280630" cy="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a:endCxn id="76" idx="4"/>
          </p:cNvCxnSpPr>
          <p:nvPr/>
        </p:nvCxnSpPr>
        <p:spPr>
          <a:xfrm flipH="1" flipV="1">
            <a:off x="3027061" y="3310146"/>
            <a:ext cx="12254" cy="6049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6" name="Ellipse 75"/>
          <p:cNvSpPr/>
          <p:nvPr/>
        </p:nvSpPr>
        <p:spPr>
          <a:xfrm>
            <a:off x="2912855" y="3098319"/>
            <a:ext cx="228412" cy="2118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cxnSp>
        <p:nvCxnSpPr>
          <p:cNvPr id="88" name="Gerade Verbindung mit Pfeil 87"/>
          <p:cNvCxnSpPr>
            <a:stCxn id="32" idx="3"/>
            <a:endCxn id="76" idx="2"/>
          </p:cNvCxnSpPr>
          <p:nvPr/>
        </p:nvCxnSpPr>
        <p:spPr>
          <a:xfrm>
            <a:off x="2563658" y="3201555"/>
            <a:ext cx="349197" cy="267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a:off x="1996187" y="5038229"/>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110" name="Grafik 109"/>
          <p:cNvPicPr>
            <a:picLocks noChangeAspect="1"/>
          </p:cNvPicPr>
          <p:nvPr>
            <p:custDataLst>
              <p:tags r:id="rId18"/>
            </p:custDataLst>
          </p:nvPr>
        </p:nvPicPr>
        <p:blipFill>
          <a:blip r:embed="rId31" cstate="print">
            <a:extLst>
              <a:ext uri="{28A0092B-C50C-407E-A947-70E740481C1C}">
                <a14:useLocalDpi xmlns:a14="http://schemas.microsoft.com/office/drawing/2010/main" val="0"/>
              </a:ext>
            </a:extLst>
          </a:blip>
          <a:stretch>
            <a:fillRect/>
          </a:stretch>
        </p:blipFill>
        <p:spPr>
          <a:xfrm>
            <a:off x="2274480" y="5217843"/>
            <a:ext cx="473050" cy="202387"/>
          </a:xfrm>
          <a:prstGeom prst="rect">
            <a:avLst/>
          </a:prstGeom>
        </p:spPr>
      </p:pic>
      <p:sp>
        <p:nvSpPr>
          <p:cNvPr id="111" name="Rechteck 110"/>
          <p:cNvSpPr/>
          <p:nvPr/>
        </p:nvSpPr>
        <p:spPr>
          <a:xfrm>
            <a:off x="1991956" y="57517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112" name="Grafik 111"/>
          <p:cNvPicPr>
            <a:picLocks noChangeAspect="1"/>
          </p:cNvPicPr>
          <p:nvPr>
            <p:custDataLst>
              <p:tags r:id="rId19"/>
            </p:custDataLst>
          </p:nvPr>
        </p:nvPicPr>
        <p:blipFill>
          <a:blip r:embed="rId32" cstate="print">
            <a:extLst>
              <a:ext uri="{28A0092B-C50C-407E-A947-70E740481C1C}">
                <a14:useLocalDpi xmlns:a14="http://schemas.microsoft.com/office/drawing/2010/main" val="0"/>
              </a:ext>
            </a:extLst>
          </a:blip>
          <a:stretch>
            <a:fillRect/>
          </a:stretch>
        </p:blipFill>
        <p:spPr>
          <a:xfrm>
            <a:off x="2270249" y="5920565"/>
            <a:ext cx="473050" cy="203203"/>
          </a:xfrm>
          <a:prstGeom prst="rect">
            <a:avLst/>
          </a:prstGeom>
        </p:spPr>
      </p:pic>
      <p:cxnSp>
        <p:nvCxnSpPr>
          <p:cNvPr id="113" name="Gerade Verbindung mit Pfeil 112"/>
          <p:cNvCxnSpPr>
            <a:endCxn id="121" idx="4"/>
          </p:cNvCxnSpPr>
          <p:nvPr/>
        </p:nvCxnSpPr>
        <p:spPr>
          <a:xfrm flipV="1">
            <a:off x="1527619" y="5414172"/>
            <a:ext cx="0" cy="60758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21" idx="6"/>
            <a:endCxn id="109" idx="1"/>
          </p:cNvCxnSpPr>
          <p:nvPr/>
        </p:nvCxnSpPr>
        <p:spPr>
          <a:xfrm>
            <a:off x="1641825" y="5308259"/>
            <a:ext cx="354362" cy="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15" name="Grafik 114"/>
          <p:cNvPicPr>
            <a:picLocks noChangeAspect="1"/>
          </p:cNvPicPr>
          <p:nvPr>
            <p:custDataLst>
              <p:tags r:id="rId20"/>
            </p:custDataLst>
          </p:nvPr>
        </p:nvPicPr>
        <p:blipFill>
          <a:blip r:embed="rId33" cstate="print">
            <a:extLst>
              <a:ext uri="{28A0092B-C50C-407E-A947-70E740481C1C}">
                <a14:useLocalDpi xmlns:a14="http://schemas.microsoft.com/office/drawing/2010/main" val="0"/>
              </a:ext>
            </a:extLst>
          </a:blip>
          <a:stretch>
            <a:fillRect/>
          </a:stretch>
        </p:blipFill>
        <p:spPr>
          <a:xfrm>
            <a:off x="1691680" y="5062201"/>
            <a:ext cx="178003" cy="119482"/>
          </a:xfrm>
          <a:prstGeom prst="rect">
            <a:avLst/>
          </a:prstGeom>
        </p:spPr>
      </p:pic>
      <p:pic>
        <p:nvPicPr>
          <p:cNvPr id="116" name="Grafik 115"/>
          <p:cNvPicPr>
            <a:picLocks noChangeAspect="1"/>
          </p:cNvPicPr>
          <p:nvPr>
            <p:custDataLst>
              <p:tags r:id="rId21"/>
            </p:custDataLst>
          </p:nvPr>
        </p:nvPicPr>
        <p:blipFill>
          <a:blip r:embed="rId39" cstate="print">
            <a:extLst>
              <a:ext uri="{28A0092B-C50C-407E-A947-70E740481C1C}">
                <a14:useLocalDpi xmlns:a14="http://schemas.microsoft.com/office/drawing/2010/main" val="0"/>
              </a:ext>
            </a:extLst>
          </a:blip>
          <a:stretch>
            <a:fillRect/>
          </a:stretch>
        </p:blipFill>
        <p:spPr>
          <a:xfrm>
            <a:off x="3870268" y="5049007"/>
            <a:ext cx="161672" cy="132170"/>
          </a:xfrm>
          <a:prstGeom prst="rect">
            <a:avLst/>
          </a:prstGeom>
        </p:spPr>
      </p:pic>
      <p:cxnSp>
        <p:nvCxnSpPr>
          <p:cNvPr id="117" name="Gerade Verbindung mit Pfeil 116"/>
          <p:cNvCxnSpPr>
            <a:endCxn id="111" idx="1"/>
          </p:cNvCxnSpPr>
          <p:nvPr/>
        </p:nvCxnSpPr>
        <p:spPr>
          <a:xfrm flipV="1">
            <a:off x="1519197" y="6021758"/>
            <a:ext cx="472759" cy="408"/>
          </a:xfrm>
          <a:prstGeom prst="straightConnector1">
            <a:avLst/>
          </a:prstGeom>
          <a:ln w="28575">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8" name="Gerade Verbindung mit Pfeil 117"/>
          <p:cNvCxnSpPr/>
          <p:nvPr/>
        </p:nvCxnSpPr>
        <p:spPr>
          <a:xfrm>
            <a:off x="3506009" y="5323757"/>
            <a:ext cx="0" cy="710821"/>
          </a:xfrm>
          <a:prstGeom prst="straightConnector1">
            <a:avLst/>
          </a:prstGeom>
          <a:ln w="28575">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9" name="Gerade Verbindung mit Pfeil 118"/>
          <p:cNvCxnSpPr>
            <a:endCxn id="111" idx="3"/>
          </p:cNvCxnSpPr>
          <p:nvPr/>
        </p:nvCxnSpPr>
        <p:spPr>
          <a:xfrm flipH="1">
            <a:off x="3021593" y="6021758"/>
            <a:ext cx="484416" cy="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0" name="Gerade Verbindung mit Pfeil 119"/>
          <p:cNvCxnSpPr>
            <a:endCxn id="121" idx="2"/>
          </p:cNvCxnSpPr>
          <p:nvPr/>
        </p:nvCxnSpPr>
        <p:spPr>
          <a:xfrm>
            <a:off x="924417" y="5305581"/>
            <a:ext cx="488996" cy="267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1" name="Ellipse 120"/>
          <p:cNvSpPr/>
          <p:nvPr/>
        </p:nvSpPr>
        <p:spPr>
          <a:xfrm>
            <a:off x="1413413" y="5202345"/>
            <a:ext cx="228412" cy="2118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cxnSp>
        <p:nvCxnSpPr>
          <p:cNvPr id="122" name="Gerade Verbindung mit Pfeil 121"/>
          <p:cNvCxnSpPr>
            <a:stCxn id="109" idx="3"/>
          </p:cNvCxnSpPr>
          <p:nvPr/>
        </p:nvCxnSpPr>
        <p:spPr>
          <a:xfrm>
            <a:off x="3025824" y="5308259"/>
            <a:ext cx="1042120" cy="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0" name="Grafik 99"/>
          <p:cNvPicPr>
            <a:picLocks noChangeAspect="1"/>
          </p:cNvPicPr>
          <p:nvPr>
            <p:custDataLst>
              <p:tags r:id="rId22"/>
            </p:custDataLst>
          </p:nvPr>
        </p:nvPicPr>
        <p:blipFill>
          <a:blip r:embed="rId42" cstate="screen">
            <a:extLst>
              <a:ext uri="{28A0092B-C50C-407E-A947-70E740481C1C}">
                <a14:useLocalDpi xmlns:a14="http://schemas.microsoft.com/office/drawing/2010/main" val="0"/>
              </a:ext>
            </a:extLst>
          </a:blip>
          <a:stretch>
            <a:fillRect/>
          </a:stretch>
        </p:blipFill>
        <p:spPr>
          <a:xfrm>
            <a:off x="3174800" y="5801083"/>
            <a:ext cx="183719" cy="120300"/>
          </a:xfrm>
          <a:prstGeom prst="rect">
            <a:avLst/>
          </a:prstGeom>
        </p:spPr>
      </p:pic>
      <p:pic>
        <p:nvPicPr>
          <p:cNvPr id="101" name="Grafik 100"/>
          <p:cNvPicPr>
            <a:picLocks noChangeAspect="1"/>
          </p:cNvPicPr>
          <p:nvPr>
            <p:custDataLst>
              <p:tags r:id="rId23"/>
            </p:custDataLst>
          </p:nvPr>
        </p:nvPicPr>
        <p:blipFill>
          <a:blip r:embed="rId35" cstate="print">
            <a:extLst>
              <a:ext uri="{28A0092B-C50C-407E-A947-70E740481C1C}">
                <a14:useLocalDpi xmlns:a14="http://schemas.microsoft.com/office/drawing/2010/main" val="0"/>
              </a:ext>
            </a:extLst>
          </a:blip>
          <a:stretch>
            <a:fillRect/>
          </a:stretch>
        </p:blipFill>
        <p:spPr>
          <a:xfrm>
            <a:off x="1708012" y="5801083"/>
            <a:ext cx="166571" cy="132583"/>
          </a:xfrm>
          <a:prstGeom prst="rect">
            <a:avLst/>
          </a:prstGeom>
        </p:spPr>
      </p:pic>
      <p:pic>
        <p:nvPicPr>
          <p:cNvPr id="19" name="Grafik 18"/>
          <p:cNvPicPr>
            <a:picLocks noChangeAspect="1"/>
          </p:cNvPicPr>
          <p:nvPr>
            <p:custDataLst>
              <p:tags r:id="rId24"/>
            </p:custDataLst>
          </p:nvPr>
        </p:nvPicPr>
        <p:blipFill>
          <a:blip r:embed="rId43" cstate="print">
            <a:extLst>
              <a:ext uri="{28A0092B-C50C-407E-A947-70E740481C1C}">
                <a14:useLocalDpi xmlns:a14="http://schemas.microsoft.com/office/drawing/2010/main" val="0"/>
              </a:ext>
            </a:extLst>
          </a:blip>
          <a:stretch>
            <a:fillRect/>
          </a:stretch>
        </p:blipFill>
        <p:spPr>
          <a:xfrm>
            <a:off x="932496" y="5055650"/>
            <a:ext cx="108123" cy="93638"/>
          </a:xfrm>
          <a:prstGeom prst="rect">
            <a:avLst/>
          </a:prstGeom>
        </p:spPr>
      </p:pic>
      <p:sp>
        <p:nvSpPr>
          <p:cNvPr id="152" name="Rechteck 151"/>
          <p:cNvSpPr/>
          <p:nvPr/>
        </p:nvSpPr>
        <p:spPr>
          <a:xfrm>
            <a:off x="6114030" y="4437112"/>
            <a:ext cx="1647268" cy="828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106" name="Grafik 105"/>
          <p:cNvPicPr>
            <a:picLocks noChangeAspect="1"/>
          </p:cNvPicPr>
          <p:nvPr>
            <p:custDataLst>
              <p:tags r:id="rId25"/>
            </p:custDataLst>
          </p:nvPr>
        </p:nvPicPr>
        <p:blipFill>
          <a:blip r:embed="rId44" cstate="screen">
            <a:extLst>
              <a:ext uri="{28A0092B-C50C-407E-A947-70E740481C1C}">
                <a14:useLocalDpi xmlns:a14="http://schemas.microsoft.com/office/drawing/2010/main" val="0"/>
              </a:ext>
            </a:extLst>
          </a:blip>
          <a:stretch>
            <a:fillRect/>
          </a:stretch>
        </p:blipFill>
        <p:spPr>
          <a:xfrm>
            <a:off x="6243023" y="4617132"/>
            <a:ext cx="1357422" cy="483730"/>
          </a:xfrm>
          <a:prstGeom prst="rect">
            <a:avLst/>
          </a:prstGeom>
        </p:spPr>
      </p:pic>
      <p:pic>
        <p:nvPicPr>
          <p:cNvPr id="23" name="Grafik 22"/>
          <p:cNvPicPr>
            <a:picLocks noChangeAspect="1"/>
          </p:cNvPicPr>
          <p:nvPr>
            <p:custDataLst>
              <p:tags r:id="rId26"/>
            </p:custDataLst>
          </p:nvPr>
        </p:nvPicPr>
        <p:blipFill>
          <a:blip r:embed="rId45" cstate="print">
            <a:extLst>
              <a:ext uri="{28A0092B-C50C-407E-A947-70E740481C1C}">
                <a14:useLocalDpi xmlns:a14="http://schemas.microsoft.com/office/drawing/2010/main" val="0"/>
              </a:ext>
            </a:extLst>
          </a:blip>
          <a:stretch>
            <a:fillRect/>
          </a:stretch>
        </p:blipFill>
        <p:spPr>
          <a:xfrm>
            <a:off x="5654111" y="4621231"/>
            <a:ext cx="108124" cy="92478"/>
          </a:xfrm>
          <a:prstGeom prst="rect">
            <a:avLst/>
          </a:prstGeom>
        </p:spPr>
      </p:pic>
      <p:pic>
        <p:nvPicPr>
          <p:cNvPr id="155" name="Grafik 154"/>
          <p:cNvPicPr>
            <a:picLocks noChangeAspect="1"/>
          </p:cNvPicPr>
          <p:nvPr>
            <p:custDataLst>
              <p:tags r:id="rId27"/>
            </p:custDataLst>
          </p:nvPr>
        </p:nvPicPr>
        <p:blipFill>
          <a:blip r:embed="rId39" cstate="print">
            <a:extLst>
              <a:ext uri="{28A0092B-C50C-407E-A947-70E740481C1C}">
                <a14:useLocalDpi xmlns:a14="http://schemas.microsoft.com/office/drawing/2010/main" val="0"/>
              </a:ext>
            </a:extLst>
          </a:blip>
          <a:stretch>
            <a:fillRect/>
          </a:stretch>
        </p:blipFill>
        <p:spPr>
          <a:xfrm>
            <a:off x="8033530" y="4581128"/>
            <a:ext cx="161775" cy="132170"/>
          </a:xfrm>
          <a:prstGeom prst="rect">
            <a:avLst/>
          </a:prstGeom>
        </p:spPr>
      </p:pic>
      <p:cxnSp>
        <p:nvCxnSpPr>
          <p:cNvPr id="156" name="Gerade Verbindung mit Pfeil 155"/>
          <p:cNvCxnSpPr/>
          <p:nvPr/>
        </p:nvCxnSpPr>
        <p:spPr>
          <a:xfrm flipV="1">
            <a:off x="5599211" y="4890852"/>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7" name="Gerade Verbindung mit Pfeil 156"/>
          <p:cNvCxnSpPr/>
          <p:nvPr/>
        </p:nvCxnSpPr>
        <p:spPr>
          <a:xfrm flipV="1">
            <a:off x="7753416" y="4891261"/>
            <a:ext cx="459919" cy="4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5" name="Grafik 24"/>
          <p:cNvPicPr>
            <a:picLocks noChangeAspect="1"/>
          </p:cNvPicPr>
          <p:nvPr>
            <p:custDataLst>
              <p:tags r:id="rId28"/>
            </p:custDataLst>
          </p:nvPr>
        </p:nvPicPr>
        <p:blipFill>
          <a:blip r:embed="rId46" cstate="print">
            <a:extLst>
              <a:ext uri="{28A0092B-C50C-407E-A947-70E740481C1C}">
                <a14:useLocalDpi xmlns:a14="http://schemas.microsoft.com/office/drawing/2010/main" val="0"/>
              </a:ext>
            </a:extLst>
          </a:blip>
          <a:stretch>
            <a:fillRect/>
          </a:stretch>
        </p:blipFill>
        <p:spPr>
          <a:xfrm>
            <a:off x="5460407" y="5301938"/>
            <a:ext cx="2671275" cy="485681"/>
          </a:xfrm>
          <a:prstGeom prst="rect">
            <a:avLst/>
          </a:prstGeom>
        </p:spPr>
      </p:pic>
      <p:pic>
        <p:nvPicPr>
          <p:cNvPr id="29" name="Grafik 28"/>
          <p:cNvPicPr>
            <a:picLocks noChangeAspect="1"/>
          </p:cNvPicPr>
          <p:nvPr>
            <p:custDataLst>
              <p:tags r:id="rId29"/>
            </p:custDataLst>
          </p:nvPr>
        </p:nvPicPr>
        <p:blipFill>
          <a:blip r:embed="rId47" cstate="print">
            <a:extLst>
              <a:ext uri="{28A0092B-C50C-407E-A947-70E740481C1C}">
                <a14:useLocalDpi xmlns:a14="http://schemas.microsoft.com/office/drawing/2010/main" val="0"/>
              </a:ext>
            </a:extLst>
          </a:blip>
          <a:stretch>
            <a:fillRect/>
          </a:stretch>
        </p:blipFill>
        <p:spPr>
          <a:xfrm>
            <a:off x="5616116" y="5933665"/>
            <a:ext cx="2527130" cy="477926"/>
          </a:xfrm>
          <a:prstGeom prst="rect">
            <a:avLst/>
          </a:prstGeom>
        </p:spPr>
      </p:pic>
      <p:sp>
        <p:nvSpPr>
          <p:cNvPr id="124" name="Textfeld 123"/>
          <p:cNvSpPr txBox="1"/>
          <p:nvPr/>
        </p:nvSpPr>
        <p:spPr>
          <a:xfrm>
            <a:off x="1556452" y="5265204"/>
            <a:ext cx="279244" cy="461665"/>
          </a:xfrm>
          <a:prstGeom prst="rect">
            <a:avLst/>
          </a:prstGeom>
          <a:noFill/>
        </p:spPr>
        <p:txBody>
          <a:bodyPr wrap="none" rtlCol="0">
            <a:spAutoFit/>
          </a:bodyPr>
          <a:lstStyle/>
          <a:p>
            <a:r>
              <a:rPr lang="en-US" sz="2400" dirty="0" smtClean="0">
                <a:solidFill>
                  <a:srgbClr val="FF0000"/>
                </a:solidFill>
              </a:rPr>
              <a:t>-</a:t>
            </a:r>
            <a:endParaRPr lang="en-US" dirty="0">
              <a:solidFill>
                <a:srgbClr val="FF0000"/>
              </a:solidFill>
            </a:endParaRPr>
          </a:p>
        </p:txBody>
      </p:sp>
      <p:sp>
        <p:nvSpPr>
          <p:cNvPr id="167" name="Textfeld 166"/>
          <p:cNvSpPr txBox="1"/>
          <p:nvPr/>
        </p:nvSpPr>
        <p:spPr>
          <a:xfrm>
            <a:off x="6300192" y="4869160"/>
            <a:ext cx="338554" cy="461665"/>
          </a:xfrm>
          <a:prstGeom prst="rect">
            <a:avLst/>
          </a:prstGeom>
          <a:noFill/>
        </p:spPr>
        <p:txBody>
          <a:bodyPr wrap="none" rtlCol="0">
            <a:spAutoFit/>
          </a:bodyPr>
          <a:lstStyle/>
          <a:p>
            <a:r>
              <a:rPr lang="en-US" sz="2400" dirty="0" smtClean="0">
                <a:solidFill>
                  <a:srgbClr val="FF0000"/>
                </a:solidFill>
              </a:rPr>
              <a:t>+</a:t>
            </a:r>
            <a:endParaRPr lang="en-US" dirty="0">
              <a:solidFill>
                <a:srgbClr val="FF0000"/>
              </a:solidFill>
            </a:endParaRPr>
          </a:p>
        </p:txBody>
      </p:sp>
      <p:sp>
        <p:nvSpPr>
          <p:cNvPr id="168" name="Textfeld 167"/>
          <p:cNvSpPr txBox="1"/>
          <p:nvPr/>
        </p:nvSpPr>
        <p:spPr>
          <a:xfrm>
            <a:off x="6264188" y="5553236"/>
            <a:ext cx="338554" cy="461665"/>
          </a:xfrm>
          <a:prstGeom prst="rect">
            <a:avLst/>
          </a:prstGeom>
          <a:noFill/>
        </p:spPr>
        <p:txBody>
          <a:bodyPr wrap="none" rtlCol="0">
            <a:spAutoFit/>
          </a:bodyPr>
          <a:lstStyle/>
          <a:p>
            <a:r>
              <a:rPr lang="en-US" sz="2400" dirty="0" smtClean="0">
                <a:solidFill>
                  <a:srgbClr val="FF0000"/>
                </a:solidFill>
              </a:rPr>
              <a:t>+</a:t>
            </a:r>
            <a:endParaRPr lang="en-US" dirty="0">
              <a:solidFill>
                <a:srgbClr val="FF0000"/>
              </a:solidFill>
            </a:endParaRPr>
          </a:p>
        </p:txBody>
      </p:sp>
      <p:sp>
        <p:nvSpPr>
          <p:cNvPr id="169" name="Textfeld 168"/>
          <p:cNvSpPr txBox="1"/>
          <p:nvPr/>
        </p:nvSpPr>
        <p:spPr>
          <a:xfrm>
            <a:off x="7041758" y="6180759"/>
            <a:ext cx="338554" cy="461665"/>
          </a:xfrm>
          <a:prstGeom prst="rect">
            <a:avLst/>
          </a:prstGeom>
          <a:noFill/>
        </p:spPr>
        <p:txBody>
          <a:bodyPr wrap="none" rtlCol="0">
            <a:spAutoFit/>
          </a:bodyPr>
          <a:lstStyle/>
          <a:p>
            <a:r>
              <a:rPr lang="en-US" sz="2400" dirty="0" smtClean="0">
                <a:solidFill>
                  <a:srgbClr val="FF0000"/>
                </a:solidFill>
              </a:rPr>
              <a:t>+</a:t>
            </a:r>
            <a:endParaRPr lang="en-US" dirty="0">
              <a:solidFill>
                <a:srgbClr val="FF0000"/>
              </a:solidFill>
            </a:endParaRPr>
          </a:p>
        </p:txBody>
      </p:sp>
      <p:sp>
        <p:nvSpPr>
          <p:cNvPr id="125" name="Textfeld 124"/>
          <p:cNvSpPr txBox="1"/>
          <p:nvPr/>
        </p:nvSpPr>
        <p:spPr>
          <a:xfrm>
            <a:off x="381397" y="5595984"/>
            <a:ext cx="911350" cy="584775"/>
          </a:xfrm>
          <a:prstGeom prst="rect">
            <a:avLst/>
          </a:prstGeom>
          <a:noFill/>
        </p:spPr>
        <p:txBody>
          <a:bodyPr wrap="square" rtlCol="0">
            <a:spAutoFit/>
          </a:bodyPr>
          <a:lstStyle/>
          <a:p>
            <a:r>
              <a:rPr lang="en-US" sz="1600" dirty="0" smtClean="0">
                <a:solidFill>
                  <a:srgbClr val="FF0000"/>
                </a:solidFill>
              </a:rPr>
              <a:t>Negative FB loop</a:t>
            </a:r>
            <a:endParaRPr lang="en-US" sz="1600" dirty="0">
              <a:solidFill>
                <a:srgbClr val="FF0000"/>
              </a:solidFill>
            </a:endParaRPr>
          </a:p>
        </p:txBody>
      </p:sp>
      <p:cxnSp>
        <p:nvCxnSpPr>
          <p:cNvPr id="127" name="Gerade Verbindung mit Pfeil 126"/>
          <p:cNvCxnSpPr>
            <a:stCxn id="125" idx="3"/>
          </p:cNvCxnSpPr>
          <p:nvPr/>
        </p:nvCxnSpPr>
        <p:spPr>
          <a:xfrm flipV="1">
            <a:off x="1292747" y="5595984"/>
            <a:ext cx="349078" cy="2923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1065453" y="1279220"/>
            <a:ext cx="3326527" cy="853636"/>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7" name="Rechteck 76"/>
          <p:cNvSpPr/>
          <p:nvPr/>
        </p:nvSpPr>
        <p:spPr>
          <a:xfrm>
            <a:off x="1074102" y="2798738"/>
            <a:ext cx="2189699" cy="1530362"/>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8" name="Rechteck 77"/>
          <p:cNvSpPr/>
          <p:nvPr/>
        </p:nvSpPr>
        <p:spPr>
          <a:xfrm>
            <a:off x="1223628" y="4891735"/>
            <a:ext cx="2434629" cy="1530362"/>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9" name="Inhaltsplatzhalter 2 1"/>
          <p:cNvSpPr txBox="1">
            <a:spLocks/>
          </p:cNvSpPr>
          <p:nvPr/>
        </p:nvSpPr>
        <p:spPr>
          <a:xfrm>
            <a:off x="467544" y="2249251"/>
            <a:ext cx="8229600" cy="7116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t>Parallel connection</a:t>
            </a:r>
          </a:p>
        </p:txBody>
      </p:sp>
      <p:sp>
        <p:nvSpPr>
          <p:cNvPr id="80" name="Inhaltsplatzhalter 2 2"/>
          <p:cNvSpPr txBox="1">
            <a:spLocks/>
          </p:cNvSpPr>
          <p:nvPr/>
        </p:nvSpPr>
        <p:spPr>
          <a:xfrm>
            <a:off x="467544" y="4388282"/>
            <a:ext cx="8229600" cy="5034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t>Feedback</a:t>
            </a:r>
          </a:p>
        </p:txBody>
      </p:sp>
      <p:sp>
        <p:nvSpPr>
          <p:cNvPr id="15" name="Foliennummernplatzhalter 14"/>
          <p:cNvSpPr>
            <a:spLocks noGrp="1"/>
          </p:cNvSpPr>
          <p:nvPr>
            <p:ph type="sldNum" sz="quarter" idx="4"/>
          </p:nvPr>
        </p:nvSpPr>
        <p:spPr/>
        <p:txBody>
          <a:bodyPr/>
          <a:lstStyle/>
          <a:p>
            <a:fld id="{BA9B540C-44DA-4F69-89C9-7C84606640D3}" type="slidenum">
              <a:rPr lang="en-US" smtClean="0"/>
              <a:pPr/>
              <a:t>35</a:t>
            </a:fld>
            <a:endParaRPr lang="en-US" dirty="0"/>
          </a:p>
        </p:txBody>
      </p:sp>
      <p:sp>
        <p:nvSpPr>
          <p:cNvPr id="17" name="Fußzeilenplatzhalter 1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83591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6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6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7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5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5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6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6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2" grpId="0" animBg="1"/>
      <p:bldP spid="76" grpId="0" animBg="1"/>
      <p:bldP spid="109" grpId="0" animBg="1"/>
      <p:bldP spid="111" grpId="0" animBg="1"/>
      <p:bldP spid="121" grpId="0" animBg="1"/>
      <p:bldP spid="152" grpId="0" animBg="1"/>
      <p:bldP spid="124" grpId="0"/>
      <p:bldP spid="167" grpId="0"/>
      <p:bldP spid="168" grpId="0"/>
      <p:bldP spid="169" grpId="0"/>
      <p:bldP spid="125" grpId="0"/>
      <p:bldP spid="77" grpId="0" animBg="1"/>
      <p:bldP spid="78" grpId="0" animBg="1"/>
      <p:bldP spid="79" grpId="0"/>
      <p:bldP spid="8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z="2800" dirty="0" smtClean="0"/>
              <a:t>System Modelling</a:t>
            </a:r>
            <a:endParaRPr lang="en-US" sz="28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96" y="1638715"/>
            <a:ext cx="7092280" cy="441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03548" y="5985284"/>
            <a:ext cx="8280920" cy="461665"/>
          </a:xfrm>
          <a:prstGeom prst="rect">
            <a:avLst/>
          </a:prstGeom>
          <a:noFill/>
        </p:spPr>
        <p:txBody>
          <a:bodyPr wrap="square" rtlCol="0">
            <a:spAutoFit/>
          </a:bodyPr>
          <a:lstStyle/>
          <a:p>
            <a:pPr algn="ctr"/>
            <a:r>
              <a:rPr lang="en-US" sz="2400" b="1" dirty="0" smtClean="0">
                <a:sym typeface="Wingdings" panose="05000000000000000000" pitchFamily="2" charset="2"/>
              </a:rPr>
              <a:t> System identification using special input signals</a:t>
            </a:r>
            <a:endParaRPr lang="en-US" sz="2400" b="1" dirty="0"/>
          </a:p>
        </p:txBody>
      </p:sp>
      <p:sp>
        <p:nvSpPr>
          <p:cNvPr id="8" name="Textfeld 7"/>
          <p:cNvSpPr txBox="1"/>
          <p:nvPr/>
        </p:nvSpPr>
        <p:spPr>
          <a:xfrm>
            <a:off x="3897125" y="4018323"/>
            <a:ext cx="930063" cy="584775"/>
          </a:xfrm>
          <a:prstGeom prst="rect">
            <a:avLst/>
          </a:prstGeom>
          <a:noFill/>
        </p:spPr>
        <p:txBody>
          <a:bodyPr wrap="none" rtlCol="0">
            <a:spAutoFit/>
          </a:bodyPr>
          <a:lstStyle/>
          <a:p>
            <a:pPr algn="ctr"/>
            <a:r>
              <a:rPr lang="en-US" sz="1600" dirty="0" smtClean="0"/>
              <a:t>Grey Box</a:t>
            </a:r>
          </a:p>
          <a:p>
            <a:pPr algn="ctr"/>
            <a:r>
              <a:rPr lang="en-US" sz="1600" dirty="0" smtClean="0"/>
              <a:t>Model</a:t>
            </a:r>
            <a:endParaRPr lang="en-US" sz="1600" dirty="0"/>
          </a:p>
        </p:txBody>
      </p:sp>
      <p:cxnSp>
        <p:nvCxnSpPr>
          <p:cNvPr id="10" name="Gerade Verbindung mit Pfeil 9"/>
          <p:cNvCxnSpPr/>
          <p:nvPr/>
        </p:nvCxnSpPr>
        <p:spPr>
          <a:xfrm>
            <a:off x="2915816" y="2828450"/>
            <a:ext cx="1044116" cy="11161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4644008" y="2828450"/>
            <a:ext cx="432048" cy="11161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742653" y="2841224"/>
            <a:ext cx="2160240" cy="923330"/>
          </a:xfrm>
          <a:prstGeom prst="rect">
            <a:avLst/>
          </a:prstGeom>
          <a:noFill/>
        </p:spPr>
        <p:txBody>
          <a:bodyPr wrap="square" rtlCol="0">
            <a:spAutoFit/>
          </a:bodyPr>
          <a:lstStyle/>
          <a:p>
            <a:r>
              <a:rPr lang="en-US" i="1" dirty="0" smtClean="0"/>
              <a:t>Fully based on physical description</a:t>
            </a:r>
          </a:p>
          <a:p>
            <a:r>
              <a:rPr lang="en-US" i="1" dirty="0" smtClean="0"/>
              <a:t>e.g. cavity equation</a:t>
            </a:r>
            <a:endParaRPr lang="en-US" i="1" dirty="0"/>
          </a:p>
        </p:txBody>
      </p:sp>
      <p:sp>
        <p:nvSpPr>
          <p:cNvPr id="16" name="Textfeld 15"/>
          <p:cNvSpPr txBox="1"/>
          <p:nvPr/>
        </p:nvSpPr>
        <p:spPr>
          <a:xfrm>
            <a:off x="6516216" y="2827286"/>
            <a:ext cx="2160240" cy="1477328"/>
          </a:xfrm>
          <a:prstGeom prst="rect">
            <a:avLst/>
          </a:prstGeom>
          <a:noFill/>
        </p:spPr>
        <p:txBody>
          <a:bodyPr wrap="square" rtlCol="0">
            <a:spAutoFit/>
          </a:bodyPr>
          <a:lstStyle/>
          <a:p>
            <a:r>
              <a:rPr lang="en-US" i="1" dirty="0" smtClean="0"/>
              <a:t>Usage of defined input signal u(t)      </a:t>
            </a:r>
            <a:r>
              <a:rPr lang="en-US" i="1" dirty="0" smtClean="0">
                <a:sym typeface="Wingdings" panose="05000000000000000000" pitchFamily="2" charset="2"/>
              </a:rPr>
              <a:t>  observation of output signal y(t)</a:t>
            </a:r>
          </a:p>
          <a:p>
            <a:r>
              <a:rPr lang="en-US" i="1" dirty="0" smtClean="0">
                <a:sym typeface="Wingdings" panose="05000000000000000000" pitchFamily="2" charset="2"/>
              </a:rPr>
              <a:t> G(s) = Y(s)/U(s)</a:t>
            </a:r>
            <a:endParaRPr lang="en-US" i="1" dirty="0"/>
          </a:p>
        </p:txBody>
      </p:sp>
      <p:sp>
        <p:nvSpPr>
          <p:cNvPr id="17" name="Textfeld 16"/>
          <p:cNvSpPr txBox="1"/>
          <p:nvPr/>
        </p:nvSpPr>
        <p:spPr>
          <a:xfrm>
            <a:off x="3563888" y="4581128"/>
            <a:ext cx="2556284" cy="1477328"/>
          </a:xfrm>
          <a:prstGeom prst="rect">
            <a:avLst/>
          </a:prstGeom>
          <a:noFill/>
        </p:spPr>
        <p:txBody>
          <a:bodyPr wrap="square" rtlCol="0">
            <a:spAutoFit/>
          </a:bodyPr>
          <a:lstStyle/>
          <a:p>
            <a:r>
              <a:rPr lang="en-US" i="1" dirty="0" smtClean="0"/>
              <a:t>Parameter estimation based on physical equation</a:t>
            </a:r>
          </a:p>
          <a:p>
            <a:r>
              <a:rPr lang="en-US" i="1" dirty="0" smtClean="0">
                <a:sym typeface="Wingdings" panose="05000000000000000000" pitchFamily="2" charset="2"/>
              </a:rPr>
              <a:t> Find some free parameters</a:t>
            </a:r>
            <a:endParaRPr lang="en-US" i="1" dirty="0"/>
          </a:p>
        </p:txBody>
      </p:sp>
      <p:sp>
        <p:nvSpPr>
          <p:cNvPr id="15" name="Rechteck 14"/>
          <p:cNvSpPr/>
          <p:nvPr/>
        </p:nvSpPr>
        <p:spPr>
          <a:xfrm>
            <a:off x="1475656" y="2528899"/>
            <a:ext cx="1404156" cy="299551"/>
          </a:xfrm>
          <a:prstGeom prst="rect">
            <a:avLst/>
          </a:prstGeom>
          <a:noFill/>
          <a:ln>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8"/>
          <p:cNvSpPr/>
          <p:nvPr/>
        </p:nvSpPr>
        <p:spPr>
          <a:xfrm>
            <a:off x="5076056" y="2528900"/>
            <a:ext cx="1404156" cy="299550"/>
          </a:xfrm>
          <a:prstGeom prst="rect">
            <a:avLst/>
          </a:prstGeom>
          <a:noFill/>
          <a:ln>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hteck 19"/>
          <p:cNvSpPr/>
          <p:nvPr/>
        </p:nvSpPr>
        <p:spPr>
          <a:xfrm>
            <a:off x="3815916" y="3980578"/>
            <a:ext cx="1107740" cy="639688"/>
          </a:xfrm>
          <a:prstGeom prst="rect">
            <a:avLst/>
          </a:prstGeom>
          <a:noFill/>
          <a:ln>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364611" y="692696"/>
            <a:ext cx="8419857" cy="923330"/>
          </a:xfrm>
          <a:prstGeom prst="rect">
            <a:avLst/>
          </a:prstGeom>
          <a:noFill/>
        </p:spPr>
        <p:txBody>
          <a:bodyPr wrap="square" rtlCol="0">
            <a:spAutoFit/>
          </a:bodyPr>
          <a:lstStyle/>
          <a:p>
            <a:r>
              <a:rPr lang="en-US" dirty="0" smtClean="0"/>
              <a:t>A system model </a:t>
            </a:r>
            <a:r>
              <a:rPr lang="en-US" dirty="0"/>
              <a:t>is a simplified representation or abstraction of </a:t>
            </a:r>
            <a:r>
              <a:rPr lang="en-US" dirty="0" smtClean="0"/>
              <a:t>the reality</a:t>
            </a:r>
            <a:r>
              <a:rPr lang="en-US" dirty="0"/>
              <a:t>. </a:t>
            </a:r>
            <a:endParaRPr lang="en-US" dirty="0" smtClean="0"/>
          </a:p>
          <a:p>
            <a:r>
              <a:rPr lang="en-US" dirty="0" smtClean="0"/>
              <a:t>Reality </a:t>
            </a:r>
            <a:r>
              <a:rPr lang="en-US" dirty="0"/>
              <a:t>is generally too complex to copy exactly. </a:t>
            </a:r>
            <a:endParaRPr lang="en-US" dirty="0" smtClean="0"/>
          </a:p>
          <a:p>
            <a:r>
              <a:rPr lang="en-US" dirty="0" smtClean="0"/>
              <a:t>Much </a:t>
            </a:r>
            <a:r>
              <a:rPr lang="en-US" dirty="0"/>
              <a:t>of the complexity is actually irrelevant in problem </a:t>
            </a:r>
            <a:r>
              <a:rPr lang="en-US" dirty="0" smtClean="0"/>
              <a:t>solving, e.g. controller design.</a:t>
            </a:r>
            <a:endParaRPr lang="en-US"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36</a:t>
            </a:fld>
            <a:endParaRPr lang="en-US" dirty="0"/>
          </a:p>
        </p:txBody>
      </p:sp>
      <p:sp>
        <p:nvSpPr>
          <p:cNvPr id="9" name="Fußzeilenplatzhalter 8"/>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34818" name="Picture 2" descr="http://ecx.images-amazon.com/images/I/51lfG9TaTFL._SX373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406" y="4401108"/>
            <a:ext cx="960062" cy="12775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812360" y="5661248"/>
            <a:ext cx="963725" cy="276999"/>
          </a:xfrm>
          <a:prstGeom prst="rect">
            <a:avLst/>
          </a:prstGeom>
          <a:noFill/>
        </p:spPr>
        <p:txBody>
          <a:bodyPr wrap="none" rtlCol="0">
            <a:spAutoFit/>
          </a:bodyPr>
          <a:lstStyle/>
          <a:p>
            <a:r>
              <a:rPr lang="en-US" sz="1200" dirty="0">
                <a:solidFill>
                  <a:schemeClr val="tx1">
                    <a:lumMod val="50000"/>
                    <a:lumOff val="50000"/>
                  </a:schemeClr>
                </a:solidFill>
              </a:rPr>
              <a:t>[Ljung.1999</a:t>
            </a:r>
            <a:r>
              <a:rPr lang="en-US" sz="1200" dirty="0" smtClean="0">
                <a:solidFill>
                  <a:schemeClr val="tx1">
                    <a:lumMod val="50000"/>
                    <a:lumOff val="50000"/>
                  </a:schemeClr>
                </a:solidFill>
              </a:rPr>
              <a:t>]</a:t>
            </a:r>
            <a:endParaRPr lang="en-US" sz="1200" dirty="0">
              <a:solidFill>
                <a:schemeClr val="tx1">
                  <a:lumMod val="50000"/>
                  <a:lumOff val="50000"/>
                </a:schemeClr>
              </a:solidFill>
            </a:endParaRPr>
          </a:p>
        </p:txBody>
      </p:sp>
      <p:sp>
        <p:nvSpPr>
          <p:cNvPr id="18" name="Textfeld 17"/>
          <p:cNvSpPr txBox="1"/>
          <p:nvPr/>
        </p:nvSpPr>
        <p:spPr>
          <a:xfrm>
            <a:off x="378282" y="3992165"/>
            <a:ext cx="1019831" cy="261610"/>
          </a:xfrm>
          <a:prstGeom prst="rect">
            <a:avLst/>
          </a:prstGeom>
          <a:noFill/>
        </p:spPr>
        <p:txBody>
          <a:bodyPr wrap="none" rtlCol="0">
            <a:spAutoFit/>
          </a:bodyPr>
          <a:lstStyle/>
          <a:p>
            <a:r>
              <a:rPr lang="en-US" sz="1050" dirty="0" smtClean="0">
                <a:solidFill>
                  <a:schemeClr val="tx1">
                    <a:lumMod val="50000"/>
                    <a:lumOff val="50000"/>
                  </a:schemeClr>
                </a:solidFill>
              </a:rPr>
              <a:t>[Pfeiffer.2014]</a:t>
            </a:r>
            <a:endParaRPr lang="en-US" sz="1050" dirty="0">
              <a:solidFill>
                <a:schemeClr val="tx1">
                  <a:lumMod val="50000"/>
                  <a:lumOff val="50000"/>
                </a:schemeClr>
              </a:solidFill>
            </a:endParaRPr>
          </a:p>
        </p:txBody>
      </p:sp>
    </p:spTree>
    <p:extLst>
      <p:ext uri="{BB962C8B-B14F-4D97-AF65-F5344CB8AC3E}">
        <p14:creationId xmlns:p14="http://schemas.microsoft.com/office/powerpoint/2010/main" val="6924936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System Identification using </a:t>
            </a:r>
            <a:r>
              <a:rPr lang="en-US" sz="2800" dirty="0" err="1" smtClean="0"/>
              <a:t>Matlab</a:t>
            </a:r>
            <a:endParaRPr lang="en-US" sz="2800" dirty="0"/>
          </a:p>
        </p:txBody>
      </p:sp>
      <p:sp>
        <p:nvSpPr>
          <p:cNvPr id="3" name="Inhaltsplatzhalter 2"/>
          <p:cNvSpPr>
            <a:spLocks noGrp="1"/>
          </p:cNvSpPr>
          <p:nvPr>
            <p:ph idx="1"/>
          </p:nvPr>
        </p:nvSpPr>
        <p:spPr>
          <a:xfrm>
            <a:off x="457200" y="764704"/>
            <a:ext cx="4030744" cy="751904"/>
          </a:xfrm>
        </p:spPr>
        <p:txBody>
          <a:bodyPr>
            <a:noAutofit/>
          </a:bodyPr>
          <a:lstStyle/>
          <a:p>
            <a:pPr marL="0" indent="0">
              <a:buNone/>
            </a:pPr>
            <a:r>
              <a:rPr lang="en-US" sz="2000" b="1" dirty="0" smtClean="0"/>
              <a:t>System Identification Toolbox </a:t>
            </a:r>
            <a:r>
              <a:rPr lang="en-US" sz="2000" dirty="0" smtClean="0"/>
              <a:t>for </a:t>
            </a:r>
            <a:r>
              <a:rPr lang="en-US" sz="2000" b="1" dirty="0" smtClean="0"/>
              <a:t>SISO</a:t>
            </a:r>
            <a:r>
              <a:rPr lang="en-US" sz="2000" dirty="0" smtClean="0"/>
              <a:t> systems</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1700808"/>
            <a:ext cx="1942695" cy="357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040" y="1916832"/>
            <a:ext cx="5020791" cy="334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737059"/>
            <a:ext cx="3600450" cy="1503809"/>
          </a:xfrm>
          <a:prstGeom prst="rect">
            <a:avLst/>
          </a:prstGeom>
          <a:ln w="28575">
            <a:solidFill>
              <a:srgbClr val="F28E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Ellipse 3"/>
          <p:cNvSpPr/>
          <p:nvPr/>
        </p:nvSpPr>
        <p:spPr>
          <a:xfrm>
            <a:off x="5292080" y="2340521"/>
            <a:ext cx="1188132" cy="2603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Gerade Verbindung mit Pfeil 5"/>
          <p:cNvCxnSpPr>
            <a:stCxn id="4" idx="2"/>
          </p:cNvCxnSpPr>
          <p:nvPr/>
        </p:nvCxnSpPr>
        <p:spPr>
          <a:xfrm flipH="1">
            <a:off x="5148064" y="2470715"/>
            <a:ext cx="144016" cy="2382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7" name="Gruppieren 6"/>
          <p:cNvGrpSpPr/>
          <p:nvPr/>
        </p:nvGrpSpPr>
        <p:grpSpPr>
          <a:xfrm>
            <a:off x="1474895" y="4688170"/>
            <a:ext cx="3013049" cy="1750338"/>
            <a:chOff x="2209800" y="1433513"/>
            <a:chExt cx="4724400" cy="2665705"/>
          </a:xfrm>
        </p:grpSpPr>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09800" y="1433513"/>
              <a:ext cx="4724400" cy="222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209800" y="3657600"/>
              <a:ext cx="4724400" cy="44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7" name="Gerade Verbindung mit Pfeil 16"/>
          <p:cNvCxnSpPr>
            <a:endCxn id="1033" idx="0"/>
          </p:cNvCxnSpPr>
          <p:nvPr/>
        </p:nvCxnSpPr>
        <p:spPr>
          <a:xfrm flipH="1">
            <a:off x="2981420" y="4204959"/>
            <a:ext cx="762488" cy="4832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endCxn id="1034" idx="1"/>
          </p:cNvCxnSpPr>
          <p:nvPr/>
        </p:nvCxnSpPr>
        <p:spPr>
          <a:xfrm flipV="1">
            <a:off x="2735796" y="5430480"/>
            <a:ext cx="2412268" cy="7708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2123728" y="2462416"/>
            <a:ext cx="498907" cy="3905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1151620" y="2924944"/>
            <a:ext cx="1512168" cy="17632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3095836" y="2924944"/>
            <a:ext cx="720080" cy="881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035"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364088" y="2708920"/>
            <a:ext cx="527238" cy="31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feld 20"/>
          <p:cNvSpPr txBox="1"/>
          <p:nvPr/>
        </p:nvSpPr>
        <p:spPr>
          <a:xfrm>
            <a:off x="7092577" y="883990"/>
            <a:ext cx="1799903" cy="584775"/>
          </a:xfrm>
          <a:prstGeom prst="rect">
            <a:avLst/>
          </a:prstGeom>
          <a:noFill/>
        </p:spPr>
        <p:txBody>
          <a:bodyPr wrap="square" rtlCol="0">
            <a:spAutoFit/>
          </a:bodyPr>
          <a:lstStyle/>
          <a:p>
            <a:r>
              <a:rPr lang="en-US" sz="1600" dirty="0" smtClean="0"/>
              <a:t>Bandwidth, G(s),</a:t>
            </a:r>
          </a:p>
          <a:p>
            <a:r>
              <a:rPr lang="en-US" sz="1600" dirty="0" smtClean="0"/>
              <a:t>In/out + 1% noise </a:t>
            </a:r>
            <a:endParaRPr lang="en-US" sz="1600" dirty="0"/>
          </a:p>
        </p:txBody>
      </p:sp>
      <p:sp>
        <p:nvSpPr>
          <p:cNvPr id="8" name="Foliennummernplatzhalter 7"/>
          <p:cNvSpPr>
            <a:spLocks noGrp="1"/>
          </p:cNvSpPr>
          <p:nvPr>
            <p:ph type="sldNum" sz="quarter" idx="4"/>
          </p:nvPr>
        </p:nvSpPr>
        <p:spPr/>
        <p:txBody>
          <a:bodyPr/>
          <a:lstStyle/>
          <a:p>
            <a:fld id="{BA9B540C-44DA-4F69-89C9-7C84606640D3}" type="slidenum">
              <a:rPr lang="en-US" smtClean="0"/>
              <a:pPr/>
              <a:t>37</a:t>
            </a:fld>
            <a:endParaRPr lang="en-US" dirty="0"/>
          </a:p>
        </p:txBody>
      </p:sp>
      <p:sp>
        <p:nvSpPr>
          <p:cNvPr id="10" name="Fußzeilenplatzhalter 9"/>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064" y="4204959"/>
            <a:ext cx="3456384" cy="2451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550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2800" dirty="0" smtClean="0"/>
              <a:t>4. Feedback </a:t>
            </a:r>
            <a:r>
              <a:rPr lang="en-US" sz="2800" dirty="0"/>
              <a:t>Controller </a:t>
            </a:r>
            <a:r>
              <a:rPr lang="en-US" sz="2800" dirty="0" smtClean="0"/>
              <a:t>Design</a:t>
            </a:r>
            <a:endParaRPr lang="en-US" sz="2800" dirty="0"/>
          </a:p>
        </p:txBody>
      </p:sp>
      <p:sp>
        <p:nvSpPr>
          <p:cNvPr id="5" name="Textplatzhalter 4"/>
          <p:cNvSpPr>
            <a:spLocks noGrp="1"/>
          </p:cNvSpPr>
          <p:nvPr>
            <p:ph idx="1"/>
          </p:nvPr>
        </p:nvSpPr>
        <p:spPr/>
        <p:txBody>
          <a:bodyPr/>
          <a:lstStyle/>
          <a:p>
            <a:pPr marL="514350" indent="-514350">
              <a:buFont typeface="+mj-lt"/>
              <a:buAutoNum type="arabicPeriod"/>
            </a:pPr>
            <a:r>
              <a:rPr lang="en-US" dirty="0" smtClean="0"/>
              <a:t>Ways to control</a:t>
            </a:r>
          </a:p>
          <a:p>
            <a:pPr marL="514350" indent="-514350">
              <a:buFont typeface="+mj-lt"/>
              <a:buAutoNum type="arabicPeriod"/>
            </a:pPr>
            <a:r>
              <a:rPr lang="en-US" dirty="0" smtClean="0"/>
              <a:t>Control Objective</a:t>
            </a:r>
          </a:p>
          <a:p>
            <a:pPr marL="514350" indent="-514350">
              <a:buFont typeface="+mj-lt"/>
              <a:buAutoNum type="arabicPeriod"/>
            </a:pPr>
            <a:r>
              <a:rPr lang="en-US" dirty="0" smtClean="0"/>
              <a:t>Stability</a:t>
            </a:r>
            <a:endParaRPr lang="en-US" dirty="0"/>
          </a:p>
          <a:p>
            <a:pPr marL="514350" indent="-514350">
              <a:buFont typeface="+mj-lt"/>
              <a:buAutoNum type="arabicPeriod"/>
            </a:pPr>
            <a:r>
              <a:rPr lang="en-US" dirty="0" smtClean="0"/>
              <a:t>Gang of four</a:t>
            </a:r>
            <a:endParaRPr lang="en-US" dirty="0"/>
          </a:p>
          <a:p>
            <a:pPr marL="514350" indent="-514350">
              <a:buFont typeface="+mj-lt"/>
              <a:buAutoNum type="arabicPeriod"/>
            </a:pPr>
            <a:r>
              <a:rPr lang="en-US" dirty="0" smtClean="0"/>
              <a:t>Types of control</a:t>
            </a:r>
            <a:endParaRPr lang="en-US" dirty="0"/>
          </a:p>
        </p:txBody>
      </p:sp>
      <p:sp>
        <p:nvSpPr>
          <p:cNvPr id="3" name="Foliennummernplatzhalter 2"/>
          <p:cNvSpPr>
            <a:spLocks noGrp="1"/>
          </p:cNvSpPr>
          <p:nvPr>
            <p:ph type="sldNum" sz="quarter" idx="4"/>
          </p:nvPr>
        </p:nvSpPr>
        <p:spPr/>
        <p:txBody>
          <a:bodyPr/>
          <a:lstStyle/>
          <a:p>
            <a:fld id="{BA9B540C-44DA-4F69-89C9-7C84606640D3}" type="slidenum">
              <a:rPr lang="en-US" smtClean="0"/>
              <a:pPr/>
              <a:t>38</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52460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6" name="Picture 5"/>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75031" y="1052736"/>
            <a:ext cx="4384694" cy="147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Rechteck 88"/>
          <p:cNvSpPr/>
          <p:nvPr/>
        </p:nvSpPr>
        <p:spPr>
          <a:xfrm>
            <a:off x="5328084" y="1589098"/>
            <a:ext cx="2841400" cy="939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en-US" sz="2800" dirty="0" smtClean="0"/>
              <a:t>LLRF Controls and Feedbacks</a:t>
            </a:r>
            <a:endParaRPr lang="en-US" sz="2800" dirty="0"/>
          </a:p>
        </p:txBody>
      </p:sp>
      <p:sp>
        <p:nvSpPr>
          <p:cNvPr id="90" name="Textfeld 89"/>
          <p:cNvSpPr txBox="1"/>
          <p:nvPr/>
        </p:nvSpPr>
        <p:spPr>
          <a:xfrm>
            <a:off x="287524" y="755122"/>
            <a:ext cx="3099681" cy="261610"/>
          </a:xfrm>
          <a:prstGeom prst="rect">
            <a:avLst/>
          </a:prstGeom>
          <a:noFill/>
        </p:spPr>
        <p:txBody>
          <a:bodyPr wrap="square" rtlCol="0">
            <a:spAutoFit/>
          </a:bodyPr>
          <a:lstStyle/>
          <a:p>
            <a:r>
              <a:rPr lang="en-US" sz="1100" b="1" i="1" dirty="0" smtClean="0"/>
              <a:t>“</a:t>
            </a:r>
            <a:r>
              <a:rPr lang="en-US" sz="1100" b="1" i="1" dirty="0" smtClean="0"/>
              <a:t>Bunch </a:t>
            </a:r>
            <a:r>
              <a:rPr lang="en-US" sz="1100" b="1" i="1" dirty="0" smtClean="0"/>
              <a:t>Compressor Properties”</a:t>
            </a:r>
            <a:endParaRPr lang="en-US" sz="1100" b="1" i="1" dirty="0"/>
          </a:p>
        </p:txBody>
      </p:sp>
      <p:grpSp>
        <p:nvGrpSpPr>
          <p:cNvPr id="28688" name="Gruppieren 28687"/>
          <p:cNvGrpSpPr/>
          <p:nvPr/>
        </p:nvGrpSpPr>
        <p:grpSpPr>
          <a:xfrm>
            <a:off x="300035" y="1846565"/>
            <a:ext cx="8616273" cy="4162587"/>
            <a:chOff x="300035" y="1846565"/>
            <a:chExt cx="8616273" cy="4162587"/>
          </a:xfrm>
        </p:grpSpPr>
        <p:sp>
          <p:nvSpPr>
            <p:cNvPr id="4" name="Rechteck 3"/>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Cavity</a:t>
              </a:r>
              <a:endParaRPr lang="en-US" b="1" dirty="0">
                <a:solidFill>
                  <a:schemeClr val="tx1"/>
                </a:solidFill>
              </a:endParaRPr>
            </a:p>
          </p:txBody>
        </p:sp>
        <p:sp>
          <p:nvSpPr>
            <p:cNvPr id="5" name="Gleichschenkliges Dreieck 4"/>
            <p:cNvSpPr/>
            <p:nvPr/>
          </p:nvSpPr>
          <p:spPr>
            <a:xfrm rot="5400000">
              <a:off x="4389064" y="3681028"/>
              <a:ext cx="684076" cy="54006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3600" dirty="0" smtClean="0">
                  <a:solidFill>
                    <a:schemeClr val="tx1"/>
                  </a:solidFill>
                </a:rPr>
                <a:t>~</a:t>
              </a:r>
              <a:endParaRPr lang="en-US" dirty="0">
                <a:solidFill>
                  <a:schemeClr val="tx1"/>
                </a:solidFill>
              </a:endParaRPr>
            </a:p>
          </p:txBody>
        </p:sp>
        <p:sp>
          <p:nvSpPr>
            <p:cNvPr id="7" name="Rechteck 6"/>
            <p:cNvSpPr/>
            <p:nvPr/>
          </p:nvSpPr>
          <p:spPr>
            <a:xfrm>
              <a:off x="1439019" y="3681028"/>
              <a:ext cx="1109710"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Actuator</a:t>
              </a:r>
              <a:endParaRPr lang="en-US" b="1" dirty="0">
                <a:solidFill>
                  <a:schemeClr val="tx1"/>
                </a:solidFill>
              </a:endParaRPr>
            </a:p>
          </p:txBody>
        </p:sp>
        <p:sp>
          <p:nvSpPr>
            <p:cNvPr id="9" name="Rechteck 8"/>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LLRF Controller</a:t>
              </a:r>
            </a:p>
            <a:p>
              <a:pPr algn="ctr"/>
              <a:r>
                <a:rPr lang="en-US" dirty="0" smtClean="0">
                  <a:solidFill>
                    <a:schemeClr val="tx1"/>
                  </a:solidFill>
                </a:rPr>
                <a:t>(analog or </a:t>
              </a:r>
              <a:r>
                <a:rPr lang="en-US" b="1" dirty="0" smtClean="0">
                  <a:solidFill>
                    <a:schemeClr val="tx1"/>
                  </a:solidFill>
                </a:rPr>
                <a:t>digital</a:t>
              </a:r>
              <a:r>
                <a:rPr lang="en-US" dirty="0" smtClean="0">
                  <a:solidFill>
                    <a:schemeClr val="tx1"/>
                  </a:solidFill>
                </a:rPr>
                <a:t>)</a:t>
              </a:r>
              <a:endParaRPr lang="en-US" dirty="0">
                <a:solidFill>
                  <a:schemeClr val="tx1"/>
                </a:solidFill>
              </a:endParaRPr>
            </a:p>
          </p:txBody>
        </p:sp>
        <p:cxnSp>
          <p:nvCxnSpPr>
            <p:cNvPr id="11" name="Gerade Verbindung 10"/>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endCxn id="9"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14"/>
            <p:cNvCxnSpPr>
              <a:stCxn id="9" idx="1"/>
            </p:cNvCxnSpPr>
            <p:nvPr/>
          </p:nvCxnSpPr>
          <p:spPr>
            <a:xfrm flipH="1">
              <a:off x="1993874" y="5613108"/>
              <a:ext cx="12099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endCxn id="7" idx="2"/>
            </p:cNvCxnSpPr>
            <p:nvPr/>
          </p:nvCxnSpPr>
          <p:spPr>
            <a:xfrm flipV="1">
              <a:off x="1993874" y="4221088"/>
              <a:ext cx="0" cy="13920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6" idx="6"/>
              <a:endCxn id="7" idx="1"/>
            </p:cNvCxnSpPr>
            <p:nvPr/>
          </p:nvCxnSpPr>
          <p:spPr>
            <a:xfrm>
              <a:off x="1121555" y="3951058"/>
              <a:ext cx="31746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a:stCxn id="7" idx="3"/>
              <a:endCxn id="5" idx="3"/>
            </p:cNvCxnSpPr>
            <p:nvPr/>
          </p:nvCxnSpPr>
          <p:spPr>
            <a:xfrm>
              <a:off x="2548729" y="3951058"/>
              <a:ext cx="191234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31"/>
            <p:cNvCxnSpPr>
              <a:stCxn id="5" idx="0"/>
            </p:cNvCxnSpPr>
            <p:nvPr/>
          </p:nvCxnSpPr>
          <p:spPr>
            <a:xfrm>
              <a:off x="5001132" y="3951058"/>
              <a:ext cx="1911128"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V="1">
              <a:off x="6912260" y="2995210"/>
              <a:ext cx="0" cy="9517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37"/>
            <p:cNvCxnSpPr>
              <a:stCxn id="4"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41" name="Gerade Verbindung 40"/>
            <p:cNvCxnSpPr>
              <a:endCxn id="4"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45" name="Ellipse 44"/>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Gerade Verbindung mit Pfeil 46"/>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300035" y="4295429"/>
              <a:ext cx="1138984" cy="646331"/>
            </a:xfrm>
            <a:prstGeom prst="rect">
              <a:avLst/>
            </a:prstGeom>
            <a:noFill/>
          </p:spPr>
          <p:txBody>
            <a:bodyPr wrap="square" rtlCol="0">
              <a:spAutoFit/>
            </a:bodyPr>
            <a:lstStyle/>
            <a:p>
              <a:r>
                <a:rPr lang="en-US" dirty="0" smtClean="0"/>
                <a:t>Master Oscillator</a:t>
              </a:r>
              <a:endParaRPr lang="en-US" dirty="0"/>
            </a:p>
          </p:txBody>
        </p:sp>
        <p:pic>
          <p:nvPicPr>
            <p:cNvPr id="83" name="Grafik 82"/>
            <p:cNvPicPr>
              <a:picLocks noChangeAspect="1"/>
            </p:cNvPicPr>
            <p:nvPr>
              <p:custDataLst>
                <p:tags r:id="rId3"/>
              </p:custDataLst>
            </p:nvPr>
          </p:nvPicPr>
          <p:blipFill>
            <a:blip r:embed="rId9" cstate="screen">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28681" name="Grafik 28680"/>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28680" name="Grafik 28679"/>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28673" name="Grafik 28672"/>
            <p:cNvPicPr>
              <a:picLocks noChangeAspect="1"/>
            </p:cNvPicPr>
            <p:nvPr>
              <p:custDataLst>
                <p:tags r:id="rId6"/>
              </p:custDataLst>
            </p:nvPr>
          </p:nvPicPr>
          <p:blipFill>
            <a:blip r:embed="rId12" cstate="screen">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sp>
          <p:nvSpPr>
            <p:cNvPr id="69" name="Textfeld 68"/>
            <p:cNvSpPr txBox="1"/>
            <p:nvPr/>
          </p:nvSpPr>
          <p:spPr>
            <a:xfrm>
              <a:off x="6516140" y="1846565"/>
              <a:ext cx="1513812" cy="646331"/>
            </a:xfrm>
            <a:prstGeom prst="rect">
              <a:avLst/>
            </a:prstGeom>
            <a:noFill/>
          </p:spPr>
          <p:txBody>
            <a:bodyPr wrap="none" rtlCol="0">
              <a:spAutoFit/>
            </a:bodyPr>
            <a:lstStyle/>
            <a:p>
              <a:pPr algn="ctr"/>
              <a:r>
                <a:rPr lang="en-US" dirty="0" smtClean="0"/>
                <a:t>Energy gain</a:t>
              </a:r>
            </a:p>
            <a:p>
              <a:pPr algn="ctr"/>
              <a:r>
                <a:rPr lang="en-US" dirty="0" smtClean="0"/>
                <a:t>Energy spread</a:t>
              </a:r>
              <a:endParaRPr lang="en-US" dirty="0"/>
            </a:p>
          </p:txBody>
        </p:sp>
        <p:sp>
          <p:nvSpPr>
            <p:cNvPr id="70" name="Ellipse 69"/>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Gerade Verbindung mit Pfeil 70"/>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a:xfrm>
              <a:off x="4135383" y="4401175"/>
              <a:ext cx="1074333" cy="369332"/>
            </a:xfrm>
            <a:prstGeom prst="rect">
              <a:avLst/>
            </a:prstGeom>
            <a:noFill/>
          </p:spPr>
          <p:txBody>
            <a:bodyPr wrap="none" rtlCol="0">
              <a:spAutoFit/>
            </a:bodyPr>
            <a:lstStyle/>
            <a:p>
              <a:r>
                <a:rPr lang="en-US" b="1" dirty="0" smtClean="0"/>
                <a:t>Amplifier</a:t>
              </a:r>
              <a:endParaRPr lang="en-US" b="1" dirty="0"/>
            </a:p>
          </p:txBody>
        </p:sp>
        <p:sp>
          <p:nvSpPr>
            <p:cNvPr id="80" name="Textfeld 79"/>
            <p:cNvSpPr txBox="1"/>
            <p:nvPr/>
          </p:nvSpPr>
          <p:spPr>
            <a:xfrm>
              <a:off x="4355976" y="2566645"/>
              <a:ext cx="1545103" cy="369332"/>
            </a:xfrm>
            <a:prstGeom prst="rect">
              <a:avLst/>
            </a:prstGeom>
            <a:noFill/>
          </p:spPr>
          <p:txBody>
            <a:bodyPr wrap="none" rtlCol="0">
              <a:spAutoFit/>
            </a:bodyPr>
            <a:lstStyle/>
            <a:p>
              <a:r>
                <a:rPr lang="en-US" dirty="0" smtClean="0"/>
                <a:t>Electron beam</a:t>
              </a:r>
              <a:endParaRPr lang="en-US" dirty="0"/>
            </a:p>
          </p:txBody>
        </p:sp>
        <p:sp>
          <p:nvSpPr>
            <p:cNvPr id="98" name="Rechteck 97"/>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Sensor</a:t>
              </a:r>
              <a:endParaRPr lang="en-US" b="1" dirty="0">
                <a:solidFill>
                  <a:schemeClr val="tx1"/>
                </a:solidFill>
              </a:endParaRPr>
            </a:p>
          </p:txBody>
        </p:sp>
        <p:cxnSp>
          <p:nvCxnSpPr>
            <p:cNvPr id="99" name="Gerade Verbindung 98"/>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672" name="Textfeld 28671"/>
            <p:cNvSpPr txBox="1"/>
            <p:nvPr/>
          </p:nvSpPr>
          <p:spPr>
            <a:xfrm>
              <a:off x="5040052" y="4005064"/>
              <a:ext cx="1837619" cy="369332"/>
            </a:xfrm>
            <a:prstGeom prst="rect">
              <a:avLst/>
            </a:prstGeom>
            <a:noFill/>
          </p:spPr>
          <p:txBody>
            <a:bodyPr wrap="none" rtlCol="0">
              <a:spAutoFit/>
            </a:bodyPr>
            <a:lstStyle/>
            <a:p>
              <a:r>
                <a:rPr lang="en-US" dirty="0" smtClean="0">
                  <a:solidFill>
                    <a:srgbClr val="FF0000"/>
                  </a:solidFill>
                </a:rPr>
                <a:t>High power ~</a:t>
              </a:r>
              <a:r>
                <a:rPr lang="en-US" dirty="0" smtClean="0">
                  <a:solidFill>
                    <a:srgbClr val="FF0000"/>
                  </a:solidFill>
                </a:rPr>
                <a:t>MW</a:t>
              </a:r>
              <a:endParaRPr lang="en-US" dirty="0">
                <a:solidFill>
                  <a:srgbClr val="FF0000"/>
                </a:solidFill>
              </a:endParaRPr>
            </a:p>
          </p:txBody>
        </p:sp>
        <p:sp>
          <p:nvSpPr>
            <p:cNvPr id="102" name="Textfeld 101"/>
            <p:cNvSpPr txBox="1"/>
            <p:nvPr/>
          </p:nvSpPr>
          <p:spPr>
            <a:xfrm>
              <a:off x="2585881" y="4027448"/>
              <a:ext cx="1522533" cy="369332"/>
            </a:xfrm>
            <a:prstGeom prst="rect">
              <a:avLst/>
            </a:prstGeom>
            <a:noFill/>
          </p:spPr>
          <p:txBody>
            <a:bodyPr wrap="none" rtlCol="0">
              <a:spAutoFit/>
            </a:bodyPr>
            <a:lstStyle/>
            <a:p>
              <a:r>
                <a:rPr lang="en-US" dirty="0" smtClean="0">
                  <a:solidFill>
                    <a:schemeClr val="accent1">
                      <a:lumMod val="75000"/>
                    </a:schemeClr>
                  </a:solidFill>
                </a:rPr>
                <a:t>Low power ~V</a:t>
              </a:r>
              <a:endParaRPr lang="en-US" dirty="0">
                <a:solidFill>
                  <a:schemeClr val="accent1">
                    <a:lumMod val="75000"/>
                  </a:schemeClr>
                </a:solidFill>
              </a:endParaRPr>
            </a:p>
          </p:txBody>
        </p:sp>
      </p:grpSp>
      <p:sp>
        <p:nvSpPr>
          <p:cNvPr id="28682" name="Textfeld 28681"/>
          <p:cNvSpPr txBox="1"/>
          <p:nvPr/>
        </p:nvSpPr>
        <p:spPr>
          <a:xfrm>
            <a:off x="3455876" y="683404"/>
            <a:ext cx="2601674" cy="369332"/>
          </a:xfrm>
          <a:prstGeom prst="rect">
            <a:avLst/>
          </a:prstGeom>
          <a:noFill/>
        </p:spPr>
        <p:txBody>
          <a:bodyPr wrap="none" rtlCol="0">
            <a:spAutoFit/>
          </a:bodyPr>
          <a:lstStyle/>
          <a:p>
            <a:r>
              <a:rPr lang="en-US" dirty="0" smtClean="0"/>
              <a:t>Typical RF stability values:</a:t>
            </a:r>
            <a:endParaRPr lang="en-US" dirty="0"/>
          </a:p>
        </p:txBody>
      </p:sp>
      <p:pic>
        <p:nvPicPr>
          <p:cNvPr id="28687" name="Grafik 28686"/>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6156176" y="764704"/>
            <a:ext cx="2589276" cy="621792"/>
          </a:xfrm>
          <a:prstGeom prst="rect">
            <a:avLst/>
          </a:prstGeom>
        </p:spPr>
      </p:pic>
      <p:pic>
        <p:nvPicPr>
          <p:cNvPr id="50" name="Grafik 49"/>
          <p:cNvPicPr>
            <a:picLocks noChangeAspect="1"/>
          </p:cNvPicPr>
          <p:nvPr>
            <p:custDataLst>
              <p:tags r:id="rId2"/>
            </p:custDataLst>
          </p:nvPr>
        </p:nvPicPr>
        <p:blipFill>
          <a:blip r:embed="rId14" cstate="screen">
            <a:extLst>
              <a:ext uri="{28A0092B-C50C-407E-A947-70E740481C1C}">
                <a14:useLocalDpi xmlns:a14="http://schemas.microsoft.com/office/drawing/2010/main" val="0"/>
              </a:ext>
            </a:extLst>
          </a:blip>
          <a:stretch>
            <a:fillRect/>
          </a:stretch>
        </p:blipFill>
        <p:spPr>
          <a:xfrm>
            <a:off x="2159732" y="4965541"/>
            <a:ext cx="644652" cy="176022"/>
          </a:xfrm>
          <a:prstGeom prst="rect">
            <a:avLst/>
          </a:prstGeom>
        </p:spPr>
      </p:pic>
      <p:sp>
        <p:nvSpPr>
          <p:cNvPr id="8" name="Foliennummernplatzhalter 7"/>
          <p:cNvSpPr>
            <a:spLocks noGrp="1"/>
          </p:cNvSpPr>
          <p:nvPr>
            <p:ph type="sldNum" sz="quarter" idx="4"/>
          </p:nvPr>
        </p:nvSpPr>
        <p:spPr/>
        <p:txBody>
          <a:bodyPr/>
          <a:lstStyle/>
          <a:p>
            <a:fld id="{BA9B540C-44DA-4F69-89C9-7C84606640D3}" type="slidenum">
              <a:rPr lang="en-US" smtClean="0"/>
              <a:pPr/>
              <a:t>3</a:t>
            </a:fld>
            <a:endParaRPr lang="en-US" dirty="0"/>
          </a:p>
        </p:txBody>
      </p:sp>
      <p:sp>
        <p:nvSpPr>
          <p:cNvPr id="12" name="Fußzeilenplatzhalter 11"/>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3" name="Textfeld 2"/>
          <p:cNvSpPr txBox="1"/>
          <p:nvPr/>
        </p:nvSpPr>
        <p:spPr>
          <a:xfrm>
            <a:off x="359532" y="2492896"/>
            <a:ext cx="2888932" cy="253916"/>
          </a:xfrm>
          <a:prstGeom prst="rect">
            <a:avLst/>
          </a:prstGeom>
          <a:noFill/>
        </p:spPr>
        <p:txBody>
          <a:bodyPr wrap="none" rtlCol="0">
            <a:spAutoFit/>
          </a:bodyPr>
          <a:lstStyle/>
          <a:p>
            <a:r>
              <a:rPr lang="en-US" sz="1050" dirty="0">
                <a:solidFill>
                  <a:schemeClr val="bg1">
                    <a:lumMod val="50000"/>
                  </a:schemeClr>
                </a:solidFill>
              </a:rPr>
              <a:t>Bunch Length </a:t>
            </a:r>
            <a:r>
              <a:rPr lang="en-US" sz="1050" dirty="0" smtClean="0">
                <a:solidFill>
                  <a:schemeClr val="bg1">
                    <a:lumMod val="50000"/>
                  </a:schemeClr>
                </a:solidFill>
              </a:rPr>
              <a:t>Compressors, S. Di </a:t>
            </a:r>
            <a:r>
              <a:rPr lang="en-US" sz="1050" dirty="0" err="1" smtClean="0">
                <a:solidFill>
                  <a:schemeClr val="bg1">
                    <a:lumMod val="50000"/>
                  </a:schemeClr>
                </a:solidFill>
              </a:rPr>
              <a:t>Mitri</a:t>
            </a:r>
            <a:r>
              <a:rPr lang="en-US" sz="1050" dirty="0" smtClean="0">
                <a:solidFill>
                  <a:schemeClr val="bg1">
                    <a:lumMod val="50000"/>
                  </a:schemeClr>
                </a:solidFill>
              </a:rPr>
              <a:t>, CAS 2016 </a:t>
            </a:r>
            <a:endParaRPr lang="en-US" sz="1050" dirty="0">
              <a:solidFill>
                <a:schemeClr val="bg1">
                  <a:lumMod val="50000"/>
                </a:schemeClr>
              </a:solidFill>
            </a:endParaRPr>
          </a:p>
        </p:txBody>
      </p:sp>
    </p:spTree>
    <p:extLst>
      <p:ext uri="{BB962C8B-B14F-4D97-AF65-F5344CB8AC3E}">
        <p14:creationId xmlns:p14="http://schemas.microsoft.com/office/powerpoint/2010/main" val="23825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3"/>
          <p:cNvSpPr/>
          <p:nvPr/>
        </p:nvSpPr>
        <p:spPr>
          <a:xfrm>
            <a:off x="1603333" y="4653089"/>
            <a:ext cx="4328691" cy="1620227"/>
          </a:xfrm>
          <a:prstGeom prst="rect">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endParaRPr lang="en-US" sz="1800">
              <a:solidFill>
                <a:prstClr val="white"/>
              </a:solidFill>
            </a:endParaRPr>
          </a:p>
        </p:txBody>
      </p:sp>
      <p:sp>
        <p:nvSpPr>
          <p:cNvPr id="2" name="Titel 1"/>
          <p:cNvSpPr>
            <a:spLocks noGrp="1"/>
          </p:cNvSpPr>
          <p:nvPr>
            <p:ph type="title"/>
          </p:nvPr>
        </p:nvSpPr>
        <p:spPr/>
        <p:txBody>
          <a:bodyPr/>
          <a:lstStyle/>
          <a:p>
            <a:r>
              <a:rPr lang="en-US" sz="2800" dirty="0">
                <a:solidFill>
                  <a:prstClr val="black"/>
                </a:solidFill>
                <a:ea typeface="Cambria Math" pitchFamily="18" charset="0"/>
                <a:cs typeface="Arial" pitchFamily="34" charset="0"/>
              </a:rPr>
              <a:t>Ways to </a:t>
            </a:r>
            <a:r>
              <a:rPr lang="en-US" sz="2800" dirty="0" smtClean="0">
                <a:solidFill>
                  <a:prstClr val="black"/>
                </a:solidFill>
                <a:ea typeface="Cambria Math" pitchFamily="18" charset="0"/>
                <a:cs typeface="Arial" pitchFamily="34" charset="0"/>
              </a:rPr>
              <a:t>Control</a:t>
            </a:r>
            <a:endParaRPr lang="en-US" sz="2800" dirty="0"/>
          </a:p>
        </p:txBody>
      </p:sp>
      <p:sp>
        <p:nvSpPr>
          <p:cNvPr id="8" name="Rectangle 69"/>
          <p:cNvSpPr/>
          <p:nvPr/>
        </p:nvSpPr>
        <p:spPr>
          <a:xfrm>
            <a:off x="4355976" y="1556792"/>
            <a:ext cx="1114425" cy="5095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plant</a:t>
            </a:r>
            <a:endParaRPr lang="en-US" sz="1800" dirty="0">
              <a:solidFill>
                <a:schemeClr val="tx1"/>
              </a:solidFill>
            </a:endParaRPr>
          </a:p>
        </p:txBody>
      </p:sp>
      <p:sp>
        <p:nvSpPr>
          <p:cNvPr id="10" name="Rectangle 35"/>
          <p:cNvSpPr/>
          <p:nvPr/>
        </p:nvSpPr>
        <p:spPr>
          <a:xfrm>
            <a:off x="2712567" y="2708920"/>
            <a:ext cx="756516" cy="3909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FF</a:t>
            </a:r>
            <a:endParaRPr lang="en-US" sz="1800" dirty="0">
              <a:solidFill>
                <a:schemeClr val="tx1"/>
              </a:solidFill>
            </a:endParaRPr>
          </a:p>
        </p:txBody>
      </p:sp>
      <p:sp>
        <p:nvSpPr>
          <p:cNvPr id="12" name="Subtitle 2"/>
          <p:cNvSpPr txBox="1">
            <a:spLocks/>
          </p:cNvSpPr>
          <p:nvPr/>
        </p:nvSpPr>
        <p:spPr>
          <a:xfrm>
            <a:off x="1907704" y="1476165"/>
            <a:ext cx="804863"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 input</a:t>
            </a:r>
          </a:p>
        </p:txBody>
      </p:sp>
      <p:cxnSp>
        <p:nvCxnSpPr>
          <p:cNvPr id="14" name="Straight Arrow Connector 16"/>
          <p:cNvCxnSpPr>
            <a:stCxn id="8" idx="3"/>
          </p:cNvCxnSpPr>
          <p:nvPr/>
        </p:nvCxnSpPr>
        <p:spPr>
          <a:xfrm>
            <a:off x="5470401" y="1811586"/>
            <a:ext cx="735135"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7"/>
          <p:cNvCxnSpPr>
            <a:endCxn id="8" idx="1"/>
          </p:cNvCxnSpPr>
          <p:nvPr/>
        </p:nvCxnSpPr>
        <p:spPr>
          <a:xfrm>
            <a:off x="2021059" y="1811586"/>
            <a:ext cx="2334917"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Rectangle 26"/>
          <p:cNvSpPr/>
          <p:nvPr/>
        </p:nvSpPr>
        <p:spPr>
          <a:xfrm>
            <a:off x="251520" y="730441"/>
            <a:ext cx="1191038" cy="646331"/>
          </a:xfrm>
          <a:prstGeom prst="rect">
            <a:avLst/>
          </a:prstGeom>
        </p:spPr>
        <p:txBody>
          <a:bodyPr wrap="square">
            <a:sp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marL="342900" indent="-342900" algn="l" eaLnBrk="1" fontAlgn="auto" hangingPunct="1">
              <a:spcBef>
                <a:spcPts val="0"/>
              </a:spcBef>
              <a:spcAft>
                <a:spcPts val="0"/>
              </a:spcAft>
            </a:pPr>
            <a:r>
              <a:rPr lang="en-US" sz="1800" b="1" dirty="0" smtClean="0">
                <a:solidFill>
                  <a:prstClr val="black"/>
                </a:solidFill>
                <a:latin typeface="+mn-lt"/>
                <a:ea typeface="Cambria Math" pitchFamily="18" charset="0"/>
                <a:cs typeface="+mn-cs"/>
              </a:rPr>
              <a:t>Open </a:t>
            </a:r>
            <a:r>
              <a:rPr lang="en-US" sz="1800" b="1" dirty="0">
                <a:solidFill>
                  <a:prstClr val="black"/>
                </a:solidFill>
                <a:latin typeface="+mn-lt"/>
                <a:ea typeface="Cambria Math" pitchFamily="18" charset="0"/>
                <a:cs typeface="+mn-cs"/>
              </a:rPr>
              <a:t>loop</a:t>
            </a:r>
          </a:p>
          <a:p>
            <a:pPr marL="342900" indent="-342900" algn="l" eaLnBrk="1" fontAlgn="auto" hangingPunct="1">
              <a:spcBef>
                <a:spcPts val="0"/>
              </a:spcBef>
              <a:spcAft>
                <a:spcPts val="0"/>
              </a:spcAft>
            </a:pPr>
            <a:r>
              <a:rPr lang="en-US" sz="1800" b="1" dirty="0">
                <a:solidFill>
                  <a:prstClr val="black"/>
                </a:solidFill>
                <a:latin typeface="+mn-lt"/>
                <a:ea typeface="Cambria Math" pitchFamily="18" charset="0"/>
                <a:cs typeface="+mn-cs"/>
              </a:rPr>
              <a:t>(simple)</a:t>
            </a:r>
          </a:p>
        </p:txBody>
      </p:sp>
      <p:sp>
        <p:nvSpPr>
          <p:cNvPr id="20" name="Subtitle 2"/>
          <p:cNvSpPr txBox="1">
            <a:spLocks/>
          </p:cNvSpPr>
          <p:nvPr/>
        </p:nvSpPr>
        <p:spPr>
          <a:xfrm>
            <a:off x="5508104" y="1499828"/>
            <a:ext cx="866776"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output</a:t>
            </a:r>
            <a:endParaRPr lang="en-US" sz="1800" dirty="0">
              <a:solidFill>
                <a:prstClr val="black"/>
              </a:solidFill>
              <a:latin typeface="+mn-lt"/>
              <a:ea typeface="Cambria Math" pitchFamily="18" charset="0"/>
              <a:cs typeface="Arial" pitchFamily="34" charset="0"/>
            </a:endParaRPr>
          </a:p>
        </p:txBody>
      </p:sp>
      <p:cxnSp>
        <p:nvCxnSpPr>
          <p:cNvPr id="22" name="Straight Arrow Connector 25"/>
          <p:cNvCxnSpPr/>
          <p:nvPr/>
        </p:nvCxnSpPr>
        <p:spPr>
          <a:xfrm>
            <a:off x="5465044" y="3393596"/>
            <a:ext cx="740492" cy="47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7"/>
          <p:cNvCxnSpPr/>
          <p:nvPr/>
        </p:nvCxnSpPr>
        <p:spPr>
          <a:xfrm>
            <a:off x="2033588" y="3398359"/>
            <a:ext cx="1746324" cy="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Rectangle 30"/>
          <p:cNvSpPr/>
          <p:nvPr/>
        </p:nvSpPr>
        <p:spPr>
          <a:xfrm>
            <a:off x="256247" y="2303584"/>
            <a:ext cx="1676400" cy="369332"/>
          </a:xfrm>
          <a:prstGeom prst="rect">
            <a:avLst/>
          </a:prstGeom>
        </p:spPr>
        <p:txBody>
          <a:bodyPr wrap="square">
            <a:sp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marL="342900" indent="-342900" algn="l" eaLnBrk="1" fontAlgn="auto" hangingPunct="1">
              <a:spcBef>
                <a:spcPts val="0"/>
              </a:spcBef>
              <a:spcAft>
                <a:spcPts val="0"/>
              </a:spcAft>
            </a:pPr>
            <a:r>
              <a:rPr lang="en-US" sz="1800" b="1" dirty="0" smtClean="0">
                <a:solidFill>
                  <a:prstClr val="black"/>
                </a:solidFill>
                <a:latin typeface="+mn-lt"/>
                <a:ea typeface="Cambria Math" pitchFamily="18" charset="0"/>
                <a:cs typeface="+mn-cs"/>
              </a:rPr>
              <a:t>Feed </a:t>
            </a:r>
            <a:r>
              <a:rPr lang="en-US" sz="1800" b="1" dirty="0">
                <a:solidFill>
                  <a:prstClr val="black"/>
                </a:solidFill>
                <a:latin typeface="+mn-lt"/>
                <a:ea typeface="Cambria Math" pitchFamily="18" charset="0"/>
                <a:cs typeface="+mn-cs"/>
              </a:rPr>
              <a:t>forward</a:t>
            </a:r>
          </a:p>
        </p:txBody>
      </p:sp>
      <p:cxnSp>
        <p:nvCxnSpPr>
          <p:cNvPr id="26" name="Straight Arrow Connector 36"/>
          <p:cNvCxnSpPr/>
          <p:nvPr/>
        </p:nvCxnSpPr>
        <p:spPr>
          <a:xfrm flipV="1">
            <a:off x="2411760" y="2600908"/>
            <a:ext cx="0" cy="296294"/>
          </a:xfrm>
          <a:prstGeom prst="straightConnector1">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49"/>
          <p:cNvCxnSpPr>
            <a:stCxn id="28" idx="6"/>
          </p:cNvCxnSpPr>
          <p:nvPr/>
        </p:nvCxnSpPr>
        <p:spPr>
          <a:xfrm flipV="1">
            <a:off x="3996279" y="3406596"/>
            <a:ext cx="364497" cy="687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49" name="Gruppieren 48"/>
          <p:cNvGrpSpPr/>
          <p:nvPr/>
        </p:nvGrpSpPr>
        <p:grpSpPr>
          <a:xfrm>
            <a:off x="3707904" y="3209754"/>
            <a:ext cx="357790" cy="369332"/>
            <a:chOff x="5307563" y="2612510"/>
            <a:chExt cx="357790" cy="369332"/>
          </a:xfrm>
        </p:grpSpPr>
        <p:sp>
          <p:nvSpPr>
            <p:cNvPr id="28" name="Oval 39"/>
            <p:cNvSpPr/>
            <p:nvPr/>
          </p:nvSpPr>
          <p:spPr>
            <a:xfrm>
              <a:off x="5367338" y="2701925"/>
              <a:ext cx="228600" cy="228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endParaRPr lang="en-US" sz="1800">
                <a:solidFill>
                  <a:prstClr val="white"/>
                </a:solidFill>
              </a:endParaRPr>
            </a:p>
          </p:txBody>
        </p:sp>
        <p:sp>
          <p:nvSpPr>
            <p:cNvPr id="32" name="Rectangle 51"/>
            <p:cNvSpPr/>
            <p:nvPr/>
          </p:nvSpPr>
          <p:spPr>
            <a:xfrm>
              <a:off x="5307563" y="2612510"/>
              <a:ext cx="357790" cy="369332"/>
            </a:xfrm>
            <a:prstGeom prst="rect">
              <a:avLst/>
            </a:prstGeom>
          </p:spPr>
          <p:txBody>
            <a:bodyPr wrap="none">
              <a:sp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ts val="0"/>
                </a:spcBef>
                <a:spcAft>
                  <a:spcPts val="0"/>
                </a:spcAft>
              </a:pPr>
              <a:r>
                <a:rPr lang="en-US" sz="1800" dirty="0">
                  <a:solidFill>
                    <a:srgbClr val="FF0000"/>
                  </a:solidFill>
                  <a:latin typeface="Cambria Math" pitchFamily="18" charset="0"/>
                  <a:ea typeface="Cambria Math" pitchFamily="18" charset="0"/>
                  <a:cs typeface="Arial" pitchFamily="34" charset="0"/>
                </a:rPr>
                <a:t>+</a:t>
              </a:r>
              <a:endParaRPr lang="en-US" sz="1800" dirty="0">
                <a:solidFill>
                  <a:srgbClr val="FF0000"/>
                </a:solidFill>
                <a:latin typeface="Calibri"/>
                <a:cs typeface="+mn-cs"/>
              </a:endParaRPr>
            </a:p>
          </p:txBody>
        </p:sp>
      </p:grpSp>
      <p:sp>
        <p:nvSpPr>
          <p:cNvPr id="33" name="Rectangle 52"/>
          <p:cNvSpPr/>
          <p:nvPr/>
        </p:nvSpPr>
        <p:spPr>
          <a:xfrm>
            <a:off x="2470443" y="4891331"/>
            <a:ext cx="1114425"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feedback</a:t>
            </a:r>
            <a:endParaRPr lang="en-US" sz="1800" dirty="0">
              <a:solidFill>
                <a:schemeClr val="tx1"/>
              </a:solidFill>
            </a:endParaRPr>
          </a:p>
        </p:txBody>
      </p:sp>
      <p:sp>
        <p:nvSpPr>
          <p:cNvPr id="36" name="Rectangle 59"/>
          <p:cNvSpPr/>
          <p:nvPr/>
        </p:nvSpPr>
        <p:spPr>
          <a:xfrm>
            <a:off x="251123" y="4077072"/>
            <a:ext cx="1152525" cy="369332"/>
          </a:xfrm>
          <a:prstGeom prst="rect">
            <a:avLst/>
          </a:prstGeom>
        </p:spPr>
        <p:txBody>
          <a:bodyPr wrap="square">
            <a:sp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marL="342900" indent="-342900" algn="l" eaLnBrk="1" fontAlgn="auto" hangingPunct="1">
              <a:spcBef>
                <a:spcPts val="0"/>
              </a:spcBef>
              <a:spcAft>
                <a:spcPts val="0"/>
              </a:spcAft>
            </a:pPr>
            <a:r>
              <a:rPr lang="en-US" sz="1800" b="1" dirty="0">
                <a:solidFill>
                  <a:prstClr val="black"/>
                </a:solidFill>
                <a:latin typeface="+mn-lt"/>
                <a:ea typeface="Cambria Math" pitchFamily="18" charset="0"/>
                <a:cs typeface="+mn-cs"/>
              </a:rPr>
              <a:t>F</a:t>
            </a:r>
            <a:r>
              <a:rPr lang="en-US" sz="1800" b="1" dirty="0" smtClean="0">
                <a:solidFill>
                  <a:prstClr val="black"/>
                </a:solidFill>
                <a:latin typeface="+mn-lt"/>
                <a:ea typeface="Cambria Math" pitchFamily="18" charset="0"/>
                <a:cs typeface="+mn-cs"/>
              </a:rPr>
              <a:t>eedback</a:t>
            </a:r>
            <a:endParaRPr lang="en-US" sz="1800" b="1" dirty="0">
              <a:solidFill>
                <a:prstClr val="black"/>
              </a:solidFill>
              <a:latin typeface="+mn-lt"/>
              <a:ea typeface="Cambria Math" pitchFamily="18" charset="0"/>
              <a:cs typeface="+mn-cs"/>
            </a:endParaRPr>
          </a:p>
        </p:txBody>
      </p:sp>
      <p:sp>
        <p:nvSpPr>
          <p:cNvPr id="37" name="Oval 63"/>
          <p:cNvSpPr/>
          <p:nvPr/>
        </p:nvSpPr>
        <p:spPr>
          <a:xfrm>
            <a:off x="1908585" y="5004901"/>
            <a:ext cx="228600" cy="228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endParaRPr lang="en-US" sz="1800">
              <a:solidFill>
                <a:prstClr val="white"/>
              </a:solidFill>
            </a:endParaRPr>
          </a:p>
        </p:txBody>
      </p:sp>
      <p:cxnSp>
        <p:nvCxnSpPr>
          <p:cNvPr id="38" name="Straight Arrow Connector 57"/>
          <p:cNvCxnSpPr>
            <a:stCxn id="33" idx="1"/>
            <a:endCxn id="37" idx="6"/>
          </p:cNvCxnSpPr>
          <p:nvPr/>
        </p:nvCxnSpPr>
        <p:spPr>
          <a:xfrm flipH="1" flipV="1">
            <a:off x="2137185" y="5119201"/>
            <a:ext cx="333258" cy="73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58"/>
          <p:cNvCxnSpPr/>
          <p:nvPr/>
        </p:nvCxnSpPr>
        <p:spPr>
          <a:xfrm flipH="1">
            <a:off x="5459910" y="5131668"/>
            <a:ext cx="745626" cy="46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61"/>
          <p:cNvCxnSpPr/>
          <p:nvPr/>
        </p:nvCxnSpPr>
        <p:spPr>
          <a:xfrm>
            <a:off x="5724128" y="5140053"/>
            <a:ext cx="2" cy="705453"/>
          </a:xfrm>
          <a:prstGeom prst="straightConnector1">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62"/>
          <p:cNvCxnSpPr/>
          <p:nvPr/>
        </p:nvCxnSpPr>
        <p:spPr>
          <a:xfrm>
            <a:off x="2021060" y="5267315"/>
            <a:ext cx="6354" cy="578190"/>
          </a:xfrm>
          <a:prstGeom prst="straightConnector1">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65"/>
          <p:cNvCxnSpPr>
            <a:stCxn id="48" idx="1"/>
          </p:cNvCxnSpPr>
          <p:nvPr/>
        </p:nvCxnSpPr>
        <p:spPr>
          <a:xfrm flipH="1" flipV="1">
            <a:off x="2041290" y="5845503"/>
            <a:ext cx="1309555" cy="1"/>
          </a:xfrm>
          <a:prstGeom prst="straightConnector1">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66"/>
          <p:cNvCxnSpPr>
            <a:stCxn id="37" idx="2"/>
          </p:cNvCxnSpPr>
          <p:nvPr/>
        </p:nvCxnSpPr>
        <p:spPr>
          <a:xfrm flipH="1">
            <a:off x="1388909" y="5119201"/>
            <a:ext cx="519676" cy="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sp>
        <p:nvSpPr>
          <p:cNvPr id="45" name="Rectangle 67"/>
          <p:cNvSpPr/>
          <p:nvPr/>
        </p:nvSpPr>
        <p:spPr>
          <a:xfrm flipH="1">
            <a:off x="2015716" y="5111896"/>
            <a:ext cx="261610" cy="369332"/>
          </a:xfrm>
          <a:prstGeom prst="rect">
            <a:avLst/>
          </a:prstGeom>
        </p:spPr>
        <p:txBody>
          <a:bodyPr wrap="none">
            <a:sp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ts val="0"/>
              </a:spcBef>
              <a:spcAft>
                <a:spcPts val="0"/>
              </a:spcAft>
            </a:pPr>
            <a:r>
              <a:rPr lang="en-US" sz="1800" dirty="0">
                <a:solidFill>
                  <a:srgbClr val="FF0000"/>
                </a:solidFill>
                <a:latin typeface="Cambria Math" pitchFamily="18" charset="0"/>
                <a:ea typeface="Cambria Math" pitchFamily="18" charset="0"/>
                <a:cs typeface="Arial" pitchFamily="34" charset="0"/>
              </a:rPr>
              <a:t>-</a:t>
            </a:r>
            <a:endParaRPr lang="en-US" sz="1800" dirty="0">
              <a:solidFill>
                <a:srgbClr val="FF0000"/>
              </a:solidFill>
              <a:latin typeface="Calibri"/>
              <a:cs typeface="+mn-cs"/>
            </a:endParaRPr>
          </a:p>
        </p:txBody>
      </p:sp>
      <p:cxnSp>
        <p:nvCxnSpPr>
          <p:cNvPr id="58" name="Straight Arrow Connector 41"/>
          <p:cNvCxnSpPr/>
          <p:nvPr/>
        </p:nvCxnSpPr>
        <p:spPr>
          <a:xfrm>
            <a:off x="3881438" y="2897202"/>
            <a:ext cx="0" cy="4063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36"/>
          <p:cNvCxnSpPr/>
          <p:nvPr/>
        </p:nvCxnSpPr>
        <p:spPr>
          <a:xfrm>
            <a:off x="3469083" y="2897202"/>
            <a:ext cx="417716" cy="0"/>
          </a:xfrm>
          <a:prstGeom prst="straightConnector1">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57"/>
          <p:cNvCxnSpPr>
            <a:stCxn id="88" idx="1"/>
            <a:endCxn id="33" idx="3"/>
          </p:cNvCxnSpPr>
          <p:nvPr/>
        </p:nvCxnSpPr>
        <p:spPr>
          <a:xfrm flipH="1">
            <a:off x="3584868" y="5111896"/>
            <a:ext cx="753865" cy="8035"/>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sp>
        <p:nvSpPr>
          <p:cNvPr id="48" name="Rectangle 75"/>
          <p:cNvSpPr/>
          <p:nvPr/>
        </p:nvSpPr>
        <p:spPr>
          <a:xfrm>
            <a:off x="3350845" y="5597711"/>
            <a:ext cx="1114425" cy="4955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sensor</a:t>
            </a:r>
            <a:endParaRPr lang="en-US" sz="1800" dirty="0">
              <a:solidFill>
                <a:schemeClr val="tx1"/>
              </a:solidFill>
            </a:endParaRPr>
          </a:p>
        </p:txBody>
      </p:sp>
      <p:cxnSp>
        <p:nvCxnSpPr>
          <p:cNvPr id="51" name="Straight Arrow Connector 62"/>
          <p:cNvCxnSpPr>
            <a:stCxn id="48" idx="3"/>
          </p:cNvCxnSpPr>
          <p:nvPr/>
        </p:nvCxnSpPr>
        <p:spPr>
          <a:xfrm flipV="1">
            <a:off x="4465270" y="5845503"/>
            <a:ext cx="1258860" cy="1"/>
          </a:xfrm>
          <a:prstGeom prst="straightConnector1">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17"/>
          <p:cNvCxnSpPr>
            <a:endCxn id="8" idx="0"/>
          </p:cNvCxnSpPr>
          <p:nvPr/>
        </p:nvCxnSpPr>
        <p:spPr>
          <a:xfrm>
            <a:off x="4902697" y="1052736"/>
            <a:ext cx="10492"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flipH="1">
            <a:off x="2035932" y="1052736"/>
            <a:ext cx="28718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Subtitle 2"/>
          <p:cNvSpPr txBox="1">
            <a:spLocks/>
          </p:cNvSpPr>
          <p:nvPr/>
        </p:nvSpPr>
        <p:spPr>
          <a:xfrm>
            <a:off x="1871700" y="728700"/>
            <a:ext cx="1457530"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 </a:t>
            </a:r>
            <a:r>
              <a:rPr lang="en-US" sz="1600" dirty="0" smtClean="0">
                <a:solidFill>
                  <a:prstClr val="black"/>
                </a:solidFill>
                <a:latin typeface="+mn-lt"/>
                <a:ea typeface="Cambria Math" pitchFamily="18" charset="0"/>
                <a:cs typeface="Arial" pitchFamily="34" charset="0"/>
              </a:rPr>
              <a:t>disturbance</a:t>
            </a:r>
            <a:endParaRPr lang="en-US" sz="1600" dirty="0">
              <a:solidFill>
                <a:prstClr val="black"/>
              </a:solidFill>
              <a:latin typeface="+mn-lt"/>
              <a:ea typeface="Cambria Math" pitchFamily="18" charset="0"/>
              <a:cs typeface="Arial" pitchFamily="34" charset="0"/>
            </a:endParaRPr>
          </a:p>
        </p:txBody>
      </p:sp>
      <p:sp>
        <p:nvSpPr>
          <p:cNvPr id="61" name="Subtitle 2"/>
          <p:cNvSpPr txBox="1">
            <a:spLocks/>
          </p:cNvSpPr>
          <p:nvPr/>
        </p:nvSpPr>
        <p:spPr>
          <a:xfrm>
            <a:off x="1907704" y="2276872"/>
            <a:ext cx="1457530"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 </a:t>
            </a:r>
            <a:r>
              <a:rPr lang="en-US" sz="1600" dirty="0" smtClean="0">
                <a:solidFill>
                  <a:prstClr val="black"/>
                </a:solidFill>
                <a:latin typeface="+mn-lt"/>
                <a:ea typeface="Cambria Math" pitchFamily="18" charset="0"/>
                <a:cs typeface="Arial" pitchFamily="34" charset="0"/>
              </a:rPr>
              <a:t>disturbance</a:t>
            </a:r>
            <a:endParaRPr lang="en-US" sz="1600" dirty="0">
              <a:solidFill>
                <a:prstClr val="black"/>
              </a:solidFill>
              <a:latin typeface="+mn-lt"/>
              <a:ea typeface="Cambria Math" pitchFamily="18" charset="0"/>
              <a:cs typeface="Arial" pitchFamily="34" charset="0"/>
            </a:endParaRPr>
          </a:p>
        </p:txBody>
      </p:sp>
      <p:sp>
        <p:nvSpPr>
          <p:cNvPr id="62" name="Subtitle 2"/>
          <p:cNvSpPr txBox="1">
            <a:spLocks/>
          </p:cNvSpPr>
          <p:nvPr/>
        </p:nvSpPr>
        <p:spPr>
          <a:xfrm>
            <a:off x="1282861" y="3176972"/>
            <a:ext cx="804863"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 input</a:t>
            </a:r>
          </a:p>
        </p:txBody>
      </p:sp>
      <p:cxnSp>
        <p:nvCxnSpPr>
          <p:cNvPr id="67" name="Straight Arrow Connector 17"/>
          <p:cNvCxnSpPr>
            <a:endCxn id="85" idx="0"/>
          </p:cNvCxnSpPr>
          <p:nvPr/>
        </p:nvCxnSpPr>
        <p:spPr>
          <a:xfrm flipH="1">
            <a:off x="4913189" y="2600908"/>
            <a:ext cx="5358" cy="5378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flipH="1">
            <a:off x="2041290" y="2600908"/>
            <a:ext cx="28718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41"/>
          <p:cNvCxnSpPr>
            <a:endCxn id="10" idx="1"/>
          </p:cNvCxnSpPr>
          <p:nvPr/>
        </p:nvCxnSpPr>
        <p:spPr>
          <a:xfrm>
            <a:off x="2406869" y="2904376"/>
            <a:ext cx="30569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Subtitle 2"/>
          <p:cNvSpPr txBox="1">
            <a:spLocks/>
          </p:cNvSpPr>
          <p:nvPr/>
        </p:nvSpPr>
        <p:spPr>
          <a:xfrm>
            <a:off x="1932647" y="4056112"/>
            <a:ext cx="1457530"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 </a:t>
            </a:r>
            <a:r>
              <a:rPr lang="en-US" sz="1600" dirty="0" smtClean="0">
                <a:solidFill>
                  <a:prstClr val="black"/>
                </a:solidFill>
                <a:latin typeface="+mn-lt"/>
                <a:ea typeface="Cambria Math" pitchFamily="18" charset="0"/>
                <a:cs typeface="Arial" pitchFamily="34" charset="0"/>
              </a:rPr>
              <a:t>disturbance</a:t>
            </a:r>
            <a:endParaRPr lang="en-US" sz="1600" dirty="0">
              <a:solidFill>
                <a:prstClr val="black"/>
              </a:solidFill>
              <a:latin typeface="+mn-lt"/>
              <a:ea typeface="Cambria Math" pitchFamily="18" charset="0"/>
              <a:cs typeface="Arial" pitchFamily="34" charset="0"/>
            </a:endParaRPr>
          </a:p>
        </p:txBody>
      </p:sp>
      <p:cxnSp>
        <p:nvCxnSpPr>
          <p:cNvPr id="77" name="Straight Arrow Connector 17"/>
          <p:cNvCxnSpPr/>
          <p:nvPr/>
        </p:nvCxnSpPr>
        <p:spPr>
          <a:xfrm>
            <a:off x="4943490" y="4401108"/>
            <a:ext cx="0" cy="4303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p:nvCxnSpPr>
        <p:spPr>
          <a:xfrm flipH="1">
            <a:off x="2066233" y="4401108"/>
            <a:ext cx="28718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69"/>
          <p:cNvSpPr/>
          <p:nvPr/>
        </p:nvSpPr>
        <p:spPr>
          <a:xfrm>
            <a:off x="4355976" y="3138802"/>
            <a:ext cx="1114425" cy="5095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plant</a:t>
            </a:r>
            <a:endParaRPr lang="en-US" sz="1800" dirty="0">
              <a:solidFill>
                <a:schemeClr val="tx1"/>
              </a:solidFill>
            </a:endParaRPr>
          </a:p>
        </p:txBody>
      </p:sp>
      <p:sp>
        <p:nvSpPr>
          <p:cNvPr id="88" name="Rectangle 69"/>
          <p:cNvSpPr/>
          <p:nvPr/>
        </p:nvSpPr>
        <p:spPr>
          <a:xfrm>
            <a:off x="4338733" y="4857102"/>
            <a:ext cx="1114425" cy="5095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algn="ctr" rtl="0" eaLnBrk="0" fontAlgn="base" hangingPunct="0">
              <a:spcBef>
                <a:spcPct val="50000"/>
              </a:spcBef>
              <a:spcAft>
                <a:spcPct val="0"/>
              </a:spcAft>
              <a:defRPr sz="1300" kern="1200">
                <a:solidFill>
                  <a:schemeClr val="lt1"/>
                </a:solidFill>
                <a:latin typeface="+mn-lt"/>
                <a:ea typeface="+mn-ea"/>
                <a:cs typeface="+mn-cs"/>
              </a:defRPr>
            </a:lvl1pPr>
            <a:lvl2pPr marL="457200" algn="ctr" rtl="0" eaLnBrk="0" fontAlgn="base" hangingPunct="0">
              <a:spcBef>
                <a:spcPct val="50000"/>
              </a:spcBef>
              <a:spcAft>
                <a:spcPct val="0"/>
              </a:spcAft>
              <a:defRPr sz="1300" kern="1200">
                <a:solidFill>
                  <a:schemeClr val="lt1"/>
                </a:solidFill>
                <a:latin typeface="+mn-lt"/>
                <a:ea typeface="+mn-ea"/>
                <a:cs typeface="+mn-cs"/>
              </a:defRPr>
            </a:lvl2pPr>
            <a:lvl3pPr marL="914400" algn="ctr" rtl="0" eaLnBrk="0" fontAlgn="base" hangingPunct="0">
              <a:spcBef>
                <a:spcPct val="50000"/>
              </a:spcBef>
              <a:spcAft>
                <a:spcPct val="0"/>
              </a:spcAft>
              <a:defRPr sz="1300" kern="1200">
                <a:solidFill>
                  <a:schemeClr val="lt1"/>
                </a:solidFill>
                <a:latin typeface="+mn-lt"/>
                <a:ea typeface="+mn-ea"/>
                <a:cs typeface="+mn-cs"/>
              </a:defRPr>
            </a:lvl3pPr>
            <a:lvl4pPr marL="1371600" algn="ctr" rtl="0" eaLnBrk="0" fontAlgn="base" hangingPunct="0">
              <a:spcBef>
                <a:spcPct val="50000"/>
              </a:spcBef>
              <a:spcAft>
                <a:spcPct val="0"/>
              </a:spcAft>
              <a:defRPr sz="1300" kern="1200">
                <a:solidFill>
                  <a:schemeClr val="lt1"/>
                </a:solidFill>
                <a:latin typeface="+mn-lt"/>
                <a:ea typeface="+mn-ea"/>
                <a:cs typeface="+mn-cs"/>
              </a:defRPr>
            </a:lvl4pPr>
            <a:lvl5pPr marL="1828800" algn="ctr" rtl="0" eaLnBrk="0" fontAlgn="base" hangingPunct="0">
              <a:spcBef>
                <a:spcPct val="5000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eaLnBrk="1" fontAlgn="auto" hangingPunct="1">
              <a:spcBef>
                <a:spcPts val="0"/>
              </a:spcBef>
              <a:spcAft>
                <a:spcPts val="0"/>
              </a:spcAft>
            </a:pPr>
            <a:r>
              <a:rPr lang="en-US" sz="1800" dirty="0" smtClean="0">
                <a:solidFill>
                  <a:schemeClr val="tx1"/>
                </a:solidFill>
              </a:rPr>
              <a:t>plant</a:t>
            </a:r>
            <a:endParaRPr lang="en-US" sz="1800" dirty="0">
              <a:solidFill>
                <a:schemeClr val="tx1"/>
              </a:solidFill>
            </a:endParaRPr>
          </a:p>
        </p:txBody>
      </p:sp>
      <p:sp>
        <p:nvSpPr>
          <p:cNvPr id="103" name="Textfeld 102"/>
          <p:cNvSpPr txBox="1"/>
          <p:nvPr/>
        </p:nvSpPr>
        <p:spPr>
          <a:xfrm>
            <a:off x="6637752" y="834760"/>
            <a:ext cx="1957101" cy="1200329"/>
          </a:xfrm>
          <a:prstGeom prst="rect">
            <a:avLst/>
          </a:prstGeom>
          <a:noFill/>
        </p:spPr>
        <p:txBody>
          <a:bodyPr wrap="square" rtlCol="0">
            <a:spAutoFit/>
          </a:bodyPr>
          <a:lstStyle/>
          <a:p>
            <a:r>
              <a:rPr lang="en-US" dirty="0" smtClean="0">
                <a:solidFill>
                  <a:prstClr val="black"/>
                </a:solidFill>
                <a:ea typeface="Cambria Math" pitchFamily="18" charset="0"/>
              </a:rPr>
              <a:t>Precise </a:t>
            </a:r>
            <a:r>
              <a:rPr lang="en-US" dirty="0">
                <a:solidFill>
                  <a:prstClr val="black"/>
                </a:solidFill>
                <a:ea typeface="Cambria Math" pitchFamily="18" charset="0"/>
              </a:rPr>
              <a:t>knowledge on I/O </a:t>
            </a:r>
            <a:r>
              <a:rPr lang="en-US" dirty="0" smtClean="0">
                <a:solidFill>
                  <a:prstClr val="black"/>
                </a:solidFill>
                <a:ea typeface="Cambria Math" pitchFamily="18" charset="0"/>
              </a:rPr>
              <a:t>behavior;</a:t>
            </a:r>
            <a:endParaRPr lang="en-US" i="1" dirty="0">
              <a:solidFill>
                <a:prstClr val="black"/>
              </a:solidFill>
              <a:ea typeface="Cambria Math" pitchFamily="18" charset="0"/>
            </a:endParaRPr>
          </a:p>
          <a:p>
            <a:r>
              <a:rPr lang="en-US" dirty="0" smtClean="0">
                <a:solidFill>
                  <a:prstClr val="black"/>
                </a:solidFill>
                <a:ea typeface="Cambria Math" pitchFamily="18" charset="0"/>
              </a:rPr>
              <a:t>No </a:t>
            </a:r>
            <a:r>
              <a:rPr lang="en-US" dirty="0">
                <a:solidFill>
                  <a:prstClr val="black"/>
                </a:solidFill>
                <a:ea typeface="Cambria Math" pitchFamily="18" charset="0"/>
              </a:rPr>
              <a:t>action on </a:t>
            </a:r>
            <a:r>
              <a:rPr lang="en-US" dirty="0" smtClean="0">
                <a:solidFill>
                  <a:prstClr val="black"/>
                </a:solidFill>
                <a:ea typeface="Cambria Math" pitchFamily="18" charset="0"/>
              </a:rPr>
              <a:t>disturbances</a:t>
            </a:r>
            <a:endParaRPr lang="en-US" dirty="0"/>
          </a:p>
        </p:txBody>
      </p:sp>
      <p:sp>
        <p:nvSpPr>
          <p:cNvPr id="104" name="Textfeld 103"/>
          <p:cNvSpPr txBox="1"/>
          <p:nvPr/>
        </p:nvSpPr>
        <p:spPr>
          <a:xfrm>
            <a:off x="6601748" y="2276872"/>
            <a:ext cx="2326736" cy="2031325"/>
          </a:xfrm>
          <a:prstGeom prst="rect">
            <a:avLst/>
          </a:prstGeom>
          <a:noFill/>
        </p:spPr>
        <p:txBody>
          <a:bodyPr wrap="square" rtlCol="0">
            <a:spAutoFit/>
          </a:bodyPr>
          <a:lstStyle/>
          <a:p>
            <a:r>
              <a:rPr lang="en-US" dirty="0">
                <a:solidFill>
                  <a:prstClr val="black"/>
                </a:solidFill>
                <a:ea typeface="Cambria Math" pitchFamily="18" charset="0"/>
              </a:rPr>
              <a:t>Precise knowledge on I/O behavior;</a:t>
            </a:r>
            <a:endParaRPr lang="en-US" i="1" dirty="0">
              <a:solidFill>
                <a:prstClr val="black"/>
              </a:solidFill>
              <a:ea typeface="Cambria Math" pitchFamily="18" charset="0"/>
            </a:endParaRPr>
          </a:p>
          <a:p>
            <a:r>
              <a:rPr lang="en-US" dirty="0" smtClean="0">
                <a:solidFill>
                  <a:prstClr val="black"/>
                </a:solidFill>
                <a:ea typeface="Cambria Math" pitchFamily="18" charset="0"/>
              </a:rPr>
              <a:t>Act by feedforward e.g. on disturbances </a:t>
            </a:r>
          </a:p>
          <a:p>
            <a:r>
              <a:rPr lang="en-US" i="1" dirty="0" smtClean="0">
                <a:solidFill>
                  <a:prstClr val="black"/>
                </a:solidFill>
                <a:ea typeface="Cambria Math" pitchFamily="18" charset="0"/>
                <a:sym typeface="Wingdings" panose="05000000000000000000" pitchFamily="2" charset="2"/>
              </a:rPr>
              <a:t> No action on signal to be controlled</a:t>
            </a:r>
            <a:endParaRPr lang="en-US" i="1" dirty="0">
              <a:solidFill>
                <a:prstClr val="black"/>
              </a:solidFill>
              <a:ea typeface="Cambria Math" pitchFamily="18" charset="0"/>
            </a:endParaRPr>
          </a:p>
          <a:p>
            <a:endParaRPr lang="en-US" dirty="0"/>
          </a:p>
        </p:txBody>
      </p:sp>
      <p:sp>
        <p:nvSpPr>
          <p:cNvPr id="105" name="Textfeld 104"/>
          <p:cNvSpPr txBox="1"/>
          <p:nvPr/>
        </p:nvSpPr>
        <p:spPr>
          <a:xfrm>
            <a:off x="6601748" y="4401108"/>
            <a:ext cx="2356020" cy="1477328"/>
          </a:xfrm>
          <a:prstGeom prst="rect">
            <a:avLst/>
          </a:prstGeom>
          <a:noFill/>
        </p:spPr>
        <p:txBody>
          <a:bodyPr wrap="square" rtlCol="0">
            <a:spAutoFit/>
          </a:bodyPr>
          <a:lstStyle/>
          <a:p>
            <a:r>
              <a:rPr lang="en-US" dirty="0" smtClean="0">
                <a:solidFill>
                  <a:prstClr val="black"/>
                </a:solidFill>
                <a:ea typeface="Cambria Math" pitchFamily="18" charset="0"/>
              </a:rPr>
              <a:t>Feedback and regulate the signal to be controlled by acting on the input</a:t>
            </a:r>
          </a:p>
          <a:p>
            <a:endParaRPr lang="en-US" dirty="0"/>
          </a:p>
        </p:txBody>
      </p:sp>
      <p:sp>
        <p:nvSpPr>
          <p:cNvPr id="106" name="Textfeld 105"/>
          <p:cNvSpPr txBox="1"/>
          <p:nvPr/>
        </p:nvSpPr>
        <p:spPr>
          <a:xfrm>
            <a:off x="6106234" y="5829593"/>
            <a:ext cx="2678234" cy="738664"/>
          </a:xfrm>
          <a:prstGeom prst="rect">
            <a:avLst/>
          </a:prstGeom>
          <a:noFill/>
        </p:spPr>
        <p:txBody>
          <a:bodyPr wrap="none" rtlCol="0">
            <a:spAutoFit/>
          </a:bodyPr>
          <a:lstStyle/>
          <a:p>
            <a:pPr marL="342900" indent="-342900"/>
            <a:r>
              <a:rPr lang="en-US" sz="1400" dirty="0">
                <a:solidFill>
                  <a:prstClr val="black"/>
                </a:solidFill>
                <a:ea typeface="Cambria Math" pitchFamily="18" charset="0"/>
              </a:rPr>
              <a:t>New system with new properties !</a:t>
            </a:r>
          </a:p>
          <a:p>
            <a:pPr marL="342900" indent="-342900"/>
            <a:r>
              <a:rPr lang="en-US" sz="1400" dirty="0">
                <a:solidFill>
                  <a:prstClr val="black"/>
                </a:solidFill>
                <a:ea typeface="Cambria Math" pitchFamily="18" charset="0"/>
              </a:rPr>
              <a:t>See: </a:t>
            </a:r>
            <a:r>
              <a:rPr lang="en-US" sz="1400" dirty="0"/>
              <a:t>connection of systems</a:t>
            </a:r>
            <a:endParaRPr lang="en-US" sz="1400" dirty="0">
              <a:ea typeface="Cambria Math" pitchFamily="18" charset="0"/>
            </a:endParaRPr>
          </a:p>
          <a:p>
            <a:endParaRPr lang="en-US" sz="1400" dirty="0"/>
          </a:p>
        </p:txBody>
      </p:sp>
      <p:sp>
        <p:nvSpPr>
          <p:cNvPr id="107" name="Foliennummernplatzhalter 106"/>
          <p:cNvSpPr>
            <a:spLocks noGrp="1"/>
          </p:cNvSpPr>
          <p:nvPr>
            <p:ph type="sldNum" sz="quarter" idx="4"/>
          </p:nvPr>
        </p:nvSpPr>
        <p:spPr/>
        <p:txBody>
          <a:bodyPr/>
          <a:lstStyle/>
          <a:p>
            <a:fld id="{BA9B540C-44DA-4F69-89C9-7C84606640D3}" type="slidenum">
              <a:rPr lang="en-US" smtClean="0"/>
              <a:pPr/>
              <a:t>39</a:t>
            </a:fld>
            <a:endParaRPr lang="en-US" dirty="0"/>
          </a:p>
        </p:txBody>
      </p:sp>
      <p:sp>
        <p:nvSpPr>
          <p:cNvPr id="109" name="Fußzeilenplatzhalter 108"/>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10" name="Subtitle 2"/>
          <p:cNvSpPr txBox="1">
            <a:spLocks/>
          </p:cNvSpPr>
          <p:nvPr/>
        </p:nvSpPr>
        <p:spPr>
          <a:xfrm>
            <a:off x="495756" y="4730896"/>
            <a:ext cx="1267932"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 </a:t>
            </a:r>
            <a:r>
              <a:rPr lang="en-US" sz="1600" dirty="0" smtClean="0">
                <a:solidFill>
                  <a:prstClr val="black"/>
                </a:solidFill>
                <a:latin typeface="+mn-lt"/>
                <a:ea typeface="Cambria Math" pitchFamily="18" charset="0"/>
                <a:cs typeface="Arial" pitchFamily="34" charset="0"/>
              </a:rPr>
              <a:t>reference</a:t>
            </a:r>
            <a:endParaRPr lang="en-US" sz="1600" dirty="0">
              <a:solidFill>
                <a:prstClr val="black"/>
              </a:solidFill>
              <a:latin typeface="+mn-lt"/>
              <a:ea typeface="Cambria Math" pitchFamily="18" charset="0"/>
              <a:cs typeface="Arial" pitchFamily="34" charset="0"/>
            </a:endParaRPr>
          </a:p>
        </p:txBody>
      </p:sp>
      <p:sp>
        <p:nvSpPr>
          <p:cNvPr id="114" name="Subtitle 2"/>
          <p:cNvSpPr txBox="1">
            <a:spLocks/>
          </p:cNvSpPr>
          <p:nvPr/>
        </p:nvSpPr>
        <p:spPr>
          <a:xfrm>
            <a:off x="5508104" y="3054680"/>
            <a:ext cx="866776" cy="381000"/>
          </a:xfrm>
          <a:prstGeom prst="rect">
            <a:avLst/>
          </a:prstGeom>
        </p:spPr>
        <p:txBody>
          <a:bodyPr vert="horz" lIns="91440" tIns="45720" rIns="91440" bIns="45720" rtlCol="0">
            <a:noAutofit/>
          </a:bodyPr>
          <a:lstStyle>
            <a:defPPr>
              <a:defRPr lang="it-IT"/>
            </a:defPPr>
            <a:lvl1pPr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1pPr>
            <a:lvl2pPr marL="4572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2pPr>
            <a:lvl3pPr marL="9144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3pPr>
            <a:lvl4pPr marL="13716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4pPr>
            <a:lvl5pPr marL="1828800" algn="ctr" rtl="0" eaLnBrk="0" fontAlgn="base" hangingPunct="0">
              <a:spcBef>
                <a:spcPct val="50000"/>
              </a:spcBef>
              <a:spcAft>
                <a:spcPct val="0"/>
              </a:spcAft>
              <a:defRPr sz="1300" kern="1200">
                <a:solidFill>
                  <a:srgbClr val="0000CC"/>
                </a:solidFill>
                <a:latin typeface="Comic Sans MS" pitchFamily="66" charset="0"/>
                <a:ea typeface="+mn-ea"/>
                <a:cs typeface="Times New Roman" pitchFamily="18" charset="0"/>
              </a:defRPr>
            </a:lvl5pPr>
            <a:lvl6pPr marL="2286000" algn="l" defTabSz="914400" rtl="0" eaLnBrk="1" latinLnBrk="0" hangingPunct="1">
              <a:defRPr sz="1300" kern="1200">
                <a:solidFill>
                  <a:srgbClr val="0000CC"/>
                </a:solidFill>
                <a:latin typeface="Comic Sans MS" pitchFamily="66" charset="0"/>
                <a:ea typeface="+mn-ea"/>
                <a:cs typeface="Times New Roman" pitchFamily="18" charset="0"/>
              </a:defRPr>
            </a:lvl6pPr>
            <a:lvl7pPr marL="2743200" algn="l" defTabSz="914400" rtl="0" eaLnBrk="1" latinLnBrk="0" hangingPunct="1">
              <a:defRPr sz="1300" kern="1200">
                <a:solidFill>
                  <a:srgbClr val="0000CC"/>
                </a:solidFill>
                <a:latin typeface="Comic Sans MS" pitchFamily="66" charset="0"/>
                <a:ea typeface="+mn-ea"/>
                <a:cs typeface="Times New Roman" pitchFamily="18" charset="0"/>
              </a:defRPr>
            </a:lvl7pPr>
            <a:lvl8pPr marL="3200400" algn="l" defTabSz="914400" rtl="0" eaLnBrk="1" latinLnBrk="0" hangingPunct="1">
              <a:defRPr sz="1300" kern="1200">
                <a:solidFill>
                  <a:srgbClr val="0000CC"/>
                </a:solidFill>
                <a:latin typeface="Comic Sans MS" pitchFamily="66" charset="0"/>
                <a:ea typeface="+mn-ea"/>
                <a:cs typeface="Times New Roman" pitchFamily="18" charset="0"/>
              </a:defRPr>
            </a:lvl8pPr>
            <a:lvl9pPr marL="3657600" algn="l" defTabSz="914400" rtl="0" eaLnBrk="1" latinLnBrk="0" hangingPunct="1">
              <a:defRPr sz="1300" kern="1200">
                <a:solidFill>
                  <a:srgbClr val="0000CC"/>
                </a:solidFill>
                <a:latin typeface="Comic Sans MS" pitchFamily="66" charset="0"/>
                <a:ea typeface="+mn-ea"/>
                <a:cs typeface="Times New Roman" pitchFamily="18" charset="0"/>
              </a:defRPr>
            </a:lvl9pPr>
          </a:lstStyle>
          <a:p>
            <a:pPr algn="l" eaLnBrk="1" fontAlgn="auto" hangingPunct="1">
              <a:spcBef>
                <a:spcPct val="20000"/>
              </a:spcBef>
              <a:spcAft>
                <a:spcPts val="0"/>
              </a:spcAft>
              <a:buFont typeface="Arial" pitchFamily="34" charset="0"/>
              <a:buNone/>
              <a:defRPr/>
            </a:pPr>
            <a:r>
              <a:rPr lang="en-US" sz="1600" dirty="0">
                <a:solidFill>
                  <a:prstClr val="black"/>
                </a:solidFill>
                <a:latin typeface="+mn-lt"/>
                <a:ea typeface="Cambria Math" pitchFamily="18" charset="0"/>
                <a:cs typeface="Arial" pitchFamily="34" charset="0"/>
              </a:rPr>
              <a:t>output</a:t>
            </a:r>
            <a:endParaRPr lang="en-US" sz="1800" dirty="0">
              <a:solidFill>
                <a:prstClr val="black"/>
              </a:solidFill>
              <a:latin typeface="+mn-lt"/>
              <a:ea typeface="Cambria Math" pitchFamily="18" charset="0"/>
              <a:cs typeface="Arial" pitchFamily="34" charset="0"/>
            </a:endParaRPr>
          </a:p>
        </p:txBody>
      </p:sp>
    </p:spTree>
    <p:extLst>
      <p:ext uri="{BB962C8B-B14F-4D97-AF65-F5344CB8AC3E}">
        <p14:creationId xmlns:p14="http://schemas.microsoft.com/office/powerpoint/2010/main" val="296791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4" grpId="0"/>
      <p:bldP spid="33" grpId="0" animBg="1"/>
      <p:bldP spid="36" grpId="0"/>
      <p:bldP spid="37" grpId="0" animBg="1"/>
      <p:bldP spid="45" grpId="0"/>
      <p:bldP spid="48" grpId="0" animBg="1"/>
      <p:bldP spid="61" grpId="0"/>
      <p:bldP spid="62" grpId="0"/>
      <p:bldP spid="76" grpId="0"/>
      <p:bldP spid="85" grpId="0" animBg="1"/>
      <p:bldP spid="88" grpId="0" animBg="1"/>
      <p:bldP spid="104" grpId="0"/>
      <p:bldP spid="105" grpId="0"/>
      <p:bldP spid="106" grpId="0"/>
      <p:bldP spid="110" grpId="0"/>
      <p:bldP spid="1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marL="0" indent="0"/>
            <a:r>
              <a:rPr lang="en-US" sz="2800" dirty="0"/>
              <a:t>Objective of a feedback control </a:t>
            </a:r>
            <a:r>
              <a:rPr lang="en-US" sz="2800" dirty="0" smtClean="0"/>
              <a:t>problem</a:t>
            </a:r>
            <a:endParaRPr lang="en-US" sz="2800" dirty="0"/>
          </a:p>
        </p:txBody>
      </p:sp>
      <p:sp>
        <p:nvSpPr>
          <p:cNvPr id="2" name="Inhaltsplatzhalter 1"/>
          <p:cNvSpPr>
            <a:spLocks noGrp="1"/>
          </p:cNvSpPr>
          <p:nvPr>
            <p:ph idx="1"/>
          </p:nvPr>
        </p:nvSpPr>
        <p:spPr>
          <a:xfrm>
            <a:off x="457200" y="764704"/>
            <a:ext cx="8229600" cy="3456383"/>
          </a:xfrm>
        </p:spPr>
        <p:txBody>
          <a:bodyPr>
            <a:normAutofit/>
          </a:bodyPr>
          <a:lstStyle/>
          <a:p>
            <a:pPr marL="0" indent="0">
              <a:buNone/>
            </a:pPr>
            <a:r>
              <a:rPr lang="en-US" sz="2000" b="1" dirty="0" smtClean="0"/>
              <a:t>Make the output y(t) behave in a desired way by manipulating the plant input u(t)</a:t>
            </a:r>
          </a:p>
          <a:p>
            <a:r>
              <a:rPr lang="en-US" sz="1800" b="1" i="1" dirty="0" smtClean="0"/>
              <a:t>Regulator problem </a:t>
            </a:r>
            <a:r>
              <a:rPr lang="en-US" sz="1800" dirty="0" smtClean="0"/>
              <a:t>(output disturbance rejection with constant reference)</a:t>
            </a:r>
          </a:p>
          <a:p>
            <a:pPr lvl="1"/>
            <a:r>
              <a:rPr lang="en-US" sz="1600" dirty="0" smtClean="0"/>
              <a:t>Counteract the effect of a disturbance </a:t>
            </a:r>
            <a:r>
              <a:rPr lang="en-US" sz="1600" dirty="0" err="1" smtClean="0"/>
              <a:t>d</a:t>
            </a:r>
            <a:r>
              <a:rPr lang="en-US" sz="1600" baseline="-25000" dirty="0" err="1" smtClean="0"/>
              <a:t>Y</a:t>
            </a:r>
            <a:r>
              <a:rPr lang="en-US" sz="1600" dirty="0" smtClean="0"/>
              <a:t>(t)</a:t>
            </a:r>
          </a:p>
          <a:p>
            <a:r>
              <a:rPr lang="en-US" sz="1800" i="1" dirty="0" smtClean="0"/>
              <a:t>Servo problem </a:t>
            </a:r>
            <a:r>
              <a:rPr lang="en-US" sz="1800" dirty="0" smtClean="0"/>
              <a:t>(reference tracking without disturbance)</a:t>
            </a:r>
          </a:p>
          <a:p>
            <a:pPr lvl="1"/>
            <a:r>
              <a:rPr lang="en-US" sz="1600" dirty="0" smtClean="0"/>
              <a:t>Manipulate u(t) to keep the output y(t) close to the reference r(t)</a:t>
            </a:r>
          </a:p>
          <a:p>
            <a:pPr marL="0" indent="0">
              <a:buNone/>
            </a:pPr>
            <a:r>
              <a:rPr lang="en-US" sz="2000" b="1" dirty="0" smtClean="0"/>
              <a:t>Goal: in both cases the control error e(t) = r(t) - y(t) should be minimal</a:t>
            </a:r>
          </a:p>
          <a:p>
            <a:pPr marL="0" indent="0">
              <a:buNone/>
            </a:pPr>
            <a:endParaRPr lang="en-US" sz="2000" b="1" dirty="0"/>
          </a:p>
          <a:p>
            <a:pPr marL="0" indent="0">
              <a:buNone/>
            </a:pPr>
            <a:r>
              <a:rPr lang="en-US" sz="2000" dirty="0" smtClean="0"/>
              <a:t>Additional: High robustness to plant/process variations </a:t>
            </a:r>
          </a:p>
          <a:p>
            <a:pPr marL="0" indent="0">
              <a:buNone/>
            </a:pPr>
            <a:r>
              <a:rPr lang="en-US" sz="2000" dirty="0" smtClean="0">
                <a:sym typeface="Wingdings" panose="05000000000000000000" pitchFamily="2" charset="2"/>
              </a:rPr>
              <a:t> e.g. certain phase margin ~60 </a:t>
            </a:r>
            <a:r>
              <a:rPr lang="en-US" sz="2000" dirty="0" err="1" smtClean="0">
                <a:sym typeface="Wingdings" panose="05000000000000000000" pitchFamily="2" charset="2"/>
              </a:rPr>
              <a:t>deg</a:t>
            </a:r>
            <a:r>
              <a:rPr lang="en-US" sz="2000" dirty="0" smtClean="0">
                <a:sym typeface="Wingdings" panose="05000000000000000000" pitchFamily="2" charset="2"/>
              </a:rPr>
              <a:t> (see next </a:t>
            </a:r>
            <a:r>
              <a:rPr lang="en-US" sz="2000" dirty="0" smtClean="0">
                <a:sym typeface="Wingdings" panose="05000000000000000000" pitchFamily="2" charset="2"/>
              </a:rPr>
              <a:t>slides)</a:t>
            </a:r>
            <a:endParaRPr lang="en-US" sz="2000" dirty="0"/>
          </a:p>
        </p:txBody>
      </p:sp>
      <p:sp>
        <p:nvSpPr>
          <p:cNvPr id="9" name="Rechteck 8"/>
          <p:cNvSpPr/>
          <p:nvPr/>
        </p:nvSpPr>
        <p:spPr bwMode="auto">
          <a:xfrm>
            <a:off x="4389205" y="5126817"/>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10" name="Textfeld 9"/>
          <p:cNvSpPr txBox="1"/>
          <p:nvPr/>
        </p:nvSpPr>
        <p:spPr>
          <a:xfrm>
            <a:off x="4378911" y="5129859"/>
            <a:ext cx="1000256" cy="430887"/>
          </a:xfrm>
          <a:prstGeom prst="rect">
            <a:avLst/>
          </a:prstGeom>
          <a:noFill/>
        </p:spPr>
        <p:txBody>
          <a:bodyPr wrap="square" rtlCol="0">
            <a:spAutoFit/>
          </a:bodyPr>
          <a:lstStyle/>
          <a:p>
            <a:r>
              <a:rPr lang="en-US" sz="1100" dirty="0" smtClean="0"/>
              <a:t>Pre-Amp,</a:t>
            </a:r>
          </a:p>
          <a:p>
            <a:r>
              <a:rPr lang="en-US" sz="1100" dirty="0" smtClean="0"/>
              <a:t>Klystron,…</a:t>
            </a:r>
          </a:p>
        </p:txBody>
      </p:sp>
      <p:sp>
        <p:nvSpPr>
          <p:cNvPr id="11" name="Rechteck 10"/>
          <p:cNvSpPr/>
          <p:nvPr/>
        </p:nvSpPr>
        <p:spPr bwMode="auto">
          <a:xfrm>
            <a:off x="2187417" y="5126817"/>
            <a:ext cx="993021"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12" name="Textfeld 11"/>
          <p:cNvSpPr txBox="1"/>
          <p:nvPr/>
        </p:nvSpPr>
        <p:spPr>
          <a:xfrm>
            <a:off x="2196823" y="5209183"/>
            <a:ext cx="848309" cy="276999"/>
          </a:xfrm>
          <a:prstGeom prst="rect">
            <a:avLst/>
          </a:prstGeom>
          <a:noFill/>
        </p:spPr>
        <p:txBody>
          <a:bodyPr wrap="none" rtlCol="0">
            <a:spAutoFit/>
          </a:bodyPr>
          <a:lstStyle/>
          <a:p>
            <a:r>
              <a:rPr lang="en-US" sz="1200" dirty="0" smtClean="0"/>
              <a:t>Controller</a:t>
            </a:r>
            <a:endParaRPr lang="en-US" sz="1200" dirty="0"/>
          </a:p>
        </p:txBody>
      </p:sp>
      <p:cxnSp>
        <p:nvCxnSpPr>
          <p:cNvPr id="13" name="Gerade Verbindung mit Pfeil 12"/>
          <p:cNvCxnSpPr>
            <a:stCxn id="11" idx="3"/>
            <a:endCxn id="16" idx="2"/>
          </p:cNvCxnSpPr>
          <p:nvPr/>
        </p:nvCxnSpPr>
        <p:spPr bwMode="auto">
          <a:xfrm>
            <a:off x="3180438" y="5344962"/>
            <a:ext cx="457453"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p:cNvCxnSpPr>
            <a:endCxn id="11" idx="1"/>
          </p:cNvCxnSpPr>
          <p:nvPr/>
        </p:nvCxnSpPr>
        <p:spPr bwMode="auto">
          <a:xfrm flipV="1">
            <a:off x="1425197" y="5344962"/>
            <a:ext cx="762220" cy="16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Ellipse 14"/>
          <p:cNvSpPr/>
          <p:nvPr/>
        </p:nvSpPr>
        <p:spPr bwMode="auto">
          <a:xfrm>
            <a:off x="1579900" y="5283934"/>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6" name="Ellipse 15"/>
          <p:cNvSpPr/>
          <p:nvPr/>
        </p:nvSpPr>
        <p:spPr bwMode="auto">
          <a:xfrm>
            <a:off x="3637891" y="5282328"/>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7" name="Gerade Verbindung mit Pfeil 16"/>
          <p:cNvCxnSpPr>
            <a:stCxn id="16" idx="6"/>
            <a:endCxn id="9" idx="1"/>
          </p:cNvCxnSpPr>
          <p:nvPr/>
        </p:nvCxnSpPr>
        <p:spPr bwMode="auto">
          <a:xfrm flipV="1">
            <a:off x="3783995" y="5344962"/>
            <a:ext cx="605210"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p:cNvCxnSpPr>
            <a:stCxn id="41" idx="3"/>
            <a:endCxn id="19" idx="2"/>
          </p:cNvCxnSpPr>
          <p:nvPr/>
        </p:nvCxnSpPr>
        <p:spPr bwMode="auto">
          <a:xfrm flipV="1">
            <a:off x="6592073" y="5343601"/>
            <a:ext cx="559976" cy="6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Ellipse 18"/>
          <p:cNvSpPr/>
          <p:nvPr/>
        </p:nvSpPr>
        <p:spPr bwMode="auto">
          <a:xfrm>
            <a:off x="7152049" y="5280942"/>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0" name="Gerade Verbindung mit Pfeil 19"/>
          <p:cNvCxnSpPr>
            <a:stCxn id="19" idx="6"/>
            <a:endCxn id="34" idx="1"/>
          </p:cNvCxnSpPr>
          <p:nvPr/>
        </p:nvCxnSpPr>
        <p:spPr bwMode="auto">
          <a:xfrm>
            <a:off x="7298153" y="5343600"/>
            <a:ext cx="521586" cy="109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Ellipse 20"/>
          <p:cNvSpPr/>
          <p:nvPr/>
        </p:nvSpPr>
        <p:spPr bwMode="auto">
          <a:xfrm>
            <a:off x="7364502" y="6034975"/>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2" name="Gerade Verbindung mit Pfeil 21"/>
          <p:cNvCxnSpPr>
            <a:endCxn id="21" idx="0"/>
          </p:cNvCxnSpPr>
          <p:nvPr/>
        </p:nvCxnSpPr>
        <p:spPr bwMode="auto">
          <a:xfrm>
            <a:off x="7437554" y="5345207"/>
            <a:ext cx="1" cy="68976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mit Pfeil 22"/>
          <p:cNvCxnSpPr>
            <a:endCxn id="21" idx="6"/>
          </p:cNvCxnSpPr>
          <p:nvPr/>
        </p:nvCxnSpPr>
        <p:spPr bwMode="auto">
          <a:xfrm flipH="1">
            <a:off x="7510606" y="6097633"/>
            <a:ext cx="309133" cy="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a:stCxn id="38" idx="1"/>
          </p:cNvCxnSpPr>
          <p:nvPr/>
        </p:nvCxnSpPr>
        <p:spPr bwMode="auto">
          <a:xfrm flipH="1">
            <a:off x="1652952" y="6097301"/>
            <a:ext cx="23607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p:cNvCxnSpPr>
            <a:endCxn id="15" idx="2"/>
          </p:cNvCxnSpPr>
          <p:nvPr/>
        </p:nvCxnSpPr>
        <p:spPr bwMode="auto">
          <a:xfrm flipV="1">
            <a:off x="984232" y="5346593"/>
            <a:ext cx="595669" cy="13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mit Pfeil 25"/>
          <p:cNvCxnSpPr>
            <a:endCxn id="15" idx="4"/>
          </p:cNvCxnSpPr>
          <p:nvPr/>
        </p:nvCxnSpPr>
        <p:spPr bwMode="auto">
          <a:xfrm flipV="1">
            <a:off x="1652952" y="5409250"/>
            <a:ext cx="1" cy="69404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feld 26"/>
          <p:cNvSpPr txBox="1"/>
          <p:nvPr/>
        </p:nvSpPr>
        <p:spPr>
          <a:xfrm>
            <a:off x="572383" y="5198895"/>
            <a:ext cx="381836" cy="276999"/>
          </a:xfrm>
          <a:prstGeom prst="rect">
            <a:avLst/>
          </a:prstGeom>
          <a:noFill/>
        </p:spPr>
        <p:txBody>
          <a:bodyPr wrap="none" rtlCol="0">
            <a:spAutoFit/>
          </a:bodyPr>
          <a:lstStyle/>
          <a:p>
            <a:r>
              <a:rPr lang="en-US" sz="1200" dirty="0" smtClean="0"/>
              <a:t>r(t)</a:t>
            </a:r>
            <a:endParaRPr lang="en-US" sz="1200" dirty="0"/>
          </a:p>
        </p:txBody>
      </p:sp>
      <p:sp>
        <p:nvSpPr>
          <p:cNvPr id="28" name="Textfeld 27"/>
          <p:cNvSpPr txBox="1"/>
          <p:nvPr/>
        </p:nvSpPr>
        <p:spPr>
          <a:xfrm>
            <a:off x="1706804" y="5070166"/>
            <a:ext cx="415498" cy="276999"/>
          </a:xfrm>
          <a:prstGeom prst="rect">
            <a:avLst/>
          </a:prstGeom>
          <a:noFill/>
        </p:spPr>
        <p:txBody>
          <a:bodyPr wrap="none" rtlCol="0">
            <a:spAutoFit/>
          </a:bodyPr>
          <a:lstStyle/>
          <a:p>
            <a:r>
              <a:rPr lang="en-US" sz="1200" dirty="0"/>
              <a:t>e</a:t>
            </a:r>
            <a:r>
              <a:rPr lang="en-US" sz="1200" dirty="0" smtClean="0"/>
              <a:t>(t)</a:t>
            </a:r>
            <a:endParaRPr lang="en-US" sz="1200" dirty="0"/>
          </a:p>
        </p:txBody>
      </p:sp>
      <p:cxnSp>
        <p:nvCxnSpPr>
          <p:cNvPr id="29" name="Gerade Verbindung mit Pfeil 28"/>
          <p:cNvCxnSpPr/>
          <p:nvPr/>
        </p:nvCxnSpPr>
        <p:spPr bwMode="auto">
          <a:xfrm>
            <a:off x="3710943" y="4962500"/>
            <a:ext cx="0" cy="30849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mit Pfeil 29"/>
          <p:cNvCxnSpPr/>
          <p:nvPr/>
        </p:nvCxnSpPr>
        <p:spPr bwMode="auto">
          <a:xfrm>
            <a:off x="7218869" y="4962500"/>
            <a:ext cx="6232" cy="30711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a:off x="1738804" y="5478117"/>
            <a:ext cx="9026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feld 31"/>
          <p:cNvSpPr txBox="1"/>
          <p:nvPr/>
        </p:nvSpPr>
        <p:spPr>
          <a:xfrm>
            <a:off x="3464529" y="4687683"/>
            <a:ext cx="473206" cy="276999"/>
          </a:xfrm>
          <a:prstGeom prst="rect">
            <a:avLst/>
          </a:prstGeom>
          <a:noFill/>
        </p:spPr>
        <p:txBody>
          <a:bodyPr wrap="none" rtlCol="0">
            <a:spAutoFit/>
          </a:bodyPr>
          <a:lstStyle/>
          <a:p>
            <a:r>
              <a:rPr lang="en-US" sz="1200" dirty="0" smtClean="0"/>
              <a:t>d</a:t>
            </a:r>
            <a:r>
              <a:rPr lang="en-US" sz="1200" baseline="-25000" dirty="0" smtClean="0"/>
              <a:t>u</a:t>
            </a:r>
            <a:r>
              <a:rPr lang="en-US" sz="1200" dirty="0" smtClean="0"/>
              <a:t>(t)</a:t>
            </a:r>
            <a:endParaRPr lang="en-US" sz="1200" dirty="0"/>
          </a:p>
        </p:txBody>
      </p:sp>
      <p:sp>
        <p:nvSpPr>
          <p:cNvPr id="33" name="Textfeld 32"/>
          <p:cNvSpPr txBox="1"/>
          <p:nvPr/>
        </p:nvSpPr>
        <p:spPr>
          <a:xfrm>
            <a:off x="7819739" y="5965890"/>
            <a:ext cx="415498" cy="276999"/>
          </a:xfrm>
          <a:prstGeom prst="rect">
            <a:avLst/>
          </a:prstGeom>
          <a:noFill/>
        </p:spPr>
        <p:txBody>
          <a:bodyPr wrap="none" rtlCol="0">
            <a:spAutoFit/>
          </a:bodyPr>
          <a:lstStyle/>
          <a:p>
            <a:r>
              <a:rPr lang="en-US" sz="1200" dirty="0" smtClean="0"/>
              <a:t>n(t)</a:t>
            </a:r>
            <a:endParaRPr lang="en-US" sz="1200" dirty="0"/>
          </a:p>
        </p:txBody>
      </p:sp>
      <p:sp>
        <p:nvSpPr>
          <p:cNvPr id="34" name="Textfeld 33"/>
          <p:cNvSpPr txBox="1"/>
          <p:nvPr/>
        </p:nvSpPr>
        <p:spPr>
          <a:xfrm>
            <a:off x="7819739" y="5206190"/>
            <a:ext cx="441146" cy="276999"/>
          </a:xfrm>
          <a:prstGeom prst="rect">
            <a:avLst/>
          </a:prstGeom>
          <a:noFill/>
        </p:spPr>
        <p:txBody>
          <a:bodyPr wrap="none" rtlCol="0">
            <a:spAutoFit/>
          </a:bodyPr>
          <a:lstStyle/>
          <a:p>
            <a:r>
              <a:rPr lang="en-US" sz="1200" dirty="0" err="1" smtClean="0"/>
              <a:t>y</a:t>
            </a:r>
            <a:r>
              <a:rPr lang="en-US" sz="1200" baseline="-25000" dirty="0" err="1" smtClean="0"/>
              <a:t>r</a:t>
            </a:r>
            <a:r>
              <a:rPr lang="en-US" sz="1200" dirty="0" smtClean="0"/>
              <a:t>(t)</a:t>
            </a:r>
            <a:endParaRPr lang="en-US" sz="1200" dirty="0"/>
          </a:p>
        </p:txBody>
      </p:sp>
      <p:sp>
        <p:nvSpPr>
          <p:cNvPr id="35" name="Textfeld 34"/>
          <p:cNvSpPr txBox="1"/>
          <p:nvPr/>
        </p:nvSpPr>
        <p:spPr>
          <a:xfrm>
            <a:off x="6671997" y="5068780"/>
            <a:ext cx="429926" cy="276999"/>
          </a:xfrm>
          <a:prstGeom prst="rect">
            <a:avLst/>
          </a:prstGeom>
          <a:noFill/>
        </p:spPr>
        <p:txBody>
          <a:bodyPr wrap="none" rtlCol="0">
            <a:spAutoFit/>
          </a:bodyPr>
          <a:lstStyle/>
          <a:p>
            <a:r>
              <a:rPr lang="en-US" sz="1200" dirty="0" err="1" smtClean="0"/>
              <a:t>y</a:t>
            </a:r>
            <a:r>
              <a:rPr lang="en-US" sz="1200" baseline="-25000" dirty="0" err="1" smtClean="0"/>
              <a:t>i</a:t>
            </a:r>
            <a:r>
              <a:rPr lang="en-US" sz="1200" dirty="0" smtClean="0"/>
              <a:t>(t)</a:t>
            </a:r>
            <a:endParaRPr lang="en-US" sz="1200" dirty="0"/>
          </a:p>
        </p:txBody>
      </p:sp>
      <p:sp>
        <p:nvSpPr>
          <p:cNvPr id="36" name="Textfeld 35"/>
          <p:cNvSpPr txBox="1"/>
          <p:nvPr/>
        </p:nvSpPr>
        <p:spPr>
          <a:xfrm>
            <a:off x="3126610" y="5080785"/>
            <a:ext cx="437940" cy="276999"/>
          </a:xfrm>
          <a:prstGeom prst="rect">
            <a:avLst/>
          </a:prstGeom>
          <a:noFill/>
        </p:spPr>
        <p:txBody>
          <a:bodyPr wrap="none" rtlCol="0">
            <a:spAutoFit/>
          </a:bodyPr>
          <a:lstStyle/>
          <a:p>
            <a:r>
              <a:rPr lang="en-US" sz="1200" dirty="0" err="1" smtClean="0"/>
              <a:t>u</a:t>
            </a:r>
            <a:r>
              <a:rPr lang="en-US" sz="1200" baseline="-25000" dirty="0" err="1" smtClean="0"/>
              <a:t>i</a:t>
            </a:r>
            <a:r>
              <a:rPr lang="en-US" sz="1200" dirty="0" smtClean="0"/>
              <a:t>(t)</a:t>
            </a:r>
            <a:endParaRPr lang="en-US" sz="1200" dirty="0"/>
          </a:p>
        </p:txBody>
      </p:sp>
      <p:sp>
        <p:nvSpPr>
          <p:cNvPr id="37" name="Textfeld 36"/>
          <p:cNvSpPr txBox="1"/>
          <p:nvPr/>
        </p:nvSpPr>
        <p:spPr>
          <a:xfrm>
            <a:off x="3737118" y="5080785"/>
            <a:ext cx="449162" cy="276999"/>
          </a:xfrm>
          <a:prstGeom prst="rect">
            <a:avLst/>
          </a:prstGeom>
          <a:noFill/>
        </p:spPr>
        <p:txBody>
          <a:bodyPr wrap="none" rtlCol="0">
            <a:spAutoFit/>
          </a:bodyPr>
          <a:lstStyle/>
          <a:p>
            <a:r>
              <a:rPr lang="en-US" sz="1200" dirty="0" smtClean="0"/>
              <a:t>u</a:t>
            </a:r>
            <a:r>
              <a:rPr lang="en-US" sz="1200" baseline="-25000" dirty="0" smtClean="0"/>
              <a:t>r</a:t>
            </a:r>
            <a:r>
              <a:rPr lang="en-US" sz="1200" dirty="0" smtClean="0"/>
              <a:t>(t)</a:t>
            </a:r>
            <a:endParaRPr lang="en-US" sz="1200" dirty="0"/>
          </a:p>
        </p:txBody>
      </p:sp>
      <p:sp>
        <p:nvSpPr>
          <p:cNvPr id="38" name="Rechteck 37"/>
          <p:cNvSpPr/>
          <p:nvPr/>
        </p:nvSpPr>
        <p:spPr bwMode="auto">
          <a:xfrm>
            <a:off x="4013745" y="5879156"/>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cxnSp>
        <p:nvCxnSpPr>
          <p:cNvPr id="39" name="Gerade Verbindung mit Pfeil 38"/>
          <p:cNvCxnSpPr>
            <a:stCxn id="21" idx="2"/>
            <a:endCxn id="38" idx="3"/>
          </p:cNvCxnSpPr>
          <p:nvPr/>
        </p:nvCxnSpPr>
        <p:spPr bwMode="auto">
          <a:xfrm flipH="1" flipV="1">
            <a:off x="5003708" y="6097301"/>
            <a:ext cx="2360794" cy="33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p:cNvSpPr txBox="1"/>
          <p:nvPr/>
        </p:nvSpPr>
        <p:spPr>
          <a:xfrm>
            <a:off x="4192317" y="5954225"/>
            <a:ext cx="593432" cy="276999"/>
          </a:xfrm>
          <a:prstGeom prst="rect">
            <a:avLst/>
          </a:prstGeom>
          <a:noFill/>
        </p:spPr>
        <p:txBody>
          <a:bodyPr wrap="none" rtlCol="0">
            <a:spAutoFit/>
          </a:bodyPr>
          <a:lstStyle/>
          <a:p>
            <a:r>
              <a:rPr lang="en-US" sz="1200" b="1" dirty="0"/>
              <a:t>Delay</a:t>
            </a:r>
          </a:p>
        </p:txBody>
      </p:sp>
      <p:sp>
        <p:nvSpPr>
          <p:cNvPr id="41" name="Rechteck 40"/>
          <p:cNvSpPr/>
          <p:nvPr/>
        </p:nvSpPr>
        <p:spPr bwMode="auto">
          <a:xfrm>
            <a:off x="5602111" y="5126080"/>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42" name="Textfeld 41"/>
          <p:cNvSpPr txBox="1"/>
          <p:nvPr/>
        </p:nvSpPr>
        <p:spPr>
          <a:xfrm>
            <a:off x="5745420" y="5202780"/>
            <a:ext cx="611065" cy="276999"/>
          </a:xfrm>
          <a:prstGeom prst="rect">
            <a:avLst/>
          </a:prstGeom>
          <a:noFill/>
        </p:spPr>
        <p:txBody>
          <a:bodyPr wrap="none" rtlCol="0">
            <a:spAutoFit/>
          </a:bodyPr>
          <a:lstStyle/>
          <a:p>
            <a:r>
              <a:rPr lang="en-US" sz="1200" dirty="0" smtClean="0"/>
              <a:t>Cavity</a:t>
            </a:r>
            <a:endParaRPr lang="en-US" sz="1200" dirty="0"/>
          </a:p>
        </p:txBody>
      </p:sp>
      <p:cxnSp>
        <p:nvCxnSpPr>
          <p:cNvPr id="43" name="Gerade Verbindung mit Pfeil 42"/>
          <p:cNvCxnSpPr>
            <a:stCxn id="9" idx="3"/>
            <a:endCxn id="41" idx="1"/>
          </p:cNvCxnSpPr>
          <p:nvPr/>
        </p:nvCxnSpPr>
        <p:spPr bwMode="auto">
          <a:xfrm flipV="1">
            <a:off x="5379167" y="5344225"/>
            <a:ext cx="222943" cy="7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hteck 43"/>
          <p:cNvSpPr/>
          <p:nvPr/>
        </p:nvSpPr>
        <p:spPr bwMode="auto">
          <a:xfrm>
            <a:off x="4231278" y="5029928"/>
            <a:ext cx="2474812" cy="660162"/>
          </a:xfrm>
          <a:prstGeom prst="rect">
            <a:avLst/>
          </a:prstGeom>
          <a:noFill/>
          <a:ln w="28575"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45" name="Textfeld 44"/>
          <p:cNvSpPr txBox="1"/>
          <p:nvPr/>
        </p:nvSpPr>
        <p:spPr>
          <a:xfrm>
            <a:off x="5180271" y="4710142"/>
            <a:ext cx="534121" cy="276999"/>
          </a:xfrm>
          <a:prstGeom prst="rect">
            <a:avLst/>
          </a:prstGeom>
          <a:noFill/>
        </p:spPr>
        <p:txBody>
          <a:bodyPr wrap="none" rtlCol="0">
            <a:spAutoFit/>
          </a:bodyPr>
          <a:lstStyle/>
          <a:p>
            <a:r>
              <a:rPr lang="en-US" sz="1200" dirty="0" smtClean="0"/>
              <a:t>Plant</a:t>
            </a:r>
            <a:endParaRPr lang="en-US" sz="1200" dirty="0"/>
          </a:p>
        </p:txBody>
      </p:sp>
      <p:sp>
        <p:nvSpPr>
          <p:cNvPr id="46" name="Textfeld 45"/>
          <p:cNvSpPr txBox="1"/>
          <p:nvPr/>
        </p:nvSpPr>
        <p:spPr>
          <a:xfrm>
            <a:off x="6943620" y="4673983"/>
            <a:ext cx="466794" cy="276999"/>
          </a:xfrm>
          <a:prstGeom prst="rect">
            <a:avLst/>
          </a:prstGeom>
          <a:noFill/>
        </p:spPr>
        <p:txBody>
          <a:bodyPr wrap="none" rtlCol="0">
            <a:spAutoFit/>
          </a:bodyPr>
          <a:lstStyle/>
          <a:p>
            <a:r>
              <a:rPr lang="en-US" sz="1200" dirty="0" err="1" smtClean="0"/>
              <a:t>d</a:t>
            </a:r>
            <a:r>
              <a:rPr lang="en-US" sz="1200" baseline="-25000" dirty="0" err="1" smtClean="0"/>
              <a:t>y</a:t>
            </a:r>
            <a:r>
              <a:rPr lang="en-US" sz="1200" dirty="0" smtClean="0"/>
              <a:t>(t)</a:t>
            </a:r>
            <a:endParaRPr lang="en-US" sz="1200" dirty="0"/>
          </a:p>
        </p:txBody>
      </p:sp>
      <p:sp>
        <p:nvSpPr>
          <p:cNvPr id="47" name="Textfeld 46"/>
          <p:cNvSpPr txBox="1"/>
          <p:nvPr/>
        </p:nvSpPr>
        <p:spPr>
          <a:xfrm>
            <a:off x="300251" y="4353636"/>
            <a:ext cx="1755609" cy="338554"/>
          </a:xfrm>
          <a:prstGeom prst="rect">
            <a:avLst/>
          </a:prstGeom>
          <a:noFill/>
        </p:spPr>
        <p:txBody>
          <a:bodyPr wrap="none" rtlCol="0">
            <a:spAutoFit/>
          </a:bodyPr>
          <a:lstStyle/>
          <a:p>
            <a:r>
              <a:rPr lang="de-DE" b="1" dirty="0" smtClean="0"/>
              <a:t>Feedback Loop:</a:t>
            </a:r>
            <a:endParaRPr lang="en-US" b="1" dirty="0"/>
          </a:p>
        </p:txBody>
      </p:sp>
      <p:sp>
        <p:nvSpPr>
          <p:cNvPr id="48" name="Textfeld 47"/>
          <p:cNvSpPr txBox="1"/>
          <p:nvPr/>
        </p:nvSpPr>
        <p:spPr>
          <a:xfrm>
            <a:off x="4590614" y="4353636"/>
            <a:ext cx="593432" cy="276999"/>
          </a:xfrm>
          <a:prstGeom prst="rect">
            <a:avLst/>
          </a:prstGeom>
          <a:noFill/>
        </p:spPr>
        <p:txBody>
          <a:bodyPr wrap="none" rtlCol="0">
            <a:spAutoFit/>
          </a:bodyPr>
          <a:lstStyle/>
          <a:p>
            <a:r>
              <a:rPr lang="en-US" sz="1200" b="1" dirty="0"/>
              <a:t>Delay</a:t>
            </a:r>
          </a:p>
        </p:txBody>
      </p:sp>
      <p:cxnSp>
        <p:nvCxnSpPr>
          <p:cNvPr id="49" name="Gerade Verbindung mit Pfeil 48"/>
          <p:cNvCxnSpPr>
            <a:stCxn id="48" idx="2"/>
            <a:endCxn id="9" idx="0"/>
          </p:cNvCxnSpPr>
          <p:nvPr/>
        </p:nvCxnSpPr>
        <p:spPr bwMode="auto">
          <a:xfrm flipH="1">
            <a:off x="4884187" y="4630635"/>
            <a:ext cx="3143" cy="49618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49"/>
          <p:cNvSpPr txBox="1"/>
          <p:nvPr/>
        </p:nvSpPr>
        <p:spPr>
          <a:xfrm>
            <a:off x="2381358" y="4345149"/>
            <a:ext cx="593432" cy="276999"/>
          </a:xfrm>
          <a:prstGeom prst="rect">
            <a:avLst/>
          </a:prstGeom>
          <a:noFill/>
        </p:spPr>
        <p:txBody>
          <a:bodyPr wrap="none" rtlCol="0">
            <a:spAutoFit/>
          </a:bodyPr>
          <a:lstStyle/>
          <a:p>
            <a:r>
              <a:rPr lang="en-US" sz="1200" b="1" dirty="0" smtClean="0"/>
              <a:t>Delay</a:t>
            </a:r>
            <a:endParaRPr lang="en-US" sz="1200" b="1" dirty="0"/>
          </a:p>
        </p:txBody>
      </p:sp>
      <p:cxnSp>
        <p:nvCxnSpPr>
          <p:cNvPr id="51" name="Gerade Verbindung mit Pfeil 50"/>
          <p:cNvCxnSpPr>
            <a:stCxn id="50" idx="2"/>
            <a:endCxn id="11" idx="0"/>
          </p:cNvCxnSpPr>
          <p:nvPr/>
        </p:nvCxnSpPr>
        <p:spPr bwMode="auto">
          <a:xfrm>
            <a:off x="2678074" y="4622148"/>
            <a:ext cx="5854" cy="50466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Foliennummernplatzhalter 3"/>
          <p:cNvSpPr>
            <a:spLocks noGrp="1"/>
          </p:cNvSpPr>
          <p:nvPr>
            <p:ph type="sldNum" sz="quarter" idx="4"/>
          </p:nvPr>
        </p:nvSpPr>
        <p:spPr/>
        <p:txBody>
          <a:bodyPr/>
          <a:lstStyle/>
          <a:p>
            <a:fld id="{BA9B540C-44DA-4F69-89C9-7C84606640D3}" type="slidenum">
              <a:rPr lang="en-US" smtClean="0"/>
              <a:pPr/>
              <a:t>40</a:t>
            </a:fld>
            <a:endParaRPr lang="en-US" dirty="0"/>
          </a:p>
        </p:txBody>
      </p:sp>
      <p:sp>
        <p:nvSpPr>
          <p:cNvPr id="8" name="Fußzeilenplatzhalter 7"/>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53" name="Grafik 52"/>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372200" y="3477974"/>
            <a:ext cx="2196244" cy="275061"/>
          </a:xfrm>
          <a:prstGeom prst="rect">
            <a:avLst/>
          </a:prstGeom>
        </p:spPr>
      </p:pic>
    </p:spTree>
    <p:extLst>
      <p:ext uri="{BB962C8B-B14F-4D97-AF65-F5344CB8AC3E}">
        <p14:creationId xmlns:p14="http://schemas.microsoft.com/office/powerpoint/2010/main" val="80514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Stability Criteria's (incomplete!)</a:t>
            </a:r>
            <a:endParaRPr lang="en-US" sz="2800" dirty="0"/>
          </a:p>
        </p:txBody>
      </p:sp>
      <p:sp>
        <p:nvSpPr>
          <p:cNvPr id="3" name="Inhaltsplatzhalter 2"/>
          <p:cNvSpPr>
            <a:spLocks noGrp="1"/>
          </p:cNvSpPr>
          <p:nvPr>
            <p:ph idx="1"/>
          </p:nvPr>
        </p:nvSpPr>
        <p:spPr>
          <a:xfrm>
            <a:off x="457200" y="692696"/>
            <a:ext cx="8229600" cy="945396"/>
          </a:xfrm>
        </p:spPr>
        <p:txBody>
          <a:bodyPr>
            <a:normAutofit/>
          </a:bodyPr>
          <a:lstStyle/>
          <a:p>
            <a:pPr marL="0" indent="0">
              <a:buNone/>
            </a:pPr>
            <a:r>
              <a:rPr lang="en-US" sz="1800" dirty="0" smtClean="0"/>
              <a:t>A system is stable if for a given bounded input signal the output signal is bounded and finite (BIBO stable); if not, the system is called unstable</a:t>
            </a:r>
          </a:p>
        </p:txBody>
      </p:sp>
      <p:grpSp>
        <p:nvGrpSpPr>
          <p:cNvPr id="14" name="Gruppieren 13"/>
          <p:cNvGrpSpPr/>
          <p:nvPr/>
        </p:nvGrpSpPr>
        <p:grpSpPr>
          <a:xfrm>
            <a:off x="575556" y="2024844"/>
            <a:ext cx="2196244" cy="472058"/>
            <a:chOff x="5904148" y="2708920"/>
            <a:chExt cx="2196244" cy="684076"/>
          </a:xfrm>
        </p:grpSpPr>
        <p:sp>
          <p:nvSpPr>
            <p:cNvPr id="5" name="Rechteck 4"/>
            <p:cNvSpPr/>
            <p:nvPr/>
          </p:nvSpPr>
          <p:spPr>
            <a:xfrm>
              <a:off x="6300192" y="2708920"/>
              <a:ext cx="1332148" cy="684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g(t)</a:t>
              </a:r>
              <a:endParaRPr lang="en-US" dirty="0">
                <a:solidFill>
                  <a:schemeClr val="tx1"/>
                </a:solidFill>
              </a:endParaRPr>
            </a:p>
          </p:txBody>
        </p:sp>
        <p:cxnSp>
          <p:nvCxnSpPr>
            <p:cNvPr id="6" name="Gerade Verbindung mit Pfeil 5"/>
            <p:cNvCxnSpPr/>
            <p:nvPr/>
          </p:nvCxnSpPr>
          <p:spPr>
            <a:xfrm>
              <a:off x="5904148" y="3050958"/>
              <a:ext cx="396044"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7632340" y="3050958"/>
              <a:ext cx="468052"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9" name="Inhaltsplatzhalter 2"/>
          <p:cNvSpPr txBox="1">
            <a:spLocks/>
          </p:cNvSpPr>
          <p:nvPr/>
        </p:nvSpPr>
        <p:spPr>
          <a:xfrm>
            <a:off x="431540" y="2744924"/>
            <a:ext cx="4716524" cy="30603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buNone/>
            </a:pPr>
            <a:r>
              <a:rPr lang="en-US" sz="1800" b="1" dirty="0" smtClean="0"/>
              <a:t>Stable or unstable linear systems</a:t>
            </a:r>
          </a:p>
          <a:p>
            <a:pPr marL="361950" lvl="1" indent="-180975"/>
            <a:r>
              <a:rPr lang="en-US" sz="1600" dirty="0"/>
              <a:t>Open loop or closed </a:t>
            </a:r>
            <a:r>
              <a:rPr lang="en-US" sz="1600" dirty="0" smtClean="0"/>
              <a:t>loop</a:t>
            </a:r>
          </a:p>
          <a:p>
            <a:pPr marL="361950" lvl="1" indent="-180975"/>
            <a:r>
              <a:rPr lang="en-US" sz="1600" dirty="0" smtClean="0"/>
              <a:t>Unstable open loop: Stabilize closed loop system behavior using feedback controller</a:t>
            </a:r>
          </a:p>
          <a:p>
            <a:pPr marL="266700" indent="-266700">
              <a:buNone/>
            </a:pPr>
            <a:r>
              <a:rPr lang="en-US" sz="1800" b="1" dirty="0" smtClean="0"/>
              <a:t>Stability check in s-domain by e.g.:</a:t>
            </a:r>
          </a:p>
          <a:p>
            <a:pPr marL="361950" lvl="1" indent="-180975"/>
            <a:r>
              <a:rPr lang="en-US" sz="1600" b="1" dirty="0" smtClean="0"/>
              <a:t>Pole location (all poles in left half plane)</a:t>
            </a:r>
          </a:p>
          <a:p>
            <a:pPr marL="361950" lvl="1" indent="-180975"/>
            <a:r>
              <a:rPr lang="en-US" sz="1600" dirty="0" smtClean="0"/>
              <a:t>Bode diagram</a:t>
            </a:r>
          </a:p>
          <a:p>
            <a:pPr marL="361950" lvl="1" indent="-180975"/>
            <a:r>
              <a:rPr lang="en-US" sz="1600" dirty="0" smtClean="0"/>
              <a:t>Nyquist plot</a:t>
            </a:r>
          </a:p>
          <a:p>
            <a:pPr marL="361950" lvl="1" indent="-180975"/>
            <a:r>
              <a:rPr lang="en-US" sz="1600" dirty="0" smtClean="0"/>
              <a:t>H-infinity norm for MIMO systems</a:t>
            </a:r>
            <a:endParaRPr lang="en-US" sz="1400" dirty="0" smtClean="0"/>
          </a:p>
          <a:p>
            <a:pPr marL="0" lvl="1" indent="0">
              <a:buNone/>
            </a:pPr>
            <a:r>
              <a:rPr lang="en-US" sz="1800" dirty="0" smtClean="0"/>
              <a:t>Non-linear systems </a:t>
            </a:r>
            <a:r>
              <a:rPr lang="en-US" sz="1800" dirty="0" smtClean="0">
                <a:sym typeface="Wingdings" panose="05000000000000000000" pitchFamily="2" charset="2"/>
              </a:rPr>
              <a:t> harmonic balance</a:t>
            </a:r>
            <a:endParaRPr lang="en-US" sz="1800" dirty="0"/>
          </a:p>
        </p:txBody>
      </p:sp>
      <p:cxnSp>
        <p:nvCxnSpPr>
          <p:cNvPr id="12" name="Gerade Verbindung 11"/>
          <p:cNvCxnSpPr/>
          <p:nvPr/>
        </p:nvCxnSpPr>
        <p:spPr>
          <a:xfrm>
            <a:off x="5076056" y="1808820"/>
            <a:ext cx="36004" cy="46805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Foliennummernplatzhalter 26"/>
          <p:cNvSpPr>
            <a:spLocks noGrp="1"/>
          </p:cNvSpPr>
          <p:nvPr>
            <p:ph type="sldNum" sz="quarter" idx="4"/>
          </p:nvPr>
        </p:nvSpPr>
        <p:spPr/>
        <p:txBody>
          <a:bodyPr/>
          <a:lstStyle/>
          <a:p>
            <a:fld id="{BA9B540C-44DA-4F69-89C9-7C84606640D3}" type="slidenum">
              <a:rPr lang="en-US" smtClean="0"/>
              <a:pPr/>
              <a:t>41</a:t>
            </a:fld>
            <a:endParaRPr lang="en-US" dirty="0"/>
          </a:p>
        </p:txBody>
      </p:sp>
      <p:sp>
        <p:nvSpPr>
          <p:cNvPr id="29" name="Fußzeilenplatzhalter 28"/>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35" name="Grafik 3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951820" y="1988840"/>
            <a:ext cx="1881435" cy="528601"/>
          </a:xfrm>
          <a:prstGeom prst="rect">
            <a:avLst/>
          </a:prstGeom>
        </p:spPr>
      </p:pic>
      <p:sp>
        <p:nvSpPr>
          <p:cNvPr id="34" name="Textfeld 33"/>
          <p:cNvSpPr txBox="1"/>
          <p:nvPr/>
        </p:nvSpPr>
        <p:spPr>
          <a:xfrm>
            <a:off x="467544" y="1196752"/>
            <a:ext cx="4212468" cy="646331"/>
          </a:xfrm>
          <a:prstGeom prst="rect">
            <a:avLst/>
          </a:prstGeom>
          <a:noFill/>
        </p:spPr>
        <p:txBody>
          <a:bodyPr wrap="square" rtlCol="0">
            <a:spAutoFit/>
          </a:bodyPr>
          <a:lstStyle/>
          <a:p>
            <a:r>
              <a:rPr lang="en-US" b="1" dirty="0"/>
              <a:t>Stable if impulse response  absolutely </a:t>
            </a:r>
            <a:r>
              <a:rPr lang="en-US" b="1" dirty="0" err="1" smtClean="0"/>
              <a:t>integrable</a:t>
            </a:r>
            <a:r>
              <a:rPr lang="en-US" b="1" dirty="0" smtClean="0"/>
              <a:t> </a:t>
            </a:r>
            <a:r>
              <a:rPr lang="en-US" b="1" dirty="0"/>
              <a:t>and </a:t>
            </a:r>
            <a:r>
              <a:rPr lang="en-US" b="1" dirty="0" smtClean="0"/>
              <a:t>bounded</a:t>
            </a:r>
            <a:endParaRPr lang="en-US" b="1" dirty="0"/>
          </a:p>
        </p:txBody>
      </p:sp>
      <p:pic>
        <p:nvPicPr>
          <p:cNvPr id="8" name="Grafik 7"/>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184068" y="1376772"/>
            <a:ext cx="3767332" cy="477521"/>
          </a:xfrm>
          <a:prstGeom prst="rect">
            <a:avLst/>
          </a:prstGeom>
        </p:spPr>
      </p:pic>
      <p:sp>
        <p:nvSpPr>
          <p:cNvPr id="41" name="Textfeld 40"/>
          <p:cNvSpPr txBox="1"/>
          <p:nvPr/>
        </p:nvSpPr>
        <p:spPr>
          <a:xfrm>
            <a:off x="5161634" y="1916832"/>
            <a:ext cx="3783666" cy="584775"/>
          </a:xfrm>
          <a:prstGeom prst="rect">
            <a:avLst/>
          </a:prstGeom>
          <a:noFill/>
        </p:spPr>
        <p:txBody>
          <a:bodyPr wrap="square" rtlCol="0">
            <a:spAutoFit/>
          </a:bodyPr>
          <a:lstStyle/>
          <a:p>
            <a:r>
              <a:rPr lang="en-US" sz="1600" dirty="0"/>
              <a:t>This system has </a:t>
            </a:r>
            <a:r>
              <a:rPr lang="en-US" sz="1600" i="1" dirty="0"/>
              <a:t>n </a:t>
            </a:r>
            <a:r>
              <a:rPr lang="en-US" sz="1600" dirty="0"/>
              <a:t>poles and </a:t>
            </a:r>
            <a:r>
              <a:rPr lang="en-US" sz="1600" i="1" dirty="0"/>
              <a:t>m </a:t>
            </a:r>
            <a:r>
              <a:rPr lang="en-US" sz="1600" dirty="0"/>
              <a:t>zeros, and if it is physically realizable we have </a:t>
            </a:r>
            <a:r>
              <a:rPr lang="en-US" sz="1600" i="1" dirty="0" smtClean="0"/>
              <a:t>n ≥ m</a:t>
            </a:r>
            <a:r>
              <a:rPr lang="en-US" sz="1600" dirty="0"/>
              <a:t>.</a:t>
            </a:r>
          </a:p>
        </p:txBody>
      </p:sp>
      <p:pic>
        <p:nvPicPr>
          <p:cNvPr id="6146" name="Picture 2" descr="http://flylib.com/books/2/729/1/html/2/images/0131089897/graphics/06fig1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068" y="2816932"/>
            <a:ext cx="3204356" cy="3780420"/>
          </a:xfrm>
          <a:prstGeom prst="rect">
            <a:avLst/>
          </a:prstGeom>
          <a:noFill/>
          <a:extLst>
            <a:ext uri="{909E8E84-426E-40DD-AFC4-6F175D3DCCD1}">
              <a14:hiddenFill xmlns:a14="http://schemas.microsoft.com/office/drawing/2010/main">
                <a:solidFill>
                  <a:srgbClr val="FFFFFF"/>
                </a:solidFill>
              </a14:hiddenFill>
            </a:ext>
          </a:extLst>
        </p:spPr>
      </p:pic>
      <p:sp>
        <p:nvSpPr>
          <p:cNvPr id="42" name="Textfeld 41"/>
          <p:cNvSpPr txBox="1"/>
          <p:nvPr/>
        </p:nvSpPr>
        <p:spPr>
          <a:xfrm rot="16200000">
            <a:off x="7322717" y="4202745"/>
            <a:ext cx="2932213" cy="584775"/>
          </a:xfrm>
          <a:prstGeom prst="rect">
            <a:avLst/>
          </a:prstGeom>
          <a:noFill/>
        </p:spPr>
        <p:txBody>
          <a:bodyPr wrap="none" rtlCol="0">
            <a:spAutoFit/>
          </a:bodyPr>
          <a:lstStyle/>
          <a:p>
            <a:r>
              <a:rPr lang="en-US" sz="1000" dirty="0">
                <a:solidFill>
                  <a:schemeClr val="tx1">
                    <a:lumMod val="50000"/>
                    <a:lumOff val="50000"/>
                  </a:schemeClr>
                </a:solidFill>
              </a:rPr>
              <a:t>Understanding Digital Signal Processing (2nd Edition)</a:t>
            </a:r>
            <a:endParaRPr lang="en-US" sz="1000" dirty="0">
              <a:solidFill>
                <a:schemeClr val="tx1">
                  <a:lumMod val="50000"/>
                  <a:lumOff val="50000"/>
                </a:schemeClr>
              </a:solidFill>
              <a:hlinkClick r:id="rId7" tooltip="Understanding Digital Signal Processing (2nd Edition)"/>
            </a:endParaRPr>
          </a:p>
          <a:p>
            <a:r>
              <a:rPr lang="en-US" sz="1000" dirty="0">
                <a:solidFill>
                  <a:schemeClr val="tx1">
                    <a:lumMod val="50000"/>
                    <a:lumOff val="50000"/>
                  </a:schemeClr>
                </a:solidFill>
              </a:rPr>
              <a:t>Mar 25, 2004by Richard G. Lyons</a:t>
            </a:r>
          </a:p>
          <a:p>
            <a:endParaRPr lang="en-US" sz="1200" dirty="0"/>
          </a:p>
        </p:txBody>
      </p:sp>
      <p:sp>
        <p:nvSpPr>
          <p:cNvPr id="43" name="Textfeld 42"/>
          <p:cNvSpPr txBox="1"/>
          <p:nvPr/>
        </p:nvSpPr>
        <p:spPr>
          <a:xfrm>
            <a:off x="5376541" y="2591326"/>
            <a:ext cx="923651" cy="261610"/>
          </a:xfrm>
          <a:prstGeom prst="rect">
            <a:avLst/>
          </a:prstGeom>
          <a:noFill/>
        </p:spPr>
        <p:txBody>
          <a:bodyPr wrap="none" rtlCol="0">
            <a:spAutoFit/>
          </a:bodyPr>
          <a:lstStyle/>
          <a:p>
            <a:r>
              <a:rPr lang="en-US" sz="1100" dirty="0" smtClean="0"/>
              <a:t>Pole location</a:t>
            </a:r>
            <a:endParaRPr lang="en-US" sz="1100" dirty="0"/>
          </a:p>
        </p:txBody>
      </p:sp>
      <p:sp>
        <p:nvSpPr>
          <p:cNvPr id="45" name="Textfeld 44"/>
          <p:cNvSpPr txBox="1"/>
          <p:nvPr/>
        </p:nvSpPr>
        <p:spPr>
          <a:xfrm>
            <a:off x="6802631" y="2591326"/>
            <a:ext cx="1189749" cy="261610"/>
          </a:xfrm>
          <a:prstGeom prst="rect">
            <a:avLst/>
          </a:prstGeom>
          <a:noFill/>
        </p:spPr>
        <p:txBody>
          <a:bodyPr wrap="none" rtlCol="0">
            <a:spAutoFit/>
          </a:bodyPr>
          <a:lstStyle/>
          <a:p>
            <a:r>
              <a:rPr lang="en-US" sz="1100" dirty="0" smtClean="0"/>
              <a:t>Impulse response</a:t>
            </a:r>
            <a:endParaRPr lang="en-US" sz="1100" dirty="0"/>
          </a:p>
        </p:txBody>
      </p:sp>
    </p:spTree>
    <p:extLst>
      <p:ext uri="{BB962C8B-B14F-4D97-AF65-F5344CB8AC3E}">
        <p14:creationId xmlns:p14="http://schemas.microsoft.com/office/powerpoint/2010/main" val="7804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Stability Criteria's (incomplete!)</a:t>
            </a:r>
            <a:endParaRPr lang="en-US" sz="2800" dirty="0"/>
          </a:p>
        </p:txBody>
      </p:sp>
      <p:sp>
        <p:nvSpPr>
          <p:cNvPr id="3" name="Inhaltsplatzhalter 2"/>
          <p:cNvSpPr>
            <a:spLocks noGrp="1"/>
          </p:cNvSpPr>
          <p:nvPr>
            <p:ph idx="1"/>
          </p:nvPr>
        </p:nvSpPr>
        <p:spPr>
          <a:xfrm>
            <a:off x="457200" y="692696"/>
            <a:ext cx="8229600" cy="945396"/>
          </a:xfrm>
        </p:spPr>
        <p:txBody>
          <a:bodyPr>
            <a:normAutofit/>
          </a:bodyPr>
          <a:lstStyle/>
          <a:p>
            <a:pPr marL="0" indent="0">
              <a:buNone/>
            </a:pPr>
            <a:r>
              <a:rPr lang="en-US" sz="1800" dirty="0" smtClean="0"/>
              <a:t>A system is stable if for a given bounded input signal the output signal is bounded and finite (BIBO stable); if not, the system is called unstable</a:t>
            </a:r>
          </a:p>
          <a:p>
            <a:pPr marL="0" indent="0" algn="ctr">
              <a:buNone/>
            </a:pPr>
            <a:endParaRPr lang="en-US" sz="1800" dirty="0"/>
          </a:p>
          <a:p>
            <a:pPr marL="0" indent="0">
              <a:buNone/>
            </a:pPr>
            <a:endParaRPr lang="en-US" sz="1800" dirty="0" smtClean="0"/>
          </a:p>
          <a:p>
            <a:pPr marL="0" indent="0">
              <a:buNone/>
            </a:pPr>
            <a:endParaRPr lang="en-US" sz="1800" dirty="0" smtClean="0"/>
          </a:p>
          <a:p>
            <a:pPr marL="457200" lvl="1" indent="0">
              <a:buNone/>
            </a:pPr>
            <a:endParaRPr lang="en-US" sz="1400" dirty="0" smtClean="0"/>
          </a:p>
          <a:p>
            <a:endParaRPr lang="en-US" sz="1800" dirty="0"/>
          </a:p>
        </p:txBody>
      </p:sp>
      <p:grpSp>
        <p:nvGrpSpPr>
          <p:cNvPr id="14" name="Gruppieren 13"/>
          <p:cNvGrpSpPr/>
          <p:nvPr/>
        </p:nvGrpSpPr>
        <p:grpSpPr>
          <a:xfrm>
            <a:off x="575556" y="2024844"/>
            <a:ext cx="2196244" cy="472058"/>
            <a:chOff x="5904148" y="2708920"/>
            <a:chExt cx="2196244" cy="684076"/>
          </a:xfrm>
        </p:grpSpPr>
        <p:sp>
          <p:nvSpPr>
            <p:cNvPr id="5" name="Rechteck 4"/>
            <p:cNvSpPr/>
            <p:nvPr/>
          </p:nvSpPr>
          <p:spPr>
            <a:xfrm>
              <a:off x="6300192" y="2708920"/>
              <a:ext cx="1332148" cy="684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g(t)</a:t>
              </a:r>
              <a:endParaRPr lang="en-US" dirty="0">
                <a:solidFill>
                  <a:schemeClr val="tx1"/>
                </a:solidFill>
              </a:endParaRPr>
            </a:p>
          </p:txBody>
        </p:sp>
        <p:cxnSp>
          <p:nvCxnSpPr>
            <p:cNvPr id="6" name="Gerade Verbindung mit Pfeil 5"/>
            <p:cNvCxnSpPr/>
            <p:nvPr/>
          </p:nvCxnSpPr>
          <p:spPr>
            <a:xfrm>
              <a:off x="5904148" y="3050958"/>
              <a:ext cx="396044"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7632340" y="3050958"/>
              <a:ext cx="468052"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9" name="Inhaltsplatzhalter 2"/>
          <p:cNvSpPr txBox="1">
            <a:spLocks/>
          </p:cNvSpPr>
          <p:nvPr/>
        </p:nvSpPr>
        <p:spPr>
          <a:xfrm>
            <a:off x="431540" y="2744924"/>
            <a:ext cx="4716524" cy="30603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buNone/>
            </a:pPr>
            <a:r>
              <a:rPr lang="en-US" sz="1800" b="1" dirty="0" smtClean="0"/>
              <a:t>Stable or unstable linear systems</a:t>
            </a:r>
          </a:p>
          <a:p>
            <a:pPr marL="361950" lvl="1" indent="-180975"/>
            <a:r>
              <a:rPr lang="en-US" sz="1600" dirty="0"/>
              <a:t>Open loop or closed </a:t>
            </a:r>
            <a:r>
              <a:rPr lang="en-US" sz="1600" dirty="0" smtClean="0"/>
              <a:t>loop</a:t>
            </a:r>
          </a:p>
          <a:p>
            <a:pPr marL="361950" lvl="1" indent="-180975"/>
            <a:r>
              <a:rPr lang="en-US" sz="1600" dirty="0" smtClean="0"/>
              <a:t>Unstable open loop: Stabilize closed loop system behavior using feedback controller</a:t>
            </a:r>
          </a:p>
          <a:p>
            <a:pPr marL="266700" indent="-266700">
              <a:buNone/>
            </a:pPr>
            <a:r>
              <a:rPr lang="en-US" sz="1800" b="1" dirty="0" smtClean="0"/>
              <a:t>Stability check in s-domain by e.g.:</a:t>
            </a:r>
          </a:p>
          <a:p>
            <a:pPr marL="361950" lvl="1" indent="-180975"/>
            <a:r>
              <a:rPr lang="en-US" sz="1600" dirty="0" smtClean="0"/>
              <a:t>Pole location (all poles in left half plane)</a:t>
            </a:r>
          </a:p>
          <a:p>
            <a:pPr marL="361950" lvl="1" indent="-180975"/>
            <a:r>
              <a:rPr lang="en-US" sz="1600" b="1" dirty="0" smtClean="0"/>
              <a:t>Bode diagram</a:t>
            </a:r>
          </a:p>
          <a:p>
            <a:pPr marL="361950" lvl="1" indent="-180975"/>
            <a:r>
              <a:rPr lang="en-US" sz="1600" b="1" dirty="0" smtClean="0"/>
              <a:t>Nyquist plot</a:t>
            </a:r>
          </a:p>
          <a:p>
            <a:pPr marL="361950" lvl="1" indent="-180975"/>
            <a:r>
              <a:rPr lang="en-US" sz="1600" dirty="0" smtClean="0"/>
              <a:t>H-infinity norm for MIMO systems</a:t>
            </a:r>
            <a:endParaRPr lang="en-US" sz="1400" dirty="0" smtClean="0"/>
          </a:p>
          <a:p>
            <a:pPr marL="0" lvl="1" indent="0">
              <a:buNone/>
            </a:pPr>
            <a:r>
              <a:rPr lang="en-US" sz="1800" dirty="0" smtClean="0"/>
              <a:t>Non-linear systems </a:t>
            </a:r>
            <a:r>
              <a:rPr lang="en-US" sz="1800" dirty="0" smtClean="0">
                <a:sym typeface="Wingdings" panose="05000000000000000000" pitchFamily="2" charset="2"/>
              </a:rPr>
              <a:t> harmonic balance</a:t>
            </a:r>
            <a:endParaRPr lang="en-US" sz="1800" dirty="0"/>
          </a:p>
        </p:txBody>
      </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184068" y="4277271"/>
            <a:ext cx="2693905" cy="2320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57944" y="1391482"/>
            <a:ext cx="2690420" cy="297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Gerade Verbindung 11"/>
          <p:cNvCxnSpPr/>
          <p:nvPr/>
        </p:nvCxnSpPr>
        <p:spPr>
          <a:xfrm>
            <a:off x="5076056" y="1808820"/>
            <a:ext cx="36004" cy="46805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6948264" y="1268760"/>
            <a:ext cx="1510093" cy="369332"/>
          </a:xfrm>
          <a:prstGeom prst="rect">
            <a:avLst/>
          </a:prstGeom>
          <a:noFill/>
        </p:spPr>
        <p:txBody>
          <a:bodyPr wrap="none" rtlCol="0">
            <a:spAutoFit/>
          </a:bodyPr>
          <a:lstStyle/>
          <a:p>
            <a:r>
              <a:rPr lang="en-US" b="1" u="sng" dirty="0" smtClean="0"/>
              <a:t>Bode diagram</a:t>
            </a:r>
            <a:endParaRPr lang="en-US" b="1" u="sng" dirty="0"/>
          </a:p>
        </p:txBody>
      </p:sp>
      <p:sp>
        <p:nvSpPr>
          <p:cNvPr id="15" name="Textfeld 14"/>
          <p:cNvSpPr txBox="1"/>
          <p:nvPr/>
        </p:nvSpPr>
        <p:spPr>
          <a:xfrm>
            <a:off x="7596336" y="1700808"/>
            <a:ext cx="1296144" cy="584775"/>
          </a:xfrm>
          <a:prstGeom prst="rect">
            <a:avLst/>
          </a:prstGeom>
          <a:noFill/>
        </p:spPr>
        <p:txBody>
          <a:bodyPr wrap="square" rtlCol="0">
            <a:spAutoFit/>
          </a:bodyPr>
          <a:lstStyle/>
          <a:p>
            <a:r>
              <a:rPr lang="en-US" sz="1600" dirty="0" smtClean="0"/>
              <a:t>Gain margin</a:t>
            </a:r>
          </a:p>
          <a:p>
            <a:r>
              <a:rPr lang="en-US" sz="1600" dirty="0" smtClean="0">
                <a:sym typeface="Wingdings" panose="05000000000000000000" pitchFamily="2" charset="2"/>
              </a:rPr>
              <a:t>(at -180 deg.)</a:t>
            </a:r>
          </a:p>
        </p:txBody>
      </p:sp>
      <p:sp>
        <p:nvSpPr>
          <p:cNvPr id="16" name="Textfeld 15"/>
          <p:cNvSpPr txBox="1"/>
          <p:nvPr/>
        </p:nvSpPr>
        <p:spPr>
          <a:xfrm>
            <a:off x="7639838" y="3107866"/>
            <a:ext cx="1305550" cy="1077218"/>
          </a:xfrm>
          <a:prstGeom prst="rect">
            <a:avLst/>
          </a:prstGeom>
          <a:noFill/>
        </p:spPr>
        <p:txBody>
          <a:bodyPr wrap="none" rtlCol="0">
            <a:spAutoFit/>
          </a:bodyPr>
          <a:lstStyle/>
          <a:p>
            <a:r>
              <a:rPr lang="en-US" sz="1600" dirty="0"/>
              <a:t>Phase margin</a:t>
            </a:r>
          </a:p>
          <a:p>
            <a:r>
              <a:rPr lang="en-US" sz="1600" dirty="0"/>
              <a:t>(at 0 dB</a:t>
            </a:r>
            <a:r>
              <a:rPr lang="en-US" sz="1600" dirty="0" smtClean="0"/>
              <a:t>)</a:t>
            </a:r>
          </a:p>
          <a:p>
            <a:endParaRPr lang="en-US" sz="1600" dirty="0"/>
          </a:p>
          <a:p>
            <a:endParaRPr lang="en-US" sz="1600" dirty="0"/>
          </a:p>
        </p:txBody>
      </p:sp>
      <p:cxnSp>
        <p:nvCxnSpPr>
          <p:cNvPr id="17" name="Gerade Verbindung 16"/>
          <p:cNvCxnSpPr/>
          <p:nvPr/>
        </p:nvCxnSpPr>
        <p:spPr>
          <a:xfrm flipH="1">
            <a:off x="5112060" y="4329100"/>
            <a:ext cx="376132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7236296" y="4376564"/>
            <a:ext cx="1351332" cy="369332"/>
          </a:xfrm>
          <a:prstGeom prst="rect">
            <a:avLst/>
          </a:prstGeom>
          <a:noFill/>
        </p:spPr>
        <p:txBody>
          <a:bodyPr wrap="none" rtlCol="0">
            <a:spAutoFit/>
          </a:bodyPr>
          <a:lstStyle/>
          <a:p>
            <a:r>
              <a:rPr lang="en-US" b="1" u="sng" dirty="0" smtClean="0"/>
              <a:t>Nyquist plot</a:t>
            </a:r>
            <a:endParaRPr lang="en-US" b="1" u="sng" dirty="0"/>
          </a:p>
        </p:txBody>
      </p:sp>
      <p:sp>
        <p:nvSpPr>
          <p:cNvPr id="21" name="Textfeld 20"/>
          <p:cNvSpPr txBox="1"/>
          <p:nvPr/>
        </p:nvSpPr>
        <p:spPr>
          <a:xfrm>
            <a:off x="7236296" y="5805264"/>
            <a:ext cx="1443395" cy="584775"/>
          </a:xfrm>
          <a:prstGeom prst="rect">
            <a:avLst/>
          </a:prstGeom>
          <a:noFill/>
        </p:spPr>
        <p:txBody>
          <a:bodyPr wrap="square" rtlCol="0">
            <a:spAutoFit/>
          </a:bodyPr>
          <a:lstStyle/>
          <a:p>
            <a:r>
              <a:rPr lang="en-US" sz="1600" b="1" i="1" dirty="0" smtClean="0"/>
              <a:t>Short: Do not encircle -1! </a:t>
            </a:r>
          </a:p>
        </p:txBody>
      </p:sp>
      <p:pic>
        <p:nvPicPr>
          <p:cNvPr id="22" name="Grafik 2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744728" y="3717032"/>
            <a:ext cx="866851" cy="187757"/>
          </a:xfrm>
          <a:prstGeom prst="rect">
            <a:avLst/>
          </a:prstGeom>
        </p:spPr>
      </p:pic>
      <p:pic>
        <p:nvPicPr>
          <p:cNvPr id="24" name="Grafik 23"/>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744728" y="2276872"/>
            <a:ext cx="906290" cy="173879"/>
          </a:xfrm>
          <a:prstGeom prst="rect">
            <a:avLst/>
          </a:prstGeom>
        </p:spPr>
      </p:pic>
      <p:sp>
        <p:nvSpPr>
          <p:cNvPr id="25" name="Textfeld 24"/>
          <p:cNvSpPr txBox="1"/>
          <p:nvPr/>
        </p:nvSpPr>
        <p:spPr>
          <a:xfrm>
            <a:off x="827584" y="6120008"/>
            <a:ext cx="3690497" cy="369332"/>
          </a:xfrm>
          <a:prstGeom prst="rect">
            <a:avLst/>
          </a:prstGeom>
          <a:noFill/>
        </p:spPr>
        <p:txBody>
          <a:bodyPr wrap="none" rtlCol="0">
            <a:spAutoFit/>
          </a:bodyPr>
          <a:lstStyle/>
          <a:p>
            <a:r>
              <a:rPr lang="en-US" b="1" dirty="0" smtClean="0">
                <a:sym typeface="Wingdings" panose="05000000000000000000" pitchFamily="2" charset="2"/>
              </a:rPr>
              <a:t> </a:t>
            </a:r>
            <a:r>
              <a:rPr lang="en-US" b="1" dirty="0" smtClean="0"/>
              <a:t>Check stability for </a:t>
            </a:r>
            <a:r>
              <a:rPr lang="en-US" b="1" i="1" dirty="0" smtClean="0"/>
              <a:t>“Gang of </a:t>
            </a:r>
            <a:r>
              <a:rPr lang="en-US" b="1" i="1" dirty="0" smtClean="0"/>
              <a:t>four”</a:t>
            </a:r>
            <a:endParaRPr lang="en-US" b="1" i="1" dirty="0"/>
          </a:p>
        </p:txBody>
      </p:sp>
      <p:sp>
        <p:nvSpPr>
          <p:cNvPr id="27" name="Foliennummernplatzhalter 26"/>
          <p:cNvSpPr>
            <a:spLocks noGrp="1"/>
          </p:cNvSpPr>
          <p:nvPr>
            <p:ph type="sldNum" sz="quarter" idx="4"/>
          </p:nvPr>
        </p:nvSpPr>
        <p:spPr/>
        <p:txBody>
          <a:bodyPr/>
          <a:lstStyle/>
          <a:p>
            <a:fld id="{BA9B540C-44DA-4F69-89C9-7C84606640D3}" type="slidenum">
              <a:rPr lang="en-US" smtClean="0"/>
              <a:pPr/>
              <a:t>42</a:t>
            </a:fld>
            <a:endParaRPr lang="en-US" dirty="0"/>
          </a:p>
        </p:txBody>
      </p:sp>
      <p:sp>
        <p:nvSpPr>
          <p:cNvPr id="29" name="Fußzeilenplatzhalter 28"/>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35" name="Grafik 3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951820" y="1988840"/>
            <a:ext cx="1881435" cy="528601"/>
          </a:xfrm>
          <a:prstGeom prst="rect">
            <a:avLst/>
          </a:prstGeom>
        </p:spPr>
      </p:pic>
      <p:sp>
        <p:nvSpPr>
          <p:cNvPr id="34" name="Textfeld 33"/>
          <p:cNvSpPr txBox="1"/>
          <p:nvPr/>
        </p:nvSpPr>
        <p:spPr>
          <a:xfrm>
            <a:off x="467544" y="1196752"/>
            <a:ext cx="4212468" cy="646331"/>
          </a:xfrm>
          <a:prstGeom prst="rect">
            <a:avLst/>
          </a:prstGeom>
          <a:noFill/>
        </p:spPr>
        <p:txBody>
          <a:bodyPr wrap="square" rtlCol="0">
            <a:spAutoFit/>
          </a:bodyPr>
          <a:lstStyle/>
          <a:p>
            <a:r>
              <a:rPr lang="en-US" b="1" dirty="0"/>
              <a:t>Stable if impulse response  absolutely </a:t>
            </a:r>
            <a:r>
              <a:rPr lang="en-US" b="1" dirty="0" err="1" smtClean="0"/>
              <a:t>integrable</a:t>
            </a:r>
            <a:r>
              <a:rPr lang="en-US" b="1" dirty="0" smtClean="0"/>
              <a:t> </a:t>
            </a:r>
            <a:r>
              <a:rPr lang="en-US" b="1" dirty="0"/>
              <a:t>and </a:t>
            </a:r>
            <a:r>
              <a:rPr lang="en-US" b="1" dirty="0" smtClean="0"/>
              <a:t>bounded</a:t>
            </a:r>
            <a:endParaRPr lang="en-US" b="1" dirty="0"/>
          </a:p>
        </p:txBody>
      </p:sp>
    </p:spTree>
    <p:extLst>
      <p:ext uri="{BB962C8B-B14F-4D97-AF65-F5344CB8AC3E}">
        <p14:creationId xmlns:p14="http://schemas.microsoft.com/office/powerpoint/2010/main" val="300141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Gang of Four</a:t>
            </a:r>
            <a:endParaRPr lang="en-US" sz="2800" dirty="0"/>
          </a:p>
        </p:txBody>
      </p:sp>
      <p:pic>
        <p:nvPicPr>
          <p:cNvPr id="5124" name="Picture 4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795" y="672333"/>
            <a:ext cx="4103197" cy="131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Grafik 5129"/>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6792" y="1952836"/>
            <a:ext cx="4859283" cy="4461285"/>
          </a:xfrm>
          <a:prstGeom prst="rect">
            <a:avLst/>
          </a:prstGeom>
        </p:spPr>
      </p:pic>
      <p:pic>
        <p:nvPicPr>
          <p:cNvPr id="5126" name="Picture 6" descr="http://www.heemels.tue.nl/content/topics/bode_m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4740" y="770781"/>
            <a:ext cx="3230722" cy="24421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7020272" y="3738543"/>
            <a:ext cx="515077" cy="369332"/>
          </a:xfrm>
          <a:prstGeom prst="rect">
            <a:avLst/>
          </a:prstGeom>
          <a:noFill/>
          <a:ln>
            <a:noFill/>
          </a:ln>
        </p:spPr>
        <p:txBody>
          <a:bodyPr wrap="none" rtlCol="0">
            <a:spAutoFit/>
          </a:bodyPr>
          <a:lstStyle/>
          <a:p>
            <a:r>
              <a:rPr lang="en-US" b="1" dirty="0" smtClean="0">
                <a:solidFill>
                  <a:schemeClr val="bg1"/>
                </a:solidFill>
              </a:rPr>
              <a:t>S(f)</a:t>
            </a:r>
            <a:endParaRPr lang="en-US" b="1" dirty="0">
              <a:solidFill>
                <a:schemeClr val="bg1"/>
              </a:solidFill>
            </a:endParaRPr>
          </a:p>
        </p:txBody>
      </p:sp>
      <p:pic>
        <p:nvPicPr>
          <p:cNvPr id="512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332731" y="3923208"/>
            <a:ext cx="3638883" cy="2654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feld 20"/>
          <p:cNvSpPr txBox="1"/>
          <p:nvPr/>
        </p:nvSpPr>
        <p:spPr>
          <a:xfrm>
            <a:off x="5976156" y="3430766"/>
            <a:ext cx="1389739"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b="1" dirty="0" smtClean="0"/>
              <a:t>Waterbed effect</a:t>
            </a:r>
            <a:endParaRPr lang="en-US" sz="1400" b="1" dirty="0"/>
          </a:p>
        </p:txBody>
      </p:sp>
      <p:cxnSp>
        <p:nvCxnSpPr>
          <p:cNvPr id="23" name="Gerade Verbindung mit Pfeil 22"/>
          <p:cNvCxnSpPr>
            <a:stCxn id="20" idx="0"/>
          </p:cNvCxnSpPr>
          <p:nvPr/>
        </p:nvCxnSpPr>
        <p:spPr>
          <a:xfrm>
            <a:off x="7277811" y="3738543"/>
            <a:ext cx="642561" cy="5545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32" name="Foliennummernplatzhalter 5131"/>
          <p:cNvSpPr>
            <a:spLocks noGrp="1"/>
          </p:cNvSpPr>
          <p:nvPr>
            <p:ph type="sldNum" sz="quarter" idx="4"/>
          </p:nvPr>
        </p:nvSpPr>
        <p:spPr/>
        <p:txBody>
          <a:bodyPr/>
          <a:lstStyle/>
          <a:p>
            <a:fld id="{BA9B540C-44DA-4F69-89C9-7C84606640D3}" type="slidenum">
              <a:rPr lang="en-US" smtClean="0"/>
              <a:pPr/>
              <a:t>43</a:t>
            </a:fld>
            <a:endParaRPr lang="en-US" dirty="0"/>
          </a:p>
        </p:txBody>
      </p:sp>
      <p:sp>
        <p:nvSpPr>
          <p:cNvPr id="5134" name="Fußzeilenplatzhalter 513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135" name="Textfeld 5134"/>
          <p:cNvSpPr txBox="1"/>
          <p:nvPr/>
        </p:nvSpPr>
        <p:spPr>
          <a:xfrm>
            <a:off x="7522550" y="3240269"/>
            <a:ext cx="1549949" cy="584775"/>
          </a:xfrm>
          <a:prstGeom prst="rect">
            <a:avLst/>
          </a:prstGeom>
          <a:noFill/>
        </p:spPr>
        <p:txBody>
          <a:bodyPr wrap="square" rtlCol="0">
            <a:spAutoFit/>
          </a:bodyPr>
          <a:lstStyle/>
          <a:p>
            <a:r>
              <a:rPr lang="en-US" sz="1600" dirty="0" smtClean="0"/>
              <a:t>Oscillations at high frequencies </a:t>
            </a:r>
            <a:endParaRPr lang="en-US" sz="1600" dirty="0"/>
          </a:p>
        </p:txBody>
      </p:sp>
      <p:cxnSp>
        <p:nvCxnSpPr>
          <p:cNvPr id="48" name="Gerade Verbindung mit Pfeil 47"/>
          <p:cNvCxnSpPr>
            <a:stCxn id="5135" idx="2"/>
          </p:cNvCxnSpPr>
          <p:nvPr/>
        </p:nvCxnSpPr>
        <p:spPr>
          <a:xfrm flipH="1">
            <a:off x="8100392" y="3825044"/>
            <a:ext cx="197133" cy="468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Gerade Verbindung mit Pfeil 51"/>
          <p:cNvCxnSpPr>
            <a:stCxn id="5135" idx="0"/>
          </p:cNvCxnSpPr>
          <p:nvPr/>
        </p:nvCxnSpPr>
        <p:spPr>
          <a:xfrm flipH="1" flipV="1">
            <a:off x="7452320" y="1448780"/>
            <a:ext cx="845205" cy="1791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41" name="Textfeld 5140"/>
          <p:cNvSpPr txBox="1"/>
          <p:nvPr/>
        </p:nvSpPr>
        <p:spPr>
          <a:xfrm rot="16200000">
            <a:off x="7446784" y="1742348"/>
            <a:ext cx="2684660" cy="369332"/>
          </a:xfrm>
          <a:prstGeom prst="rect">
            <a:avLst/>
          </a:prstGeom>
          <a:noFill/>
        </p:spPr>
        <p:txBody>
          <a:bodyPr wrap="square" rtlCol="0">
            <a:spAutoFit/>
          </a:bodyPr>
          <a:lstStyle/>
          <a:p>
            <a:r>
              <a:rPr lang="en-US" sz="900" dirty="0">
                <a:solidFill>
                  <a:schemeClr val="tx1">
                    <a:lumMod val="50000"/>
                    <a:lumOff val="50000"/>
                  </a:schemeClr>
                </a:solidFill>
              </a:rPr>
              <a:t>2005 - "Respect the Unstable," IEEE Control Systems Magazine, Vol. 23, No. 4, pp. 12-25, August 2003</a:t>
            </a:r>
            <a:r>
              <a:rPr lang="en-US" sz="900" dirty="0" smtClean="0">
                <a:solidFill>
                  <a:schemeClr val="tx1">
                    <a:lumMod val="50000"/>
                    <a:lumOff val="50000"/>
                  </a:schemeClr>
                </a:solidFill>
              </a:rPr>
              <a:t>.</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39622834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52735" y="4758153"/>
            <a:ext cx="3846041" cy="153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smtClean="0"/>
              <a:t>Types of Feedback Control</a:t>
            </a:r>
            <a:endParaRPr lang="en-US" sz="2800" dirty="0"/>
          </a:p>
        </p:txBody>
      </p:sp>
      <p:pic>
        <p:nvPicPr>
          <p:cNvPr id="3073" name="Grafik 3072"/>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34580" y="2899597"/>
            <a:ext cx="3705329" cy="1660065"/>
          </a:xfrm>
          <a:prstGeom prst="rect">
            <a:avLst/>
          </a:prstGeom>
        </p:spPr>
      </p:pic>
      <p:sp>
        <p:nvSpPr>
          <p:cNvPr id="6" name="Rechteck 5"/>
          <p:cNvSpPr/>
          <p:nvPr/>
        </p:nvSpPr>
        <p:spPr>
          <a:xfrm>
            <a:off x="1475656" y="944724"/>
            <a:ext cx="864096"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tx1"/>
                </a:solidFill>
              </a:rPr>
              <a:t>C(s)</a:t>
            </a:r>
            <a:endParaRPr lang="en-US" dirty="0">
              <a:solidFill>
                <a:schemeClr val="tx1"/>
              </a:solidFill>
            </a:endParaRPr>
          </a:p>
        </p:txBody>
      </p:sp>
      <p:sp>
        <p:nvSpPr>
          <p:cNvPr id="7" name="Rechteck 6"/>
          <p:cNvSpPr/>
          <p:nvPr/>
        </p:nvSpPr>
        <p:spPr>
          <a:xfrm>
            <a:off x="2927688" y="944724"/>
            <a:ext cx="792088"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G(s)</a:t>
            </a:r>
            <a:endParaRPr lang="en-US" dirty="0"/>
          </a:p>
        </p:txBody>
      </p:sp>
      <p:cxnSp>
        <p:nvCxnSpPr>
          <p:cNvPr id="9" name="Gerade Verbindung mit Pfeil 8"/>
          <p:cNvCxnSpPr>
            <a:stCxn id="6" idx="3"/>
            <a:endCxn id="7" idx="1"/>
          </p:cNvCxnSpPr>
          <p:nvPr/>
        </p:nvCxnSpPr>
        <p:spPr>
          <a:xfrm>
            <a:off x="2339752" y="1178750"/>
            <a:ext cx="58793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stCxn id="7" idx="3"/>
          </p:cNvCxnSpPr>
          <p:nvPr/>
        </p:nvCxnSpPr>
        <p:spPr>
          <a:xfrm>
            <a:off x="3719776" y="1178750"/>
            <a:ext cx="81622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827584" y="1106742"/>
            <a:ext cx="144016" cy="14401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5" name="Gerade Verbindung mit Pfeil 14"/>
          <p:cNvCxnSpPr>
            <a:stCxn id="13" idx="6"/>
            <a:endCxn id="6" idx="1"/>
          </p:cNvCxnSpPr>
          <p:nvPr/>
        </p:nvCxnSpPr>
        <p:spPr>
          <a:xfrm>
            <a:off x="971600" y="1178750"/>
            <a:ext cx="50405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endCxn id="13" idx="2"/>
          </p:cNvCxnSpPr>
          <p:nvPr/>
        </p:nvCxnSpPr>
        <p:spPr>
          <a:xfrm>
            <a:off x="323528" y="1178750"/>
            <a:ext cx="50405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4127886" y="1178750"/>
            <a:ext cx="0" cy="5940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899592" y="1772816"/>
            <a:ext cx="32282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endCxn id="13" idx="4"/>
          </p:cNvCxnSpPr>
          <p:nvPr/>
        </p:nvCxnSpPr>
        <p:spPr>
          <a:xfrm flipV="1">
            <a:off x="899592" y="1250758"/>
            <a:ext cx="0" cy="5220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971600" y="1340768"/>
            <a:ext cx="14401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215516" y="827420"/>
            <a:ext cx="482824" cy="369332"/>
          </a:xfrm>
          <a:prstGeom prst="rect">
            <a:avLst/>
          </a:prstGeom>
          <a:noFill/>
        </p:spPr>
        <p:txBody>
          <a:bodyPr wrap="none" rtlCol="0">
            <a:spAutoFit/>
          </a:bodyPr>
          <a:lstStyle/>
          <a:p>
            <a:r>
              <a:rPr lang="en-US" dirty="0" smtClean="0"/>
              <a:t>r(t)</a:t>
            </a:r>
            <a:endParaRPr lang="en-US" dirty="0"/>
          </a:p>
        </p:txBody>
      </p:sp>
      <p:sp>
        <p:nvSpPr>
          <p:cNvPr id="28" name="Textfeld 27"/>
          <p:cNvSpPr txBox="1"/>
          <p:nvPr/>
        </p:nvSpPr>
        <p:spPr>
          <a:xfrm>
            <a:off x="3886474" y="827420"/>
            <a:ext cx="506870" cy="369332"/>
          </a:xfrm>
          <a:prstGeom prst="rect">
            <a:avLst/>
          </a:prstGeom>
          <a:noFill/>
        </p:spPr>
        <p:txBody>
          <a:bodyPr wrap="none" rtlCol="0">
            <a:spAutoFit/>
          </a:bodyPr>
          <a:lstStyle/>
          <a:p>
            <a:r>
              <a:rPr lang="en-US" dirty="0" smtClean="0"/>
              <a:t>y(t)</a:t>
            </a:r>
            <a:endParaRPr lang="en-US" dirty="0"/>
          </a:p>
        </p:txBody>
      </p:sp>
      <p:sp>
        <p:nvSpPr>
          <p:cNvPr id="29" name="Textfeld 28"/>
          <p:cNvSpPr txBox="1"/>
          <p:nvPr/>
        </p:nvSpPr>
        <p:spPr>
          <a:xfrm>
            <a:off x="942980" y="827420"/>
            <a:ext cx="518091" cy="369332"/>
          </a:xfrm>
          <a:prstGeom prst="rect">
            <a:avLst/>
          </a:prstGeom>
          <a:noFill/>
        </p:spPr>
        <p:txBody>
          <a:bodyPr wrap="none" rtlCol="0">
            <a:spAutoFit/>
          </a:bodyPr>
          <a:lstStyle/>
          <a:p>
            <a:r>
              <a:rPr lang="en-US" dirty="0" smtClean="0"/>
              <a:t>e(t)</a:t>
            </a:r>
            <a:endParaRPr lang="en-US" dirty="0"/>
          </a:p>
        </p:txBody>
      </p:sp>
      <p:sp>
        <p:nvSpPr>
          <p:cNvPr id="30" name="Textfeld 29"/>
          <p:cNvSpPr txBox="1"/>
          <p:nvPr/>
        </p:nvSpPr>
        <p:spPr>
          <a:xfrm>
            <a:off x="2375756" y="836712"/>
            <a:ext cx="524503" cy="369332"/>
          </a:xfrm>
          <a:prstGeom prst="rect">
            <a:avLst/>
          </a:prstGeom>
          <a:noFill/>
        </p:spPr>
        <p:txBody>
          <a:bodyPr wrap="none" rtlCol="0">
            <a:spAutoFit/>
          </a:bodyPr>
          <a:lstStyle/>
          <a:p>
            <a:r>
              <a:rPr lang="en-US" dirty="0" smtClean="0"/>
              <a:t>u(t)</a:t>
            </a:r>
            <a:endParaRPr lang="en-US" dirty="0"/>
          </a:p>
        </p:txBody>
      </p:sp>
      <p:sp>
        <p:nvSpPr>
          <p:cNvPr id="3102" name="Textfeld 3101"/>
          <p:cNvSpPr txBox="1"/>
          <p:nvPr/>
        </p:nvSpPr>
        <p:spPr>
          <a:xfrm>
            <a:off x="287524" y="1871536"/>
            <a:ext cx="3084114" cy="923330"/>
          </a:xfrm>
          <a:prstGeom prst="rect">
            <a:avLst/>
          </a:prstGeom>
          <a:noFill/>
        </p:spPr>
        <p:txBody>
          <a:bodyPr wrap="none" rtlCol="0">
            <a:spAutoFit/>
          </a:bodyPr>
          <a:lstStyle/>
          <a:p>
            <a:r>
              <a:rPr lang="en-US" b="1" u="sng" dirty="0" smtClean="0"/>
              <a:t>Classical FB Control</a:t>
            </a:r>
          </a:p>
          <a:p>
            <a:pPr marL="285750" indent="-285750">
              <a:buFont typeface="Arial" panose="020B0604020202020204" pitchFamily="34" charset="0"/>
              <a:buChar char="•"/>
            </a:pPr>
            <a:r>
              <a:rPr lang="en-US" dirty="0" smtClean="0"/>
              <a:t>Frequency </a:t>
            </a:r>
            <a:r>
              <a:rPr lang="en-US" dirty="0"/>
              <a:t>domain </a:t>
            </a:r>
            <a:r>
              <a:rPr lang="en-US" dirty="0" smtClean="0"/>
              <a:t>analysis</a:t>
            </a:r>
          </a:p>
          <a:p>
            <a:r>
              <a:rPr lang="en-US" dirty="0" smtClean="0">
                <a:sym typeface="Wingdings" panose="05000000000000000000" pitchFamily="2" charset="2"/>
              </a:rPr>
              <a:t> Bode Diagram, Nyquist Plot </a:t>
            </a:r>
            <a:endParaRPr lang="en-US" dirty="0"/>
          </a:p>
        </p:txBody>
      </p:sp>
      <p:sp>
        <p:nvSpPr>
          <p:cNvPr id="71" name="Textfeld 70"/>
          <p:cNvSpPr txBox="1"/>
          <p:nvPr/>
        </p:nvSpPr>
        <p:spPr>
          <a:xfrm>
            <a:off x="5112060" y="809418"/>
            <a:ext cx="3916728" cy="2031325"/>
          </a:xfrm>
          <a:prstGeom prst="rect">
            <a:avLst/>
          </a:prstGeom>
          <a:noFill/>
        </p:spPr>
        <p:txBody>
          <a:bodyPr wrap="square" rtlCol="0">
            <a:spAutoFit/>
          </a:bodyPr>
          <a:lstStyle/>
          <a:p>
            <a:r>
              <a:rPr lang="en-US" b="1" u="sng" dirty="0" smtClean="0"/>
              <a:t>Modern FB Control</a:t>
            </a:r>
          </a:p>
          <a:p>
            <a:pPr marL="285750" indent="-285750">
              <a:buFont typeface="Arial" panose="020B0604020202020204" pitchFamily="34" charset="0"/>
              <a:buChar char="•"/>
            </a:pPr>
            <a:r>
              <a:rPr lang="en-US" dirty="0" smtClean="0"/>
              <a:t>Time domain analysis</a:t>
            </a:r>
          </a:p>
          <a:p>
            <a:pPr marL="285750" indent="-285750">
              <a:buFont typeface="Wingdings"/>
              <a:buChar char="à"/>
            </a:pPr>
            <a:r>
              <a:rPr lang="en-US" dirty="0" smtClean="0">
                <a:sym typeface="Wingdings" panose="05000000000000000000" pitchFamily="2" charset="2"/>
              </a:rPr>
              <a:t>State space representation</a:t>
            </a:r>
          </a:p>
          <a:p>
            <a:pPr marL="285750" indent="-285750">
              <a:buFont typeface="Wingdings"/>
              <a:buChar char="à"/>
            </a:pPr>
            <a:endParaRPr lang="en-US" dirty="0">
              <a:sym typeface="Wingdings" panose="05000000000000000000" pitchFamily="2" charset="2"/>
            </a:endParaRPr>
          </a:p>
          <a:p>
            <a:pPr marL="285750" indent="-285750">
              <a:buFont typeface="Wingdings"/>
              <a:buChar char="à"/>
            </a:pPr>
            <a:endParaRPr lang="en-US" dirty="0" smtClean="0">
              <a:sym typeface="Wingdings" panose="05000000000000000000" pitchFamily="2" charset="2"/>
            </a:endParaRPr>
          </a:p>
          <a:p>
            <a:pPr marL="285750" indent="-285750">
              <a:buFont typeface="Wingdings"/>
              <a:buChar char="à"/>
            </a:pPr>
            <a:endParaRPr lang="en-US" dirty="0">
              <a:sym typeface="Wingdings" panose="05000000000000000000" pitchFamily="2" charset="2"/>
            </a:endParaRPr>
          </a:p>
          <a:p>
            <a:pPr marL="285750" indent="-285750">
              <a:buFont typeface="Wingdings"/>
              <a:buChar char="à"/>
            </a:pPr>
            <a:endParaRPr lang="en-US" dirty="0" smtClean="0">
              <a:sym typeface="Wingdings" panose="05000000000000000000" pitchFamily="2" charset="2"/>
            </a:endParaRPr>
          </a:p>
        </p:txBody>
      </p:sp>
      <p:pic>
        <p:nvPicPr>
          <p:cNvPr id="3103" name="Grafik 310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048121" y="1772816"/>
            <a:ext cx="1864157" cy="505968"/>
          </a:xfrm>
          <a:prstGeom prst="rect">
            <a:avLst/>
          </a:prstGeom>
        </p:spPr>
      </p:pic>
      <p:sp>
        <p:nvSpPr>
          <p:cNvPr id="32" name="Textfeld 31"/>
          <p:cNvSpPr txBox="1"/>
          <p:nvPr/>
        </p:nvSpPr>
        <p:spPr>
          <a:xfrm>
            <a:off x="5112060" y="2438890"/>
            <a:ext cx="3916728" cy="1477328"/>
          </a:xfrm>
          <a:prstGeom prst="rect">
            <a:avLst/>
          </a:prstGeom>
          <a:noFill/>
        </p:spPr>
        <p:txBody>
          <a:bodyPr wrap="square" rtlCol="0">
            <a:spAutoFit/>
          </a:bodyPr>
          <a:lstStyle/>
          <a:p>
            <a:pPr marL="285750" indent="-285750">
              <a:buFont typeface="Wingdings"/>
              <a:buChar char="à"/>
            </a:pPr>
            <a:r>
              <a:rPr lang="en-US" dirty="0">
                <a:sym typeface="Wingdings" panose="05000000000000000000" pitchFamily="2" charset="2"/>
              </a:rPr>
              <a:t>Linear-quadratic regulator (LQR) </a:t>
            </a:r>
            <a:r>
              <a:rPr lang="en-US" dirty="0" smtClean="0">
                <a:sym typeface="Wingdings" panose="05000000000000000000" pitchFamily="2" charset="2"/>
              </a:rPr>
              <a:t>etc.</a:t>
            </a:r>
            <a:endParaRPr lang="en-US" dirty="0" smtClean="0"/>
          </a:p>
          <a:p>
            <a:endParaRPr lang="en-US" dirty="0"/>
          </a:p>
          <a:p>
            <a:pPr marL="285750" indent="-285750">
              <a:buFont typeface="Wingdings"/>
              <a:buChar char="à"/>
            </a:pPr>
            <a:r>
              <a:rPr lang="en-US" dirty="0" smtClean="0">
                <a:sym typeface="Wingdings" panose="05000000000000000000" pitchFamily="2" charset="2"/>
              </a:rPr>
              <a:t>H-infinity optimization by shaping the sensitivity and complementary sensitivity function</a:t>
            </a:r>
          </a:p>
        </p:txBody>
      </p:sp>
      <p:pic>
        <p:nvPicPr>
          <p:cNvPr id="33" name="Grafik 32"/>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442459" y="2798930"/>
            <a:ext cx="1427683" cy="202387"/>
          </a:xfrm>
          <a:prstGeom prst="rect">
            <a:avLst/>
          </a:prstGeom>
        </p:spPr>
      </p:pic>
      <p:pic>
        <p:nvPicPr>
          <p:cNvPr id="3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81215" y="3843046"/>
            <a:ext cx="3775261" cy="186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0091" y="5721680"/>
            <a:ext cx="3291343" cy="76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Foliennummernplatzhalter 41"/>
          <p:cNvSpPr>
            <a:spLocks noGrp="1"/>
          </p:cNvSpPr>
          <p:nvPr>
            <p:ph type="sldNum" sz="quarter" idx="4"/>
          </p:nvPr>
        </p:nvSpPr>
        <p:spPr/>
        <p:txBody>
          <a:bodyPr/>
          <a:lstStyle/>
          <a:p>
            <a:fld id="{BA9B540C-44DA-4F69-89C9-7C84606640D3}" type="slidenum">
              <a:rPr lang="en-US" smtClean="0"/>
              <a:pPr/>
              <a:t>44</a:t>
            </a:fld>
            <a:endParaRPr lang="en-US" dirty="0"/>
          </a:p>
        </p:txBody>
      </p:sp>
      <p:sp>
        <p:nvSpPr>
          <p:cNvPr id="44" name="Fußzeilenplatzhalter 43"/>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6977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5. Examples</a:t>
            </a:r>
            <a:endParaRPr lang="en-US" sz="2800" dirty="0"/>
          </a:p>
        </p:txBody>
      </p:sp>
      <p:sp>
        <p:nvSpPr>
          <p:cNvPr id="3" name="Inhaltsplatzhalter 2"/>
          <p:cNvSpPr>
            <a:spLocks noGrp="1"/>
          </p:cNvSpPr>
          <p:nvPr>
            <p:ph idx="1"/>
          </p:nvPr>
        </p:nvSpPr>
        <p:spPr/>
        <p:txBody>
          <a:bodyPr>
            <a:normAutofit/>
          </a:bodyPr>
          <a:lstStyle/>
          <a:p>
            <a:r>
              <a:rPr lang="en-US" b="1" dirty="0" smtClean="0"/>
              <a:t>RF field feedback loop </a:t>
            </a:r>
            <a:endParaRPr lang="en-US" b="1" dirty="0" smtClean="0"/>
          </a:p>
          <a:p>
            <a:pPr lvl="1"/>
            <a:r>
              <a:rPr lang="en-US" dirty="0" smtClean="0"/>
              <a:t>SRF accelerating module</a:t>
            </a:r>
          </a:p>
          <a:p>
            <a:pPr lvl="1"/>
            <a:r>
              <a:rPr lang="en-US" dirty="0"/>
              <a:t>Difference SRF and NRF </a:t>
            </a:r>
            <a:r>
              <a:rPr lang="en-US" dirty="0" smtClean="0"/>
              <a:t>regulation</a:t>
            </a:r>
            <a:endParaRPr lang="en-US" b="1" dirty="0" smtClean="0"/>
          </a:p>
          <a:p>
            <a:pPr lvl="1"/>
            <a:r>
              <a:rPr lang="en-US" dirty="0" smtClean="0"/>
              <a:t>NRF accelerating module</a:t>
            </a:r>
            <a:endParaRPr lang="en-US" dirty="0" smtClean="0"/>
          </a:p>
          <a:p>
            <a:r>
              <a:rPr lang="en-US" dirty="0" err="1" smtClean="0"/>
              <a:t>Microphonics</a:t>
            </a:r>
            <a:r>
              <a:rPr lang="en-US" dirty="0" smtClean="0"/>
              <a:t> suppression</a:t>
            </a:r>
          </a:p>
          <a:p>
            <a:r>
              <a:rPr lang="en-US" dirty="0"/>
              <a:t>Disturbance rejection </a:t>
            </a:r>
          </a:p>
          <a:p>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45</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20" name="Textfeld 19"/>
          <p:cNvSpPr txBox="1"/>
          <p:nvPr/>
        </p:nvSpPr>
        <p:spPr>
          <a:xfrm>
            <a:off x="935596" y="5734997"/>
            <a:ext cx="1170513" cy="646331"/>
          </a:xfrm>
          <a:prstGeom prst="rect">
            <a:avLst/>
          </a:prstGeom>
          <a:noFill/>
        </p:spPr>
        <p:txBody>
          <a:bodyPr wrap="none" rtlCol="0">
            <a:spAutoFit/>
          </a:bodyPr>
          <a:lstStyle/>
          <a:p>
            <a:r>
              <a:rPr lang="en-US" dirty="0" smtClean="0"/>
              <a:t>Analog FB </a:t>
            </a:r>
          </a:p>
          <a:p>
            <a:r>
              <a:rPr lang="en-US" dirty="0" smtClean="0"/>
              <a:t>schemes</a:t>
            </a:r>
            <a:endParaRPr lang="en-US" dirty="0"/>
          </a:p>
        </p:txBody>
      </p:sp>
      <p:sp>
        <p:nvSpPr>
          <p:cNvPr id="22" name="Textfeld 21"/>
          <p:cNvSpPr txBox="1"/>
          <p:nvPr/>
        </p:nvSpPr>
        <p:spPr>
          <a:xfrm>
            <a:off x="2267744" y="5913276"/>
            <a:ext cx="1773919" cy="523220"/>
          </a:xfrm>
          <a:prstGeom prst="rect">
            <a:avLst/>
          </a:prstGeom>
          <a:noFill/>
        </p:spPr>
        <p:txBody>
          <a:bodyPr wrap="square" rtlCol="0">
            <a:spAutoFit/>
          </a:bodyPr>
          <a:lstStyle/>
          <a:p>
            <a:r>
              <a:rPr lang="en-US" sz="1400" i="1" dirty="0" smtClean="0"/>
              <a:t>Processing delay and system bandwidth</a:t>
            </a:r>
            <a:endParaRPr lang="en-US" sz="1400" i="1" dirty="0"/>
          </a:p>
        </p:txBody>
      </p:sp>
      <p:sp>
        <p:nvSpPr>
          <p:cNvPr id="26" name="Textfeld 25"/>
          <p:cNvSpPr txBox="1"/>
          <p:nvPr/>
        </p:nvSpPr>
        <p:spPr>
          <a:xfrm>
            <a:off x="3563888" y="5702511"/>
            <a:ext cx="2883084" cy="369332"/>
          </a:xfrm>
          <a:prstGeom prst="rect">
            <a:avLst/>
          </a:prstGeom>
          <a:noFill/>
        </p:spPr>
        <p:txBody>
          <a:bodyPr wrap="square" rtlCol="0">
            <a:spAutoFit/>
          </a:bodyPr>
          <a:lstStyle/>
          <a:p>
            <a:pPr algn="ctr"/>
            <a:r>
              <a:rPr lang="en-US" dirty="0" smtClean="0"/>
              <a:t>Digital FB schemes</a:t>
            </a:r>
            <a:endParaRPr lang="en-US" dirty="0"/>
          </a:p>
        </p:txBody>
      </p:sp>
      <p:cxnSp>
        <p:nvCxnSpPr>
          <p:cNvPr id="28" name="Gerade Verbindung mit Pfeil 27"/>
          <p:cNvCxnSpPr/>
          <p:nvPr/>
        </p:nvCxnSpPr>
        <p:spPr>
          <a:xfrm flipH="1" flipV="1">
            <a:off x="2106109" y="5629858"/>
            <a:ext cx="485671" cy="260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Geschweifte Klammer rechts 45"/>
          <p:cNvSpPr/>
          <p:nvPr/>
        </p:nvSpPr>
        <p:spPr>
          <a:xfrm>
            <a:off x="5688124" y="1268760"/>
            <a:ext cx="180020" cy="126014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Geschweifte Klammer rechts 46"/>
          <p:cNvSpPr/>
          <p:nvPr/>
        </p:nvSpPr>
        <p:spPr>
          <a:xfrm>
            <a:off x="5682269" y="2669423"/>
            <a:ext cx="180020" cy="90359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feld 47"/>
          <p:cNvSpPr txBox="1"/>
          <p:nvPr/>
        </p:nvSpPr>
        <p:spPr>
          <a:xfrm>
            <a:off x="5976156" y="1714164"/>
            <a:ext cx="1829347" cy="400110"/>
          </a:xfrm>
          <a:prstGeom prst="rect">
            <a:avLst/>
          </a:prstGeom>
          <a:noFill/>
        </p:spPr>
        <p:txBody>
          <a:bodyPr wrap="none" rtlCol="0">
            <a:spAutoFit/>
          </a:bodyPr>
          <a:lstStyle/>
          <a:p>
            <a:r>
              <a:rPr lang="en-US" sz="2000" dirty="0" smtClean="0"/>
              <a:t>Short Pulse (SP)</a:t>
            </a:r>
            <a:endParaRPr lang="en-US" sz="1600" dirty="0"/>
          </a:p>
        </p:txBody>
      </p:sp>
      <p:sp>
        <p:nvSpPr>
          <p:cNvPr id="49" name="Textfeld 48"/>
          <p:cNvSpPr txBox="1"/>
          <p:nvPr/>
        </p:nvSpPr>
        <p:spPr>
          <a:xfrm>
            <a:off x="5972890" y="2936553"/>
            <a:ext cx="2588786" cy="400110"/>
          </a:xfrm>
          <a:prstGeom prst="rect">
            <a:avLst/>
          </a:prstGeom>
          <a:noFill/>
        </p:spPr>
        <p:txBody>
          <a:bodyPr wrap="none" rtlCol="0">
            <a:spAutoFit/>
          </a:bodyPr>
          <a:lstStyle/>
          <a:p>
            <a:r>
              <a:rPr lang="en-US" sz="2000" dirty="0"/>
              <a:t>Continuous Wave </a:t>
            </a:r>
            <a:r>
              <a:rPr lang="en-US" sz="2000" dirty="0" smtClean="0"/>
              <a:t>(CW)</a:t>
            </a:r>
            <a:endParaRPr lang="en-US" sz="2000" dirty="0"/>
          </a:p>
        </p:txBody>
      </p:sp>
      <p:cxnSp>
        <p:nvCxnSpPr>
          <p:cNvPr id="50" name="Gerade Verbindung mit Pfeil 49"/>
          <p:cNvCxnSpPr/>
          <p:nvPr/>
        </p:nvCxnSpPr>
        <p:spPr>
          <a:xfrm>
            <a:off x="1027105" y="4906905"/>
            <a:ext cx="678525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7515102" y="5014917"/>
            <a:ext cx="513282" cy="369332"/>
          </a:xfrm>
          <a:prstGeom prst="rect">
            <a:avLst/>
          </a:prstGeom>
          <a:noFill/>
        </p:spPr>
        <p:txBody>
          <a:bodyPr wrap="none" rtlCol="0">
            <a:spAutoFit/>
          </a:bodyPr>
          <a:lstStyle/>
          <a:p>
            <a:r>
              <a:rPr lang="en-US" dirty="0" smtClean="0"/>
              <a:t>CW</a:t>
            </a:r>
            <a:endParaRPr lang="en-US" dirty="0"/>
          </a:p>
        </p:txBody>
      </p:sp>
      <p:sp>
        <p:nvSpPr>
          <p:cNvPr id="52" name="Textfeld 51"/>
          <p:cNvSpPr txBox="1"/>
          <p:nvPr/>
        </p:nvSpPr>
        <p:spPr>
          <a:xfrm>
            <a:off x="3154802" y="5014917"/>
            <a:ext cx="409086" cy="369332"/>
          </a:xfrm>
          <a:prstGeom prst="rect">
            <a:avLst/>
          </a:prstGeom>
          <a:noFill/>
        </p:spPr>
        <p:txBody>
          <a:bodyPr wrap="none" rtlCol="0">
            <a:spAutoFit/>
          </a:bodyPr>
          <a:lstStyle/>
          <a:p>
            <a:r>
              <a:rPr lang="en-US" dirty="0" smtClean="0"/>
              <a:t>SP</a:t>
            </a:r>
            <a:endParaRPr lang="en-US" dirty="0"/>
          </a:p>
        </p:txBody>
      </p:sp>
      <p:sp>
        <p:nvSpPr>
          <p:cNvPr id="53" name="Textfeld 52"/>
          <p:cNvSpPr txBox="1"/>
          <p:nvPr/>
        </p:nvSpPr>
        <p:spPr>
          <a:xfrm>
            <a:off x="4927012" y="5014917"/>
            <a:ext cx="401072" cy="369332"/>
          </a:xfrm>
          <a:prstGeom prst="rect">
            <a:avLst/>
          </a:prstGeom>
          <a:noFill/>
        </p:spPr>
        <p:txBody>
          <a:bodyPr wrap="none" rtlCol="0">
            <a:spAutoFit/>
          </a:bodyPr>
          <a:lstStyle/>
          <a:p>
            <a:r>
              <a:rPr lang="en-US" dirty="0" smtClean="0"/>
              <a:t>LP</a:t>
            </a:r>
            <a:endParaRPr lang="en-US" dirty="0"/>
          </a:p>
        </p:txBody>
      </p:sp>
      <p:sp>
        <p:nvSpPr>
          <p:cNvPr id="54" name="Textfeld 53"/>
          <p:cNvSpPr txBox="1"/>
          <p:nvPr/>
        </p:nvSpPr>
        <p:spPr>
          <a:xfrm>
            <a:off x="1783189" y="5014917"/>
            <a:ext cx="609462" cy="369332"/>
          </a:xfrm>
          <a:prstGeom prst="rect">
            <a:avLst/>
          </a:prstGeom>
          <a:noFill/>
        </p:spPr>
        <p:txBody>
          <a:bodyPr wrap="none" rtlCol="0">
            <a:spAutoFit/>
          </a:bodyPr>
          <a:lstStyle/>
          <a:p>
            <a:r>
              <a:rPr lang="en-US" dirty="0" smtClean="0"/>
              <a:t>USP </a:t>
            </a:r>
          </a:p>
        </p:txBody>
      </p:sp>
      <p:cxnSp>
        <p:nvCxnSpPr>
          <p:cNvPr id="55" name="Gerade Verbindung 54"/>
          <p:cNvCxnSpPr/>
          <p:nvPr/>
        </p:nvCxnSpPr>
        <p:spPr>
          <a:xfrm>
            <a:off x="2051720"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a:off x="3347864"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a:off x="5148064"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 name="Textfeld 57"/>
          <p:cNvSpPr txBox="1"/>
          <p:nvPr/>
        </p:nvSpPr>
        <p:spPr>
          <a:xfrm>
            <a:off x="755576" y="3969060"/>
            <a:ext cx="1985672" cy="369332"/>
          </a:xfrm>
          <a:prstGeom prst="rect">
            <a:avLst/>
          </a:prstGeom>
          <a:noFill/>
        </p:spPr>
        <p:txBody>
          <a:bodyPr wrap="none" rtlCol="0">
            <a:spAutoFit/>
          </a:bodyPr>
          <a:lstStyle/>
          <a:p>
            <a:r>
              <a:rPr lang="en-US" b="1" dirty="0" smtClean="0">
                <a:solidFill>
                  <a:srgbClr val="00589C"/>
                </a:solidFill>
              </a:rPr>
              <a:t>Mode of operation</a:t>
            </a:r>
            <a:endParaRPr lang="en-US" b="1" dirty="0">
              <a:solidFill>
                <a:srgbClr val="00589C"/>
              </a:solidFill>
            </a:endParaRPr>
          </a:p>
        </p:txBody>
      </p:sp>
      <p:cxnSp>
        <p:nvCxnSpPr>
          <p:cNvPr id="59" name="Gerade Verbindung 58"/>
          <p:cNvCxnSpPr/>
          <p:nvPr/>
        </p:nvCxnSpPr>
        <p:spPr>
          <a:xfrm>
            <a:off x="1007604"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Textfeld 59"/>
          <p:cNvSpPr txBox="1"/>
          <p:nvPr/>
        </p:nvSpPr>
        <p:spPr>
          <a:xfrm>
            <a:off x="747857" y="5014917"/>
            <a:ext cx="475771" cy="369332"/>
          </a:xfrm>
          <a:prstGeom prst="rect">
            <a:avLst/>
          </a:prstGeom>
          <a:noFill/>
        </p:spPr>
        <p:txBody>
          <a:bodyPr wrap="none" rtlCol="0">
            <a:spAutoFit/>
          </a:bodyPr>
          <a:lstStyle/>
          <a:p>
            <a:r>
              <a:rPr lang="en-US" dirty="0" smtClean="0"/>
              <a:t>Off</a:t>
            </a:r>
            <a:endParaRPr lang="en-US" dirty="0"/>
          </a:p>
        </p:txBody>
      </p:sp>
      <p:sp>
        <p:nvSpPr>
          <p:cNvPr id="61" name="Geschweifte Klammer rechts 60"/>
          <p:cNvSpPr/>
          <p:nvPr/>
        </p:nvSpPr>
        <p:spPr>
          <a:xfrm rot="16200000" flipH="1">
            <a:off x="4857728" y="2567214"/>
            <a:ext cx="256641" cy="586865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Geschweifte Klammer rechts 61"/>
          <p:cNvSpPr/>
          <p:nvPr/>
        </p:nvSpPr>
        <p:spPr>
          <a:xfrm rot="16200000" flipH="1">
            <a:off x="1401343" y="4979479"/>
            <a:ext cx="256641" cy="104411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3" name="Grafik 62"/>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903855" y="4620747"/>
            <a:ext cx="291881" cy="181293"/>
          </a:xfrm>
          <a:prstGeom prst="rect">
            <a:avLst/>
          </a:prstGeom>
        </p:spPr>
      </p:pic>
      <p:pic>
        <p:nvPicPr>
          <p:cNvPr id="64" name="Grafik 63"/>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095773" y="4614180"/>
            <a:ext cx="504119" cy="182140"/>
          </a:xfrm>
          <a:prstGeom prst="rect">
            <a:avLst/>
          </a:prstGeom>
        </p:spPr>
      </p:pic>
      <p:pic>
        <p:nvPicPr>
          <p:cNvPr id="65" name="Grafik 6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905352" y="4620748"/>
            <a:ext cx="458736" cy="142219"/>
          </a:xfrm>
          <a:prstGeom prst="rect">
            <a:avLst/>
          </a:prstGeom>
        </p:spPr>
      </p:pic>
      <p:pic>
        <p:nvPicPr>
          <p:cNvPr id="66" name="Grafik 65"/>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7666832" y="4620748"/>
            <a:ext cx="181532" cy="94813"/>
          </a:xfrm>
          <a:prstGeom prst="rect">
            <a:avLst/>
          </a:prstGeom>
        </p:spPr>
      </p:pic>
      <p:pic>
        <p:nvPicPr>
          <p:cNvPr id="67" name="Grafik 66"/>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956522" y="4614180"/>
            <a:ext cx="87086" cy="142220"/>
          </a:xfrm>
          <a:prstGeom prst="rect">
            <a:avLst/>
          </a:prstGeom>
        </p:spPr>
      </p:pic>
    </p:spTree>
    <p:extLst>
      <p:ext uri="{BB962C8B-B14F-4D97-AF65-F5344CB8AC3E}">
        <p14:creationId xmlns:p14="http://schemas.microsoft.com/office/powerpoint/2010/main" val="62855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5. Examples</a:t>
            </a:r>
            <a:endParaRPr lang="en-US" sz="2800" dirty="0"/>
          </a:p>
        </p:txBody>
      </p:sp>
      <p:sp>
        <p:nvSpPr>
          <p:cNvPr id="3" name="Inhaltsplatzhalter 2"/>
          <p:cNvSpPr>
            <a:spLocks noGrp="1"/>
          </p:cNvSpPr>
          <p:nvPr>
            <p:ph idx="1"/>
          </p:nvPr>
        </p:nvSpPr>
        <p:spPr/>
        <p:txBody>
          <a:bodyPr/>
          <a:lstStyle/>
          <a:p>
            <a:r>
              <a:rPr lang="en-US" b="1" dirty="0" smtClean="0"/>
              <a:t>RF field feedback loop </a:t>
            </a:r>
            <a:endParaRPr lang="en-US" b="1" dirty="0" smtClean="0"/>
          </a:p>
          <a:p>
            <a:pPr lvl="1"/>
            <a:r>
              <a:rPr lang="en-US" b="1" dirty="0" smtClean="0">
                <a:solidFill>
                  <a:srgbClr val="F28E00"/>
                </a:solidFill>
              </a:rPr>
              <a:t>SRF accelerating module</a:t>
            </a:r>
          </a:p>
          <a:p>
            <a:pPr lvl="1"/>
            <a:r>
              <a:rPr lang="en-US" dirty="0"/>
              <a:t>Difference SRF and NRF </a:t>
            </a:r>
            <a:r>
              <a:rPr lang="en-US" dirty="0" smtClean="0"/>
              <a:t>regulation</a:t>
            </a:r>
            <a:endParaRPr lang="en-US" b="1" dirty="0" smtClean="0"/>
          </a:p>
          <a:p>
            <a:pPr lvl="1"/>
            <a:r>
              <a:rPr lang="en-US" dirty="0" smtClean="0"/>
              <a:t>NRF accelerating module</a:t>
            </a:r>
            <a:endParaRPr lang="en-US" dirty="0" smtClean="0"/>
          </a:p>
          <a:p>
            <a:r>
              <a:rPr lang="en-US" dirty="0" err="1" smtClean="0"/>
              <a:t>Microphonics</a:t>
            </a:r>
            <a:r>
              <a:rPr lang="en-US" dirty="0" smtClean="0"/>
              <a:t> suppression</a:t>
            </a:r>
          </a:p>
          <a:p>
            <a:r>
              <a:rPr lang="en-US" dirty="0"/>
              <a:t>Disturbance rejection </a:t>
            </a:r>
          </a:p>
          <a:p>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46</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cxnSp>
        <p:nvCxnSpPr>
          <p:cNvPr id="6" name="Gerade Verbindung mit Pfeil 5"/>
          <p:cNvCxnSpPr/>
          <p:nvPr/>
        </p:nvCxnSpPr>
        <p:spPr>
          <a:xfrm>
            <a:off x="1027105" y="4906905"/>
            <a:ext cx="678525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7515102" y="5014917"/>
            <a:ext cx="513282" cy="369332"/>
          </a:xfrm>
          <a:prstGeom prst="rect">
            <a:avLst/>
          </a:prstGeom>
          <a:noFill/>
        </p:spPr>
        <p:txBody>
          <a:bodyPr wrap="none" rtlCol="0">
            <a:spAutoFit/>
          </a:bodyPr>
          <a:lstStyle/>
          <a:p>
            <a:r>
              <a:rPr lang="en-US" dirty="0" smtClean="0"/>
              <a:t>CW</a:t>
            </a:r>
            <a:endParaRPr lang="en-US" dirty="0"/>
          </a:p>
        </p:txBody>
      </p:sp>
      <p:sp>
        <p:nvSpPr>
          <p:cNvPr id="9" name="Textfeld 8"/>
          <p:cNvSpPr txBox="1"/>
          <p:nvPr/>
        </p:nvSpPr>
        <p:spPr>
          <a:xfrm>
            <a:off x="3154802" y="5014917"/>
            <a:ext cx="409086" cy="369332"/>
          </a:xfrm>
          <a:prstGeom prst="rect">
            <a:avLst/>
          </a:prstGeom>
          <a:noFill/>
        </p:spPr>
        <p:txBody>
          <a:bodyPr wrap="none" rtlCol="0">
            <a:spAutoFit/>
          </a:bodyPr>
          <a:lstStyle/>
          <a:p>
            <a:r>
              <a:rPr lang="en-US" dirty="0" smtClean="0"/>
              <a:t>SP</a:t>
            </a:r>
            <a:endParaRPr lang="en-US" dirty="0"/>
          </a:p>
        </p:txBody>
      </p:sp>
      <p:sp>
        <p:nvSpPr>
          <p:cNvPr id="10" name="Textfeld 9"/>
          <p:cNvSpPr txBox="1"/>
          <p:nvPr/>
        </p:nvSpPr>
        <p:spPr>
          <a:xfrm>
            <a:off x="4927012" y="5014917"/>
            <a:ext cx="401072" cy="369332"/>
          </a:xfrm>
          <a:prstGeom prst="rect">
            <a:avLst/>
          </a:prstGeom>
          <a:noFill/>
        </p:spPr>
        <p:txBody>
          <a:bodyPr wrap="none" rtlCol="0">
            <a:spAutoFit/>
          </a:bodyPr>
          <a:lstStyle/>
          <a:p>
            <a:r>
              <a:rPr lang="en-US" dirty="0" smtClean="0"/>
              <a:t>LP</a:t>
            </a:r>
            <a:endParaRPr lang="en-US" dirty="0"/>
          </a:p>
        </p:txBody>
      </p:sp>
      <p:sp>
        <p:nvSpPr>
          <p:cNvPr id="11" name="Textfeld 10"/>
          <p:cNvSpPr txBox="1"/>
          <p:nvPr/>
        </p:nvSpPr>
        <p:spPr>
          <a:xfrm>
            <a:off x="1783189" y="5014917"/>
            <a:ext cx="609462" cy="369332"/>
          </a:xfrm>
          <a:prstGeom prst="rect">
            <a:avLst/>
          </a:prstGeom>
          <a:noFill/>
        </p:spPr>
        <p:txBody>
          <a:bodyPr wrap="none" rtlCol="0">
            <a:spAutoFit/>
          </a:bodyPr>
          <a:lstStyle/>
          <a:p>
            <a:r>
              <a:rPr lang="en-US" dirty="0" smtClean="0"/>
              <a:t>USP </a:t>
            </a:r>
          </a:p>
        </p:txBody>
      </p:sp>
      <p:cxnSp>
        <p:nvCxnSpPr>
          <p:cNvPr id="13" name="Gerade Verbindung 12"/>
          <p:cNvCxnSpPr/>
          <p:nvPr/>
        </p:nvCxnSpPr>
        <p:spPr>
          <a:xfrm>
            <a:off x="2051720"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3347864"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5148064"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935596" y="5734997"/>
            <a:ext cx="1170513" cy="646331"/>
          </a:xfrm>
          <a:prstGeom prst="rect">
            <a:avLst/>
          </a:prstGeom>
          <a:noFill/>
        </p:spPr>
        <p:txBody>
          <a:bodyPr wrap="none" rtlCol="0">
            <a:spAutoFit/>
          </a:bodyPr>
          <a:lstStyle/>
          <a:p>
            <a:r>
              <a:rPr lang="en-US" dirty="0" smtClean="0"/>
              <a:t>Analog FB </a:t>
            </a:r>
          </a:p>
          <a:p>
            <a:r>
              <a:rPr lang="en-US" dirty="0" smtClean="0"/>
              <a:t>schemes</a:t>
            </a:r>
            <a:endParaRPr lang="en-US" dirty="0"/>
          </a:p>
        </p:txBody>
      </p:sp>
      <p:sp>
        <p:nvSpPr>
          <p:cNvPr id="21" name="Textfeld 20"/>
          <p:cNvSpPr txBox="1"/>
          <p:nvPr/>
        </p:nvSpPr>
        <p:spPr>
          <a:xfrm>
            <a:off x="755576" y="3969060"/>
            <a:ext cx="1985672" cy="369332"/>
          </a:xfrm>
          <a:prstGeom prst="rect">
            <a:avLst/>
          </a:prstGeom>
          <a:noFill/>
        </p:spPr>
        <p:txBody>
          <a:bodyPr wrap="none" rtlCol="0">
            <a:spAutoFit/>
          </a:bodyPr>
          <a:lstStyle/>
          <a:p>
            <a:r>
              <a:rPr lang="en-US" b="1" dirty="0" smtClean="0">
                <a:solidFill>
                  <a:srgbClr val="00589C"/>
                </a:solidFill>
              </a:rPr>
              <a:t>Mode of operation</a:t>
            </a:r>
            <a:endParaRPr lang="en-US" b="1" dirty="0">
              <a:solidFill>
                <a:srgbClr val="00589C"/>
              </a:solidFill>
            </a:endParaRPr>
          </a:p>
        </p:txBody>
      </p:sp>
      <p:sp>
        <p:nvSpPr>
          <p:cNvPr id="22" name="Textfeld 21"/>
          <p:cNvSpPr txBox="1"/>
          <p:nvPr/>
        </p:nvSpPr>
        <p:spPr>
          <a:xfrm>
            <a:off x="2267744" y="5913276"/>
            <a:ext cx="1773919" cy="523220"/>
          </a:xfrm>
          <a:prstGeom prst="rect">
            <a:avLst/>
          </a:prstGeom>
          <a:noFill/>
        </p:spPr>
        <p:txBody>
          <a:bodyPr wrap="square" rtlCol="0">
            <a:spAutoFit/>
          </a:bodyPr>
          <a:lstStyle/>
          <a:p>
            <a:r>
              <a:rPr lang="en-US" sz="1400" i="1" dirty="0" smtClean="0"/>
              <a:t>Processing delay and system bandwidth</a:t>
            </a:r>
            <a:endParaRPr lang="en-US" sz="1400" i="1" dirty="0"/>
          </a:p>
        </p:txBody>
      </p:sp>
      <p:cxnSp>
        <p:nvCxnSpPr>
          <p:cNvPr id="24" name="Gerade Verbindung 23"/>
          <p:cNvCxnSpPr/>
          <p:nvPr/>
        </p:nvCxnSpPr>
        <p:spPr>
          <a:xfrm>
            <a:off x="1007604" y="4834897"/>
            <a:ext cx="0" cy="1440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747857" y="5014917"/>
            <a:ext cx="475771" cy="369332"/>
          </a:xfrm>
          <a:prstGeom prst="rect">
            <a:avLst/>
          </a:prstGeom>
          <a:noFill/>
        </p:spPr>
        <p:txBody>
          <a:bodyPr wrap="none" rtlCol="0">
            <a:spAutoFit/>
          </a:bodyPr>
          <a:lstStyle/>
          <a:p>
            <a:r>
              <a:rPr lang="en-US" dirty="0" smtClean="0"/>
              <a:t>Off</a:t>
            </a:r>
            <a:endParaRPr lang="en-US" dirty="0"/>
          </a:p>
        </p:txBody>
      </p:sp>
      <p:sp>
        <p:nvSpPr>
          <p:cNvPr id="26" name="Textfeld 25"/>
          <p:cNvSpPr txBox="1"/>
          <p:nvPr/>
        </p:nvSpPr>
        <p:spPr>
          <a:xfrm>
            <a:off x="3563888" y="5702511"/>
            <a:ext cx="2883084" cy="369332"/>
          </a:xfrm>
          <a:prstGeom prst="rect">
            <a:avLst/>
          </a:prstGeom>
          <a:noFill/>
        </p:spPr>
        <p:txBody>
          <a:bodyPr wrap="square" rtlCol="0">
            <a:spAutoFit/>
          </a:bodyPr>
          <a:lstStyle/>
          <a:p>
            <a:pPr algn="ctr"/>
            <a:r>
              <a:rPr lang="en-US" dirty="0" smtClean="0"/>
              <a:t>Digital FB schemes</a:t>
            </a:r>
            <a:endParaRPr lang="en-US" dirty="0"/>
          </a:p>
        </p:txBody>
      </p:sp>
      <p:cxnSp>
        <p:nvCxnSpPr>
          <p:cNvPr id="28" name="Gerade Verbindung mit Pfeil 27"/>
          <p:cNvCxnSpPr/>
          <p:nvPr/>
        </p:nvCxnSpPr>
        <p:spPr>
          <a:xfrm flipH="1" flipV="1">
            <a:off x="2106109" y="5629858"/>
            <a:ext cx="485671" cy="260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Geschweifte Klammer rechts 28"/>
          <p:cNvSpPr/>
          <p:nvPr/>
        </p:nvSpPr>
        <p:spPr>
          <a:xfrm rot="16200000" flipH="1">
            <a:off x="4857728" y="2567214"/>
            <a:ext cx="256641" cy="586865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Geschweifte Klammer rechts 29"/>
          <p:cNvSpPr/>
          <p:nvPr/>
        </p:nvSpPr>
        <p:spPr>
          <a:xfrm rot="16200000" flipH="1">
            <a:off x="1401343" y="4979479"/>
            <a:ext cx="256641" cy="104411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Grafik 18"/>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903855" y="4620747"/>
            <a:ext cx="291881" cy="181293"/>
          </a:xfrm>
          <a:prstGeom prst="rect">
            <a:avLst/>
          </a:prstGeom>
        </p:spPr>
      </p:pic>
      <p:pic>
        <p:nvPicPr>
          <p:cNvPr id="23" name="Grafik 2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095773" y="4614180"/>
            <a:ext cx="504119" cy="182140"/>
          </a:xfrm>
          <a:prstGeom prst="rect">
            <a:avLst/>
          </a:prstGeom>
        </p:spPr>
      </p:pic>
      <p:sp>
        <p:nvSpPr>
          <p:cNvPr id="46" name="Geschweifte Klammer rechts 45"/>
          <p:cNvSpPr/>
          <p:nvPr/>
        </p:nvSpPr>
        <p:spPr>
          <a:xfrm>
            <a:off x="5688124" y="1268760"/>
            <a:ext cx="180020" cy="126014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Geschweifte Klammer rechts 46"/>
          <p:cNvSpPr/>
          <p:nvPr/>
        </p:nvSpPr>
        <p:spPr>
          <a:xfrm>
            <a:off x="5682269" y="2669423"/>
            <a:ext cx="180020" cy="90359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feld 47"/>
          <p:cNvSpPr txBox="1"/>
          <p:nvPr/>
        </p:nvSpPr>
        <p:spPr>
          <a:xfrm>
            <a:off x="5976156" y="1714164"/>
            <a:ext cx="1829347" cy="400110"/>
          </a:xfrm>
          <a:prstGeom prst="rect">
            <a:avLst/>
          </a:prstGeom>
          <a:noFill/>
        </p:spPr>
        <p:txBody>
          <a:bodyPr wrap="none" rtlCol="0">
            <a:spAutoFit/>
          </a:bodyPr>
          <a:lstStyle/>
          <a:p>
            <a:r>
              <a:rPr lang="en-US" sz="2000" dirty="0" smtClean="0"/>
              <a:t>Short Pulse (SP)</a:t>
            </a:r>
            <a:endParaRPr lang="en-US" sz="1600" dirty="0"/>
          </a:p>
        </p:txBody>
      </p:sp>
      <p:sp>
        <p:nvSpPr>
          <p:cNvPr id="49" name="Textfeld 48"/>
          <p:cNvSpPr txBox="1"/>
          <p:nvPr/>
        </p:nvSpPr>
        <p:spPr>
          <a:xfrm>
            <a:off x="5972890" y="2936553"/>
            <a:ext cx="2588786" cy="400110"/>
          </a:xfrm>
          <a:prstGeom prst="rect">
            <a:avLst/>
          </a:prstGeom>
          <a:noFill/>
        </p:spPr>
        <p:txBody>
          <a:bodyPr wrap="none" rtlCol="0">
            <a:spAutoFit/>
          </a:bodyPr>
          <a:lstStyle/>
          <a:p>
            <a:r>
              <a:rPr lang="en-US" sz="2000" dirty="0"/>
              <a:t>Continuous Wave </a:t>
            </a:r>
            <a:r>
              <a:rPr lang="en-US" sz="2000" dirty="0" smtClean="0"/>
              <a:t>(CW)</a:t>
            </a:r>
            <a:endParaRPr lang="en-US" sz="2000" dirty="0"/>
          </a:p>
        </p:txBody>
      </p:sp>
      <p:pic>
        <p:nvPicPr>
          <p:cNvPr id="16" name="Grafik 15"/>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905352" y="4620748"/>
            <a:ext cx="458736" cy="142219"/>
          </a:xfrm>
          <a:prstGeom prst="rect">
            <a:avLst/>
          </a:prstGeom>
        </p:spPr>
      </p:pic>
      <p:pic>
        <p:nvPicPr>
          <p:cNvPr id="15" name="Grafik 14"/>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7666832" y="4620748"/>
            <a:ext cx="181532" cy="94813"/>
          </a:xfrm>
          <a:prstGeom prst="rect">
            <a:avLst/>
          </a:prstGeom>
        </p:spPr>
      </p:pic>
      <p:pic>
        <p:nvPicPr>
          <p:cNvPr id="27" name="Grafik 26"/>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956522" y="4614180"/>
            <a:ext cx="87086" cy="142220"/>
          </a:xfrm>
          <a:prstGeom prst="rect">
            <a:avLst/>
          </a:prstGeom>
        </p:spPr>
      </p:pic>
    </p:spTree>
    <p:extLst>
      <p:ext uri="{BB962C8B-B14F-4D97-AF65-F5344CB8AC3E}">
        <p14:creationId xmlns:p14="http://schemas.microsoft.com/office/powerpoint/2010/main" val="14318240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1"/>
          <p:cNvSpPr txBox="1">
            <a:spLocks noChangeArrowheads="1"/>
          </p:cNvSpPr>
          <p:nvPr/>
        </p:nvSpPr>
        <p:spPr bwMode="auto">
          <a:xfrm>
            <a:off x="142875" y="800100"/>
            <a:ext cx="3744913" cy="176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9pPr>
          </a:lstStyle>
          <a:p>
            <a:pPr algn="ctr"/>
            <a:r>
              <a:rPr lang="en-US" altLang="en-US" sz="2000" b="1" i="1" u="sng" dirty="0">
                <a:solidFill>
                  <a:srgbClr val="000000"/>
                </a:solidFill>
              </a:rPr>
              <a:t>R</a:t>
            </a:r>
            <a:r>
              <a:rPr lang="en-US" altLang="en-US" sz="2000" i="1" u="sng" dirty="0">
                <a:solidFill>
                  <a:srgbClr val="000000"/>
                </a:solidFill>
              </a:rPr>
              <a:t>adio </a:t>
            </a:r>
            <a:r>
              <a:rPr lang="en-US" altLang="en-US" sz="2000" b="1" i="1" u="sng" dirty="0">
                <a:solidFill>
                  <a:srgbClr val="000000"/>
                </a:solidFill>
              </a:rPr>
              <a:t>F</a:t>
            </a:r>
            <a:r>
              <a:rPr lang="en-US" altLang="en-US" sz="2000" i="1" u="sng" dirty="0">
                <a:solidFill>
                  <a:srgbClr val="000000"/>
                </a:solidFill>
              </a:rPr>
              <a:t>requency </a:t>
            </a:r>
            <a:r>
              <a:rPr lang="en-US" altLang="en-US" sz="2000" b="1" i="1" u="sng" dirty="0">
                <a:solidFill>
                  <a:srgbClr val="000000"/>
                </a:solidFill>
              </a:rPr>
              <a:t>Field</a:t>
            </a:r>
          </a:p>
          <a:p>
            <a:pPr algn="ctr"/>
            <a:endParaRPr lang="en-US" altLang="en-US" sz="1600" b="1" dirty="0">
              <a:solidFill>
                <a:srgbClr val="000000"/>
              </a:solidFill>
            </a:endParaRPr>
          </a:p>
          <a:p>
            <a:pPr algn="ctr"/>
            <a:r>
              <a:rPr lang="en-US" altLang="en-US" sz="1600" b="1" dirty="0">
                <a:solidFill>
                  <a:srgbClr val="000000"/>
                </a:solidFill>
              </a:rPr>
              <a:t>Pulsed operation - </a:t>
            </a:r>
            <a:r>
              <a:rPr lang="en-US" altLang="en-US" sz="1600" dirty="0">
                <a:solidFill>
                  <a:srgbClr val="000000"/>
                </a:solidFill>
              </a:rPr>
              <a:t>10 Hz </a:t>
            </a:r>
          </a:p>
          <a:p>
            <a:pPr algn="ctr"/>
            <a:r>
              <a:rPr lang="en-US" altLang="en-US" sz="1600" dirty="0">
                <a:solidFill>
                  <a:srgbClr val="000000"/>
                </a:solidFill>
              </a:rPr>
              <a:t>2ms pulse length </a:t>
            </a:r>
          </a:p>
          <a:p>
            <a:pPr algn="ctr"/>
            <a:r>
              <a:rPr lang="en-US" altLang="en-US" sz="1600" i="1" dirty="0">
                <a:solidFill>
                  <a:srgbClr val="000000"/>
                </a:solidFill>
              </a:rPr>
              <a:t>(Filling, Flattop and Decay)</a:t>
            </a:r>
          </a:p>
        </p:txBody>
      </p:sp>
      <p:pic>
        <p:nvPicPr>
          <p:cNvPr id="11268" name="Picture 5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2732088"/>
            <a:ext cx="7013575" cy="274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7"/>
          <p:cNvSpPr txBox="1">
            <a:spLocks noChangeArrowheads="1"/>
          </p:cNvSpPr>
          <p:nvPr/>
        </p:nvSpPr>
        <p:spPr bwMode="auto">
          <a:xfrm>
            <a:off x="5175250" y="2317440"/>
            <a:ext cx="3429000"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994"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9pPr>
          </a:lstStyle>
          <a:p>
            <a:r>
              <a:rPr lang="en-US" altLang="en-US" sz="1700" dirty="0" smtClean="0">
                <a:solidFill>
                  <a:srgbClr val="000000"/>
                </a:solidFill>
              </a:rPr>
              <a:t>  800</a:t>
            </a:r>
            <a:r>
              <a:rPr lang="en-US" altLang="en-US" sz="1700" dirty="0" smtClean="0">
                <a:solidFill>
                  <a:srgbClr val="000000"/>
                </a:solidFill>
              </a:rPr>
              <a:t> </a:t>
            </a:r>
            <a:r>
              <a:rPr lang="en-US" altLang="en-US" sz="1700" dirty="0">
                <a:solidFill>
                  <a:srgbClr val="000000"/>
                </a:solidFill>
              </a:rPr>
              <a:t>Bunches @ </a:t>
            </a:r>
            <a:r>
              <a:rPr lang="en-US" altLang="en-US" sz="1700" dirty="0" smtClean="0">
                <a:solidFill>
                  <a:srgbClr val="000000"/>
                </a:solidFill>
              </a:rPr>
              <a:t>1MHz </a:t>
            </a:r>
            <a:r>
              <a:rPr lang="en-US" altLang="en-US" sz="1700" dirty="0">
                <a:solidFill>
                  <a:srgbClr val="000000"/>
                </a:solidFill>
              </a:rPr>
              <a:t>(FLASH),</a:t>
            </a:r>
          </a:p>
          <a:p>
            <a:r>
              <a:rPr lang="en-US" altLang="en-US" sz="1700" dirty="0">
                <a:solidFill>
                  <a:srgbClr val="000000"/>
                </a:solidFill>
              </a:rPr>
              <a:t>2700 Bunches @ 4.5MHz (XFEL)</a:t>
            </a:r>
          </a:p>
        </p:txBody>
      </p:sp>
      <p:sp>
        <p:nvSpPr>
          <p:cNvPr id="9" name="Text Box 4 2"/>
          <p:cNvSpPr txBox="1">
            <a:spLocks noChangeArrowheads="1"/>
          </p:cNvSpPr>
          <p:nvPr/>
        </p:nvSpPr>
        <p:spPr bwMode="auto">
          <a:xfrm>
            <a:off x="4859338" y="800100"/>
            <a:ext cx="3241675" cy="176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S Gothic" charset="-128"/>
              </a:defRPr>
            </a:lvl9pPr>
          </a:lstStyle>
          <a:p>
            <a:pPr algn="ctr">
              <a:defRPr/>
            </a:pPr>
            <a:r>
              <a:rPr lang="en-US" sz="2000" b="1" i="1" u="sng" dirty="0" smtClean="0">
                <a:solidFill>
                  <a:srgbClr val="000000"/>
                </a:solidFill>
              </a:rPr>
              <a:t>Control Strategies</a:t>
            </a:r>
          </a:p>
          <a:p>
            <a:pPr algn="ctr">
              <a:defRPr/>
            </a:pPr>
            <a:endParaRPr lang="en-US" sz="1600" b="1" dirty="0" smtClean="0">
              <a:solidFill>
                <a:srgbClr val="000000"/>
              </a:solidFill>
            </a:endParaRPr>
          </a:p>
          <a:p>
            <a:pPr marL="342900" indent="-342900">
              <a:buFont typeface="Times New Roman" pitchFamily="16" charset="0"/>
              <a:buAutoNum type="arabicParenR"/>
              <a:defRPr/>
            </a:pPr>
            <a:r>
              <a:rPr lang="en-US" sz="1600" b="1" dirty="0" smtClean="0">
                <a:solidFill>
                  <a:srgbClr val="000000"/>
                </a:solidFill>
              </a:rPr>
              <a:t>Adaptation by Learning </a:t>
            </a:r>
          </a:p>
          <a:p>
            <a:pPr marL="342900" indent="-342900">
              <a:buFont typeface="Times New Roman" pitchFamily="16" charset="0"/>
              <a:buAutoNum type="arabicParenR"/>
              <a:defRPr/>
            </a:pPr>
            <a:r>
              <a:rPr lang="en-US" sz="1600" b="1" dirty="0" smtClean="0">
                <a:solidFill>
                  <a:srgbClr val="000000"/>
                </a:solidFill>
              </a:rPr>
              <a:t>Fast Controller (FPGA)</a:t>
            </a:r>
          </a:p>
          <a:p>
            <a:pPr marL="342900" indent="-342900">
              <a:buFont typeface="Times New Roman" pitchFamily="16" charset="0"/>
              <a:buAutoNum type="arabicParenR"/>
              <a:defRPr/>
            </a:pPr>
            <a:r>
              <a:rPr lang="en-US" sz="1600" dirty="0" smtClean="0">
                <a:solidFill>
                  <a:srgbClr val="000000"/>
                </a:solidFill>
              </a:rPr>
              <a:t>Beam Loading Compensation</a:t>
            </a:r>
          </a:p>
        </p:txBody>
      </p:sp>
      <p:sp>
        <p:nvSpPr>
          <p:cNvPr id="11271" name="Right Arrow 1"/>
          <p:cNvSpPr>
            <a:spLocks noChangeArrowheads="1"/>
          </p:cNvSpPr>
          <p:nvPr/>
        </p:nvSpPr>
        <p:spPr bwMode="auto">
          <a:xfrm>
            <a:off x="3830638" y="873125"/>
            <a:ext cx="890587" cy="323850"/>
          </a:xfrm>
          <a:prstGeom prst="rightArrow">
            <a:avLst>
              <a:gd name="adj1" fmla="val 50000"/>
              <a:gd name="adj2" fmla="val 49984"/>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en-US"/>
          </a:p>
        </p:txBody>
      </p:sp>
      <p:sp>
        <p:nvSpPr>
          <p:cNvPr id="3" name="Foliennummernplatzhalter 2"/>
          <p:cNvSpPr>
            <a:spLocks noGrp="1"/>
          </p:cNvSpPr>
          <p:nvPr>
            <p:ph type="sldNum" sz="quarter" idx="4"/>
          </p:nvPr>
        </p:nvSpPr>
        <p:spPr/>
        <p:txBody>
          <a:bodyPr/>
          <a:lstStyle/>
          <a:p>
            <a:fld id="{BA9B540C-44DA-4F69-89C9-7C84606640D3}" type="slidenum">
              <a:rPr lang="en-US" smtClean="0"/>
              <a:pPr/>
              <a:t>47</a:t>
            </a:fld>
            <a:endParaRPr lang="en-US" dirty="0"/>
          </a:p>
        </p:txBody>
      </p:sp>
      <p:sp>
        <p:nvSpPr>
          <p:cNvPr id="5" name="Fußzeilenplatzhalter 4"/>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3" name="Titel 1"/>
          <p:cNvSpPr>
            <a:spLocks noGrp="1"/>
          </p:cNvSpPr>
          <p:nvPr>
            <p:ph type="title"/>
          </p:nvPr>
        </p:nvSpPr>
        <p:spPr>
          <a:xfrm>
            <a:off x="457200" y="116632"/>
            <a:ext cx="8229600" cy="490066"/>
          </a:xfrm>
        </p:spPr>
        <p:txBody>
          <a:bodyPr/>
          <a:lstStyle/>
          <a:p>
            <a:r>
              <a:rPr lang="en-US" sz="2800" dirty="0" smtClean="0"/>
              <a:t>Example: RF field Control @ FLASH</a:t>
            </a:r>
            <a:endParaRPr lang="en-US" sz="2800" dirty="0"/>
          </a:p>
        </p:txBody>
      </p:sp>
      <p:pic>
        <p:nvPicPr>
          <p:cNvPr id="14" name="Grafik 1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15716" y="5661248"/>
            <a:ext cx="5149334" cy="648072"/>
          </a:xfrm>
          <a:prstGeom prst="rect">
            <a:avLst/>
          </a:prstGeom>
        </p:spPr>
      </p:pic>
    </p:spTree>
    <p:extLst>
      <p:ext uri="{BB962C8B-B14F-4D97-AF65-F5344CB8AC3E}">
        <p14:creationId xmlns:p14="http://schemas.microsoft.com/office/powerpoint/2010/main" val="29364439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764704"/>
            <a:ext cx="5068985" cy="3852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smtClean="0"/>
              <a:t>Example: RF field Control @ FLASH</a:t>
            </a:r>
            <a:endParaRPr lang="en-US" sz="2800" dirty="0"/>
          </a:p>
        </p:txBody>
      </p:sp>
      <p:sp>
        <p:nvSpPr>
          <p:cNvPr id="4" name="Textfeld 3"/>
          <p:cNvSpPr txBox="1"/>
          <p:nvPr/>
        </p:nvSpPr>
        <p:spPr>
          <a:xfrm>
            <a:off x="5652120" y="728700"/>
            <a:ext cx="3471830" cy="5262979"/>
          </a:xfrm>
          <a:prstGeom prst="rect">
            <a:avLst/>
          </a:prstGeom>
          <a:noFill/>
        </p:spPr>
        <p:txBody>
          <a:bodyPr wrap="square" rtlCol="0">
            <a:spAutoFit/>
          </a:bodyPr>
          <a:lstStyle/>
          <a:p>
            <a:r>
              <a:rPr lang="en-US" sz="1600" b="1" dirty="0" smtClean="0"/>
              <a:t>Pulsed mode (10 Hz) @ 1% duty cycle</a:t>
            </a:r>
          </a:p>
          <a:p>
            <a:endParaRPr lang="en-US" sz="1600" b="1" dirty="0" smtClean="0"/>
          </a:p>
          <a:p>
            <a:r>
              <a:rPr lang="en-US" sz="1600" b="1" dirty="0" smtClean="0"/>
              <a:t>System </a:t>
            </a:r>
            <a:r>
              <a:rPr lang="en-US" sz="1600" b="1" dirty="0" smtClean="0"/>
              <a:t>Identification</a:t>
            </a:r>
          </a:p>
          <a:p>
            <a:pPr marL="285750" indent="-285750">
              <a:buFont typeface="Arial" panose="020B0604020202020204" pitchFamily="34" charset="0"/>
              <a:buChar char="•"/>
            </a:pPr>
            <a:r>
              <a:rPr lang="en-US" sz="1600" dirty="0" smtClean="0"/>
              <a:t>Low frequency</a:t>
            </a:r>
          </a:p>
          <a:p>
            <a:pPr marL="285750" indent="-285750">
              <a:buFont typeface="Arial" panose="020B0604020202020204" pitchFamily="34" charset="0"/>
              <a:buChar char="•"/>
            </a:pPr>
            <a:r>
              <a:rPr lang="en-US" sz="1600" dirty="0" smtClean="0"/>
              <a:t>High </a:t>
            </a:r>
            <a:r>
              <a:rPr lang="en-US" sz="1600" dirty="0" smtClean="0"/>
              <a:t>frequency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a:p>
            <a:r>
              <a:rPr lang="en-US" sz="1600" b="1" dirty="0"/>
              <a:t>LLRF </a:t>
            </a:r>
            <a:r>
              <a:rPr lang="en-US" sz="1600" b="1" dirty="0" smtClean="0"/>
              <a:t>Controls </a:t>
            </a:r>
            <a:endParaRPr lang="en-US" sz="1600" b="1" dirty="0"/>
          </a:p>
          <a:p>
            <a:pPr marL="285750" indent="-285750">
              <a:buFont typeface="Arial" panose="020B0604020202020204" pitchFamily="34" charset="0"/>
              <a:buChar char="•"/>
            </a:pPr>
            <a:r>
              <a:rPr lang="en-US" sz="1600" dirty="0"/>
              <a:t>MIMO FB for intra-pulse FB</a:t>
            </a:r>
          </a:p>
          <a:p>
            <a:pPr marL="285750" indent="-285750">
              <a:buFont typeface="Arial" panose="020B0604020202020204" pitchFamily="34" charset="0"/>
              <a:buChar char="•"/>
            </a:pPr>
            <a:r>
              <a:rPr lang="en-US" sz="1600" dirty="0"/>
              <a:t>Iterative Learning Control for pulse to pulse FF adaptation</a:t>
            </a:r>
          </a:p>
          <a:p>
            <a:pPr marL="285750" indent="-285750">
              <a:buFont typeface="Arial" panose="020B0604020202020204" pitchFamily="34" charset="0"/>
              <a:buChar char="•"/>
            </a:pPr>
            <a:endParaRPr lang="en-US" sz="1600" dirty="0" smtClean="0"/>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145707"/>
            <a:ext cx="3199223" cy="239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oliennummernplatzhalter 11"/>
          <p:cNvSpPr>
            <a:spLocks noGrp="1"/>
          </p:cNvSpPr>
          <p:nvPr>
            <p:ph type="sldNum" sz="quarter" idx="4"/>
          </p:nvPr>
        </p:nvSpPr>
        <p:spPr/>
        <p:txBody>
          <a:bodyPr/>
          <a:lstStyle/>
          <a:p>
            <a:fld id="{BA9B540C-44DA-4F69-89C9-7C84606640D3}" type="slidenum">
              <a:rPr lang="en-US" smtClean="0"/>
              <a:pPr/>
              <a:t>48</a:t>
            </a:fld>
            <a:endParaRPr lang="en-US" dirty="0"/>
          </a:p>
        </p:txBody>
      </p:sp>
      <p:sp>
        <p:nvSpPr>
          <p:cNvPr id="15" name="Fußzeilenplatzhalter 14"/>
          <p:cNvSpPr>
            <a:spLocks noGrp="1"/>
          </p:cNvSpPr>
          <p:nvPr>
            <p:ph type="ftr" sz="quarter" idx="3"/>
          </p:nvPr>
        </p:nvSpPr>
        <p:spPr/>
        <p:txBody>
          <a:bodyPr/>
          <a:lstStyle/>
          <a:p>
            <a:r>
              <a:rPr lang="en-US" smtClean="0"/>
              <a:t>S. Pfeiffer, Tutorial 3: Low Level RF Control Systems, HZB Berlin, 14.07.2016</a:t>
            </a:r>
            <a:endParaRPr lang="en-US" dirty="0"/>
          </a:p>
        </p:txBody>
      </p:sp>
      <p:cxnSp>
        <p:nvCxnSpPr>
          <p:cNvPr id="20" name="Gerade Verbindung mit Pfeil 19"/>
          <p:cNvCxnSpPr/>
          <p:nvPr/>
        </p:nvCxnSpPr>
        <p:spPr>
          <a:xfrm>
            <a:off x="899592" y="4018208"/>
            <a:ext cx="278317" cy="0"/>
          </a:xfrm>
          <a:prstGeom prst="straightConnector1">
            <a:avLst/>
          </a:prstGeom>
          <a:ln w="6350">
            <a:headEnd type="none"/>
            <a:tailEnd type="stealth"/>
          </a:ln>
        </p:spPr>
        <p:style>
          <a:lnRef idx="1">
            <a:schemeClr val="dk1"/>
          </a:lnRef>
          <a:fillRef idx="0">
            <a:schemeClr val="dk1"/>
          </a:fillRef>
          <a:effectRef idx="0">
            <a:schemeClr val="dk1"/>
          </a:effectRef>
          <a:fontRef idx="minor">
            <a:schemeClr val="tx1"/>
          </a:fontRef>
        </p:style>
      </p:cxnSp>
      <p:sp>
        <p:nvSpPr>
          <p:cNvPr id="25" name="Ellipse 24"/>
          <p:cNvSpPr/>
          <p:nvPr/>
        </p:nvSpPr>
        <p:spPr>
          <a:xfrm>
            <a:off x="1177909" y="3995349"/>
            <a:ext cx="45719" cy="45719"/>
          </a:xfrm>
          <a:prstGeom prst="ellipse">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2" name="Gerade Verbindung mit Pfeil 31"/>
          <p:cNvCxnSpPr/>
          <p:nvPr/>
        </p:nvCxnSpPr>
        <p:spPr>
          <a:xfrm>
            <a:off x="827584" y="4198228"/>
            <a:ext cx="710365" cy="0"/>
          </a:xfrm>
          <a:prstGeom prst="straightConnector1">
            <a:avLst/>
          </a:prstGeom>
          <a:ln w="6350">
            <a:headEnd type="none"/>
            <a:tailEnd type="stealth"/>
          </a:ln>
        </p:spPr>
        <p:style>
          <a:lnRef idx="1">
            <a:schemeClr val="dk1"/>
          </a:lnRef>
          <a:fillRef idx="0">
            <a:schemeClr val="dk1"/>
          </a:fillRef>
          <a:effectRef idx="0">
            <a:schemeClr val="dk1"/>
          </a:effectRef>
          <a:fontRef idx="minor">
            <a:schemeClr val="tx1"/>
          </a:fontRef>
        </p:style>
      </p:cxnSp>
      <p:sp>
        <p:nvSpPr>
          <p:cNvPr id="33" name="Ellipse 32"/>
          <p:cNvSpPr/>
          <p:nvPr/>
        </p:nvSpPr>
        <p:spPr>
          <a:xfrm>
            <a:off x="1537949" y="4175369"/>
            <a:ext cx="45719" cy="45719"/>
          </a:xfrm>
          <a:prstGeom prst="ellipse">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hteck 16"/>
          <p:cNvSpPr/>
          <p:nvPr/>
        </p:nvSpPr>
        <p:spPr>
          <a:xfrm>
            <a:off x="515807" y="3944632"/>
            <a:ext cx="419789" cy="348465"/>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dirty="0" smtClean="0"/>
              <a:t>BLC</a:t>
            </a:r>
            <a:endParaRPr lang="en-US" sz="1100" b="1" dirty="0"/>
          </a:p>
        </p:txBody>
      </p:sp>
      <p:sp>
        <p:nvSpPr>
          <p:cNvPr id="3" name="Textfeld 2"/>
          <p:cNvSpPr txBox="1"/>
          <p:nvPr/>
        </p:nvSpPr>
        <p:spPr>
          <a:xfrm>
            <a:off x="4236499" y="692696"/>
            <a:ext cx="1157689" cy="253916"/>
          </a:xfrm>
          <a:prstGeom prst="rect">
            <a:avLst/>
          </a:prstGeom>
          <a:noFill/>
        </p:spPr>
        <p:txBody>
          <a:bodyPr wrap="none" rtlCol="0">
            <a:spAutoFit/>
          </a:bodyPr>
          <a:lstStyle/>
          <a:p>
            <a:r>
              <a:rPr lang="de-DE" sz="1050" dirty="0" smtClean="0">
                <a:solidFill>
                  <a:schemeClr val="bg1">
                    <a:lumMod val="50000"/>
                  </a:schemeClr>
                </a:solidFill>
              </a:rPr>
              <a:t>[C. Schmidt.2010]</a:t>
            </a:r>
            <a:endParaRPr lang="en-US" sz="1050" dirty="0">
              <a:solidFill>
                <a:schemeClr val="bg1">
                  <a:lumMod val="50000"/>
                </a:schemeClr>
              </a:solidFill>
            </a:endParaRPr>
          </a:p>
        </p:txBody>
      </p:sp>
    </p:spTree>
    <p:extLst>
      <p:ext uri="{BB962C8B-B14F-4D97-AF65-F5344CB8AC3E}">
        <p14:creationId xmlns:p14="http://schemas.microsoft.com/office/powerpoint/2010/main" val="72861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Example 1: Energy Recovery Linac (ERL)</a:t>
            </a:r>
            <a:endParaRPr lang="en-US" sz="2800" dirty="0"/>
          </a:p>
        </p:txBody>
      </p:sp>
      <p:pic>
        <p:nvPicPr>
          <p:cNvPr id="9" name="Picture 3" descr="D:\ERL\発表\2015_05_05 IPAC15（坂中）\図\cERL-BirdView_1600.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52187" y="1030617"/>
            <a:ext cx="7046058" cy="4517151"/>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6"/>
          <p:cNvSpPr/>
          <p:nvPr/>
        </p:nvSpPr>
        <p:spPr>
          <a:xfrm>
            <a:off x="288580" y="4424739"/>
            <a:ext cx="1127873" cy="276999"/>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schemeClr val="bg1">
                    <a:lumMod val="50000"/>
                  </a:schemeClr>
                </a:solidFill>
              </a:rPr>
              <a:t>©Rey.Hori/KEK</a:t>
            </a:r>
            <a:endParaRPr lang="ja-JP" altLang="en-US" sz="1200" dirty="0">
              <a:solidFill>
                <a:schemeClr val="bg1">
                  <a:lumMod val="50000"/>
                </a:schemeClr>
              </a:solidFill>
            </a:endParaRPr>
          </a:p>
        </p:txBody>
      </p:sp>
      <p:sp>
        <p:nvSpPr>
          <p:cNvPr id="11" name="テキスト ボックス 7"/>
          <p:cNvSpPr txBox="1"/>
          <p:nvPr/>
        </p:nvSpPr>
        <p:spPr>
          <a:xfrm>
            <a:off x="3753089" y="3488667"/>
            <a:ext cx="1420325"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smtClean="0"/>
              <a:t>Injector  LINAC</a:t>
            </a:r>
            <a:endParaRPr kumimoji="1" lang="ja-JP" altLang="en-US" sz="1600" dirty="0"/>
          </a:p>
        </p:txBody>
      </p:sp>
      <p:sp>
        <p:nvSpPr>
          <p:cNvPr id="12" name="テキスト ボックス 8"/>
          <p:cNvSpPr txBox="1"/>
          <p:nvPr/>
        </p:nvSpPr>
        <p:spPr>
          <a:xfrm>
            <a:off x="5830217" y="2224223"/>
            <a:ext cx="1154611"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smtClean="0"/>
              <a:t>Main LINAC</a:t>
            </a:r>
            <a:endParaRPr kumimoji="1" lang="ja-JP" altLang="en-US" sz="1600" dirty="0"/>
          </a:p>
        </p:txBody>
      </p:sp>
      <p:sp>
        <p:nvSpPr>
          <p:cNvPr id="13" name="テキスト ボックス 9"/>
          <p:cNvSpPr txBox="1"/>
          <p:nvPr/>
        </p:nvSpPr>
        <p:spPr>
          <a:xfrm>
            <a:off x="710873" y="2066019"/>
            <a:ext cx="1986441"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dirty="0" smtClean="0">
                <a:latin typeface="Times" panose="02020603050405020304" pitchFamily="18" charset="0"/>
                <a:cs typeface="Times" panose="02020603050405020304" pitchFamily="18" charset="0"/>
              </a:rPr>
              <a:t>Circumference ~ 90m</a:t>
            </a:r>
            <a:endParaRPr kumimoji="1" lang="ja-JP" altLang="en-US" sz="1600" dirty="0">
              <a:latin typeface="Times" panose="02020603050405020304" pitchFamily="18" charset="0"/>
              <a:cs typeface="Times" panose="02020603050405020304" pitchFamily="18" charset="0"/>
            </a:endParaRPr>
          </a:p>
        </p:txBody>
      </p:sp>
      <p:sp>
        <p:nvSpPr>
          <p:cNvPr id="14" name="テキスト ボックス 10"/>
          <p:cNvSpPr txBox="1"/>
          <p:nvPr/>
        </p:nvSpPr>
        <p:spPr>
          <a:xfrm>
            <a:off x="3978491" y="3154722"/>
            <a:ext cx="720967"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err="1" smtClean="0"/>
              <a:t>Marger</a:t>
            </a:r>
            <a:endParaRPr kumimoji="1" lang="ja-JP" altLang="en-US" sz="1400" dirty="0"/>
          </a:p>
        </p:txBody>
      </p:sp>
      <p:sp>
        <p:nvSpPr>
          <p:cNvPr id="15" name="テキスト ボックス 11"/>
          <p:cNvSpPr txBox="1"/>
          <p:nvPr/>
        </p:nvSpPr>
        <p:spPr>
          <a:xfrm>
            <a:off x="6786332" y="1716171"/>
            <a:ext cx="1212191"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dirty="0" smtClean="0"/>
              <a:t>Beam Dump</a:t>
            </a:r>
            <a:endParaRPr kumimoji="1" lang="ja-JP" altLang="en-US" sz="1600" dirty="0"/>
          </a:p>
        </p:txBody>
      </p:sp>
      <p:pic>
        <p:nvPicPr>
          <p:cNvPr id="16" name="Picture 978" descr="ERL_20080527Di-006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66615" y="2478782"/>
            <a:ext cx="1363322" cy="90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3"/>
          <p:cNvCxnSpPr/>
          <p:nvPr/>
        </p:nvCxnSpPr>
        <p:spPr>
          <a:xfrm flipH="1" flipV="1">
            <a:off x="5388045" y="2415076"/>
            <a:ext cx="442172" cy="2896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descr="ERL 2cell #2 20090424Di-010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28964" y="3786551"/>
            <a:ext cx="1351621" cy="7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矢印コネクタ 16"/>
          <p:cNvCxnSpPr>
            <a:stCxn id="11" idx="1"/>
          </p:cNvCxnSpPr>
          <p:nvPr/>
        </p:nvCxnSpPr>
        <p:spPr>
          <a:xfrm flipH="1">
            <a:off x="3257063" y="3657944"/>
            <a:ext cx="496026" cy="9111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78"/>
          <p:cNvSpPr txBox="1">
            <a:spLocks noChangeArrowheads="1"/>
          </p:cNvSpPr>
          <p:nvPr/>
        </p:nvSpPr>
        <p:spPr bwMode="auto">
          <a:xfrm>
            <a:off x="7046969" y="2564320"/>
            <a:ext cx="1730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r>
              <a:rPr lang="en-US" altLang="ja-JP" sz="1600" b="1" dirty="0" smtClean="0"/>
              <a:t>9-cell SC cavity x 2</a:t>
            </a:r>
            <a:endParaRPr lang="ja-JP" altLang="en-US" sz="1600" b="1" dirty="0"/>
          </a:p>
        </p:txBody>
      </p:sp>
      <p:sp>
        <p:nvSpPr>
          <p:cNvPr id="21" name="テキスト ボックス 178"/>
          <p:cNvSpPr txBox="1">
            <a:spLocks noChangeArrowheads="1"/>
          </p:cNvSpPr>
          <p:nvPr/>
        </p:nvSpPr>
        <p:spPr bwMode="auto">
          <a:xfrm>
            <a:off x="3630403" y="4615904"/>
            <a:ext cx="1730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r>
              <a:rPr lang="en-US" altLang="ja-JP" sz="1600" b="1" dirty="0"/>
              <a:t>2</a:t>
            </a:r>
            <a:r>
              <a:rPr lang="en-US" altLang="ja-JP" sz="1600" b="1" dirty="0" smtClean="0"/>
              <a:t>-cell SC cavity x 3</a:t>
            </a:r>
            <a:endParaRPr lang="en-US" altLang="ja-JP" sz="1600" b="1" dirty="0"/>
          </a:p>
        </p:txBody>
      </p:sp>
      <p:sp>
        <p:nvSpPr>
          <p:cNvPr id="22" name="テキスト ボックス 19"/>
          <p:cNvSpPr txBox="1"/>
          <p:nvPr/>
        </p:nvSpPr>
        <p:spPr>
          <a:xfrm>
            <a:off x="7046969" y="2831327"/>
            <a:ext cx="1144865"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b="1" dirty="0" smtClean="0"/>
              <a:t>Q</a:t>
            </a:r>
            <a:r>
              <a:rPr kumimoji="1" lang="en-US" altLang="ja-JP" sz="1600" b="1" baseline="-25000" dirty="0" smtClean="0"/>
              <a:t>L</a:t>
            </a:r>
            <a:r>
              <a:rPr kumimoji="1" lang="en-US" altLang="ja-JP" sz="1600" b="1" dirty="0" smtClean="0"/>
              <a:t> = 1</a:t>
            </a:r>
            <a:r>
              <a:rPr kumimoji="1" lang="en-US" altLang="ja-JP" sz="1600" b="1" dirty="0" smtClean="0">
                <a:sym typeface="Symbol" panose="05050102010706020507" pitchFamily="18" charset="2"/>
              </a:rPr>
              <a:t></a:t>
            </a:r>
            <a:r>
              <a:rPr kumimoji="1" lang="en-US" altLang="ja-JP" sz="1600" b="1" dirty="0" smtClean="0"/>
              <a:t> 10</a:t>
            </a:r>
            <a:r>
              <a:rPr kumimoji="1" lang="en-US" altLang="ja-JP" sz="1600" b="1" baseline="30000" dirty="0" smtClean="0"/>
              <a:t>7</a:t>
            </a:r>
            <a:endParaRPr kumimoji="1" lang="ja-JP" altLang="en-US" sz="1600" b="1" baseline="30000" dirty="0"/>
          </a:p>
        </p:txBody>
      </p:sp>
      <p:pic>
        <p:nvPicPr>
          <p:cNvPr id="23" name="table"/>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62806" y="4391540"/>
            <a:ext cx="3655439" cy="1737760"/>
          </a:xfrm>
          <a:prstGeom prst="rect">
            <a:avLst/>
          </a:prstGeom>
        </p:spPr>
      </p:pic>
      <p:cxnSp>
        <p:nvCxnSpPr>
          <p:cNvPr id="24" name="直線矢印コネクタ 30"/>
          <p:cNvCxnSpPr/>
          <p:nvPr/>
        </p:nvCxnSpPr>
        <p:spPr>
          <a:xfrm flipH="1" flipV="1">
            <a:off x="2820023" y="3910730"/>
            <a:ext cx="505377" cy="1181922"/>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32"/>
          <p:cNvSpPr txBox="1"/>
          <p:nvPr/>
        </p:nvSpPr>
        <p:spPr>
          <a:xfrm>
            <a:off x="2771800" y="5178678"/>
            <a:ext cx="1225015" cy="58477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b="1" dirty="0" smtClean="0"/>
              <a:t>NC Buncher</a:t>
            </a:r>
          </a:p>
          <a:p>
            <a:r>
              <a:rPr lang="en-US" altLang="ja-JP" sz="1600" b="1" dirty="0"/>
              <a:t>Q</a:t>
            </a:r>
            <a:r>
              <a:rPr lang="en-US" altLang="ja-JP" sz="1600" b="1" baseline="-25000" dirty="0"/>
              <a:t>L</a:t>
            </a:r>
            <a:r>
              <a:rPr lang="en-US" altLang="ja-JP" sz="1600" b="1" dirty="0"/>
              <a:t> = </a:t>
            </a:r>
            <a:r>
              <a:rPr lang="en-US" altLang="ja-JP" sz="1600" b="1" dirty="0" smtClean="0"/>
              <a:t>1.1</a:t>
            </a:r>
            <a:r>
              <a:rPr lang="en-US" altLang="ja-JP" sz="1600" b="1" dirty="0" smtClean="0">
                <a:sym typeface="Symbol" panose="05050102010706020507" pitchFamily="18" charset="2"/>
              </a:rPr>
              <a:t></a:t>
            </a:r>
            <a:r>
              <a:rPr lang="en-US" altLang="ja-JP" sz="1600" b="1" dirty="0"/>
              <a:t>10</a:t>
            </a:r>
            <a:r>
              <a:rPr lang="en-US" altLang="ja-JP" sz="1600" b="1" baseline="30000" dirty="0"/>
              <a:t>5</a:t>
            </a:r>
            <a:endParaRPr lang="ja-JP" altLang="en-US" sz="1600" b="1" baseline="30000" dirty="0"/>
          </a:p>
        </p:txBody>
      </p:sp>
      <p:sp>
        <p:nvSpPr>
          <p:cNvPr id="26" name="Text Box 40"/>
          <p:cNvSpPr txBox="1">
            <a:spLocks noChangeArrowheads="1"/>
          </p:cNvSpPr>
          <p:nvPr/>
        </p:nvSpPr>
        <p:spPr bwMode="auto">
          <a:xfrm>
            <a:off x="858039" y="4913601"/>
            <a:ext cx="25775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hangingPunct="1"/>
            <a:r>
              <a:rPr lang="en-US" altLang="ja-JP" sz="1600" b="1" dirty="0" smtClean="0"/>
              <a:t>Photocathode DC </a:t>
            </a:r>
            <a:r>
              <a:rPr lang="en-US" altLang="ja-JP" sz="1600" b="1" dirty="0"/>
              <a:t>gun</a:t>
            </a:r>
          </a:p>
        </p:txBody>
      </p:sp>
      <p:sp>
        <p:nvSpPr>
          <p:cNvPr id="27" name="テキスト ボックス 40"/>
          <p:cNvSpPr txBox="1"/>
          <p:nvPr/>
        </p:nvSpPr>
        <p:spPr>
          <a:xfrm>
            <a:off x="5882848" y="4074209"/>
            <a:ext cx="2404826"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smtClean="0"/>
              <a:t>Design parameters of the cERL</a:t>
            </a:r>
            <a:endParaRPr kumimoji="1" lang="ja-JP" altLang="en-US" sz="1400" dirty="0"/>
          </a:p>
        </p:txBody>
      </p:sp>
      <p:sp>
        <p:nvSpPr>
          <p:cNvPr id="28" name="テキスト ボックス 25"/>
          <p:cNvSpPr txBox="1"/>
          <p:nvPr/>
        </p:nvSpPr>
        <p:spPr>
          <a:xfrm>
            <a:off x="215516" y="904969"/>
            <a:ext cx="4930282" cy="107721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b="1" i="1" dirty="0" smtClean="0"/>
              <a:t>Compact ERL @ KEK </a:t>
            </a:r>
            <a:r>
              <a:rPr lang="en-US" altLang="ja-JP" sz="1600" dirty="0" smtClean="0"/>
              <a:t>[</a:t>
            </a:r>
            <a:r>
              <a:rPr lang="en-US" sz="1600" dirty="0" smtClean="0"/>
              <a:t>Nakamura2014,</a:t>
            </a:r>
            <a:r>
              <a:rPr lang="en-US" sz="1600" dirty="0"/>
              <a:t> </a:t>
            </a:r>
            <a:r>
              <a:rPr lang="en-US" altLang="ja-JP" sz="1600" dirty="0" smtClean="0"/>
              <a:t>Miura2015]</a:t>
            </a:r>
          </a:p>
          <a:p>
            <a:r>
              <a:rPr lang="en-US" altLang="ja-JP" sz="1600" dirty="0" smtClean="0"/>
              <a:t>Constructed </a:t>
            </a:r>
            <a:r>
              <a:rPr lang="en-US" altLang="ja-JP" sz="1600" dirty="0"/>
              <a:t>as a test facility of a 3-GeV ERL future plan.</a:t>
            </a:r>
          </a:p>
          <a:p>
            <a:r>
              <a:rPr lang="en-US" altLang="ja-JP" sz="1600" dirty="0" smtClean="0"/>
              <a:t>The commissioning</a:t>
            </a:r>
            <a:r>
              <a:rPr kumimoji="1" lang="en-US" altLang="ja-JP" sz="1600" dirty="0" smtClean="0"/>
              <a:t> has been started from 2013.</a:t>
            </a:r>
          </a:p>
          <a:p>
            <a:r>
              <a:rPr lang="en-US" sz="1600" b="1" dirty="0">
                <a:sym typeface="Wingdings" panose="05000000000000000000" pitchFamily="2" charset="2"/>
              </a:rPr>
              <a:t> </a:t>
            </a:r>
            <a:r>
              <a:rPr lang="en-US" sz="1600" b="1" dirty="0"/>
              <a:t>Continuous </a:t>
            </a:r>
            <a:r>
              <a:rPr lang="en-US" sz="1600" b="1" dirty="0" smtClean="0"/>
              <a:t>wave mode (CW)</a:t>
            </a:r>
            <a:endParaRPr lang="en-US" sz="1600" b="1" dirty="0"/>
          </a:p>
        </p:txBody>
      </p:sp>
      <p:sp>
        <p:nvSpPr>
          <p:cNvPr id="29" name="テキスト ボックス 2"/>
          <p:cNvSpPr txBox="1"/>
          <p:nvPr/>
        </p:nvSpPr>
        <p:spPr>
          <a:xfrm>
            <a:off x="5613350" y="3437031"/>
            <a:ext cx="2101153"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b="1" dirty="0" smtClean="0"/>
              <a:t>RF frequency= 1.3 GHz</a:t>
            </a:r>
            <a:endParaRPr kumimoji="1" lang="ja-JP" altLang="en-US" sz="1600" b="1" dirty="0"/>
          </a:p>
        </p:txBody>
      </p:sp>
      <p:sp>
        <p:nvSpPr>
          <p:cNvPr id="30" name="テキスト ボックス 28"/>
          <p:cNvSpPr txBox="1"/>
          <p:nvPr/>
        </p:nvSpPr>
        <p:spPr>
          <a:xfrm>
            <a:off x="3956143" y="4857609"/>
            <a:ext cx="1069524"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b="1" dirty="0" smtClean="0"/>
              <a:t>Q</a:t>
            </a:r>
            <a:r>
              <a:rPr kumimoji="1" lang="en-US" altLang="ja-JP" sz="1600" b="1" baseline="-25000" dirty="0" smtClean="0"/>
              <a:t>L</a:t>
            </a:r>
            <a:r>
              <a:rPr kumimoji="1" lang="en-US" altLang="ja-JP" sz="1600" b="1" dirty="0" smtClean="0"/>
              <a:t> = 5</a:t>
            </a:r>
            <a:r>
              <a:rPr kumimoji="1" lang="en-US" altLang="ja-JP" sz="1600" b="1" dirty="0" smtClean="0">
                <a:sym typeface="Symbol" panose="05050102010706020507" pitchFamily="18" charset="2"/>
              </a:rPr>
              <a:t></a:t>
            </a:r>
            <a:r>
              <a:rPr kumimoji="1" lang="en-US" altLang="ja-JP" sz="1600" b="1" dirty="0" smtClean="0"/>
              <a:t>10</a:t>
            </a:r>
            <a:r>
              <a:rPr kumimoji="1" lang="en-US" altLang="ja-JP" sz="1600" b="1" baseline="30000" dirty="0" smtClean="0"/>
              <a:t>5</a:t>
            </a:r>
            <a:endParaRPr kumimoji="1" lang="ja-JP" altLang="en-US" sz="1600" b="1" baseline="30000" dirty="0"/>
          </a:p>
        </p:txBody>
      </p:sp>
      <p:pic>
        <p:nvPicPr>
          <p:cNvPr id="31" name="Picture 6" descr="keklogo-c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002525" y="138505"/>
            <a:ext cx="1033971" cy="595547"/>
          </a:xfrm>
          <a:prstGeom prst="rect">
            <a:avLst/>
          </a:prstGeom>
          <a:solidFill>
            <a:schemeClr val="bg1"/>
          </a:solidFill>
        </p:spPr>
      </p:pic>
      <p:sp>
        <p:nvSpPr>
          <p:cNvPr id="3" name="Foliennummernplatzhalter 2"/>
          <p:cNvSpPr>
            <a:spLocks noGrp="1"/>
          </p:cNvSpPr>
          <p:nvPr>
            <p:ph type="sldNum" sz="quarter" idx="4"/>
          </p:nvPr>
        </p:nvSpPr>
        <p:spPr/>
        <p:txBody>
          <a:bodyPr/>
          <a:lstStyle/>
          <a:p>
            <a:fld id="{BA9B540C-44DA-4F69-89C9-7C84606640D3}" type="slidenum">
              <a:rPr lang="en-US" smtClean="0"/>
              <a:pPr/>
              <a:t>4</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35" name="Rechteck 34"/>
          <p:cNvSpPr/>
          <p:nvPr/>
        </p:nvSpPr>
        <p:spPr>
          <a:xfrm>
            <a:off x="5400092" y="4977172"/>
            <a:ext cx="3588959" cy="283248"/>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597960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764704"/>
            <a:ext cx="4510844" cy="5361459"/>
          </a:xfrm>
        </p:spPr>
        <p:txBody>
          <a:bodyPr>
            <a:normAutofit/>
          </a:bodyPr>
          <a:lstStyle/>
          <a:p>
            <a:r>
              <a:rPr lang="en-US" sz="1800" dirty="0" smtClean="0"/>
              <a:t>Additional cavity passband modes limits FB gain if no suppression is done</a:t>
            </a:r>
          </a:p>
          <a:p>
            <a:r>
              <a:rPr lang="en-US" sz="1800" dirty="0" smtClean="0"/>
              <a:t>Variation of time delay </a:t>
            </a:r>
            <a:r>
              <a:rPr lang="en-US" sz="1800" dirty="0" smtClean="0">
                <a:sym typeface="Wingdings" panose="05000000000000000000" pitchFamily="2" charset="2"/>
              </a:rPr>
              <a:t> feedback the mode with different </a:t>
            </a:r>
            <a:r>
              <a:rPr lang="en-US" sz="1800" dirty="0" smtClean="0">
                <a:sym typeface="Wingdings" panose="05000000000000000000" pitchFamily="2" charset="2"/>
              </a:rPr>
              <a:t>phases</a:t>
            </a:r>
          </a:p>
          <a:p>
            <a:pPr lvl="1"/>
            <a:r>
              <a:rPr lang="en-US" sz="1400" dirty="0" smtClean="0">
                <a:sym typeface="Wingdings" panose="05000000000000000000" pitchFamily="2" charset="2"/>
              </a:rPr>
              <a:t>E.g. pos. or neg. FB</a:t>
            </a:r>
            <a:endParaRPr lang="en-US" sz="1400" dirty="0" smtClean="0"/>
          </a:p>
          <a:p>
            <a:r>
              <a:rPr lang="en-US" sz="1800" dirty="0" smtClean="0"/>
              <a:t>Using only proportional FB (lower left)</a:t>
            </a:r>
          </a:p>
          <a:p>
            <a:r>
              <a:rPr lang="en-US" sz="1800" dirty="0" smtClean="0"/>
              <a:t>Including notch          mode (lower right)</a:t>
            </a:r>
            <a:endParaRPr lang="en-US" sz="1800" dirty="0"/>
          </a:p>
        </p:txBody>
      </p:sp>
      <p:pic>
        <p:nvPicPr>
          <p:cNvPr id="4"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09181" y="692696"/>
            <a:ext cx="3703279" cy="277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liennummernplatzhalter 10"/>
          <p:cNvSpPr>
            <a:spLocks noGrp="1"/>
          </p:cNvSpPr>
          <p:nvPr>
            <p:ph type="sldNum" sz="quarter" idx="4"/>
          </p:nvPr>
        </p:nvSpPr>
        <p:spPr/>
        <p:txBody>
          <a:bodyPr/>
          <a:lstStyle/>
          <a:p>
            <a:fld id="{BA9B540C-44DA-4F69-89C9-7C84606640D3}" type="slidenum">
              <a:rPr lang="en-US" smtClean="0"/>
              <a:pPr/>
              <a:t>49</a:t>
            </a:fld>
            <a:endParaRPr lang="en-US" dirty="0"/>
          </a:p>
        </p:txBody>
      </p:sp>
      <p:sp>
        <p:nvSpPr>
          <p:cNvPr id="13" name="Fußzeilenplatzhalter 1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4" name="Titel 13"/>
          <p:cNvSpPr>
            <a:spLocks noGrp="1"/>
          </p:cNvSpPr>
          <p:nvPr>
            <p:ph type="title"/>
          </p:nvPr>
        </p:nvSpPr>
        <p:spPr/>
        <p:txBody>
          <a:bodyPr/>
          <a:lstStyle/>
          <a:p>
            <a:r>
              <a:rPr lang="en-US" sz="2800" dirty="0"/>
              <a:t>Example: RF field Control @ </a:t>
            </a:r>
            <a:r>
              <a:rPr lang="en-US" sz="2800" dirty="0" smtClean="0"/>
              <a:t>FLASH</a:t>
            </a:r>
            <a:endParaRPr lang="en-US" sz="2800" dirty="0"/>
          </a:p>
        </p:txBody>
      </p:sp>
      <p:pic>
        <p:nvPicPr>
          <p:cNvPr id="17" name="Grafik 1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396934" y="2672916"/>
            <a:ext cx="410870" cy="201168"/>
          </a:xfrm>
          <a:prstGeom prst="rect">
            <a:avLst/>
          </a:prstGeom>
        </p:spPr>
      </p:pic>
      <p:pic>
        <p:nvPicPr>
          <p:cNvPr id="133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7524" y="3438524"/>
            <a:ext cx="7281319" cy="323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Gerade Verbindung mit Pfeil 5"/>
          <p:cNvCxnSpPr/>
          <p:nvPr/>
        </p:nvCxnSpPr>
        <p:spPr>
          <a:xfrm flipV="1">
            <a:off x="3131840" y="1412776"/>
            <a:ext cx="4896544" cy="20573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Gerade Verbindung mit Pfeil 7"/>
          <p:cNvCxnSpPr/>
          <p:nvPr/>
        </p:nvCxnSpPr>
        <p:spPr>
          <a:xfrm flipV="1">
            <a:off x="6264188" y="1700808"/>
            <a:ext cx="2124236" cy="1737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feld 1"/>
          <p:cNvSpPr txBox="1"/>
          <p:nvPr/>
        </p:nvSpPr>
        <p:spPr>
          <a:xfrm>
            <a:off x="1799692" y="3789040"/>
            <a:ext cx="1059906" cy="369332"/>
          </a:xfrm>
          <a:prstGeom prst="rect">
            <a:avLst/>
          </a:prstGeom>
          <a:noFill/>
        </p:spPr>
        <p:txBody>
          <a:bodyPr wrap="none" rtlCol="0">
            <a:spAutoFit/>
          </a:bodyPr>
          <a:lstStyle/>
          <a:p>
            <a:r>
              <a:rPr lang="en-US" b="1" dirty="0" smtClean="0">
                <a:solidFill>
                  <a:schemeClr val="bg1"/>
                </a:solidFill>
              </a:rPr>
              <a:t>unstable </a:t>
            </a:r>
            <a:endParaRPr lang="en-US" dirty="0">
              <a:solidFill>
                <a:schemeClr val="bg1"/>
              </a:solidFill>
            </a:endParaRPr>
          </a:p>
        </p:txBody>
      </p:sp>
      <p:sp>
        <p:nvSpPr>
          <p:cNvPr id="12" name="Textfeld 11"/>
          <p:cNvSpPr txBox="1"/>
          <p:nvPr/>
        </p:nvSpPr>
        <p:spPr>
          <a:xfrm>
            <a:off x="4608004" y="3756774"/>
            <a:ext cx="1059906" cy="369332"/>
          </a:xfrm>
          <a:prstGeom prst="rect">
            <a:avLst/>
          </a:prstGeom>
          <a:noFill/>
        </p:spPr>
        <p:txBody>
          <a:bodyPr wrap="none" rtlCol="0">
            <a:spAutoFit/>
          </a:bodyPr>
          <a:lstStyle/>
          <a:p>
            <a:r>
              <a:rPr lang="en-US" b="1" dirty="0" smtClean="0">
                <a:solidFill>
                  <a:schemeClr val="bg1"/>
                </a:solidFill>
              </a:rPr>
              <a:t>unstable </a:t>
            </a:r>
            <a:endParaRPr lang="en-US" dirty="0">
              <a:solidFill>
                <a:schemeClr val="bg1"/>
              </a:solidFill>
            </a:endParaRPr>
          </a:p>
        </p:txBody>
      </p:sp>
      <p:sp>
        <p:nvSpPr>
          <p:cNvPr id="15" name="Textfeld 14"/>
          <p:cNvSpPr txBox="1"/>
          <p:nvPr/>
        </p:nvSpPr>
        <p:spPr>
          <a:xfrm>
            <a:off x="1295636" y="5769260"/>
            <a:ext cx="813043" cy="369332"/>
          </a:xfrm>
          <a:prstGeom prst="rect">
            <a:avLst/>
          </a:prstGeom>
          <a:noFill/>
        </p:spPr>
        <p:txBody>
          <a:bodyPr wrap="none" rtlCol="0">
            <a:spAutoFit/>
          </a:bodyPr>
          <a:lstStyle/>
          <a:p>
            <a:r>
              <a:rPr lang="en-US" b="1" dirty="0">
                <a:solidFill>
                  <a:schemeClr val="bg1"/>
                </a:solidFill>
              </a:rPr>
              <a:t>s</a:t>
            </a:r>
            <a:r>
              <a:rPr lang="en-US" b="1" dirty="0" smtClean="0">
                <a:solidFill>
                  <a:schemeClr val="bg1"/>
                </a:solidFill>
              </a:rPr>
              <a:t>table </a:t>
            </a:r>
            <a:endParaRPr lang="en-US" dirty="0">
              <a:solidFill>
                <a:schemeClr val="bg1"/>
              </a:solidFill>
            </a:endParaRPr>
          </a:p>
        </p:txBody>
      </p:sp>
      <p:sp>
        <p:nvSpPr>
          <p:cNvPr id="9" name="Textfeld 8"/>
          <p:cNvSpPr txBox="1"/>
          <p:nvPr/>
        </p:nvSpPr>
        <p:spPr>
          <a:xfrm>
            <a:off x="7830106" y="5782616"/>
            <a:ext cx="1098378" cy="369332"/>
          </a:xfrm>
          <a:prstGeom prst="rect">
            <a:avLst/>
          </a:prstGeom>
          <a:noFill/>
        </p:spPr>
        <p:txBody>
          <a:bodyPr wrap="none" rtlCol="0">
            <a:spAutoFit/>
          </a:bodyPr>
          <a:lstStyle/>
          <a:p>
            <a:r>
              <a:rPr lang="en-US" dirty="0" smtClean="0"/>
              <a:t>XFEL spec</a:t>
            </a:r>
            <a:endParaRPr lang="en-US" dirty="0"/>
          </a:p>
        </p:txBody>
      </p:sp>
      <p:sp>
        <p:nvSpPr>
          <p:cNvPr id="10" name="Geschweifte Klammer rechts 9"/>
          <p:cNvSpPr/>
          <p:nvPr/>
        </p:nvSpPr>
        <p:spPr>
          <a:xfrm>
            <a:off x="7568843" y="5697252"/>
            <a:ext cx="261263" cy="5400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Gerade Verbindung mit Pfeil 17"/>
          <p:cNvCxnSpPr/>
          <p:nvPr/>
        </p:nvCxnSpPr>
        <p:spPr>
          <a:xfrm flipV="1">
            <a:off x="7699474" y="3756774"/>
            <a:ext cx="0" cy="1796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7751815" y="4470338"/>
            <a:ext cx="1254959" cy="369332"/>
          </a:xfrm>
          <a:prstGeom prst="rect">
            <a:avLst/>
          </a:prstGeom>
          <a:noFill/>
        </p:spPr>
        <p:txBody>
          <a:bodyPr wrap="none" rtlCol="0">
            <a:spAutoFit/>
          </a:bodyPr>
          <a:lstStyle/>
          <a:p>
            <a:r>
              <a:rPr lang="en-US" dirty="0" smtClean="0"/>
              <a:t>Oscillations</a:t>
            </a:r>
            <a:endParaRPr lang="en-US" dirty="0"/>
          </a:p>
        </p:txBody>
      </p:sp>
    </p:spTree>
    <p:extLst>
      <p:ext uri="{BB962C8B-B14F-4D97-AF65-F5344CB8AC3E}">
        <p14:creationId xmlns:p14="http://schemas.microsoft.com/office/powerpoint/2010/main" val="1674135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Example: RF field Control @ FLASH</a:t>
            </a:r>
          </a:p>
        </p:txBody>
      </p:sp>
      <p:sp>
        <p:nvSpPr>
          <p:cNvPr id="3" name="Inhaltsplatzhalter 2"/>
          <p:cNvSpPr>
            <a:spLocks noGrp="1"/>
          </p:cNvSpPr>
          <p:nvPr>
            <p:ph idx="1"/>
          </p:nvPr>
        </p:nvSpPr>
        <p:spPr/>
        <p:txBody>
          <a:bodyPr>
            <a:normAutofit/>
          </a:bodyPr>
          <a:lstStyle/>
          <a:p>
            <a:pPr marL="0" indent="0">
              <a:buNone/>
            </a:pPr>
            <a:r>
              <a:rPr lang="en-US" sz="2000" b="1" dirty="0" smtClean="0"/>
              <a:t>Feedback controller design based on </a:t>
            </a:r>
            <a:r>
              <a:rPr lang="en-US" sz="2000" b="1" dirty="0" err="1" smtClean="0"/>
              <a:t>HIFOOd</a:t>
            </a:r>
            <a:endParaRPr lang="en-US" sz="2000" b="1"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50</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826529"/>
            <a:ext cx="5920333" cy="298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4535996" y="2276872"/>
            <a:ext cx="1427699" cy="369332"/>
          </a:xfrm>
          <a:prstGeom prst="rect">
            <a:avLst/>
          </a:prstGeom>
          <a:noFill/>
        </p:spPr>
        <p:txBody>
          <a:bodyPr wrap="none" rtlCol="0">
            <a:spAutoFit/>
          </a:bodyPr>
          <a:lstStyle/>
          <a:p>
            <a:r>
              <a:rPr lang="en-US" dirty="0" smtClean="0"/>
              <a:t>Shaping filter</a:t>
            </a:r>
          </a:p>
        </p:txBody>
      </p:sp>
      <p:cxnSp>
        <p:nvCxnSpPr>
          <p:cNvPr id="8" name="Gerade Verbindung mit Pfeil 7"/>
          <p:cNvCxnSpPr/>
          <p:nvPr/>
        </p:nvCxnSpPr>
        <p:spPr>
          <a:xfrm>
            <a:off x="5256076" y="2645899"/>
            <a:ext cx="0" cy="25233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77" y="1448780"/>
            <a:ext cx="3819247" cy="98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558477" y="1196752"/>
            <a:ext cx="1189108" cy="369332"/>
          </a:xfrm>
          <a:prstGeom prst="rect">
            <a:avLst/>
          </a:prstGeom>
          <a:noFill/>
        </p:spPr>
        <p:txBody>
          <a:bodyPr wrap="none" rtlCol="0">
            <a:spAutoFit/>
          </a:bodyPr>
          <a:lstStyle/>
          <a:p>
            <a:r>
              <a:rPr lang="en-US" dirty="0" smtClean="0"/>
              <a:t>Objective: </a:t>
            </a:r>
            <a:endParaRPr lang="en-US" dirty="0"/>
          </a:p>
        </p:txBody>
      </p:sp>
      <p:sp>
        <p:nvSpPr>
          <p:cNvPr id="12" name="Textfeld 11"/>
          <p:cNvSpPr txBox="1"/>
          <p:nvPr/>
        </p:nvSpPr>
        <p:spPr>
          <a:xfrm>
            <a:off x="5724128" y="1304764"/>
            <a:ext cx="3276364" cy="923330"/>
          </a:xfrm>
          <a:prstGeom prst="rect">
            <a:avLst/>
          </a:prstGeom>
          <a:noFill/>
        </p:spPr>
        <p:txBody>
          <a:bodyPr wrap="square" rtlCol="0">
            <a:spAutoFit/>
          </a:bodyPr>
          <a:lstStyle/>
          <a:p>
            <a:pPr marL="342900" indent="-342900">
              <a:buAutoNum type="arabicParenBoth"/>
            </a:pPr>
            <a:r>
              <a:rPr lang="en-US" dirty="0" smtClean="0"/>
              <a:t>S: Sensitivity</a:t>
            </a:r>
          </a:p>
          <a:p>
            <a:pPr marL="342900" indent="-342900">
              <a:buAutoNum type="arabicParenBoth"/>
            </a:pPr>
            <a:r>
              <a:rPr lang="en-US" dirty="0" smtClean="0"/>
              <a:t>CS: Control sensitivity</a:t>
            </a:r>
          </a:p>
          <a:p>
            <a:pPr marL="342900" indent="-342900">
              <a:buAutoNum type="arabicParenBoth"/>
            </a:pPr>
            <a:r>
              <a:rPr lang="en-US" dirty="0" smtClean="0"/>
              <a:t>T: Complementary sensitivity</a:t>
            </a:r>
            <a:endParaRPr lang="en-US" dirty="0"/>
          </a:p>
        </p:txBody>
      </p:sp>
      <p:sp>
        <p:nvSpPr>
          <p:cNvPr id="13" name="Textfeld 12"/>
          <p:cNvSpPr txBox="1"/>
          <p:nvPr/>
        </p:nvSpPr>
        <p:spPr>
          <a:xfrm>
            <a:off x="6524034" y="2502188"/>
            <a:ext cx="1792382" cy="738664"/>
          </a:xfrm>
          <a:prstGeom prst="rect">
            <a:avLst/>
          </a:prstGeom>
          <a:noFill/>
        </p:spPr>
        <p:txBody>
          <a:bodyPr wrap="square" rtlCol="0">
            <a:spAutoFit/>
          </a:bodyPr>
          <a:lstStyle/>
          <a:p>
            <a:r>
              <a:rPr lang="en-US" sz="1400" dirty="0" smtClean="0"/>
              <a:t>S: Low frequency</a:t>
            </a:r>
          </a:p>
          <a:p>
            <a:r>
              <a:rPr lang="en-US" sz="1400" dirty="0" smtClean="0"/>
              <a:t>(e.g. ref. tracking, system bandwidth)</a:t>
            </a:r>
            <a:endParaRPr lang="en-US" sz="1400" dirty="0"/>
          </a:p>
        </p:txBody>
      </p:sp>
      <p:sp>
        <p:nvSpPr>
          <p:cNvPr id="16" name="Textfeld 15"/>
          <p:cNvSpPr txBox="1"/>
          <p:nvPr/>
        </p:nvSpPr>
        <p:spPr>
          <a:xfrm>
            <a:off x="6552796" y="4247220"/>
            <a:ext cx="2051652" cy="523220"/>
          </a:xfrm>
          <a:prstGeom prst="rect">
            <a:avLst/>
          </a:prstGeom>
          <a:noFill/>
        </p:spPr>
        <p:txBody>
          <a:bodyPr wrap="none" rtlCol="0">
            <a:spAutoFit/>
          </a:bodyPr>
          <a:lstStyle/>
          <a:p>
            <a:r>
              <a:rPr lang="en-US" sz="1400" dirty="0" smtClean="0"/>
              <a:t>T: High frequency</a:t>
            </a:r>
          </a:p>
          <a:p>
            <a:r>
              <a:rPr lang="en-US" sz="1400" dirty="0" smtClean="0"/>
              <a:t>(e.g. measurement noise)</a:t>
            </a:r>
            <a:endParaRPr lang="en-US" sz="1400" dirty="0"/>
          </a:p>
        </p:txBody>
      </p:sp>
      <p:sp>
        <p:nvSpPr>
          <p:cNvPr id="17" name="Textfeld 16"/>
          <p:cNvSpPr txBox="1"/>
          <p:nvPr/>
        </p:nvSpPr>
        <p:spPr>
          <a:xfrm>
            <a:off x="6516216" y="3438292"/>
            <a:ext cx="2391167" cy="523220"/>
          </a:xfrm>
          <a:prstGeom prst="rect">
            <a:avLst/>
          </a:prstGeom>
          <a:noFill/>
        </p:spPr>
        <p:txBody>
          <a:bodyPr wrap="none" rtlCol="0">
            <a:spAutoFit/>
          </a:bodyPr>
          <a:lstStyle/>
          <a:p>
            <a:r>
              <a:rPr lang="en-US" sz="1400" dirty="0" smtClean="0"/>
              <a:t>CS: Typically at high frequency</a:t>
            </a:r>
          </a:p>
          <a:p>
            <a:r>
              <a:rPr lang="en-US" sz="1400" dirty="0" smtClean="0"/>
              <a:t>(e.g. limits the control effort)</a:t>
            </a:r>
            <a:endParaRPr lang="en-US" sz="1400" dirty="0"/>
          </a:p>
        </p:txBody>
      </p:sp>
      <p:cxnSp>
        <p:nvCxnSpPr>
          <p:cNvPr id="18" name="Gerade Verbindung mit Pfeil 17"/>
          <p:cNvCxnSpPr/>
          <p:nvPr/>
        </p:nvCxnSpPr>
        <p:spPr>
          <a:xfrm flipH="1">
            <a:off x="5688124" y="2646204"/>
            <a:ext cx="835910" cy="45267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Gerade Verbindung mit Pfeil 23"/>
          <p:cNvCxnSpPr/>
          <p:nvPr/>
        </p:nvCxnSpPr>
        <p:spPr>
          <a:xfrm flipH="1" flipV="1">
            <a:off x="5688124" y="4247220"/>
            <a:ext cx="864672" cy="16318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7" name="Gerade Verbindung mit Pfeil 26"/>
          <p:cNvCxnSpPr>
            <a:stCxn id="6" idx="0"/>
          </p:cNvCxnSpPr>
          <p:nvPr/>
        </p:nvCxnSpPr>
        <p:spPr>
          <a:xfrm flipV="1">
            <a:off x="5249846" y="1766430"/>
            <a:ext cx="366270" cy="51044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8758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Example: RF field Control @ FLASH</a:t>
            </a:r>
          </a:p>
        </p:txBody>
      </p:sp>
      <p:sp>
        <p:nvSpPr>
          <p:cNvPr id="3" name="Inhaltsplatzhalter 2"/>
          <p:cNvSpPr>
            <a:spLocks noGrp="1"/>
          </p:cNvSpPr>
          <p:nvPr>
            <p:ph idx="1"/>
          </p:nvPr>
        </p:nvSpPr>
        <p:spPr/>
        <p:txBody>
          <a:bodyPr>
            <a:normAutofit/>
          </a:bodyPr>
          <a:lstStyle/>
          <a:p>
            <a:r>
              <a:rPr lang="en-US" sz="2000" dirty="0" smtClean="0"/>
              <a:t>Analytical FB controller: Static gain and notch</a:t>
            </a:r>
          </a:p>
          <a:p>
            <a:r>
              <a:rPr lang="en-US" sz="2000" dirty="0" err="1" smtClean="0"/>
              <a:t>HIFOOd</a:t>
            </a:r>
            <a:r>
              <a:rPr lang="en-US" sz="2000" dirty="0" smtClean="0"/>
              <a:t>: </a:t>
            </a:r>
            <a:r>
              <a:rPr lang="en-US" sz="2000" dirty="0"/>
              <a:t>Static </a:t>
            </a:r>
            <a:r>
              <a:rPr lang="en-US" sz="2000" dirty="0" smtClean="0"/>
              <a:t>gain, low pass and notch</a:t>
            </a:r>
          </a:p>
          <a:p>
            <a:pPr lvl="1"/>
            <a:r>
              <a:rPr lang="en-US" sz="1800" dirty="0" smtClean="0"/>
              <a:t>This further reduces measurement noise in feedback loop</a:t>
            </a:r>
            <a:endParaRPr lang="en-US" sz="1800"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51</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60848"/>
            <a:ext cx="5940152" cy="346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7519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Example: RF field Control @ FLASH</a:t>
            </a:r>
          </a:p>
        </p:txBody>
      </p:sp>
      <p:sp>
        <p:nvSpPr>
          <p:cNvPr id="3" name="Inhaltsplatzhalter 2"/>
          <p:cNvSpPr>
            <a:spLocks noGrp="1"/>
          </p:cNvSpPr>
          <p:nvPr>
            <p:ph idx="1"/>
          </p:nvPr>
        </p:nvSpPr>
        <p:spPr>
          <a:xfrm>
            <a:off x="457200" y="692696"/>
            <a:ext cx="4798876" cy="5361459"/>
          </a:xfrm>
        </p:spPr>
        <p:txBody>
          <a:bodyPr>
            <a:normAutofit/>
          </a:bodyPr>
          <a:lstStyle/>
          <a:p>
            <a:pPr marL="0" indent="0">
              <a:buNone/>
            </a:pPr>
            <a:r>
              <a:rPr lang="en-US" sz="2000" b="1" dirty="0" smtClean="0"/>
              <a:t>Learning feedforward</a:t>
            </a:r>
          </a:p>
          <a:p>
            <a:pPr marL="180975" indent="-180975"/>
            <a:r>
              <a:rPr lang="en-US" sz="2000" dirty="0" smtClean="0"/>
              <a:t>Iterative learning control (ILC)</a:t>
            </a:r>
          </a:p>
          <a:p>
            <a:pPr marL="180975" indent="-180975"/>
            <a:r>
              <a:rPr lang="en-US" sz="2000" dirty="0" smtClean="0"/>
              <a:t>Norm-optimal ILC (compact form)</a:t>
            </a:r>
          </a:p>
          <a:p>
            <a:pPr marL="361950" lvl="1" indent="-180975"/>
            <a:r>
              <a:rPr lang="en-US" sz="1600" dirty="0"/>
              <a:t>In contrast to lifted representation</a:t>
            </a:r>
          </a:p>
          <a:p>
            <a:pPr marL="361950" lvl="1" indent="-180975"/>
            <a:r>
              <a:rPr lang="en-US" sz="1600" dirty="0" smtClean="0"/>
              <a:t>[</a:t>
            </a:r>
            <a:r>
              <a:rPr lang="en-US" sz="1600" dirty="0"/>
              <a:t>N. </a:t>
            </a:r>
            <a:r>
              <a:rPr lang="en-US" sz="1600" dirty="0" err="1"/>
              <a:t>Amann</a:t>
            </a:r>
            <a:r>
              <a:rPr lang="en-US" sz="1600" dirty="0"/>
              <a:t>, D. Owens, E. Rogers, 1996</a:t>
            </a:r>
            <a:r>
              <a:rPr lang="en-US" sz="1600" dirty="0" smtClean="0"/>
              <a:t>]</a:t>
            </a:r>
          </a:p>
          <a:p>
            <a:pPr marL="180975" indent="-180975"/>
            <a:r>
              <a:rPr lang="en-US" sz="2000" dirty="0" smtClean="0"/>
              <a:t>Closed loop state space model (A, B, C) to update drive signal from pulse to pulse</a:t>
            </a:r>
          </a:p>
        </p:txBody>
      </p:sp>
      <p:sp>
        <p:nvSpPr>
          <p:cNvPr id="4" name="Fußzeilenplatzhalter 3"/>
          <p:cNvSpPr>
            <a:spLocks noGrp="1"/>
          </p:cNvSpPr>
          <p:nvPr>
            <p:ph type="ftr" sz="quarter" idx="3"/>
          </p:nvPr>
        </p:nvSpPr>
        <p:spPr/>
        <p:txBody>
          <a:bodyPr/>
          <a:lstStyle/>
          <a:p>
            <a:r>
              <a:rPr lang="en-US" dirty="0"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140968"/>
            <a:ext cx="4860540" cy="327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562206"/>
            <a:ext cx="3852428" cy="2639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nhaltsplatzhalt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100" y="1087414"/>
            <a:ext cx="3241335" cy="2161566"/>
          </a:xfrm>
          <a:prstGeom prst="rect">
            <a:avLst/>
          </a:prstGeom>
          <a:ln w="38100"/>
        </p:spPr>
      </p:pic>
      <p:sp>
        <p:nvSpPr>
          <p:cNvPr id="6" name="Textfeld 5"/>
          <p:cNvSpPr txBox="1"/>
          <p:nvPr/>
        </p:nvSpPr>
        <p:spPr>
          <a:xfrm>
            <a:off x="5472100" y="692696"/>
            <a:ext cx="3086871" cy="369332"/>
          </a:xfrm>
          <a:prstGeom prst="rect">
            <a:avLst/>
          </a:prstGeom>
          <a:noFill/>
        </p:spPr>
        <p:txBody>
          <a:bodyPr wrap="none" rtlCol="0">
            <a:spAutoFit/>
          </a:bodyPr>
          <a:lstStyle/>
          <a:p>
            <a:r>
              <a:rPr lang="en-US" b="1" dirty="0" smtClean="0"/>
              <a:t>Learning from error each lap…</a:t>
            </a:r>
            <a:endParaRPr lang="en-US" b="1" dirty="0"/>
          </a:p>
        </p:txBody>
      </p:sp>
      <p:grpSp>
        <p:nvGrpSpPr>
          <p:cNvPr id="22" name="Gruppieren 21"/>
          <p:cNvGrpSpPr/>
          <p:nvPr/>
        </p:nvGrpSpPr>
        <p:grpSpPr>
          <a:xfrm>
            <a:off x="6507486" y="1484784"/>
            <a:ext cx="2050556" cy="397795"/>
            <a:chOff x="3276600" y="1742381"/>
            <a:chExt cx="4735929" cy="1060051"/>
          </a:xfrm>
        </p:grpSpPr>
        <p:cxnSp>
          <p:nvCxnSpPr>
            <p:cNvPr id="23" name="Gerade Verbindung 22"/>
            <p:cNvCxnSpPr/>
            <p:nvPr/>
          </p:nvCxnSpPr>
          <p:spPr bwMode="auto">
            <a:xfrm flipH="1">
              <a:off x="6040852" y="1742381"/>
              <a:ext cx="1971677" cy="37147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p:nvPr/>
          </p:nvCxnSpPr>
          <p:spPr bwMode="auto">
            <a:xfrm>
              <a:off x="3457574" y="2126157"/>
              <a:ext cx="2609849"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H="1">
              <a:off x="3276600" y="2126157"/>
              <a:ext cx="180974" cy="67627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Bogen 25"/>
          <p:cNvSpPr/>
          <p:nvPr/>
        </p:nvSpPr>
        <p:spPr bwMode="auto">
          <a:xfrm rot="21071821">
            <a:off x="5461474" y="1494583"/>
            <a:ext cx="6369237" cy="1615524"/>
          </a:xfrm>
          <a:prstGeom prst="arc">
            <a:avLst>
              <a:gd name="adj1" fmla="val 11092321"/>
              <a:gd name="adj2" fmla="val 16373209"/>
            </a:avLst>
          </a:prstGeom>
          <a:noFill/>
          <a:ln w="38100" cap="flat" cmpd="sng" algn="ctr">
            <a:solidFill>
              <a:schemeClr val="bg1">
                <a:lumMod val="8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7" name="Bogen 26"/>
          <p:cNvSpPr/>
          <p:nvPr/>
        </p:nvSpPr>
        <p:spPr bwMode="auto">
          <a:xfrm rot="15949087">
            <a:off x="7132234" y="203045"/>
            <a:ext cx="3086275" cy="5696931"/>
          </a:xfrm>
          <a:prstGeom prst="arc">
            <a:avLst>
              <a:gd name="adj1" fmla="val 16803109"/>
              <a:gd name="adj2" fmla="val 0"/>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8" name="Bogen 27"/>
          <p:cNvSpPr/>
          <p:nvPr/>
        </p:nvSpPr>
        <p:spPr bwMode="auto">
          <a:xfrm rot="19942365">
            <a:off x="5992399" y="1691833"/>
            <a:ext cx="3981661" cy="2525536"/>
          </a:xfrm>
          <a:prstGeom prst="arc">
            <a:avLst>
              <a:gd name="adj1" fmla="val 11946122"/>
              <a:gd name="adj2" fmla="val 19144089"/>
            </a:avLst>
          </a:prstGeom>
          <a:no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0" name="Textfeld 19"/>
          <p:cNvSpPr txBox="1"/>
          <p:nvPr/>
        </p:nvSpPr>
        <p:spPr>
          <a:xfrm rot="16200000">
            <a:off x="8204802" y="1596047"/>
            <a:ext cx="1263487" cy="246221"/>
          </a:xfrm>
          <a:prstGeom prst="rect">
            <a:avLst/>
          </a:prstGeom>
          <a:noFill/>
        </p:spPr>
        <p:txBody>
          <a:bodyPr wrap="none" rtlCol="0">
            <a:spAutoFit/>
          </a:bodyPr>
          <a:lstStyle/>
          <a:p>
            <a:r>
              <a:rPr lang="en-US" sz="1000" dirty="0" smtClean="0">
                <a:solidFill>
                  <a:schemeClr val="bg1">
                    <a:lumMod val="50000"/>
                  </a:schemeClr>
                </a:solidFill>
              </a:rPr>
              <a:t>Courtesy: C. Schmidt</a:t>
            </a:r>
            <a:endParaRPr lang="en-US" sz="1000" dirty="0">
              <a:solidFill>
                <a:schemeClr val="bg1">
                  <a:lumMod val="50000"/>
                </a:schemeClr>
              </a:solidFill>
            </a:endParaRPr>
          </a:p>
        </p:txBody>
      </p:sp>
    </p:spTree>
    <p:extLst>
      <p:ext uri="{BB962C8B-B14F-4D97-AF65-F5344CB8AC3E}">
        <p14:creationId xmlns:p14="http://schemas.microsoft.com/office/powerpoint/2010/main" val="3664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5. Examples</a:t>
            </a:r>
            <a:endParaRPr lang="en-US" sz="2800" dirty="0"/>
          </a:p>
        </p:txBody>
      </p:sp>
      <p:sp>
        <p:nvSpPr>
          <p:cNvPr id="3" name="Inhaltsplatzhalter 2"/>
          <p:cNvSpPr>
            <a:spLocks noGrp="1"/>
          </p:cNvSpPr>
          <p:nvPr>
            <p:ph idx="1"/>
          </p:nvPr>
        </p:nvSpPr>
        <p:spPr/>
        <p:txBody>
          <a:bodyPr/>
          <a:lstStyle/>
          <a:p>
            <a:r>
              <a:rPr lang="en-US" b="1" dirty="0" smtClean="0"/>
              <a:t>RF field feedback loop </a:t>
            </a:r>
            <a:endParaRPr lang="en-US" b="1" dirty="0" smtClean="0"/>
          </a:p>
          <a:p>
            <a:pPr lvl="1"/>
            <a:r>
              <a:rPr lang="en-US" dirty="0" smtClean="0"/>
              <a:t>SRF accelerating module</a:t>
            </a:r>
          </a:p>
          <a:p>
            <a:pPr lvl="1"/>
            <a:r>
              <a:rPr lang="en-US" b="1" dirty="0" smtClean="0">
                <a:solidFill>
                  <a:srgbClr val="F28E00"/>
                </a:solidFill>
              </a:rPr>
              <a:t>Difference SRF and NRF regulation</a:t>
            </a:r>
          </a:p>
          <a:p>
            <a:pPr lvl="1"/>
            <a:r>
              <a:rPr lang="en-US" dirty="0" smtClean="0"/>
              <a:t>NRF accelerating module</a:t>
            </a:r>
            <a:endParaRPr lang="en-US" dirty="0" smtClean="0"/>
          </a:p>
          <a:p>
            <a:r>
              <a:rPr lang="en-US" dirty="0" err="1" smtClean="0"/>
              <a:t>Microphonics</a:t>
            </a:r>
            <a:r>
              <a:rPr lang="en-US" dirty="0" smtClean="0"/>
              <a:t> suppression</a:t>
            </a:r>
          </a:p>
          <a:p>
            <a:r>
              <a:rPr lang="en-US" dirty="0"/>
              <a:t>Disturbance rejection </a:t>
            </a:r>
          </a:p>
          <a:p>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53</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567387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a:t>
            </a:r>
            <a:r>
              <a:rPr lang="en-US" sz="2800" dirty="0" smtClean="0"/>
              <a:t>for SRF </a:t>
            </a:r>
            <a:r>
              <a:rPr lang="en-US" sz="2800" dirty="0"/>
              <a:t>and NRF </a:t>
            </a:r>
            <a:r>
              <a:rPr lang="en-US" sz="2800" dirty="0" smtClean="0"/>
              <a:t>cavities</a:t>
            </a:r>
            <a:r>
              <a:rPr lang="en-US" sz="2800" dirty="0" smtClean="0">
                <a:solidFill>
                  <a:srgbClr val="FFCC00"/>
                </a:solidFill>
              </a:rPr>
              <a:t>.</a:t>
            </a:r>
            <a:endParaRPr lang="en-US" sz="2800" dirty="0"/>
          </a:p>
        </p:txBody>
      </p:sp>
      <p:pic>
        <p:nvPicPr>
          <p:cNvPr id="1026" name="Picture 2" descr="U:\Presentations DESY\20150623_Wismar\b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358" y="776938"/>
            <a:ext cx="4438984" cy="3255792"/>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Gerade Verbindung 109"/>
          <p:cNvCxnSpPr/>
          <p:nvPr/>
        </p:nvCxnSpPr>
        <p:spPr bwMode="auto">
          <a:xfrm>
            <a:off x="5025339" y="1261465"/>
            <a:ext cx="664511"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 Verbindung 112"/>
          <p:cNvCxnSpPr/>
          <p:nvPr/>
        </p:nvCxnSpPr>
        <p:spPr bwMode="auto">
          <a:xfrm>
            <a:off x="5689850" y="1261465"/>
            <a:ext cx="2121622" cy="1026024"/>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 Verbindung 132"/>
          <p:cNvCxnSpPr/>
          <p:nvPr/>
        </p:nvCxnSpPr>
        <p:spPr bwMode="auto">
          <a:xfrm>
            <a:off x="5030486" y="1262455"/>
            <a:ext cx="2217737" cy="0"/>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 Verbindung 134"/>
          <p:cNvCxnSpPr/>
          <p:nvPr/>
        </p:nvCxnSpPr>
        <p:spPr bwMode="auto">
          <a:xfrm>
            <a:off x="7248223" y="1262455"/>
            <a:ext cx="1422365" cy="686995"/>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 Verbindung 139"/>
          <p:cNvCxnSpPr/>
          <p:nvPr/>
        </p:nvCxnSpPr>
        <p:spPr bwMode="auto">
          <a:xfrm flipV="1">
            <a:off x="5030486" y="2681209"/>
            <a:ext cx="1703153" cy="1096"/>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140"/>
          <p:cNvCxnSpPr/>
          <p:nvPr/>
        </p:nvCxnSpPr>
        <p:spPr bwMode="auto">
          <a:xfrm>
            <a:off x="6736997" y="2681209"/>
            <a:ext cx="1047244" cy="255909"/>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 Verbindung 141"/>
          <p:cNvCxnSpPr/>
          <p:nvPr/>
        </p:nvCxnSpPr>
        <p:spPr bwMode="auto">
          <a:xfrm>
            <a:off x="7780883" y="2937118"/>
            <a:ext cx="889705" cy="1096"/>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 Verbindung 175"/>
          <p:cNvCxnSpPr/>
          <p:nvPr/>
        </p:nvCxnSpPr>
        <p:spPr bwMode="auto">
          <a:xfrm>
            <a:off x="5014620" y="3184144"/>
            <a:ext cx="3645249" cy="0"/>
          </a:xfrm>
          <a:prstGeom prst="line">
            <a:avLst/>
          </a:prstGeom>
          <a:solidFill>
            <a:schemeClr val="accent1"/>
          </a:solidFill>
          <a:ln w="28575"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uppieren 63"/>
          <p:cNvGrpSpPr/>
          <p:nvPr/>
        </p:nvGrpSpPr>
        <p:grpSpPr>
          <a:xfrm>
            <a:off x="5014620" y="2682305"/>
            <a:ext cx="3655968" cy="255909"/>
            <a:chOff x="4868320" y="2682305"/>
            <a:chExt cx="3655968" cy="255909"/>
          </a:xfrm>
        </p:grpSpPr>
        <p:cxnSp>
          <p:nvCxnSpPr>
            <p:cNvPr id="65" name="Gerade Verbindung 64"/>
            <p:cNvCxnSpPr/>
            <p:nvPr/>
          </p:nvCxnSpPr>
          <p:spPr bwMode="auto">
            <a:xfrm>
              <a:off x="4868320" y="2682305"/>
              <a:ext cx="13538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 Verbindung 65"/>
            <p:cNvCxnSpPr/>
            <p:nvPr/>
          </p:nvCxnSpPr>
          <p:spPr bwMode="auto">
            <a:xfrm>
              <a:off x="5003708" y="2682305"/>
              <a:ext cx="1047244" cy="255909"/>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 Verbindung 66"/>
            <p:cNvCxnSpPr/>
            <p:nvPr/>
          </p:nvCxnSpPr>
          <p:spPr bwMode="auto">
            <a:xfrm>
              <a:off x="6050952" y="2938214"/>
              <a:ext cx="2473336"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 name="Gerade Verbindung 72"/>
          <p:cNvCxnSpPr/>
          <p:nvPr/>
        </p:nvCxnSpPr>
        <p:spPr bwMode="auto">
          <a:xfrm>
            <a:off x="7665172" y="2927023"/>
            <a:ext cx="1005416" cy="10643"/>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15"/>
          <p:cNvGrpSpPr/>
          <p:nvPr/>
        </p:nvGrpSpPr>
        <p:grpSpPr>
          <a:xfrm>
            <a:off x="197510" y="889430"/>
            <a:ext cx="4570606" cy="2797431"/>
            <a:chOff x="197510" y="889430"/>
            <a:chExt cx="4570606" cy="2797431"/>
          </a:xfrm>
        </p:grpSpPr>
        <p:sp>
          <p:nvSpPr>
            <p:cNvPr id="89" name="Inhaltsplatzhalter 2"/>
            <p:cNvSpPr txBox="1">
              <a:spLocks/>
            </p:cNvSpPr>
            <p:nvPr/>
          </p:nvSpPr>
          <p:spPr bwMode="auto">
            <a:xfrm>
              <a:off x="197510" y="892503"/>
              <a:ext cx="2285495" cy="279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00A5EB"/>
                  </a:solidFill>
                </a:rPr>
                <a:t>Plant: SRF</a:t>
              </a:r>
            </a:p>
            <a:p>
              <a:pPr marL="0" indent="0">
                <a:buNone/>
              </a:pPr>
              <a:r>
                <a:rPr lang="en-US" sz="1400" b="1" kern="0" dirty="0" smtClean="0"/>
                <a:t>Pulsed mode (~1 </a:t>
              </a:r>
              <a:r>
                <a:rPr lang="en-US" sz="1400" b="1" kern="0" dirty="0" err="1" smtClean="0"/>
                <a:t>ms</a:t>
              </a:r>
              <a:r>
                <a:rPr lang="en-US" sz="1400" b="1" kern="0" dirty="0" smtClean="0"/>
                <a:t>)</a:t>
              </a:r>
            </a:p>
            <a:p>
              <a:pPr marL="0" indent="0">
                <a:buNone/>
              </a:pPr>
              <a:endParaRPr lang="en-US" sz="1400" b="1" kern="0" dirty="0" smtClean="0"/>
            </a:p>
            <a:p>
              <a:pPr marL="269875" lvl="1" indent="-87313"/>
              <a:r>
                <a:rPr lang="en-US" sz="1200" kern="0" dirty="0" smtClean="0"/>
                <a:t>Half Bandwidth </a:t>
              </a:r>
              <a:r>
                <a:rPr lang="en-US" sz="1200" b="1" kern="0" dirty="0" smtClean="0">
                  <a:solidFill>
                    <a:srgbClr val="00A5EB"/>
                  </a:solidFill>
                </a:rPr>
                <a:t>~ 200 Hz </a:t>
              </a:r>
              <a:endParaRPr lang="en-US" sz="1100" kern="0" dirty="0"/>
            </a:p>
          </p:txBody>
        </p:sp>
        <p:sp>
          <p:nvSpPr>
            <p:cNvPr id="90" name="Inhaltsplatzhalter 2"/>
            <p:cNvSpPr txBox="1">
              <a:spLocks/>
            </p:cNvSpPr>
            <p:nvPr/>
          </p:nvSpPr>
          <p:spPr bwMode="auto">
            <a:xfrm>
              <a:off x="2324687" y="889430"/>
              <a:ext cx="2443429" cy="248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F28E00"/>
                  </a:solidFill>
                </a:rPr>
                <a:t>Plant: NRF-SWS</a:t>
              </a:r>
            </a:p>
            <a:p>
              <a:pPr marL="0" indent="0">
                <a:buNone/>
              </a:pPr>
              <a:r>
                <a:rPr lang="en-US" sz="1400" b="1" kern="0" dirty="0" smtClean="0"/>
                <a:t>Pulsed mode (</a:t>
              </a:r>
              <a:r>
                <a:rPr lang="en-US" sz="1400" kern="0" dirty="0"/>
                <a:t>~ </a:t>
              </a:r>
              <a:r>
                <a:rPr lang="en-US" sz="1400" kern="0" dirty="0" smtClean="0"/>
                <a:t>6 </a:t>
              </a:r>
              <a:r>
                <a:rPr lang="el-GR" sz="1400" kern="0" dirty="0"/>
                <a:t>μ</a:t>
              </a:r>
              <a:r>
                <a:rPr lang="en-US" sz="1400" kern="0" dirty="0" smtClean="0"/>
                <a:t>s</a:t>
              </a:r>
              <a:r>
                <a:rPr lang="en-US" sz="1400" b="1" kern="0" dirty="0" smtClean="0"/>
                <a:t>)</a:t>
              </a:r>
            </a:p>
            <a:p>
              <a:pPr marL="0" indent="0">
                <a:buNone/>
              </a:pPr>
              <a:endParaRPr lang="en-US" sz="1400" b="1" kern="0" dirty="0" smtClean="0"/>
            </a:p>
            <a:p>
              <a:pPr marL="269875" lvl="1" indent="-87313">
                <a:spcAft>
                  <a:spcPts val="720"/>
                </a:spcAft>
              </a:pPr>
              <a:r>
                <a:rPr lang="en-US" sz="1200" kern="0" dirty="0" smtClean="0"/>
                <a:t>Half Bandwidth </a:t>
              </a:r>
              <a:r>
                <a:rPr lang="en-US" sz="1200" b="1" kern="0" dirty="0">
                  <a:solidFill>
                    <a:srgbClr val="F28E00"/>
                  </a:solidFill>
                </a:rPr>
                <a:t>~ 200 </a:t>
              </a:r>
              <a:r>
                <a:rPr lang="en-US" sz="1200" b="1" kern="0" dirty="0" smtClean="0">
                  <a:solidFill>
                    <a:srgbClr val="F28E00"/>
                  </a:solidFill>
                </a:rPr>
                <a:t>kHz</a:t>
              </a:r>
              <a:endParaRPr lang="en-US" sz="1100" b="1" kern="0" dirty="0" smtClean="0">
                <a:solidFill>
                  <a:srgbClr val="F28E00"/>
                </a:solidFill>
              </a:endParaRPr>
            </a:p>
            <a:p>
              <a:pPr marL="182562" lvl="1" indent="0">
                <a:spcAft>
                  <a:spcPts val="720"/>
                </a:spcAft>
                <a:buNone/>
              </a:pPr>
              <a:r>
                <a:rPr lang="en-US" sz="1200" kern="0" dirty="0" smtClean="0"/>
                <a:t>	</a:t>
              </a:r>
              <a:endParaRPr lang="en-US" sz="1200" kern="0" dirty="0"/>
            </a:p>
          </p:txBody>
        </p:sp>
        <p:sp>
          <p:nvSpPr>
            <p:cNvPr id="93" name="Textfeld 92"/>
            <p:cNvSpPr txBox="1"/>
            <p:nvPr/>
          </p:nvSpPr>
          <p:spPr>
            <a:xfrm>
              <a:off x="2602719" y="1641673"/>
              <a:ext cx="681597" cy="307777"/>
            </a:xfrm>
            <a:prstGeom prst="rect">
              <a:avLst/>
            </a:prstGeom>
            <a:noFill/>
          </p:spPr>
          <p:txBody>
            <a:bodyPr wrap="none" rtlCol="0">
              <a:spAutoFit/>
            </a:bodyPr>
            <a:lstStyle/>
            <a:p>
              <a:r>
                <a:rPr lang="en-US" sz="1400" b="1" dirty="0" smtClean="0">
                  <a:solidFill>
                    <a:srgbClr val="FF0000"/>
                  </a:solidFill>
                </a:rPr>
                <a:t>x1000</a:t>
              </a:r>
              <a:endParaRPr lang="en-US" sz="1400" b="1" dirty="0">
                <a:solidFill>
                  <a:srgbClr val="FF0000"/>
                </a:solidFill>
              </a:endParaRPr>
            </a:p>
          </p:txBody>
        </p:sp>
        <p:sp>
          <p:nvSpPr>
            <p:cNvPr id="14" name="Nach unten gekrümmter Pfeil 13"/>
            <p:cNvSpPr/>
            <p:nvPr/>
          </p:nvSpPr>
          <p:spPr bwMode="auto">
            <a:xfrm>
              <a:off x="1843802" y="1621341"/>
              <a:ext cx="2218893" cy="328109"/>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72" name="Textfeld 71"/>
          <p:cNvSpPr txBox="1"/>
          <p:nvPr/>
        </p:nvSpPr>
        <p:spPr>
          <a:xfrm>
            <a:off x="5183191" y="2207733"/>
            <a:ext cx="1067921" cy="307777"/>
          </a:xfrm>
          <a:prstGeom prst="rect">
            <a:avLst/>
          </a:prstGeom>
          <a:solidFill>
            <a:schemeClr val="bg1"/>
          </a:solidFill>
        </p:spPr>
        <p:txBody>
          <a:bodyPr wrap="none" rtlCol="0">
            <a:spAutoFit/>
          </a:bodyPr>
          <a:lstStyle/>
          <a:p>
            <a:r>
              <a:rPr lang="en-US" sz="1400" b="1" dirty="0" smtClean="0"/>
              <a:t>Open loop</a:t>
            </a:r>
            <a:endParaRPr lang="en-US" sz="1400" b="1" dirty="0"/>
          </a:p>
        </p:txBody>
      </p:sp>
      <p:grpSp>
        <p:nvGrpSpPr>
          <p:cNvPr id="74" name="Gruppieren 73"/>
          <p:cNvGrpSpPr/>
          <p:nvPr/>
        </p:nvGrpSpPr>
        <p:grpSpPr>
          <a:xfrm>
            <a:off x="1830964" y="2767373"/>
            <a:ext cx="1501005" cy="944139"/>
            <a:chOff x="2453269" y="1345578"/>
            <a:chExt cx="1501005" cy="944139"/>
          </a:xfrm>
        </p:grpSpPr>
        <p:grpSp>
          <p:nvGrpSpPr>
            <p:cNvPr id="84" name="Gruppieren 83"/>
            <p:cNvGrpSpPr/>
            <p:nvPr/>
          </p:nvGrpSpPr>
          <p:grpSpPr>
            <a:xfrm>
              <a:off x="2453269" y="2289717"/>
              <a:ext cx="1501005" cy="0"/>
              <a:chOff x="2453269" y="2289717"/>
              <a:chExt cx="1501005" cy="0"/>
            </a:xfrm>
          </p:grpSpPr>
          <p:cxnSp>
            <p:nvCxnSpPr>
              <p:cNvPr id="87" name="Gerade Verbindung 86"/>
              <p:cNvCxnSpPr/>
              <p:nvPr/>
            </p:nvCxnSpPr>
            <p:spPr bwMode="auto">
              <a:xfrm>
                <a:off x="2453269" y="2289717"/>
                <a:ext cx="327103"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90"/>
              <p:cNvCxnSpPr/>
              <p:nvPr/>
            </p:nvCxnSpPr>
            <p:spPr bwMode="auto">
              <a:xfrm>
                <a:off x="3621328" y="2289717"/>
                <a:ext cx="332946"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6" name="Freihandform 85"/>
            <p:cNvSpPr/>
            <p:nvPr/>
          </p:nvSpPr>
          <p:spPr bwMode="auto">
            <a:xfrm>
              <a:off x="2772937" y="1345578"/>
              <a:ext cx="847492" cy="944139"/>
            </a:xfrm>
            <a:custGeom>
              <a:avLst/>
              <a:gdLst>
                <a:gd name="connsiteX0" fmla="*/ 0 w 847492"/>
                <a:gd name="connsiteY0" fmla="*/ 936705 h 944139"/>
                <a:gd name="connsiteX1" fmla="*/ 438614 w 847492"/>
                <a:gd name="connsiteY1" fmla="*/ 2 h 944139"/>
                <a:gd name="connsiteX2" fmla="*/ 847492 w 847492"/>
                <a:gd name="connsiteY2" fmla="*/ 944139 h 944139"/>
              </a:gdLst>
              <a:ahLst/>
              <a:cxnLst>
                <a:cxn ang="0">
                  <a:pos x="connsiteX0" y="connsiteY0"/>
                </a:cxn>
                <a:cxn ang="0">
                  <a:pos x="connsiteX1" y="connsiteY1"/>
                </a:cxn>
                <a:cxn ang="0">
                  <a:pos x="connsiteX2" y="connsiteY2"/>
                </a:cxn>
              </a:cxnLst>
              <a:rect l="l" t="t" r="r" b="b"/>
              <a:pathLst>
                <a:path w="847492" h="944139">
                  <a:moveTo>
                    <a:pt x="0" y="936705"/>
                  </a:moveTo>
                  <a:cubicBezTo>
                    <a:pt x="148682" y="467734"/>
                    <a:pt x="297365" y="-1237"/>
                    <a:pt x="438614" y="2"/>
                  </a:cubicBezTo>
                  <a:cubicBezTo>
                    <a:pt x="579863" y="1241"/>
                    <a:pt x="713677" y="472690"/>
                    <a:pt x="847492" y="944139"/>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cxnSp>
        <p:nvCxnSpPr>
          <p:cNvPr id="92" name="Gerade Verbindung mit Pfeil 91"/>
          <p:cNvCxnSpPr/>
          <p:nvPr/>
        </p:nvCxnSpPr>
        <p:spPr bwMode="auto">
          <a:xfrm>
            <a:off x="1830964" y="3826629"/>
            <a:ext cx="1501005"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Gerade Verbindung mit Pfeil 98"/>
          <p:cNvCxnSpPr/>
          <p:nvPr/>
        </p:nvCxnSpPr>
        <p:spPr bwMode="auto">
          <a:xfrm flipV="1">
            <a:off x="2588900" y="2551786"/>
            <a:ext cx="0" cy="136788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feld 99"/>
          <p:cNvSpPr txBox="1"/>
          <p:nvPr/>
        </p:nvSpPr>
        <p:spPr>
          <a:xfrm>
            <a:off x="3002534" y="3919670"/>
            <a:ext cx="665567" cy="338554"/>
          </a:xfrm>
          <a:prstGeom prst="rect">
            <a:avLst/>
          </a:prstGeom>
          <a:noFill/>
        </p:spPr>
        <p:txBody>
          <a:bodyPr wrap="none" rtlCol="0">
            <a:spAutoFit/>
          </a:bodyPr>
          <a:lstStyle/>
          <a:p>
            <a:r>
              <a:rPr lang="en-US" dirty="0" smtClean="0"/>
              <a:t>f [Hz]</a:t>
            </a:r>
            <a:endParaRPr lang="en-US" dirty="0"/>
          </a:p>
        </p:txBody>
      </p:sp>
      <p:sp>
        <p:nvSpPr>
          <p:cNvPr id="101" name="Textfeld 100"/>
          <p:cNvSpPr txBox="1"/>
          <p:nvPr/>
        </p:nvSpPr>
        <p:spPr>
          <a:xfrm>
            <a:off x="2258862" y="2382509"/>
            <a:ext cx="320922" cy="338554"/>
          </a:xfrm>
          <a:prstGeom prst="rect">
            <a:avLst/>
          </a:prstGeom>
          <a:noFill/>
        </p:spPr>
        <p:txBody>
          <a:bodyPr wrap="none" rtlCol="0">
            <a:spAutoFit/>
          </a:bodyPr>
          <a:lstStyle/>
          <a:p>
            <a:r>
              <a:rPr lang="en-US" dirty="0" smtClean="0"/>
              <a:t>A</a:t>
            </a:r>
            <a:endParaRPr lang="en-US" dirty="0"/>
          </a:p>
        </p:txBody>
      </p:sp>
      <p:cxnSp>
        <p:nvCxnSpPr>
          <p:cNvPr id="103" name="Gerade Verbindung mit Pfeil 102"/>
          <p:cNvCxnSpPr/>
          <p:nvPr/>
        </p:nvCxnSpPr>
        <p:spPr bwMode="auto">
          <a:xfrm>
            <a:off x="2373309" y="3079610"/>
            <a:ext cx="413550" cy="0"/>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feld 103"/>
          <p:cNvSpPr txBox="1"/>
          <p:nvPr/>
        </p:nvSpPr>
        <p:spPr>
          <a:xfrm>
            <a:off x="2217538" y="3935864"/>
            <a:ext cx="748923" cy="276999"/>
          </a:xfrm>
          <a:prstGeom prst="rect">
            <a:avLst/>
          </a:prstGeom>
          <a:noFill/>
        </p:spPr>
        <p:txBody>
          <a:bodyPr wrap="none" rtlCol="0">
            <a:spAutoFit/>
          </a:bodyPr>
          <a:lstStyle/>
          <a:p>
            <a:r>
              <a:rPr lang="en-US" sz="1200" dirty="0" smtClean="0"/>
              <a:t>1.3 GHz</a:t>
            </a:r>
            <a:endParaRPr lang="en-US" sz="1200" dirty="0"/>
          </a:p>
        </p:txBody>
      </p:sp>
      <p:cxnSp>
        <p:nvCxnSpPr>
          <p:cNvPr id="107" name="Gerade Verbindung mit Pfeil 106"/>
          <p:cNvCxnSpPr>
            <a:stCxn id="108" idx="3"/>
          </p:cNvCxnSpPr>
          <p:nvPr/>
        </p:nvCxnSpPr>
        <p:spPr bwMode="auto">
          <a:xfrm flipV="1">
            <a:off x="3794066" y="1356393"/>
            <a:ext cx="1822841" cy="1662518"/>
          </a:xfrm>
          <a:prstGeom prst="straightConnector1">
            <a:avLst/>
          </a:prstGeom>
          <a:solidFill>
            <a:schemeClr val="accent1"/>
          </a:solidFill>
          <a:ln w="28575" cap="flat" cmpd="sng" algn="ctr">
            <a:solidFill>
              <a:srgbClr val="00A5EB"/>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Textfeld 107"/>
          <p:cNvSpPr txBox="1"/>
          <p:nvPr/>
        </p:nvSpPr>
        <p:spPr>
          <a:xfrm rot="21585337">
            <a:off x="2920113" y="2882275"/>
            <a:ext cx="873957" cy="276999"/>
          </a:xfrm>
          <a:prstGeom prst="rect">
            <a:avLst/>
          </a:prstGeom>
          <a:noFill/>
        </p:spPr>
        <p:txBody>
          <a:bodyPr wrap="none" rtlCol="0">
            <a:spAutoFit/>
          </a:bodyPr>
          <a:lstStyle/>
          <a:p>
            <a:r>
              <a:rPr lang="en-US" sz="1200" dirty="0" smtClean="0">
                <a:solidFill>
                  <a:srgbClr val="00A5EB"/>
                </a:solidFill>
              </a:rPr>
              <a:t>Baseband</a:t>
            </a:r>
            <a:endParaRPr lang="en-US" sz="1200" dirty="0">
              <a:solidFill>
                <a:srgbClr val="00A5EB"/>
              </a:solidFill>
            </a:endParaRPr>
          </a:p>
        </p:txBody>
      </p:sp>
      <p:sp>
        <p:nvSpPr>
          <p:cNvPr id="109" name="Textfeld 108"/>
          <p:cNvSpPr txBox="1"/>
          <p:nvPr/>
        </p:nvSpPr>
        <p:spPr>
          <a:xfrm rot="20523380">
            <a:off x="174336" y="5791645"/>
            <a:ext cx="3950537" cy="338554"/>
          </a:xfrm>
          <a:prstGeom prst="rect">
            <a:avLst/>
          </a:prstGeom>
          <a:noFill/>
        </p:spPr>
        <p:txBody>
          <a:bodyPr wrap="square" rtlCol="0">
            <a:spAutoFit/>
          </a:bodyPr>
          <a:lstStyle/>
          <a:p>
            <a:r>
              <a:rPr lang="en-US" sz="800" dirty="0">
                <a:solidFill>
                  <a:srgbClr val="9C9E9F"/>
                </a:solidFill>
              </a:rPr>
              <a:t>http://newsline.linearcollider.org/2012/03/29/advances-in-scrf-cavity-performance-in-the-technical-design-phase/tesla-type-cavity-2/</a:t>
            </a:r>
          </a:p>
        </p:txBody>
      </p:sp>
      <p:sp>
        <p:nvSpPr>
          <p:cNvPr id="111" name="Textfeld 110"/>
          <p:cNvSpPr txBox="1"/>
          <p:nvPr/>
        </p:nvSpPr>
        <p:spPr>
          <a:xfrm>
            <a:off x="5398152" y="5907778"/>
            <a:ext cx="1891865" cy="215444"/>
          </a:xfrm>
          <a:prstGeom prst="rect">
            <a:avLst/>
          </a:prstGeom>
          <a:noFill/>
        </p:spPr>
        <p:txBody>
          <a:bodyPr wrap="none" rtlCol="0">
            <a:spAutoFit/>
          </a:bodyPr>
          <a:lstStyle/>
          <a:p>
            <a:r>
              <a:rPr lang="en-US" sz="800" dirty="0">
                <a:solidFill>
                  <a:srgbClr val="9C9E9F"/>
                </a:solidFill>
              </a:rPr>
              <a:t>http://</a:t>
            </a:r>
            <a:r>
              <a:rPr lang="en-US" sz="800" dirty="0" smtClean="0">
                <a:solidFill>
                  <a:srgbClr val="9C9E9F"/>
                </a:solidFill>
              </a:rPr>
              <a:t>pitz.desy.de/news/2011/galerie</a:t>
            </a:r>
            <a:r>
              <a:rPr lang="en-US" sz="800" dirty="0">
                <a:solidFill>
                  <a:srgbClr val="9C9E9F"/>
                </a:solidFill>
              </a:rPr>
              <a:t>/</a:t>
            </a:r>
          </a:p>
        </p:txBody>
      </p:sp>
      <p:sp>
        <p:nvSpPr>
          <p:cNvPr id="112" name="Textfeld 111"/>
          <p:cNvSpPr txBox="1"/>
          <p:nvPr/>
        </p:nvSpPr>
        <p:spPr>
          <a:xfrm>
            <a:off x="7739274" y="5877000"/>
            <a:ext cx="982961" cy="276999"/>
          </a:xfrm>
          <a:prstGeom prst="rect">
            <a:avLst/>
          </a:prstGeom>
          <a:noFill/>
        </p:spPr>
        <p:txBody>
          <a:bodyPr wrap="none" rtlCol="0">
            <a:spAutoFit/>
          </a:bodyPr>
          <a:lstStyle/>
          <a:p>
            <a:r>
              <a:rPr lang="en-US" sz="1200" dirty="0" smtClean="0"/>
              <a:t>TDS@PITZ</a:t>
            </a:r>
            <a:endParaRPr lang="en-US" sz="1200" dirty="0"/>
          </a:p>
        </p:txBody>
      </p:sp>
      <p:pic>
        <p:nvPicPr>
          <p:cNvPr id="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34748">
            <a:off x="53587" y="5041055"/>
            <a:ext cx="4241045" cy="694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0246" y="4258224"/>
            <a:ext cx="3772930" cy="159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ußzeilenplatzhalter 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54</a:t>
            </a:fld>
            <a:endParaRPr lang="en-US" dirty="0"/>
          </a:p>
        </p:txBody>
      </p:sp>
    </p:spTree>
    <p:extLst>
      <p:ext uri="{BB962C8B-B14F-4D97-AF65-F5344CB8AC3E}">
        <p14:creationId xmlns:p14="http://schemas.microsoft.com/office/powerpoint/2010/main" val="366268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for SRF and NRF cavities</a:t>
            </a:r>
            <a:r>
              <a:rPr lang="en-US" sz="2800" dirty="0">
                <a:solidFill>
                  <a:srgbClr val="FFCC00"/>
                </a:solidFill>
              </a:rPr>
              <a:t>.</a:t>
            </a:r>
            <a:endParaRPr lang="en-US" sz="2800" dirty="0"/>
          </a:p>
        </p:txBody>
      </p:sp>
      <p:sp>
        <p:nvSpPr>
          <p:cNvPr id="4" name="Rechteck 3"/>
          <p:cNvSpPr/>
          <p:nvPr/>
        </p:nvSpPr>
        <p:spPr bwMode="auto">
          <a:xfrm>
            <a:off x="4389205" y="5126817"/>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5" name="Textfeld 4"/>
          <p:cNvSpPr txBox="1"/>
          <p:nvPr/>
        </p:nvSpPr>
        <p:spPr>
          <a:xfrm>
            <a:off x="4378911" y="5129859"/>
            <a:ext cx="1000256" cy="430887"/>
          </a:xfrm>
          <a:prstGeom prst="rect">
            <a:avLst/>
          </a:prstGeom>
          <a:noFill/>
        </p:spPr>
        <p:txBody>
          <a:bodyPr wrap="square" rtlCol="0">
            <a:spAutoFit/>
          </a:bodyPr>
          <a:lstStyle/>
          <a:p>
            <a:r>
              <a:rPr lang="en-US" sz="1100" dirty="0" smtClean="0"/>
              <a:t>Pre-Amp,</a:t>
            </a:r>
          </a:p>
          <a:p>
            <a:r>
              <a:rPr lang="en-US" sz="1100" dirty="0" smtClean="0"/>
              <a:t>Klystron,…</a:t>
            </a:r>
          </a:p>
        </p:txBody>
      </p:sp>
      <p:sp>
        <p:nvSpPr>
          <p:cNvPr id="6" name="Rechteck 5"/>
          <p:cNvSpPr/>
          <p:nvPr/>
        </p:nvSpPr>
        <p:spPr bwMode="auto">
          <a:xfrm>
            <a:off x="2187417" y="5126817"/>
            <a:ext cx="993021"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7" name="Textfeld 6"/>
          <p:cNvSpPr txBox="1"/>
          <p:nvPr/>
        </p:nvSpPr>
        <p:spPr>
          <a:xfrm>
            <a:off x="2196823" y="5209183"/>
            <a:ext cx="848309" cy="276999"/>
          </a:xfrm>
          <a:prstGeom prst="rect">
            <a:avLst/>
          </a:prstGeom>
          <a:noFill/>
        </p:spPr>
        <p:txBody>
          <a:bodyPr wrap="none" rtlCol="0">
            <a:spAutoFit/>
          </a:bodyPr>
          <a:lstStyle/>
          <a:p>
            <a:r>
              <a:rPr lang="en-US" sz="1200" dirty="0" smtClean="0"/>
              <a:t>Controller</a:t>
            </a:r>
            <a:endParaRPr lang="en-US" sz="1200" dirty="0"/>
          </a:p>
        </p:txBody>
      </p:sp>
      <p:cxnSp>
        <p:nvCxnSpPr>
          <p:cNvPr id="9" name="Gerade Verbindung mit Pfeil 8"/>
          <p:cNvCxnSpPr>
            <a:stCxn id="6" idx="3"/>
            <a:endCxn id="17" idx="2"/>
          </p:cNvCxnSpPr>
          <p:nvPr/>
        </p:nvCxnSpPr>
        <p:spPr bwMode="auto">
          <a:xfrm>
            <a:off x="3180438" y="5344962"/>
            <a:ext cx="457453"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p:cNvCxnSpPr>
            <a:endCxn id="6" idx="1"/>
          </p:cNvCxnSpPr>
          <p:nvPr/>
        </p:nvCxnSpPr>
        <p:spPr bwMode="auto">
          <a:xfrm flipV="1">
            <a:off x="1425197" y="5344962"/>
            <a:ext cx="762220" cy="16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Ellipse 12"/>
          <p:cNvSpPr/>
          <p:nvPr/>
        </p:nvSpPr>
        <p:spPr bwMode="auto">
          <a:xfrm>
            <a:off x="1579900" y="5283934"/>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7" name="Ellipse 16"/>
          <p:cNvSpPr/>
          <p:nvPr/>
        </p:nvSpPr>
        <p:spPr bwMode="auto">
          <a:xfrm>
            <a:off x="3637891" y="5282328"/>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9" name="Gerade Verbindung mit Pfeil 18"/>
          <p:cNvCxnSpPr>
            <a:stCxn id="17" idx="6"/>
            <a:endCxn id="4" idx="1"/>
          </p:cNvCxnSpPr>
          <p:nvPr/>
        </p:nvCxnSpPr>
        <p:spPr bwMode="auto">
          <a:xfrm flipV="1">
            <a:off x="3783995" y="5344962"/>
            <a:ext cx="605210"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p:cNvCxnSpPr>
            <a:stCxn id="97" idx="3"/>
            <a:endCxn id="23" idx="2"/>
          </p:cNvCxnSpPr>
          <p:nvPr/>
        </p:nvCxnSpPr>
        <p:spPr bwMode="auto">
          <a:xfrm flipV="1">
            <a:off x="6592073" y="5343601"/>
            <a:ext cx="559976" cy="6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22"/>
          <p:cNvSpPr/>
          <p:nvPr/>
        </p:nvSpPr>
        <p:spPr bwMode="auto">
          <a:xfrm>
            <a:off x="7152049" y="5280942"/>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4" name="Gerade Verbindung mit Pfeil 23"/>
          <p:cNvCxnSpPr>
            <a:stCxn id="23" idx="6"/>
            <a:endCxn id="78" idx="1"/>
          </p:cNvCxnSpPr>
          <p:nvPr/>
        </p:nvCxnSpPr>
        <p:spPr bwMode="auto">
          <a:xfrm>
            <a:off x="7298153" y="5343600"/>
            <a:ext cx="521586" cy="109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Ellipse 26"/>
          <p:cNvSpPr/>
          <p:nvPr/>
        </p:nvSpPr>
        <p:spPr bwMode="auto">
          <a:xfrm>
            <a:off x="7364502" y="6034975"/>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8" name="Gerade Verbindung mit Pfeil 27"/>
          <p:cNvCxnSpPr>
            <a:endCxn id="27" idx="0"/>
          </p:cNvCxnSpPr>
          <p:nvPr/>
        </p:nvCxnSpPr>
        <p:spPr bwMode="auto">
          <a:xfrm>
            <a:off x="7437554" y="5345207"/>
            <a:ext cx="1" cy="68976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mit Pfeil 30"/>
          <p:cNvCxnSpPr>
            <a:endCxn id="27" idx="6"/>
          </p:cNvCxnSpPr>
          <p:nvPr/>
        </p:nvCxnSpPr>
        <p:spPr bwMode="auto">
          <a:xfrm flipH="1">
            <a:off x="7510606" y="6097633"/>
            <a:ext cx="309133" cy="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36"/>
          <p:cNvCxnSpPr>
            <a:stCxn id="82" idx="1"/>
          </p:cNvCxnSpPr>
          <p:nvPr/>
        </p:nvCxnSpPr>
        <p:spPr bwMode="auto">
          <a:xfrm flipH="1">
            <a:off x="1652952" y="6097301"/>
            <a:ext cx="23607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p:cNvCxnSpPr>
            <a:endCxn id="13" idx="2"/>
          </p:cNvCxnSpPr>
          <p:nvPr/>
        </p:nvCxnSpPr>
        <p:spPr bwMode="auto">
          <a:xfrm flipV="1">
            <a:off x="984232" y="5346593"/>
            <a:ext cx="595669" cy="13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p:cNvCxnSpPr>
            <a:endCxn id="13" idx="4"/>
          </p:cNvCxnSpPr>
          <p:nvPr/>
        </p:nvCxnSpPr>
        <p:spPr bwMode="auto">
          <a:xfrm flipV="1">
            <a:off x="1652952" y="5409250"/>
            <a:ext cx="1" cy="69404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feld 45"/>
          <p:cNvSpPr txBox="1"/>
          <p:nvPr/>
        </p:nvSpPr>
        <p:spPr>
          <a:xfrm>
            <a:off x="572383" y="5198895"/>
            <a:ext cx="381836" cy="276999"/>
          </a:xfrm>
          <a:prstGeom prst="rect">
            <a:avLst/>
          </a:prstGeom>
          <a:noFill/>
        </p:spPr>
        <p:txBody>
          <a:bodyPr wrap="none" rtlCol="0">
            <a:spAutoFit/>
          </a:bodyPr>
          <a:lstStyle/>
          <a:p>
            <a:r>
              <a:rPr lang="en-US" sz="1200" dirty="0" smtClean="0"/>
              <a:t>r(t)</a:t>
            </a:r>
            <a:endParaRPr lang="en-US" sz="1200" dirty="0"/>
          </a:p>
        </p:txBody>
      </p:sp>
      <p:sp>
        <p:nvSpPr>
          <p:cNvPr id="47" name="Textfeld 46"/>
          <p:cNvSpPr txBox="1"/>
          <p:nvPr/>
        </p:nvSpPr>
        <p:spPr>
          <a:xfrm>
            <a:off x="1706804" y="5070166"/>
            <a:ext cx="415498" cy="276999"/>
          </a:xfrm>
          <a:prstGeom prst="rect">
            <a:avLst/>
          </a:prstGeom>
          <a:noFill/>
        </p:spPr>
        <p:txBody>
          <a:bodyPr wrap="none" rtlCol="0">
            <a:spAutoFit/>
          </a:bodyPr>
          <a:lstStyle/>
          <a:p>
            <a:r>
              <a:rPr lang="en-US" sz="1200" dirty="0"/>
              <a:t>e</a:t>
            </a:r>
            <a:r>
              <a:rPr lang="en-US" sz="1200" dirty="0" smtClean="0"/>
              <a:t>(t)</a:t>
            </a:r>
            <a:endParaRPr lang="en-US" sz="1200" dirty="0"/>
          </a:p>
        </p:txBody>
      </p:sp>
      <p:cxnSp>
        <p:nvCxnSpPr>
          <p:cNvPr id="49" name="Gerade Verbindung mit Pfeil 48"/>
          <p:cNvCxnSpPr/>
          <p:nvPr/>
        </p:nvCxnSpPr>
        <p:spPr bwMode="auto">
          <a:xfrm>
            <a:off x="3710943" y="4962500"/>
            <a:ext cx="0" cy="30849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mit Pfeil 50"/>
          <p:cNvCxnSpPr/>
          <p:nvPr/>
        </p:nvCxnSpPr>
        <p:spPr bwMode="auto">
          <a:xfrm>
            <a:off x="7218869" y="4962500"/>
            <a:ext cx="6232" cy="30711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70"/>
          <p:cNvCxnSpPr/>
          <p:nvPr/>
        </p:nvCxnSpPr>
        <p:spPr bwMode="auto">
          <a:xfrm>
            <a:off x="1738804" y="5478117"/>
            <a:ext cx="9026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feld 74"/>
          <p:cNvSpPr txBox="1"/>
          <p:nvPr/>
        </p:nvSpPr>
        <p:spPr>
          <a:xfrm>
            <a:off x="3464529" y="4687683"/>
            <a:ext cx="473206" cy="276999"/>
          </a:xfrm>
          <a:prstGeom prst="rect">
            <a:avLst/>
          </a:prstGeom>
          <a:noFill/>
        </p:spPr>
        <p:txBody>
          <a:bodyPr wrap="none" rtlCol="0">
            <a:spAutoFit/>
          </a:bodyPr>
          <a:lstStyle/>
          <a:p>
            <a:r>
              <a:rPr lang="en-US" sz="1200" dirty="0" smtClean="0"/>
              <a:t>d</a:t>
            </a:r>
            <a:r>
              <a:rPr lang="en-US" sz="1200" baseline="-25000" dirty="0" smtClean="0"/>
              <a:t>u</a:t>
            </a:r>
            <a:r>
              <a:rPr lang="en-US" sz="1200" dirty="0" smtClean="0"/>
              <a:t>(t)</a:t>
            </a:r>
            <a:endParaRPr lang="en-US" sz="1200" dirty="0"/>
          </a:p>
        </p:txBody>
      </p:sp>
      <p:sp>
        <p:nvSpPr>
          <p:cNvPr id="76" name="Textfeld 75"/>
          <p:cNvSpPr txBox="1"/>
          <p:nvPr/>
        </p:nvSpPr>
        <p:spPr>
          <a:xfrm>
            <a:off x="6943620" y="4673983"/>
            <a:ext cx="466794" cy="276999"/>
          </a:xfrm>
          <a:prstGeom prst="rect">
            <a:avLst/>
          </a:prstGeom>
          <a:noFill/>
        </p:spPr>
        <p:txBody>
          <a:bodyPr wrap="none" rtlCol="0">
            <a:spAutoFit/>
          </a:bodyPr>
          <a:lstStyle/>
          <a:p>
            <a:r>
              <a:rPr lang="en-US" sz="1200" dirty="0" err="1" smtClean="0"/>
              <a:t>d</a:t>
            </a:r>
            <a:r>
              <a:rPr lang="en-US" sz="1200" baseline="-25000" dirty="0" err="1" smtClean="0"/>
              <a:t>y</a:t>
            </a:r>
            <a:r>
              <a:rPr lang="en-US" sz="1200" dirty="0" smtClean="0"/>
              <a:t>(t)</a:t>
            </a:r>
            <a:endParaRPr lang="en-US" sz="1200" dirty="0"/>
          </a:p>
        </p:txBody>
      </p:sp>
      <p:sp>
        <p:nvSpPr>
          <p:cNvPr id="77" name="Textfeld 76"/>
          <p:cNvSpPr txBox="1"/>
          <p:nvPr/>
        </p:nvSpPr>
        <p:spPr>
          <a:xfrm>
            <a:off x="7819739" y="5965890"/>
            <a:ext cx="415498" cy="276999"/>
          </a:xfrm>
          <a:prstGeom prst="rect">
            <a:avLst/>
          </a:prstGeom>
          <a:noFill/>
        </p:spPr>
        <p:txBody>
          <a:bodyPr wrap="none" rtlCol="0">
            <a:spAutoFit/>
          </a:bodyPr>
          <a:lstStyle/>
          <a:p>
            <a:r>
              <a:rPr lang="en-US" sz="1200" dirty="0" smtClean="0"/>
              <a:t>n(t)</a:t>
            </a:r>
            <a:endParaRPr lang="en-US" sz="1200" dirty="0"/>
          </a:p>
        </p:txBody>
      </p:sp>
      <p:sp>
        <p:nvSpPr>
          <p:cNvPr id="78" name="Textfeld 77"/>
          <p:cNvSpPr txBox="1"/>
          <p:nvPr/>
        </p:nvSpPr>
        <p:spPr>
          <a:xfrm>
            <a:off x="7819739" y="5206190"/>
            <a:ext cx="441146" cy="276999"/>
          </a:xfrm>
          <a:prstGeom prst="rect">
            <a:avLst/>
          </a:prstGeom>
          <a:noFill/>
        </p:spPr>
        <p:txBody>
          <a:bodyPr wrap="none" rtlCol="0">
            <a:spAutoFit/>
          </a:bodyPr>
          <a:lstStyle/>
          <a:p>
            <a:r>
              <a:rPr lang="en-US" sz="1200" dirty="0" err="1" smtClean="0"/>
              <a:t>y</a:t>
            </a:r>
            <a:r>
              <a:rPr lang="en-US" sz="1200" baseline="-25000" dirty="0" err="1" smtClean="0"/>
              <a:t>r</a:t>
            </a:r>
            <a:r>
              <a:rPr lang="en-US" sz="1200" dirty="0" smtClean="0"/>
              <a:t>(t)</a:t>
            </a:r>
            <a:endParaRPr lang="en-US" sz="1200" dirty="0"/>
          </a:p>
        </p:txBody>
      </p:sp>
      <p:sp>
        <p:nvSpPr>
          <p:cNvPr id="79" name="Textfeld 78"/>
          <p:cNvSpPr txBox="1"/>
          <p:nvPr/>
        </p:nvSpPr>
        <p:spPr>
          <a:xfrm>
            <a:off x="6671997" y="5068780"/>
            <a:ext cx="429926" cy="276999"/>
          </a:xfrm>
          <a:prstGeom prst="rect">
            <a:avLst/>
          </a:prstGeom>
          <a:noFill/>
        </p:spPr>
        <p:txBody>
          <a:bodyPr wrap="none" rtlCol="0">
            <a:spAutoFit/>
          </a:bodyPr>
          <a:lstStyle/>
          <a:p>
            <a:r>
              <a:rPr lang="en-US" sz="1200" dirty="0" err="1" smtClean="0"/>
              <a:t>y</a:t>
            </a:r>
            <a:r>
              <a:rPr lang="en-US" sz="1200" baseline="-25000" dirty="0" err="1" smtClean="0"/>
              <a:t>i</a:t>
            </a:r>
            <a:r>
              <a:rPr lang="en-US" sz="1200" dirty="0" smtClean="0"/>
              <a:t>(t)</a:t>
            </a:r>
            <a:endParaRPr lang="en-US" sz="1200" dirty="0"/>
          </a:p>
        </p:txBody>
      </p:sp>
      <p:sp>
        <p:nvSpPr>
          <p:cNvPr id="80" name="Textfeld 79"/>
          <p:cNvSpPr txBox="1"/>
          <p:nvPr/>
        </p:nvSpPr>
        <p:spPr>
          <a:xfrm>
            <a:off x="3126610" y="5080785"/>
            <a:ext cx="437940" cy="276999"/>
          </a:xfrm>
          <a:prstGeom prst="rect">
            <a:avLst/>
          </a:prstGeom>
          <a:noFill/>
        </p:spPr>
        <p:txBody>
          <a:bodyPr wrap="none" rtlCol="0">
            <a:spAutoFit/>
          </a:bodyPr>
          <a:lstStyle/>
          <a:p>
            <a:r>
              <a:rPr lang="en-US" sz="1200" dirty="0" err="1" smtClean="0"/>
              <a:t>u</a:t>
            </a:r>
            <a:r>
              <a:rPr lang="en-US" sz="1200" baseline="-25000" dirty="0" err="1" smtClean="0"/>
              <a:t>i</a:t>
            </a:r>
            <a:r>
              <a:rPr lang="en-US" sz="1200" dirty="0" smtClean="0"/>
              <a:t>(t)</a:t>
            </a:r>
            <a:endParaRPr lang="en-US" sz="1200" dirty="0"/>
          </a:p>
        </p:txBody>
      </p:sp>
      <p:sp>
        <p:nvSpPr>
          <p:cNvPr id="81" name="Textfeld 80"/>
          <p:cNvSpPr txBox="1"/>
          <p:nvPr/>
        </p:nvSpPr>
        <p:spPr>
          <a:xfrm>
            <a:off x="3737118" y="5080785"/>
            <a:ext cx="449162" cy="276999"/>
          </a:xfrm>
          <a:prstGeom prst="rect">
            <a:avLst/>
          </a:prstGeom>
          <a:noFill/>
        </p:spPr>
        <p:txBody>
          <a:bodyPr wrap="none" rtlCol="0">
            <a:spAutoFit/>
          </a:bodyPr>
          <a:lstStyle/>
          <a:p>
            <a:r>
              <a:rPr lang="en-US" sz="1200" dirty="0" smtClean="0"/>
              <a:t>u</a:t>
            </a:r>
            <a:r>
              <a:rPr lang="en-US" sz="1200" baseline="-25000" dirty="0" smtClean="0"/>
              <a:t>r</a:t>
            </a:r>
            <a:r>
              <a:rPr lang="en-US" sz="1200" dirty="0" smtClean="0"/>
              <a:t>(t)</a:t>
            </a:r>
            <a:endParaRPr lang="en-US" sz="1200" dirty="0"/>
          </a:p>
        </p:txBody>
      </p:sp>
      <p:sp>
        <p:nvSpPr>
          <p:cNvPr id="82" name="Rechteck 81"/>
          <p:cNvSpPr/>
          <p:nvPr/>
        </p:nvSpPr>
        <p:spPr bwMode="auto">
          <a:xfrm>
            <a:off x="4013745" y="5879156"/>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cxnSp>
        <p:nvCxnSpPr>
          <p:cNvPr id="85" name="Gerade Verbindung mit Pfeil 84"/>
          <p:cNvCxnSpPr>
            <a:stCxn id="27" idx="2"/>
            <a:endCxn id="82" idx="3"/>
          </p:cNvCxnSpPr>
          <p:nvPr/>
        </p:nvCxnSpPr>
        <p:spPr bwMode="auto">
          <a:xfrm flipH="1" flipV="1">
            <a:off x="5003708" y="6097301"/>
            <a:ext cx="2360794" cy="33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Textfeld 87"/>
          <p:cNvSpPr txBox="1"/>
          <p:nvPr/>
        </p:nvSpPr>
        <p:spPr>
          <a:xfrm>
            <a:off x="4192317" y="5954225"/>
            <a:ext cx="575799" cy="276999"/>
          </a:xfrm>
          <a:prstGeom prst="rect">
            <a:avLst/>
          </a:prstGeom>
          <a:noFill/>
        </p:spPr>
        <p:txBody>
          <a:bodyPr wrap="none" rtlCol="0">
            <a:spAutoFit/>
          </a:bodyPr>
          <a:lstStyle/>
          <a:p>
            <a:r>
              <a:rPr lang="en-US" sz="1200" dirty="0"/>
              <a:t>Delay</a:t>
            </a:r>
          </a:p>
        </p:txBody>
      </p:sp>
      <p:sp>
        <p:nvSpPr>
          <p:cNvPr id="97" name="Rechteck 96"/>
          <p:cNvSpPr/>
          <p:nvPr/>
        </p:nvSpPr>
        <p:spPr bwMode="auto">
          <a:xfrm>
            <a:off x="5602111" y="5126080"/>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98" name="Textfeld 97"/>
          <p:cNvSpPr txBox="1"/>
          <p:nvPr/>
        </p:nvSpPr>
        <p:spPr>
          <a:xfrm>
            <a:off x="5745420" y="5202780"/>
            <a:ext cx="611065" cy="276999"/>
          </a:xfrm>
          <a:prstGeom prst="rect">
            <a:avLst/>
          </a:prstGeom>
          <a:noFill/>
        </p:spPr>
        <p:txBody>
          <a:bodyPr wrap="none" rtlCol="0">
            <a:spAutoFit/>
          </a:bodyPr>
          <a:lstStyle/>
          <a:p>
            <a:r>
              <a:rPr lang="en-US" sz="1200" dirty="0" smtClean="0"/>
              <a:t>Cavity</a:t>
            </a:r>
            <a:endParaRPr lang="en-US" sz="1200" dirty="0"/>
          </a:p>
        </p:txBody>
      </p:sp>
      <p:cxnSp>
        <p:nvCxnSpPr>
          <p:cNvPr id="102" name="Gerade Verbindung mit Pfeil 101"/>
          <p:cNvCxnSpPr>
            <a:stCxn id="4" idx="3"/>
            <a:endCxn id="97" idx="1"/>
          </p:cNvCxnSpPr>
          <p:nvPr/>
        </p:nvCxnSpPr>
        <p:spPr bwMode="auto">
          <a:xfrm flipV="1">
            <a:off x="5379167" y="5344225"/>
            <a:ext cx="222943" cy="7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Rechteck 104"/>
          <p:cNvSpPr/>
          <p:nvPr/>
        </p:nvSpPr>
        <p:spPr bwMode="auto">
          <a:xfrm>
            <a:off x="4231278" y="5029928"/>
            <a:ext cx="2474812" cy="660162"/>
          </a:xfrm>
          <a:prstGeom prst="rect">
            <a:avLst/>
          </a:prstGeom>
          <a:noFill/>
          <a:ln w="28575"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106" name="Textfeld 105"/>
          <p:cNvSpPr txBox="1"/>
          <p:nvPr/>
        </p:nvSpPr>
        <p:spPr>
          <a:xfrm>
            <a:off x="5180271" y="4710142"/>
            <a:ext cx="534121" cy="276999"/>
          </a:xfrm>
          <a:prstGeom prst="rect">
            <a:avLst/>
          </a:prstGeom>
          <a:noFill/>
        </p:spPr>
        <p:txBody>
          <a:bodyPr wrap="none" rtlCol="0">
            <a:spAutoFit/>
          </a:bodyPr>
          <a:lstStyle/>
          <a:p>
            <a:r>
              <a:rPr lang="en-US" sz="1200" dirty="0" smtClean="0"/>
              <a:t>Plant</a:t>
            </a:r>
            <a:endParaRPr lang="en-US" sz="1200" dirty="0"/>
          </a:p>
        </p:txBody>
      </p:sp>
      <p:pic>
        <p:nvPicPr>
          <p:cNvPr id="1026" name="Picture 2" descr="U:\Presentations DESY\20150623_Wismar\b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358" y="776938"/>
            <a:ext cx="4438984" cy="3255792"/>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Gerade Verbindung 109"/>
          <p:cNvCxnSpPr/>
          <p:nvPr/>
        </p:nvCxnSpPr>
        <p:spPr bwMode="auto">
          <a:xfrm>
            <a:off x="5025339" y="1261465"/>
            <a:ext cx="664511"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 Verbindung 112"/>
          <p:cNvCxnSpPr/>
          <p:nvPr/>
        </p:nvCxnSpPr>
        <p:spPr bwMode="auto">
          <a:xfrm>
            <a:off x="5689850" y="1261465"/>
            <a:ext cx="2121622" cy="1026024"/>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 Verbindung 132"/>
          <p:cNvCxnSpPr/>
          <p:nvPr/>
        </p:nvCxnSpPr>
        <p:spPr bwMode="auto">
          <a:xfrm>
            <a:off x="5030486" y="1262455"/>
            <a:ext cx="2217737" cy="0"/>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 Verbindung 134"/>
          <p:cNvCxnSpPr/>
          <p:nvPr/>
        </p:nvCxnSpPr>
        <p:spPr bwMode="auto">
          <a:xfrm>
            <a:off x="7248223" y="1262455"/>
            <a:ext cx="1422365" cy="686995"/>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 Verbindung 139"/>
          <p:cNvCxnSpPr/>
          <p:nvPr/>
        </p:nvCxnSpPr>
        <p:spPr bwMode="auto">
          <a:xfrm>
            <a:off x="5030486" y="2682305"/>
            <a:ext cx="1542445" cy="0"/>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0" name="Textfeld 1049"/>
          <p:cNvSpPr txBox="1"/>
          <p:nvPr/>
        </p:nvSpPr>
        <p:spPr>
          <a:xfrm>
            <a:off x="5183191" y="2207733"/>
            <a:ext cx="1067921" cy="307777"/>
          </a:xfrm>
          <a:prstGeom prst="rect">
            <a:avLst/>
          </a:prstGeom>
          <a:solidFill>
            <a:schemeClr val="bg1"/>
          </a:solidFill>
        </p:spPr>
        <p:txBody>
          <a:bodyPr wrap="none" rtlCol="0">
            <a:spAutoFit/>
          </a:bodyPr>
          <a:lstStyle/>
          <a:p>
            <a:r>
              <a:rPr lang="en-US" sz="1400" b="1" dirty="0" smtClean="0"/>
              <a:t>Open loop</a:t>
            </a:r>
            <a:endParaRPr lang="en-US" sz="1400" b="1" dirty="0"/>
          </a:p>
        </p:txBody>
      </p:sp>
      <p:cxnSp>
        <p:nvCxnSpPr>
          <p:cNvPr id="176" name="Gerade Verbindung 175"/>
          <p:cNvCxnSpPr/>
          <p:nvPr/>
        </p:nvCxnSpPr>
        <p:spPr bwMode="auto">
          <a:xfrm>
            <a:off x="5014620" y="3184144"/>
            <a:ext cx="3645249" cy="0"/>
          </a:xfrm>
          <a:prstGeom prst="line">
            <a:avLst/>
          </a:prstGeom>
          <a:solidFill>
            <a:schemeClr val="accent1"/>
          </a:solidFill>
          <a:ln w="28575"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uppieren 63"/>
          <p:cNvGrpSpPr/>
          <p:nvPr/>
        </p:nvGrpSpPr>
        <p:grpSpPr>
          <a:xfrm>
            <a:off x="5014620" y="2682305"/>
            <a:ext cx="1182632" cy="255909"/>
            <a:chOff x="4868320" y="2682305"/>
            <a:chExt cx="1182632" cy="255909"/>
          </a:xfrm>
        </p:grpSpPr>
        <p:cxnSp>
          <p:nvCxnSpPr>
            <p:cNvPr id="65" name="Gerade Verbindung 64"/>
            <p:cNvCxnSpPr/>
            <p:nvPr/>
          </p:nvCxnSpPr>
          <p:spPr bwMode="auto">
            <a:xfrm>
              <a:off x="4868320" y="2682305"/>
              <a:ext cx="13538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 Verbindung 65"/>
            <p:cNvCxnSpPr/>
            <p:nvPr/>
          </p:nvCxnSpPr>
          <p:spPr bwMode="auto">
            <a:xfrm>
              <a:off x="5003708" y="2682305"/>
              <a:ext cx="1047244" cy="255909"/>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uppieren 73"/>
          <p:cNvGrpSpPr/>
          <p:nvPr/>
        </p:nvGrpSpPr>
        <p:grpSpPr>
          <a:xfrm>
            <a:off x="5014620" y="2682305"/>
            <a:ext cx="2639745" cy="4170705"/>
            <a:chOff x="5014620" y="2682305"/>
            <a:chExt cx="2639745" cy="4170705"/>
          </a:xfrm>
        </p:grpSpPr>
        <p:cxnSp>
          <p:nvCxnSpPr>
            <p:cNvPr id="83" name="Gerade Verbindung 82"/>
            <p:cNvCxnSpPr/>
            <p:nvPr/>
          </p:nvCxnSpPr>
          <p:spPr bwMode="auto">
            <a:xfrm>
              <a:off x="5014620" y="2682305"/>
              <a:ext cx="13538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4" name="Gruppieren 83"/>
            <p:cNvGrpSpPr/>
            <p:nvPr/>
          </p:nvGrpSpPr>
          <p:grpSpPr>
            <a:xfrm>
              <a:off x="5150008" y="2682305"/>
              <a:ext cx="2504357" cy="4170705"/>
              <a:chOff x="5150008" y="2682305"/>
              <a:chExt cx="2504357" cy="4170705"/>
            </a:xfrm>
          </p:grpSpPr>
          <p:cxnSp>
            <p:nvCxnSpPr>
              <p:cNvPr id="86" name="Gerade Verbindung 85"/>
              <p:cNvCxnSpPr/>
              <p:nvPr/>
            </p:nvCxnSpPr>
            <p:spPr bwMode="auto">
              <a:xfrm>
                <a:off x="5150008" y="2682305"/>
                <a:ext cx="1047244" cy="255909"/>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Bogen 86"/>
              <p:cNvSpPr/>
              <p:nvPr/>
            </p:nvSpPr>
            <p:spPr bwMode="auto">
              <a:xfrm rot="16200000">
                <a:off x="4618848" y="3817494"/>
                <a:ext cx="3913903" cy="2157130"/>
              </a:xfrm>
              <a:prstGeom prst="arc">
                <a:avLst>
                  <a:gd name="adj1" fmla="val 3454"/>
                  <a:gd name="adj2" fmla="val 2123871"/>
                </a:avLst>
              </a:prstGeom>
              <a:noFill/>
              <a:ln w="28575" cap="flat" cmpd="sng" algn="ctr">
                <a:solidFill>
                  <a:srgbClr val="00A5EB"/>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91" name="Gerade Verbindung 90"/>
              <p:cNvCxnSpPr/>
              <p:nvPr/>
            </p:nvCxnSpPr>
            <p:spPr bwMode="auto">
              <a:xfrm flipH="1">
                <a:off x="6196731" y="2940447"/>
                <a:ext cx="37906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9" name="Gruppieren 98"/>
          <p:cNvGrpSpPr/>
          <p:nvPr/>
        </p:nvGrpSpPr>
        <p:grpSpPr>
          <a:xfrm rot="2700000">
            <a:off x="7057656" y="3133218"/>
            <a:ext cx="90265" cy="97585"/>
            <a:chOff x="1400586" y="5499736"/>
            <a:chExt cx="90265" cy="97585"/>
          </a:xfrm>
        </p:grpSpPr>
        <p:cxnSp>
          <p:nvCxnSpPr>
            <p:cNvPr id="100" name="Gerade Verbindung 99"/>
            <p:cNvCxnSpPr/>
            <p:nvPr/>
          </p:nvCxnSpPr>
          <p:spPr bwMode="auto">
            <a:xfrm>
              <a:off x="1400586" y="5551026"/>
              <a:ext cx="90265" cy="0"/>
            </a:xfrm>
            <a:prstGeom prst="line">
              <a:avLst/>
            </a:pr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Gerade Verbindung 100"/>
            <p:cNvCxnSpPr/>
            <p:nvPr/>
          </p:nvCxnSpPr>
          <p:spPr bwMode="auto">
            <a:xfrm flipH="1">
              <a:off x="1432512" y="5499736"/>
              <a:ext cx="9479" cy="97585"/>
            </a:xfrm>
            <a:prstGeom prst="line">
              <a:avLst/>
            </a:pr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 name="Gerade Verbindung mit Pfeil 102"/>
          <p:cNvCxnSpPr/>
          <p:nvPr/>
        </p:nvCxnSpPr>
        <p:spPr bwMode="auto">
          <a:xfrm flipV="1">
            <a:off x="3180438" y="3215692"/>
            <a:ext cx="3763182" cy="817038"/>
          </a:xfrm>
          <a:prstGeom prst="straightConnector1">
            <a:avLst/>
          </a:prstGeom>
          <a:solidFill>
            <a:schemeClr val="accent1"/>
          </a:solidFill>
          <a:ln w="28575" cap="flat" cmpd="sng" algn="ctr">
            <a:solidFill>
              <a:srgbClr val="FF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4" name="Gruppieren 103"/>
          <p:cNvGrpSpPr/>
          <p:nvPr/>
        </p:nvGrpSpPr>
        <p:grpSpPr>
          <a:xfrm>
            <a:off x="1796436" y="5523546"/>
            <a:ext cx="90265" cy="97585"/>
            <a:chOff x="1400586" y="5499736"/>
            <a:chExt cx="90265" cy="97585"/>
          </a:xfrm>
        </p:grpSpPr>
        <p:cxnSp>
          <p:nvCxnSpPr>
            <p:cNvPr id="107" name="Gerade Verbindung 106"/>
            <p:cNvCxnSpPr/>
            <p:nvPr/>
          </p:nvCxnSpPr>
          <p:spPr bwMode="auto">
            <a:xfrm>
              <a:off x="1400586" y="5551026"/>
              <a:ext cx="90265" cy="0"/>
            </a:xfrm>
            <a:prstGeom prst="line">
              <a:avLst/>
            </a:pr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 Verbindung 107"/>
            <p:cNvCxnSpPr/>
            <p:nvPr/>
          </p:nvCxnSpPr>
          <p:spPr bwMode="auto">
            <a:xfrm flipH="1">
              <a:off x="1432512" y="5499736"/>
              <a:ext cx="9479" cy="97585"/>
            </a:xfrm>
            <a:prstGeom prst="line">
              <a:avLst/>
            </a:pr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Textfeld 15"/>
          <p:cNvSpPr txBox="1"/>
          <p:nvPr/>
        </p:nvSpPr>
        <p:spPr>
          <a:xfrm>
            <a:off x="409172" y="3196943"/>
            <a:ext cx="3258713" cy="338554"/>
          </a:xfrm>
          <a:prstGeom prst="rect">
            <a:avLst/>
          </a:prstGeom>
          <a:noFill/>
        </p:spPr>
        <p:txBody>
          <a:bodyPr wrap="none" rtlCol="0">
            <a:spAutoFit/>
          </a:bodyPr>
          <a:lstStyle/>
          <a:p>
            <a:r>
              <a:rPr lang="en-US" b="1" dirty="0" smtClean="0">
                <a:solidFill>
                  <a:srgbClr val="00A5EB"/>
                </a:solidFill>
              </a:rPr>
              <a:t>Time delay changes only phase</a:t>
            </a:r>
            <a:endParaRPr lang="en-US" dirty="0">
              <a:solidFill>
                <a:srgbClr val="00A5EB"/>
              </a:solidFill>
            </a:endParaRPr>
          </a:p>
        </p:txBody>
      </p:sp>
      <p:sp>
        <p:nvSpPr>
          <p:cNvPr id="115" name="Textfeld 114"/>
          <p:cNvSpPr txBox="1"/>
          <p:nvPr/>
        </p:nvSpPr>
        <p:spPr>
          <a:xfrm>
            <a:off x="5283093" y="1594858"/>
            <a:ext cx="1027845" cy="276999"/>
          </a:xfrm>
          <a:prstGeom prst="rect">
            <a:avLst/>
          </a:prstGeom>
          <a:solidFill>
            <a:schemeClr val="bg1"/>
          </a:solidFill>
        </p:spPr>
        <p:txBody>
          <a:bodyPr wrap="none" rtlCol="0">
            <a:spAutoFit/>
          </a:bodyPr>
          <a:lstStyle/>
          <a:p>
            <a:r>
              <a:rPr lang="en-US" sz="1200" b="1" dirty="0" smtClean="0">
                <a:solidFill>
                  <a:srgbClr val="00A5EB"/>
                </a:solidFill>
              </a:rPr>
              <a:t>GM = 40 dB</a:t>
            </a:r>
            <a:endParaRPr lang="en-US" sz="1200" b="1" dirty="0">
              <a:solidFill>
                <a:srgbClr val="00A5EB"/>
              </a:solidFill>
            </a:endParaRPr>
          </a:p>
        </p:txBody>
      </p:sp>
      <p:sp>
        <p:nvSpPr>
          <p:cNvPr id="116" name="Textfeld 115"/>
          <p:cNvSpPr txBox="1"/>
          <p:nvPr/>
        </p:nvSpPr>
        <p:spPr>
          <a:xfrm>
            <a:off x="5951986" y="3336676"/>
            <a:ext cx="1098378" cy="276999"/>
          </a:xfrm>
          <a:prstGeom prst="rect">
            <a:avLst/>
          </a:prstGeom>
          <a:solidFill>
            <a:schemeClr val="bg1"/>
          </a:solidFill>
        </p:spPr>
        <p:txBody>
          <a:bodyPr wrap="none" rtlCol="0">
            <a:spAutoFit/>
          </a:bodyPr>
          <a:lstStyle/>
          <a:p>
            <a:r>
              <a:rPr lang="en-US" sz="1200" dirty="0" smtClean="0"/>
              <a:t>PM ≈ 60 deg.</a:t>
            </a:r>
            <a:endParaRPr lang="en-US" sz="1200" dirty="0"/>
          </a:p>
        </p:txBody>
      </p:sp>
      <p:cxnSp>
        <p:nvCxnSpPr>
          <p:cNvPr id="117" name="Gerade Verbindung mit Pfeil 116"/>
          <p:cNvCxnSpPr>
            <a:stCxn id="116" idx="0"/>
          </p:cNvCxnSpPr>
          <p:nvPr/>
        </p:nvCxnSpPr>
        <p:spPr bwMode="auto">
          <a:xfrm flipV="1">
            <a:off x="6501175" y="3138171"/>
            <a:ext cx="258709" cy="198505"/>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8" name="Gruppieren 117"/>
          <p:cNvGrpSpPr/>
          <p:nvPr/>
        </p:nvGrpSpPr>
        <p:grpSpPr>
          <a:xfrm>
            <a:off x="5026670" y="722128"/>
            <a:ext cx="2786133" cy="1026024"/>
            <a:chOff x="5025339" y="1261465"/>
            <a:chExt cx="2786133" cy="1026024"/>
          </a:xfrm>
        </p:grpSpPr>
        <p:cxnSp>
          <p:nvCxnSpPr>
            <p:cNvPr id="119" name="Gerade Verbindung 118"/>
            <p:cNvCxnSpPr/>
            <p:nvPr/>
          </p:nvCxnSpPr>
          <p:spPr bwMode="auto">
            <a:xfrm>
              <a:off x="5025339" y="1261465"/>
              <a:ext cx="664511" cy="0"/>
            </a:xfrm>
            <a:prstGeom prst="line">
              <a:avLst/>
            </a:prstGeom>
            <a:solidFill>
              <a:schemeClr val="accent1"/>
            </a:solidFill>
            <a:ln w="28575"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 Verbindung 120"/>
            <p:cNvCxnSpPr/>
            <p:nvPr/>
          </p:nvCxnSpPr>
          <p:spPr bwMode="auto">
            <a:xfrm>
              <a:off x="5689850" y="1261465"/>
              <a:ext cx="2121622" cy="1026024"/>
            </a:xfrm>
            <a:prstGeom prst="line">
              <a:avLst/>
            </a:prstGeom>
            <a:solidFill>
              <a:schemeClr val="accent1"/>
            </a:solidFill>
            <a:ln w="28575"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3" name="Textfeld 122"/>
          <p:cNvSpPr txBox="1"/>
          <p:nvPr/>
        </p:nvSpPr>
        <p:spPr>
          <a:xfrm>
            <a:off x="5358925" y="1838031"/>
            <a:ext cx="793551" cy="276999"/>
          </a:xfrm>
          <a:prstGeom prst="rect">
            <a:avLst/>
          </a:prstGeom>
          <a:solidFill>
            <a:schemeClr val="bg1"/>
          </a:solidFill>
        </p:spPr>
        <p:txBody>
          <a:bodyPr wrap="none" rtlCol="0">
            <a:spAutoFit/>
          </a:bodyPr>
          <a:lstStyle/>
          <a:p>
            <a:r>
              <a:rPr lang="en-US" sz="1200" b="1" dirty="0" smtClean="0">
                <a:solidFill>
                  <a:srgbClr val="00A5EB"/>
                </a:solidFill>
              </a:rPr>
              <a:t>K</a:t>
            </a:r>
            <a:r>
              <a:rPr lang="en-US" sz="1200" b="1" baseline="-25000" dirty="0" smtClean="0">
                <a:solidFill>
                  <a:srgbClr val="00A5EB"/>
                </a:solidFill>
              </a:rPr>
              <a:t>P</a:t>
            </a:r>
            <a:r>
              <a:rPr lang="en-US" sz="1200" b="1" dirty="0" smtClean="0">
                <a:solidFill>
                  <a:srgbClr val="00A5EB"/>
                </a:solidFill>
              </a:rPr>
              <a:t> = 100</a:t>
            </a:r>
            <a:endParaRPr lang="en-US" sz="1200" b="1" dirty="0">
              <a:solidFill>
                <a:srgbClr val="00A5EB"/>
              </a:solidFill>
            </a:endParaRPr>
          </a:p>
        </p:txBody>
      </p:sp>
      <p:sp>
        <p:nvSpPr>
          <p:cNvPr id="124" name="Textfeld 123"/>
          <p:cNvSpPr txBox="1"/>
          <p:nvPr/>
        </p:nvSpPr>
        <p:spPr>
          <a:xfrm>
            <a:off x="7899064" y="1830078"/>
            <a:ext cx="938077" cy="276999"/>
          </a:xfrm>
          <a:prstGeom prst="rect">
            <a:avLst/>
          </a:prstGeom>
          <a:solidFill>
            <a:schemeClr val="bg1"/>
          </a:solidFill>
        </p:spPr>
        <p:txBody>
          <a:bodyPr wrap="none" rtlCol="0">
            <a:spAutoFit/>
          </a:bodyPr>
          <a:lstStyle/>
          <a:p>
            <a:r>
              <a:rPr lang="en-US" sz="1200" b="1" dirty="0" smtClean="0">
                <a:solidFill>
                  <a:srgbClr val="F28E00"/>
                </a:solidFill>
              </a:rPr>
              <a:t>GM ≈ 0 dB</a:t>
            </a:r>
            <a:endParaRPr lang="en-US" sz="1200" b="1" dirty="0">
              <a:solidFill>
                <a:srgbClr val="F28E00"/>
              </a:solidFill>
            </a:endParaRPr>
          </a:p>
        </p:txBody>
      </p:sp>
      <p:sp>
        <p:nvSpPr>
          <p:cNvPr id="125" name="Textfeld 124"/>
          <p:cNvSpPr txBox="1"/>
          <p:nvPr/>
        </p:nvSpPr>
        <p:spPr>
          <a:xfrm>
            <a:off x="7974896" y="2073251"/>
            <a:ext cx="770467" cy="338554"/>
          </a:xfrm>
          <a:prstGeom prst="rect">
            <a:avLst/>
          </a:prstGeom>
          <a:solidFill>
            <a:schemeClr val="bg1"/>
          </a:solidFill>
        </p:spPr>
        <p:txBody>
          <a:bodyPr wrap="none" rtlCol="0">
            <a:spAutoFit/>
          </a:bodyPr>
          <a:lstStyle/>
          <a:p>
            <a:r>
              <a:rPr lang="en-US" b="1" dirty="0" smtClean="0">
                <a:solidFill>
                  <a:srgbClr val="F28E00"/>
                </a:solidFill>
              </a:rPr>
              <a:t>K</a:t>
            </a:r>
            <a:r>
              <a:rPr lang="en-US" b="1" baseline="-25000" dirty="0" smtClean="0">
                <a:solidFill>
                  <a:srgbClr val="F28E00"/>
                </a:solidFill>
              </a:rPr>
              <a:t>P</a:t>
            </a:r>
            <a:r>
              <a:rPr lang="en-US" b="1" dirty="0" smtClean="0">
                <a:solidFill>
                  <a:srgbClr val="F28E00"/>
                </a:solidFill>
              </a:rPr>
              <a:t> &lt; 1</a:t>
            </a:r>
            <a:endParaRPr lang="en-US" b="1" dirty="0">
              <a:solidFill>
                <a:srgbClr val="F28E00"/>
              </a:solidFill>
            </a:endParaRPr>
          </a:p>
        </p:txBody>
      </p:sp>
      <p:sp>
        <p:nvSpPr>
          <p:cNvPr id="128" name="Textfeld 127"/>
          <p:cNvSpPr txBox="1"/>
          <p:nvPr/>
        </p:nvSpPr>
        <p:spPr>
          <a:xfrm>
            <a:off x="417639" y="3492131"/>
            <a:ext cx="2980303" cy="1169551"/>
          </a:xfrm>
          <a:prstGeom prst="rect">
            <a:avLst/>
          </a:prstGeom>
          <a:noFill/>
        </p:spPr>
        <p:txBody>
          <a:bodyPr wrap="none" rtlCol="0">
            <a:spAutoFit/>
          </a:bodyPr>
          <a:lstStyle/>
          <a:p>
            <a:r>
              <a:rPr lang="en-US" sz="1400" dirty="0" smtClean="0"/>
              <a:t>0 deg.  	</a:t>
            </a:r>
            <a:r>
              <a:rPr lang="en-US" sz="1400" dirty="0" smtClean="0">
                <a:sym typeface="Wingdings" panose="05000000000000000000" pitchFamily="2" charset="2"/>
              </a:rPr>
              <a:t></a:t>
            </a:r>
            <a:r>
              <a:rPr lang="en-US" sz="1400" dirty="0" smtClean="0"/>
              <a:t> +1 (e(t) = r(t) - y(t))</a:t>
            </a:r>
          </a:p>
          <a:p>
            <a:r>
              <a:rPr lang="en-US" sz="1400" dirty="0" smtClean="0"/>
              <a:t>-180 deg. 	</a:t>
            </a:r>
            <a:r>
              <a:rPr lang="en-US" sz="1400" dirty="0" smtClean="0">
                <a:sym typeface="Wingdings" panose="05000000000000000000" pitchFamily="2" charset="2"/>
              </a:rPr>
              <a:t></a:t>
            </a:r>
            <a:r>
              <a:rPr lang="en-US" sz="1400" dirty="0" smtClean="0"/>
              <a:t>  -1 </a:t>
            </a:r>
            <a:r>
              <a:rPr lang="en-US" sz="1400" dirty="0"/>
              <a:t>(e(t) = </a:t>
            </a:r>
            <a:r>
              <a:rPr lang="en-US" sz="1400" dirty="0" smtClean="0"/>
              <a:t>r(t) + y(t</a:t>
            </a:r>
            <a:r>
              <a:rPr lang="en-US" sz="1400" dirty="0"/>
              <a:t>))</a:t>
            </a:r>
            <a:endParaRPr lang="en-US" sz="1400" dirty="0" smtClean="0"/>
          </a:p>
          <a:p>
            <a:r>
              <a:rPr lang="en-US" sz="1400" b="1" dirty="0" smtClean="0"/>
              <a:t>From neg. to positive feedback</a:t>
            </a:r>
          </a:p>
          <a:p>
            <a:pPr marL="285750" indent="-285750">
              <a:buFont typeface="Wingdings" charset="2"/>
              <a:buChar char="à"/>
            </a:pPr>
            <a:r>
              <a:rPr lang="en-US" sz="1400" dirty="0" smtClean="0">
                <a:sym typeface="Wingdings" panose="05000000000000000000" pitchFamily="2" charset="2"/>
              </a:rPr>
              <a:t>Unstable closed loop operation </a:t>
            </a:r>
          </a:p>
          <a:p>
            <a:r>
              <a:rPr lang="en-US" sz="1400" dirty="0">
                <a:sym typeface="Wingdings" panose="05000000000000000000" pitchFamily="2" charset="2"/>
              </a:rPr>
              <a:t> </a:t>
            </a:r>
            <a:r>
              <a:rPr lang="en-US" sz="1400" dirty="0" smtClean="0">
                <a:sym typeface="Wingdings" panose="05000000000000000000" pitchFamily="2" charset="2"/>
              </a:rPr>
              <a:t>     for </a:t>
            </a:r>
            <a:r>
              <a:rPr lang="en-US" sz="1400" dirty="0">
                <a:sym typeface="Wingdings" panose="05000000000000000000" pitchFamily="2" charset="2"/>
              </a:rPr>
              <a:t>open </a:t>
            </a:r>
            <a:r>
              <a:rPr lang="en-US" sz="1400" dirty="0" smtClean="0">
                <a:sym typeface="Wingdings" panose="05000000000000000000" pitchFamily="2" charset="2"/>
              </a:rPr>
              <a:t>magnitude ≥ 1 </a:t>
            </a:r>
            <a:endParaRPr lang="en-US" sz="1400" dirty="0"/>
          </a:p>
        </p:txBody>
      </p:sp>
      <p:cxnSp>
        <p:nvCxnSpPr>
          <p:cNvPr id="132" name="Gerade Verbindung mit Pfeil 131"/>
          <p:cNvCxnSpPr/>
          <p:nvPr/>
        </p:nvCxnSpPr>
        <p:spPr bwMode="auto">
          <a:xfrm>
            <a:off x="1907791" y="4661682"/>
            <a:ext cx="6771" cy="805745"/>
          </a:xfrm>
          <a:prstGeom prst="straightConnector1">
            <a:avLst/>
          </a:prstGeom>
          <a:solidFill>
            <a:schemeClr val="accent1"/>
          </a:solidFill>
          <a:ln w="28575" cap="flat" cmpd="sng" algn="ctr">
            <a:solidFill>
              <a:srgbClr val="FF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4" name="Gruppieren 133"/>
          <p:cNvGrpSpPr/>
          <p:nvPr/>
        </p:nvGrpSpPr>
        <p:grpSpPr>
          <a:xfrm>
            <a:off x="197510" y="889430"/>
            <a:ext cx="4570606" cy="2797431"/>
            <a:chOff x="197510" y="889430"/>
            <a:chExt cx="4570606" cy="2797431"/>
          </a:xfrm>
        </p:grpSpPr>
        <p:sp>
          <p:nvSpPr>
            <p:cNvPr id="136" name="Inhaltsplatzhalter 2"/>
            <p:cNvSpPr txBox="1">
              <a:spLocks/>
            </p:cNvSpPr>
            <p:nvPr/>
          </p:nvSpPr>
          <p:spPr bwMode="auto">
            <a:xfrm>
              <a:off x="197510" y="892503"/>
              <a:ext cx="2285495" cy="279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00A5EB"/>
                  </a:solidFill>
                </a:rPr>
                <a:t>Plant: SRF</a:t>
              </a:r>
            </a:p>
            <a:p>
              <a:pPr marL="0" indent="0">
                <a:buNone/>
              </a:pPr>
              <a:r>
                <a:rPr lang="en-US" sz="1400" b="1" kern="0" dirty="0" smtClean="0"/>
                <a:t>Pulsed mode (~1 </a:t>
              </a:r>
              <a:r>
                <a:rPr lang="en-US" sz="1400" b="1" kern="0" dirty="0" err="1" smtClean="0"/>
                <a:t>ms</a:t>
              </a:r>
              <a:r>
                <a:rPr lang="en-US" sz="1400" b="1" kern="0" dirty="0" smtClean="0"/>
                <a:t>)</a:t>
              </a:r>
            </a:p>
            <a:p>
              <a:pPr marL="0" indent="0">
                <a:buNone/>
              </a:pPr>
              <a:endParaRPr lang="en-US" sz="1400" b="1" kern="0" dirty="0" smtClean="0"/>
            </a:p>
            <a:p>
              <a:pPr marL="269875" lvl="1" indent="-87313"/>
              <a:r>
                <a:rPr lang="en-US" sz="1200" kern="0" dirty="0" smtClean="0"/>
                <a:t>Half Bandwidth </a:t>
              </a:r>
              <a:r>
                <a:rPr lang="en-US" sz="1200" b="1" kern="0" dirty="0" smtClean="0">
                  <a:solidFill>
                    <a:srgbClr val="00A5EB"/>
                  </a:solidFill>
                </a:rPr>
                <a:t>~ 200 Hz </a:t>
              </a:r>
              <a:endParaRPr lang="en-US" sz="1200" kern="0" dirty="0" smtClean="0"/>
            </a:p>
            <a:p>
              <a:pPr marL="269875" lvl="1" indent="-87313"/>
              <a:r>
                <a:rPr lang="en-US" sz="1200" dirty="0"/>
                <a:t>Delay</a:t>
              </a:r>
              <a:r>
                <a:rPr lang="en-US" sz="1200" b="1" dirty="0"/>
                <a:t> </a:t>
              </a:r>
              <a:r>
                <a:rPr lang="en-US" sz="1200" kern="0" dirty="0" smtClean="0"/>
                <a:t>~ </a:t>
              </a:r>
              <a:r>
                <a:rPr lang="en-US" sz="1200" b="1" kern="0" dirty="0" smtClean="0">
                  <a:solidFill>
                    <a:srgbClr val="00A5EB"/>
                  </a:solidFill>
                </a:rPr>
                <a:t>2 </a:t>
              </a:r>
              <a:r>
                <a:rPr lang="el-GR" sz="1200" b="1" kern="0" dirty="0" smtClean="0">
                  <a:solidFill>
                    <a:srgbClr val="00A5EB"/>
                  </a:solidFill>
                </a:rPr>
                <a:t>μ</a:t>
              </a:r>
              <a:r>
                <a:rPr lang="en-US" sz="1200" b="1" kern="0" dirty="0" smtClean="0">
                  <a:solidFill>
                    <a:srgbClr val="00A5EB"/>
                  </a:solidFill>
                </a:rPr>
                <a:t>s</a:t>
              </a:r>
              <a:endParaRPr lang="en-US" b="1" kern="0" dirty="0" smtClean="0">
                <a:solidFill>
                  <a:srgbClr val="00A5EB"/>
                </a:solidFill>
              </a:endParaRPr>
            </a:p>
            <a:p>
              <a:pPr marL="1008063" lvl="2" indent="0"/>
              <a:endParaRPr lang="en-US" sz="1100" kern="0" dirty="0"/>
            </a:p>
            <a:p>
              <a:pPr marL="444500" lvl="1" indent="0">
                <a:buNone/>
              </a:pPr>
              <a:endParaRPr lang="en-US" sz="1400" kern="0" dirty="0"/>
            </a:p>
          </p:txBody>
        </p:sp>
        <p:sp>
          <p:nvSpPr>
            <p:cNvPr id="137" name="Inhaltsplatzhalter 2"/>
            <p:cNvSpPr txBox="1">
              <a:spLocks/>
            </p:cNvSpPr>
            <p:nvPr/>
          </p:nvSpPr>
          <p:spPr bwMode="auto">
            <a:xfrm>
              <a:off x="2324687" y="889430"/>
              <a:ext cx="2443429" cy="248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F28E00"/>
                  </a:solidFill>
                </a:rPr>
                <a:t>Plant: </a:t>
              </a:r>
              <a:r>
                <a:rPr lang="en-US" sz="1800" kern="0" dirty="0">
                  <a:solidFill>
                    <a:srgbClr val="F28E00"/>
                  </a:solidFill>
                </a:rPr>
                <a:t>NRF-SWS</a:t>
              </a:r>
              <a:endParaRPr lang="en-US" sz="1800" kern="0" dirty="0" smtClean="0">
                <a:solidFill>
                  <a:srgbClr val="F28E00"/>
                </a:solidFill>
              </a:endParaRPr>
            </a:p>
            <a:p>
              <a:pPr marL="0" indent="0">
                <a:buNone/>
              </a:pPr>
              <a:r>
                <a:rPr lang="en-US" sz="1400" b="1" kern="0" dirty="0" smtClean="0"/>
                <a:t>Pulsed mode (</a:t>
              </a:r>
              <a:r>
                <a:rPr lang="en-US" sz="1400" kern="0" dirty="0"/>
                <a:t>~ </a:t>
              </a:r>
              <a:r>
                <a:rPr lang="en-US" sz="1400" kern="0" dirty="0" smtClean="0"/>
                <a:t>6 </a:t>
              </a:r>
              <a:r>
                <a:rPr lang="el-GR" sz="1400" kern="0" dirty="0"/>
                <a:t>μ</a:t>
              </a:r>
              <a:r>
                <a:rPr lang="en-US" sz="1400" kern="0" dirty="0" smtClean="0"/>
                <a:t>s</a:t>
              </a:r>
              <a:r>
                <a:rPr lang="en-US" sz="1400" b="1" kern="0" dirty="0" smtClean="0"/>
                <a:t>)</a:t>
              </a:r>
            </a:p>
            <a:p>
              <a:pPr marL="0" indent="0">
                <a:buNone/>
              </a:pPr>
              <a:endParaRPr lang="en-US" sz="1400" b="1" kern="0" dirty="0" smtClean="0"/>
            </a:p>
            <a:p>
              <a:pPr marL="269875" lvl="1" indent="-87313">
                <a:spcAft>
                  <a:spcPts val="720"/>
                </a:spcAft>
              </a:pPr>
              <a:r>
                <a:rPr lang="en-US" sz="1200" kern="0" dirty="0" smtClean="0"/>
                <a:t>Half Bandwidth </a:t>
              </a:r>
              <a:r>
                <a:rPr lang="en-US" sz="1200" b="1" kern="0" dirty="0">
                  <a:solidFill>
                    <a:srgbClr val="F28E00"/>
                  </a:solidFill>
                </a:rPr>
                <a:t>~ 200 </a:t>
              </a:r>
              <a:r>
                <a:rPr lang="en-US" sz="1200" b="1" kern="0" dirty="0" smtClean="0">
                  <a:solidFill>
                    <a:srgbClr val="F28E00"/>
                  </a:solidFill>
                </a:rPr>
                <a:t>kHz</a:t>
              </a:r>
              <a:endParaRPr lang="en-US" sz="1100" b="1" kern="0" dirty="0" smtClean="0">
                <a:solidFill>
                  <a:srgbClr val="F28E00"/>
                </a:solidFill>
              </a:endParaRPr>
            </a:p>
            <a:p>
              <a:pPr marL="269875" lvl="1" indent="-87313">
                <a:spcAft>
                  <a:spcPts val="720"/>
                </a:spcAft>
              </a:pPr>
              <a:r>
                <a:rPr lang="en-US" sz="1200" dirty="0"/>
                <a:t>Delay</a:t>
              </a:r>
              <a:r>
                <a:rPr lang="en-US" sz="1200" b="1" dirty="0"/>
                <a:t> </a:t>
              </a:r>
              <a:r>
                <a:rPr lang="en-US" sz="1200" kern="0" dirty="0" smtClean="0"/>
                <a:t>~ </a:t>
              </a:r>
              <a:r>
                <a:rPr lang="en-US" sz="1200" b="1" kern="0" dirty="0" smtClean="0">
                  <a:solidFill>
                    <a:srgbClr val="00A5EB"/>
                  </a:solidFill>
                </a:rPr>
                <a:t>2 </a:t>
              </a:r>
              <a:r>
                <a:rPr lang="el-GR" sz="1200" b="1" kern="0" dirty="0">
                  <a:solidFill>
                    <a:srgbClr val="00A5EB"/>
                  </a:solidFill>
                </a:rPr>
                <a:t>μ</a:t>
              </a:r>
              <a:r>
                <a:rPr lang="en-US" sz="1200" b="1" kern="0" dirty="0">
                  <a:solidFill>
                    <a:srgbClr val="00A5EB"/>
                  </a:solidFill>
                </a:rPr>
                <a:t>s </a:t>
              </a:r>
              <a:r>
                <a:rPr lang="en-US" sz="1200" kern="0" dirty="0" smtClean="0"/>
                <a:t>	</a:t>
              </a:r>
              <a:endParaRPr lang="en-US" sz="1200" kern="0" dirty="0"/>
            </a:p>
          </p:txBody>
        </p:sp>
        <p:sp>
          <p:nvSpPr>
            <p:cNvPr id="138" name="Textfeld 137"/>
            <p:cNvSpPr txBox="1"/>
            <p:nvPr/>
          </p:nvSpPr>
          <p:spPr>
            <a:xfrm>
              <a:off x="2602719" y="1641673"/>
              <a:ext cx="681597" cy="307777"/>
            </a:xfrm>
            <a:prstGeom prst="rect">
              <a:avLst/>
            </a:prstGeom>
            <a:noFill/>
          </p:spPr>
          <p:txBody>
            <a:bodyPr wrap="none" rtlCol="0">
              <a:spAutoFit/>
            </a:bodyPr>
            <a:lstStyle/>
            <a:p>
              <a:r>
                <a:rPr lang="en-US" sz="1400" b="1" dirty="0" smtClean="0">
                  <a:solidFill>
                    <a:srgbClr val="FF0000"/>
                  </a:solidFill>
                </a:rPr>
                <a:t>x1000</a:t>
              </a:r>
              <a:endParaRPr lang="en-US" sz="1400" b="1" dirty="0">
                <a:solidFill>
                  <a:srgbClr val="FF0000"/>
                </a:solidFill>
              </a:endParaRPr>
            </a:p>
          </p:txBody>
        </p:sp>
        <p:sp>
          <p:nvSpPr>
            <p:cNvPr id="143" name="Nach unten gekrümmter Pfeil 142"/>
            <p:cNvSpPr/>
            <p:nvPr/>
          </p:nvSpPr>
          <p:spPr bwMode="auto">
            <a:xfrm>
              <a:off x="1843802" y="1621341"/>
              <a:ext cx="2218893" cy="328109"/>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cxnSp>
        <p:nvCxnSpPr>
          <p:cNvPr id="145" name="Gerade Verbindung mit Pfeil 144"/>
          <p:cNvCxnSpPr/>
          <p:nvPr/>
        </p:nvCxnSpPr>
        <p:spPr bwMode="auto">
          <a:xfrm flipV="1">
            <a:off x="6829751" y="1298584"/>
            <a:ext cx="0" cy="484716"/>
          </a:xfrm>
          <a:prstGeom prst="straightConnector1">
            <a:avLst/>
          </a:prstGeom>
          <a:solidFill>
            <a:schemeClr val="accent1"/>
          </a:solidFill>
          <a:ln w="38100" cap="flat" cmpd="sng" algn="ctr">
            <a:solidFill>
              <a:srgbClr val="00A5EB"/>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Gerade Verbindung 145"/>
          <p:cNvCxnSpPr/>
          <p:nvPr/>
        </p:nvCxnSpPr>
        <p:spPr bwMode="auto">
          <a:xfrm>
            <a:off x="6829751" y="3021368"/>
            <a:ext cx="0" cy="153899"/>
          </a:xfrm>
          <a:prstGeom prst="line">
            <a:avLst/>
          </a:prstGeom>
          <a:solidFill>
            <a:schemeClr val="accent1"/>
          </a:solidFill>
          <a:ln w="38100"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Bogen 108"/>
          <p:cNvSpPr/>
          <p:nvPr/>
        </p:nvSpPr>
        <p:spPr bwMode="auto">
          <a:xfrm rot="16200000">
            <a:off x="4615980" y="3564430"/>
            <a:ext cx="3913903" cy="2157130"/>
          </a:xfrm>
          <a:prstGeom prst="arc">
            <a:avLst>
              <a:gd name="adj1" fmla="val 3454"/>
              <a:gd name="adj2" fmla="val 2123871"/>
            </a:avLst>
          </a:prstGeom>
          <a:noFill/>
          <a:ln w="28575" cap="flat" cmpd="sng" algn="ctr">
            <a:solidFill>
              <a:srgbClr val="F28E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28E00"/>
              </a:solidFill>
              <a:effectLst/>
              <a:latin typeface="Arial" charset="0"/>
            </a:endParaRPr>
          </a:p>
        </p:txBody>
      </p:sp>
      <p:grpSp>
        <p:nvGrpSpPr>
          <p:cNvPr id="111" name="Gruppieren 110"/>
          <p:cNvGrpSpPr/>
          <p:nvPr/>
        </p:nvGrpSpPr>
        <p:grpSpPr>
          <a:xfrm rot="2700000">
            <a:off x="7240394" y="3133928"/>
            <a:ext cx="90265" cy="97585"/>
            <a:chOff x="1400586" y="5499736"/>
            <a:chExt cx="90265" cy="97585"/>
          </a:xfrm>
        </p:grpSpPr>
        <p:cxnSp>
          <p:nvCxnSpPr>
            <p:cNvPr id="112" name="Gerade Verbindung 111"/>
            <p:cNvCxnSpPr/>
            <p:nvPr/>
          </p:nvCxnSpPr>
          <p:spPr bwMode="auto">
            <a:xfrm>
              <a:off x="1400586" y="5551026"/>
              <a:ext cx="90265" cy="0"/>
            </a:xfrm>
            <a:prstGeom prst="line">
              <a:avLst/>
            </a:pr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 Verbindung 113"/>
            <p:cNvCxnSpPr/>
            <p:nvPr/>
          </p:nvCxnSpPr>
          <p:spPr bwMode="auto">
            <a:xfrm flipH="1">
              <a:off x="1432512" y="5499736"/>
              <a:ext cx="9479" cy="97585"/>
            </a:xfrm>
            <a:prstGeom prst="line">
              <a:avLst/>
            </a:pr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0" name="Gerade Verbindung mit Pfeil 119"/>
          <p:cNvCxnSpPr/>
          <p:nvPr/>
        </p:nvCxnSpPr>
        <p:spPr bwMode="auto">
          <a:xfrm flipV="1">
            <a:off x="7280861" y="1346352"/>
            <a:ext cx="2899" cy="1722784"/>
          </a:xfrm>
          <a:prstGeom prst="straightConnector1">
            <a:avLst/>
          </a:prstGeom>
          <a:solidFill>
            <a:schemeClr val="accent1"/>
          </a:solidFill>
          <a:ln w="28575" cap="flat" cmpd="sng" algn="ctr">
            <a:solidFill>
              <a:srgbClr val="F28E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ußzeilenplatzhalter 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8" name="Foliennummernplatzhalter 7"/>
          <p:cNvSpPr>
            <a:spLocks noGrp="1"/>
          </p:cNvSpPr>
          <p:nvPr>
            <p:ph type="sldNum" sz="quarter" idx="4"/>
          </p:nvPr>
        </p:nvSpPr>
        <p:spPr/>
        <p:txBody>
          <a:bodyPr/>
          <a:lstStyle/>
          <a:p>
            <a:fld id="{BA9B540C-44DA-4F69-89C9-7C84606640D3}" type="slidenum">
              <a:rPr lang="en-US" smtClean="0"/>
              <a:pPr/>
              <a:t>55</a:t>
            </a:fld>
            <a:endParaRPr lang="en-US" dirty="0"/>
          </a:p>
        </p:txBody>
      </p:sp>
    </p:spTree>
    <p:extLst>
      <p:ext uri="{BB962C8B-B14F-4D97-AF65-F5344CB8AC3E}">
        <p14:creationId xmlns:p14="http://schemas.microsoft.com/office/powerpoint/2010/main" val="214722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for SRF and NRF cavities</a:t>
            </a:r>
            <a:r>
              <a:rPr lang="en-US" sz="2800" dirty="0">
                <a:solidFill>
                  <a:srgbClr val="FFCC00"/>
                </a:solidFill>
              </a:rPr>
              <a:t>.</a:t>
            </a:r>
            <a:endParaRPr lang="en-US" sz="2800" dirty="0"/>
          </a:p>
        </p:txBody>
      </p:sp>
      <p:sp>
        <p:nvSpPr>
          <p:cNvPr id="95" name="Textfeld 94"/>
          <p:cNvSpPr txBox="1"/>
          <p:nvPr/>
        </p:nvSpPr>
        <p:spPr>
          <a:xfrm>
            <a:off x="8216995" y="5905636"/>
            <a:ext cx="1104721" cy="400110"/>
          </a:xfrm>
          <a:prstGeom prst="rect">
            <a:avLst/>
          </a:prstGeom>
          <a:noFill/>
        </p:spPr>
        <p:txBody>
          <a:bodyPr wrap="square" rtlCol="0">
            <a:spAutoFit/>
          </a:bodyPr>
          <a:lstStyle/>
          <a:p>
            <a:r>
              <a:rPr lang="en-US" sz="1000" b="1" dirty="0" smtClean="0">
                <a:solidFill>
                  <a:schemeClr val="bg2">
                    <a:lumMod val="75000"/>
                  </a:schemeClr>
                </a:solidFill>
              </a:rPr>
              <a:t>Quantization </a:t>
            </a:r>
          </a:p>
          <a:p>
            <a:r>
              <a:rPr lang="en-US" sz="1000" b="1" dirty="0" smtClean="0">
                <a:solidFill>
                  <a:schemeClr val="bg2">
                    <a:lumMod val="75000"/>
                  </a:schemeClr>
                </a:solidFill>
              </a:rPr>
              <a:t>noise</a:t>
            </a:r>
          </a:p>
        </p:txBody>
      </p:sp>
      <p:sp>
        <p:nvSpPr>
          <p:cNvPr id="4" name="Rechteck 3"/>
          <p:cNvSpPr/>
          <p:nvPr/>
        </p:nvSpPr>
        <p:spPr bwMode="auto">
          <a:xfrm>
            <a:off x="4389205" y="5126817"/>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5" name="Textfeld 4"/>
          <p:cNvSpPr txBox="1"/>
          <p:nvPr/>
        </p:nvSpPr>
        <p:spPr>
          <a:xfrm>
            <a:off x="4378911" y="5129859"/>
            <a:ext cx="1000256" cy="430887"/>
          </a:xfrm>
          <a:prstGeom prst="rect">
            <a:avLst/>
          </a:prstGeom>
          <a:noFill/>
        </p:spPr>
        <p:txBody>
          <a:bodyPr wrap="square" rtlCol="0">
            <a:spAutoFit/>
          </a:bodyPr>
          <a:lstStyle/>
          <a:p>
            <a:r>
              <a:rPr lang="en-US" sz="1100" dirty="0" smtClean="0"/>
              <a:t>Pre-Amp,</a:t>
            </a:r>
          </a:p>
          <a:p>
            <a:r>
              <a:rPr lang="en-US" sz="1100" dirty="0" smtClean="0"/>
              <a:t>Klystron,…</a:t>
            </a:r>
          </a:p>
        </p:txBody>
      </p:sp>
      <p:sp>
        <p:nvSpPr>
          <p:cNvPr id="6" name="Rechteck 5"/>
          <p:cNvSpPr/>
          <p:nvPr/>
        </p:nvSpPr>
        <p:spPr bwMode="auto">
          <a:xfrm>
            <a:off x="2187417" y="5126817"/>
            <a:ext cx="993021"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7" name="Textfeld 6"/>
          <p:cNvSpPr txBox="1"/>
          <p:nvPr/>
        </p:nvSpPr>
        <p:spPr>
          <a:xfrm>
            <a:off x="2196823" y="5209183"/>
            <a:ext cx="848309" cy="276999"/>
          </a:xfrm>
          <a:prstGeom prst="rect">
            <a:avLst/>
          </a:prstGeom>
          <a:noFill/>
        </p:spPr>
        <p:txBody>
          <a:bodyPr wrap="none" rtlCol="0">
            <a:spAutoFit/>
          </a:bodyPr>
          <a:lstStyle/>
          <a:p>
            <a:r>
              <a:rPr lang="en-US" sz="1200" dirty="0" smtClean="0"/>
              <a:t>Controller</a:t>
            </a:r>
            <a:endParaRPr lang="en-US" sz="1200" dirty="0"/>
          </a:p>
        </p:txBody>
      </p:sp>
      <p:cxnSp>
        <p:nvCxnSpPr>
          <p:cNvPr id="9" name="Gerade Verbindung mit Pfeil 8"/>
          <p:cNvCxnSpPr>
            <a:stCxn id="6" idx="3"/>
            <a:endCxn id="17" idx="2"/>
          </p:cNvCxnSpPr>
          <p:nvPr/>
        </p:nvCxnSpPr>
        <p:spPr bwMode="auto">
          <a:xfrm>
            <a:off x="3180438" y="5344962"/>
            <a:ext cx="457453"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p:cNvCxnSpPr>
            <a:endCxn id="6" idx="1"/>
          </p:cNvCxnSpPr>
          <p:nvPr/>
        </p:nvCxnSpPr>
        <p:spPr bwMode="auto">
          <a:xfrm flipV="1">
            <a:off x="1425197" y="5344962"/>
            <a:ext cx="762220" cy="16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Ellipse 12"/>
          <p:cNvSpPr/>
          <p:nvPr/>
        </p:nvSpPr>
        <p:spPr bwMode="auto">
          <a:xfrm>
            <a:off x="1579900" y="5283934"/>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7" name="Ellipse 16"/>
          <p:cNvSpPr/>
          <p:nvPr/>
        </p:nvSpPr>
        <p:spPr bwMode="auto">
          <a:xfrm>
            <a:off x="3637891" y="5282328"/>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9" name="Gerade Verbindung mit Pfeil 18"/>
          <p:cNvCxnSpPr>
            <a:stCxn id="17" idx="6"/>
            <a:endCxn id="4" idx="1"/>
          </p:cNvCxnSpPr>
          <p:nvPr/>
        </p:nvCxnSpPr>
        <p:spPr bwMode="auto">
          <a:xfrm flipV="1">
            <a:off x="3783995" y="5344962"/>
            <a:ext cx="605210"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p:cNvCxnSpPr>
            <a:stCxn id="97" idx="3"/>
            <a:endCxn id="23" idx="2"/>
          </p:cNvCxnSpPr>
          <p:nvPr/>
        </p:nvCxnSpPr>
        <p:spPr bwMode="auto">
          <a:xfrm flipV="1">
            <a:off x="6592073" y="5343601"/>
            <a:ext cx="559976" cy="6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22"/>
          <p:cNvSpPr/>
          <p:nvPr/>
        </p:nvSpPr>
        <p:spPr bwMode="auto">
          <a:xfrm>
            <a:off x="7152049" y="5280942"/>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4" name="Gerade Verbindung mit Pfeil 23"/>
          <p:cNvCxnSpPr>
            <a:stCxn id="23" idx="6"/>
            <a:endCxn id="78" idx="1"/>
          </p:cNvCxnSpPr>
          <p:nvPr/>
        </p:nvCxnSpPr>
        <p:spPr bwMode="auto">
          <a:xfrm>
            <a:off x="7298153" y="5343600"/>
            <a:ext cx="521586" cy="109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Ellipse 26"/>
          <p:cNvSpPr/>
          <p:nvPr/>
        </p:nvSpPr>
        <p:spPr bwMode="auto">
          <a:xfrm>
            <a:off x="7364502" y="6034975"/>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8" name="Gerade Verbindung mit Pfeil 27"/>
          <p:cNvCxnSpPr>
            <a:endCxn id="27" idx="0"/>
          </p:cNvCxnSpPr>
          <p:nvPr/>
        </p:nvCxnSpPr>
        <p:spPr bwMode="auto">
          <a:xfrm>
            <a:off x="7437554" y="5345207"/>
            <a:ext cx="1" cy="68976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mit Pfeil 30"/>
          <p:cNvCxnSpPr>
            <a:endCxn id="27" idx="6"/>
          </p:cNvCxnSpPr>
          <p:nvPr/>
        </p:nvCxnSpPr>
        <p:spPr bwMode="auto">
          <a:xfrm flipH="1">
            <a:off x="7510606" y="6097633"/>
            <a:ext cx="309133" cy="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36"/>
          <p:cNvCxnSpPr>
            <a:stCxn id="82" idx="1"/>
          </p:cNvCxnSpPr>
          <p:nvPr/>
        </p:nvCxnSpPr>
        <p:spPr bwMode="auto">
          <a:xfrm flipH="1">
            <a:off x="1652952" y="6097301"/>
            <a:ext cx="23607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p:cNvCxnSpPr>
            <a:endCxn id="13" idx="2"/>
          </p:cNvCxnSpPr>
          <p:nvPr/>
        </p:nvCxnSpPr>
        <p:spPr bwMode="auto">
          <a:xfrm flipV="1">
            <a:off x="984232" y="5346593"/>
            <a:ext cx="595669" cy="13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p:cNvCxnSpPr>
            <a:endCxn id="13" idx="4"/>
          </p:cNvCxnSpPr>
          <p:nvPr/>
        </p:nvCxnSpPr>
        <p:spPr bwMode="auto">
          <a:xfrm flipV="1">
            <a:off x="1652952" y="5409250"/>
            <a:ext cx="1" cy="69404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feld 45"/>
          <p:cNvSpPr txBox="1"/>
          <p:nvPr/>
        </p:nvSpPr>
        <p:spPr>
          <a:xfrm>
            <a:off x="572383" y="5198895"/>
            <a:ext cx="381836" cy="276999"/>
          </a:xfrm>
          <a:prstGeom prst="rect">
            <a:avLst/>
          </a:prstGeom>
          <a:noFill/>
        </p:spPr>
        <p:txBody>
          <a:bodyPr wrap="none" rtlCol="0">
            <a:spAutoFit/>
          </a:bodyPr>
          <a:lstStyle/>
          <a:p>
            <a:r>
              <a:rPr lang="en-US" sz="1200" dirty="0" smtClean="0"/>
              <a:t>r(t)</a:t>
            </a:r>
            <a:endParaRPr lang="en-US" sz="1200" dirty="0"/>
          </a:p>
        </p:txBody>
      </p:sp>
      <p:sp>
        <p:nvSpPr>
          <p:cNvPr id="47" name="Textfeld 46"/>
          <p:cNvSpPr txBox="1"/>
          <p:nvPr/>
        </p:nvSpPr>
        <p:spPr>
          <a:xfrm>
            <a:off x="1706804" y="5070166"/>
            <a:ext cx="415498" cy="276999"/>
          </a:xfrm>
          <a:prstGeom prst="rect">
            <a:avLst/>
          </a:prstGeom>
          <a:noFill/>
        </p:spPr>
        <p:txBody>
          <a:bodyPr wrap="none" rtlCol="0">
            <a:spAutoFit/>
          </a:bodyPr>
          <a:lstStyle/>
          <a:p>
            <a:r>
              <a:rPr lang="en-US" sz="1200" dirty="0"/>
              <a:t>e</a:t>
            </a:r>
            <a:r>
              <a:rPr lang="en-US" sz="1200" dirty="0" smtClean="0"/>
              <a:t>(t)</a:t>
            </a:r>
            <a:endParaRPr lang="en-US" sz="1200" dirty="0"/>
          </a:p>
        </p:txBody>
      </p:sp>
      <p:cxnSp>
        <p:nvCxnSpPr>
          <p:cNvPr id="49" name="Gerade Verbindung mit Pfeil 48"/>
          <p:cNvCxnSpPr/>
          <p:nvPr/>
        </p:nvCxnSpPr>
        <p:spPr bwMode="auto">
          <a:xfrm>
            <a:off x="3710943" y="4962500"/>
            <a:ext cx="0" cy="30849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mit Pfeil 50"/>
          <p:cNvCxnSpPr/>
          <p:nvPr/>
        </p:nvCxnSpPr>
        <p:spPr bwMode="auto">
          <a:xfrm>
            <a:off x="7218869" y="4962500"/>
            <a:ext cx="6232" cy="30711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70"/>
          <p:cNvCxnSpPr/>
          <p:nvPr/>
        </p:nvCxnSpPr>
        <p:spPr bwMode="auto">
          <a:xfrm>
            <a:off x="1738804" y="5478117"/>
            <a:ext cx="9026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feld 74"/>
          <p:cNvSpPr txBox="1"/>
          <p:nvPr/>
        </p:nvSpPr>
        <p:spPr>
          <a:xfrm>
            <a:off x="3464529" y="4687683"/>
            <a:ext cx="473206" cy="276999"/>
          </a:xfrm>
          <a:prstGeom prst="rect">
            <a:avLst/>
          </a:prstGeom>
          <a:noFill/>
        </p:spPr>
        <p:txBody>
          <a:bodyPr wrap="none" rtlCol="0">
            <a:spAutoFit/>
          </a:bodyPr>
          <a:lstStyle/>
          <a:p>
            <a:r>
              <a:rPr lang="en-US" sz="1200" dirty="0" smtClean="0"/>
              <a:t>d</a:t>
            </a:r>
            <a:r>
              <a:rPr lang="en-US" sz="1200" baseline="-25000" dirty="0" smtClean="0"/>
              <a:t>u</a:t>
            </a:r>
            <a:r>
              <a:rPr lang="en-US" sz="1200" dirty="0" smtClean="0"/>
              <a:t>(t)</a:t>
            </a:r>
            <a:endParaRPr lang="en-US" sz="1200" dirty="0"/>
          </a:p>
        </p:txBody>
      </p:sp>
      <p:sp>
        <p:nvSpPr>
          <p:cNvPr id="76" name="Textfeld 75"/>
          <p:cNvSpPr txBox="1"/>
          <p:nvPr/>
        </p:nvSpPr>
        <p:spPr>
          <a:xfrm>
            <a:off x="6943620" y="4673983"/>
            <a:ext cx="466794" cy="276999"/>
          </a:xfrm>
          <a:prstGeom prst="rect">
            <a:avLst/>
          </a:prstGeom>
          <a:noFill/>
        </p:spPr>
        <p:txBody>
          <a:bodyPr wrap="none" rtlCol="0">
            <a:spAutoFit/>
          </a:bodyPr>
          <a:lstStyle/>
          <a:p>
            <a:r>
              <a:rPr lang="en-US" sz="1200" dirty="0" err="1" smtClean="0"/>
              <a:t>d</a:t>
            </a:r>
            <a:r>
              <a:rPr lang="en-US" sz="1200" baseline="-25000" dirty="0" err="1" smtClean="0"/>
              <a:t>y</a:t>
            </a:r>
            <a:r>
              <a:rPr lang="en-US" sz="1200" dirty="0" smtClean="0"/>
              <a:t>(t)</a:t>
            </a:r>
            <a:endParaRPr lang="en-US" sz="1200" dirty="0"/>
          </a:p>
        </p:txBody>
      </p:sp>
      <p:sp>
        <p:nvSpPr>
          <p:cNvPr id="77" name="Textfeld 76"/>
          <p:cNvSpPr txBox="1"/>
          <p:nvPr/>
        </p:nvSpPr>
        <p:spPr>
          <a:xfrm>
            <a:off x="7819739" y="5965890"/>
            <a:ext cx="415498" cy="276999"/>
          </a:xfrm>
          <a:prstGeom prst="rect">
            <a:avLst/>
          </a:prstGeom>
          <a:noFill/>
        </p:spPr>
        <p:txBody>
          <a:bodyPr wrap="none" rtlCol="0">
            <a:spAutoFit/>
          </a:bodyPr>
          <a:lstStyle/>
          <a:p>
            <a:r>
              <a:rPr lang="en-US" sz="1200" dirty="0" smtClean="0"/>
              <a:t>n(t)</a:t>
            </a:r>
            <a:endParaRPr lang="en-US" sz="1200" dirty="0"/>
          </a:p>
        </p:txBody>
      </p:sp>
      <p:sp>
        <p:nvSpPr>
          <p:cNvPr id="78" name="Textfeld 77"/>
          <p:cNvSpPr txBox="1"/>
          <p:nvPr/>
        </p:nvSpPr>
        <p:spPr>
          <a:xfrm>
            <a:off x="7819739" y="5206190"/>
            <a:ext cx="441146" cy="276999"/>
          </a:xfrm>
          <a:prstGeom prst="rect">
            <a:avLst/>
          </a:prstGeom>
          <a:noFill/>
        </p:spPr>
        <p:txBody>
          <a:bodyPr wrap="none" rtlCol="0">
            <a:spAutoFit/>
          </a:bodyPr>
          <a:lstStyle/>
          <a:p>
            <a:r>
              <a:rPr lang="en-US" sz="1200" dirty="0" err="1" smtClean="0"/>
              <a:t>y</a:t>
            </a:r>
            <a:r>
              <a:rPr lang="en-US" sz="1200" baseline="-25000" dirty="0" err="1" smtClean="0"/>
              <a:t>r</a:t>
            </a:r>
            <a:r>
              <a:rPr lang="en-US" sz="1200" dirty="0" smtClean="0"/>
              <a:t>(t)</a:t>
            </a:r>
            <a:endParaRPr lang="en-US" sz="1200" dirty="0"/>
          </a:p>
        </p:txBody>
      </p:sp>
      <p:sp>
        <p:nvSpPr>
          <p:cNvPr id="79" name="Textfeld 78"/>
          <p:cNvSpPr txBox="1"/>
          <p:nvPr/>
        </p:nvSpPr>
        <p:spPr>
          <a:xfrm>
            <a:off x="6671997" y="5068780"/>
            <a:ext cx="429926" cy="276999"/>
          </a:xfrm>
          <a:prstGeom prst="rect">
            <a:avLst/>
          </a:prstGeom>
          <a:noFill/>
        </p:spPr>
        <p:txBody>
          <a:bodyPr wrap="none" rtlCol="0">
            <a:spAutoFit/>
          </a:bodyPr>
          <a:lstStyle/>
          <a:p>
            <a:r>
              <a:rPr lang="en-US" sz="1200" dirty="0" err="1" smtClean="0"/>
              <a:t>y</a:t>
            </a:r>
            <a:r>
              <a:rPr lang="en-US" sz="1200" baseline="-25000" dirty="0" err="1" smtClean="0"/>
              <a:t>i</a:t>
            </a:r>
            <a:r>
              <a:rPr lang="en-US" sz="1200" dirty="0" smtClean="0"/>
              <a:t>(t)</a:t>
            </a:r>
            <a:endParaRPr lang="en-US" sz="1200" dirty="0"/>
          </a:p>
        </p:txBody>
      </p:sp>
      <p:sp>
        <p:nvSpPr>
          <p:cNvPr id="80" name="Textfeld 79"/>
          <p:cNvSpPr txBox="1"/>
          <p:nvPr/>
        </p:nvSpPr>
        <p:spPr>
          <a:xfrm>
            <a:off x="3126610" y="5080785"/>
            <a:ext cx="437940" cy="276999"/>
          </a:xfrm>
          <a:prstGeom prst="rect">
            <a:avLst/>
          </a:prstGeom>
          <a:noFill/>
        </p:spPr>
        <p:txBody>
          <a:bodyPr wrap="none" rtlCol="0">
            <a:spAutoFit/>
          </a:bodyPr>
          <a:lstStyle/>
          <a:p>
            <a:r>
              <a:rPr lang="en-US" sz="1200" dirty="0" err="1" smtClean="0"/>
              <a:t>u</a:t>
            </a:r>
            <a:r>
              <a:rPr lang="en-US" sz="1200" baseline="-25000" dirty="0" err="1" smtClean="0"/>
              <a:t>i</a:t>
            </a:r>
            <a:r>
              <a:rPr lang="en-US" sz="1200" dirty="0" smtClean="0"/>
              <a:t>(t)</a:t>
            </a:r>
            <a:endParaRPr lang="en-US" sz="1200" dirty="0"/>
          </a:p>
        </p:txBody>
      </p:sp>
      <p:sp>
        <p:nvSpPr>
          <p:cNvPr id="81" name="Textfeld 80"/>
          <p:cNvSpPr txBox="1"/>
          <p:nvPr/>
        </p:nvSpPr>
        <p:spPr>
          <a:xfrm>
            <a:off x="3737118" y="5080785"/>
            <a:ext cx="449162" cy="276999"/>
          </a:xfrm>
          <a:prstGeom prst="rect">
            <a:avLst/>
          </a:prstGeom>
          <a:noFill/>
        </p:spPr>
        <p:txBody>
          <a:bodyPr wrap="none" rtlCol="0">
            <a:spAutoFit/>
          </a:bodyPr>
          <a:lstStyle/>
          <a:p>
            <a:r>
              <a:rPr lang="en-US" sz="1200" dirty="0" smtClean="0"/>
              <a:t>u</a:t>
            </a:r>
            <a:r>
              <a:rPr lang="en-US" sz="1200" baseline="-25000" dirty="0" smtClean="0"/>
              <a:t>r</a:t>
            </a:r>
            <a:r>
              <a:rPr lang="en-US" sz="1200" dirty="0" smtClean="0"/>
              <a:t>(t)</a:t>
            </a:r>
            <a:endParaRPr lang="en-US" sz="1200" dirty="0"/>
          </a:p>
        </p:txBody>
      </p:sp>
      <p:sp>
        <p:nvSpPr>
          <p:cNvPr id="82" name="Rechteck 81"/>
          <p:cNvSpPr/>
          <p:nvPr/>
        </p:nvSpPr>
        <p:spPr bwMode="auto">
          <a:xfrm>
            <a:off x="4013745" y="5879156"/>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cxnSp>
        <p:nvCxnSpPr>
          <p:cNvPr id="85" name="Gerade Verbindung mit Pfeil 84"/>
          <p:cNvCxnSpPr>
            <a:stCxn id="27" idx="2"/>
            <a:endCxn id="82" idx="3"/>
          </p:cNvCxnSpPr>
          <p:nvPr/>
        </p:nvCxnSpPr>
        <p:spPr bwMode="auto">
          <a:xfrm flipH="1" flipV="1">
            <a:off x="5003708" y="6097301"/>
            <a:ext cx="2360794" cy="33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Textfeld 87"/>
          <p:cNvSpPr txBox="1"/>
          <p:nvPr/>
        </p:nvSpPr>
        <p:spPr>
          <a:xfrm>
            <a:off x="4192317" y="5954225"/>
            <a:ext cx="531236" cy="276999"/>
          </a:xfrm>
          <a:prstGeom prst="rect">
            <a:avLst/>
          </a:prstGeom>
          <a:noFill/>
        </p:spPr>
        <p:txBody>
          <a:bodyPr wrap="none" rtlCol="0">
            <a:spAutoFit/>
          </a:bodyPr>
          <a:lstStyle/>
          <a:p>
            <a:r>
              <a:rPr lang="en-US" sz="1200" dirty="0" smtClean="0"/>
              <a:t>Delay</a:t>
            </a:r>
            <a:endParaRPr lang="en-US" sz="1200" dirty="0"/>
          </a:p>
        </p:txBody>
      </p:sp>
      <p:sp>
        <p:nvSpPr>
          <p:cNvPr id="96" name="Textfeld 95"/>
          <p:cNvSpPr txBox="1"/>
          <p:nvPr/>
        </p:nvSpPr>
        <p:spPr>
          <a:xfrm>
            <a:off x="3342630" y="4450199"/>
            <a:ext cx="790816" cy="253916"/>
          </a:xfrm>
          <a:prstGeom prst="rect">
            <a:avLst/>
          </a:prstGeom>
          <a:noFill/>
        </p:spPr>
        <p:txBody>
          <a:bodyPr wrap="square" rtlCol="0">
            <a:spAutoFit/>
          </a:bodyPr>
          <a:lstStyle/>
          <a:p>
            <a:r>
              <a:rPr lang="en-US" sz="1000" b="1" dirty="0" smtClean="0">
                <a:solidFill>
                  <a:schemeClr val="bg2">
                    <a:lumMod val="75000"/>
                  </a:schemeClr>
                </a:solidFill>
              </a:rPr>
              <a:t>DAC, VM</a:t>
            </a:r>
          </a:p>
        </p:txBody>
      </p:sp>
      <p:sp>
        <p:nvSpPr>
          <p:cNvPr id="97" name="Rechteck 96"/>
          <p:cNvSpPr/>
          <p:nvPr/>
        </p:nvSpPr>
        <p:spPr bwMode="auto">
          <a:xfrm>
            <a:off x="5602111" y="5126080"/>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98" name="Textfeld 97"/>
          <p:cNvSpPr txBox="1"/>
          <p:nvPr/>
        </p:nvSpPr>
        <p:spPr>
          <a:xfrm>
            <a:off x="5745420" y="5202780"/>
            <a:ext cx="611065" cy="276999"/>
          </a:xfrm>
          <a:prstGeom prst="rect">
            <a:avLst/>
          </a:prstGeom>
          <a:noFill/>
        </p:spPr>
        <p:txBody>
          <a:bodyPr wrap="none" rtlCol="0">
            <a:spAutoFit/>
          </a:bodyPr>
          <a:lstStyle/>
          <a:p>
            <a:r>
              <a:rPr lang="en-US" sz="1200" dirty="0" smtClean="0"/>
              <a:t>Cavity</a:t>
            </a:r>
            <a:endParaRPr lang="en-US" sz="1200" dirty="0"/>
          </a:p>
        </p:txBody>
      </p:sp>
      <p:cxnSp>
        <p:nvCxnSpPr>
          <p:cNvPr id="102" name="Gerade Verbindung mit Pfeil 101"/>
          <p:cNvCxnSpPr>
            <a:stCxn id="4" idx="3"/>
            <a:endCxn id="97" idx="1"/>
          </p:cNvCxnSpPr>
          <p:nvPr/>
        </p:nvCxnSpPr>
        <p:spPr bwMode="auto">
          <a:xfrm flipV="1">
            <a:off x="5379167" y="5344225"/>
            <a:ext cx="222943" cy="7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Rechteck 104"/>
          <p:cNvSpPr/>
          <p:nvPr/>
        </p:nvSpPr>
        <p:spPr bwMode="auto">
          <a:xfrm>
            <a:off x="4231278" y="5029928"/>
            <a:ext cx="2474812" cy="660162"/>
          </a:xfrm>
          <a:prstGeom prst="rect">
            <a:avLst/>
          </a:prstGeom>
          <a:noFill/>
          <a:ln w="28575"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106" name="Textfeld 105"/>
          <p:cNvSpPr txBox="1"/>
          <p:nvPr/>
        </p:nvSpPr>
        <p:spPr>
          <a:xfrm>
            <a:off x="5180271" y="4710142"/>
            <a:ext cx="534121" cy="276999"/>
          </a:xfrm>
          <a:prstGeom prst="rect">
            <a:avLst/>
          </a:prstGeom>
          <a:noFill/>
        </p:spPr>
        <p:txBody>
          <a:bodyPr wrap="none" rtlCol="0">
            <a:spAutoFit/>
          </a:bodyPr>
          <a:lstStyle/>
          <a:p>
            <a:r>
              <a:rPr lang="en-US" sz="1200" dirty="0" smtClean="0"/>
              <a:t>Plant</a:t>
            </a:r>
            <a:endParaRPr lang="en-US" sz="1200" dirty="0"/>
          </a:p>
        </p:txBody>
      </p:sp>
      <p:pic>
        <p:nvPicPr>
          <p:cNvPr id="1026" name="Picture 2" descr="U:\Presentations DESY\20150623_Wismar\b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358" y="776938"/>
            <a:ext cx="4438984" cy="3255792"/>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Gerade Verbindung 109"/>
          <p:cNvCxnSpPr/>
          <p:nvPr/>
        </p:nvCxnSpPr>
        <p:spPr bwMode="auto">
          <a:xfrm>
            <a:off x="5025339" y="1261465"/>
            <a:ext cx="664511"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 Verbindung 112"/>
          <p:cNvCxnSpPr/>
          <p:nvPr/>
        </p:nvCxnSpPr>
        <p:spPr bwMode="auto">
          <a:xfrm>
            <a:off x="5689850" y="1261465"/>
            <a:ext cx="2121622" cy="1026024"/>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 Verbindung 132"/>
          <p:cNvCxnSpPr/>
          <p:nvPr/>
        </p:nvCxnSpPr>
        <p:spPr bwMode="auto">
          <a:xfrm>
            <a:off x="5030486" y="1262455"/>
            <a:ext cx="2217737" cy="0"/>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 Verbindung 134"/>
          <p:cNvCxnSpPr/>
          <p:nvPr/>
        </p:nvCxnSpPr>
        <p:spPr bwMode="auto">
          <a:xfrm>
            <a:off x="7248223" y="1262455"/>
            <a:ext cx="1422365" cy="686995"/>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Geschweifte Klammer links 159"/>
          <p:cNvSpPr/>
          <p:nvPr/>
        </p:nvSpPr>
        <p:spPr bwMode="auto">
          <a:xfrm rot="-5400000">
            <a:off x="3632554" y="4374651"/>
            <a:ext cx="96492" cy="607373"/>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1" name="Geschweifte Klammer links 160"/>
          <p:cNvSpPr/>
          <p:nvPr/>
        </p:nvSpPr>
        <p:spPr bwMode="auto">
          <a:xfrm>
            <a:off x="8174902" y="5913012"/>
            <a:ext cx="120669" cy="423511"/>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50" name="Textfeld 1049"/>
          <p:cNvSpPr txBox="1"/>
          <p:nvPr/>
        </p:nvSpPr>
        <p:spPr>
          <a:xfrm>
            <a:off x="5183191" y="1780173"/>
            <a:ext cx="1067921" cy="307777"/>
          </a:xfrm>
          <a:prstGeom prst="rect">
            <a:avLst/>
          </a:prstGeom>
          <a:solidFill>
            <a:schemeClr val="bg1"/>
          </a:solidFill>
        </p:spPr>
        <p:txBody>
          <a:bodyPr wrap="none" rtlCol="0">
            <a:spAutoFit/>
          </a:bodyPr>
          <a:lstStyle/>
          <a:p>
            <a:r>
              <a:rPr lang="en-US" sz="1400" b="1" dirty="0" smtClean="0"/>
              <a:t>Open loop</a:t>
            </a:r>
            <a:endParaRPr lang="en-US" sz="1400" b="1" dirty="0"/>
          </a:p>
        </p:txBody>
      </p:sp>
      <p:cxnSp>
        <p:nvCxnSpPr>
          <p:cNvPr id="176" name="Gerade Verbindung 175"/>
          <p:cNvCxnSpPr/>
          <p:nvPr/>
        </p:nvCxnSpPr>
        <p:spPr bwMode="auto">
          <a:xfrm>
            <a:off x="5014620" y="3184144"/>
            <a:ext cx="3645249" cy="0"/>
          </a:xfrm>
          <a:prstGeom prst="line">
            <a:avLst/>
          </a:prstGeom>
          <a:solidFill>
            <a:schemeClr val="accent1"/>
          </a:solidFill>
          <a:ln w="28575"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115"/>
          <p:cNvCxnSpPr/>
          <p:nvPr/>
        </p:nvCxnSpPr>
        <p:spPr bwMode="auto">
          <a:xfrm flipH="1" flipV="1">
            <a:off x="6215318" y="2683977"/>
            <a:ext cx="255653" cy="4"/>
          </a:xfrm>
          <a:prstGeom prst="line">
            <a:avLst/>
          </a:prstGeom>
          <a:solidFill>
            <a:schemeClr val="accent1"/>
          </a:solidFill>
          <a:ln w="28575" cap="flat" cmpd="sng" algn="ctr">
            <a:solidFill>
              <a:srgbClr val="00A5EB"/>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Bogen 82"/>
          <p:cNvSpPr/>
          <p:nvPr/>
        </p:nvSpPr>
        <p:spPr bwMode="auto">
          <a:xfrm rot="16200000">
            <a:off x="4937442" y="3621840"/>
            <a:ext cx="3913903" cy="2157130"/>
          </a:xfrm>
          <a:prstGeom prst="arc">
            <a:avLst>
              <a:gd name="adj1" fmla="val 161894"/>
              <a:gd name="adj2" fmla="val 2123871"/>
            </a:avLst>
          </a:prstGeom>
          <a:noFill/>
          <a:ln w="28575" cap="flat" cmpd="sng" algn="ctr">
            <a:solidFill>
              <a:srgbClr val="F28E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87" name="Gerade Verbindung 86"/>
          <p:cNvCxnSpPr/>
          <p:nvPr/>
        </p:nvCxnSpPr>
        <p:spPr bwMode="auto">
          <a:xfrm>
            <a:off x="7432631" y="3021368"/>
            <a:ext cx="0" cy="153899"/>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90"/>
          <p:cNvCxnSpPr/>
          <p:nvPr/>
        </p:nvCxnSpPr>
        <p:spPr bwMode="auto">
          <a:xfrm>
            <a:off x="7435591" y="1258506"/>
            <a:ext cx="0" cy="7792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feld 91"/>
          <p:cNvSpPr txBox="1"/>
          <p:nvPr/>
        </p:nvSpPr>
        <p:spPr>
          <a:xfrm>
            <a:off x="7826092" y="1034613"/>
            <a:ext cx="942887" cy="461665"/>
          </a:xfrm>
          <a:prstGeom prst="rect">
            <a:avLst/>
          </a:prstGeom>
          <a:solidFill>
            <a:schemeClr val="bg1"/>
          </a:solidFill>
        </p:spPr>
        <p:txBody>
          <a:bodyPr wrap="none" rtlCol="0">
            <a:spAutoFit/>
          </a:bodyPr>
          <a:lstStyle/>
          <a:p>
            <a:r>
              <a:rPr lang="en-US" sz="1200" b="1" dirty="0" smtClean="0"/>
              <a:t>GM = 6 dB</a:t>
            </a:r>
          </a:p>
          <a:p>
            <a:r>
              <a:rPr lang="en-US" sz="1200" b="1" dirty="0" smtClean="0"/>
              <a:t>K</a:t>
            </a:r>
            <a:r>
              <a:rPr lang="en-US" sz="1200" b="1" baseline="-25000" dirty="0" smtClean="0"/>
              <a:t>P</a:t>
            </a:r>
            <a:r>
              <a:rPr lang="en-US" sz="1200" b="1" dirty="0" smtClean="0"/>
              <a:t> = 2</a:t>
            </a:r>
            <a:endParaRPr lang="en-US" sz="1200" b="1" dirty="0"/>
          </a:p>
        </p:txBody>
      </p:sp>
      <p:grpSp>
        <p:nvGrpSpPr>
          <p:cNvPr id="3" name="Gruppieren 2"/>
          <p:cNvGrpSpPr/>
          <p:nvPr/>
        </p:nvGrpSpPr>
        <p:grpSpPr>
          <a:xfrm>
            <a:off x="5030486" y="2681209"/>
            <a:ext cx="3640102" cy="257005"/>
            <a:chOff x="5030486" y="2681209"/>
            <a:chExt cx="3640102" cy="257005"/>
          </a:xfrm>
        </p:grpSpPr>
        <p:cxnSp>
          <p:nvCxnSpPr>
            <p:cNvPr id="140" name="Gerade Verbindung 139"/>
            <p:cNvCxnSpPr/>
            <p:nvPr/>
          </p:nvCxnSpPr>
          <p:spPr bwMode="auto">
            <a:xfrm flipV="1">
              <a:off x="5030486" y="2681209"/>
              <a:ext cx="1703153" cy="1096"/>
            </a:xfrm>
            <a:prstGeom prst="line">
              <a:avLst/>
            </a:prstGeom>
            <a:solidFill>
              <a:schemeClr val="accent1"/>
            </a:solidFill>
            <a:ln w="25400" cap="flat" cmpd="sng" algn="ctr">
              <a:solidFill>
                <a:srgbClr val="F28E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140"/>
            <p:cNvCxnSpPr/>
            <p:nvPr/>
          </p:nvCxnSpPr>
          <p:spPr bwMode="auto">
            <a:xfrm>
              <a:off x="6736997" y="2681209"/>
              <a:ext cx="1047244" cy="255909"/>
            </a:xfrm>
            <a:prstGeom prst="line">
              <a:avLst/>
            </a:prstGeom>
            <a:solidFill>
              <a:schemeClr val="accent1"/>
            </a:solidFill>
            <a:ln w="127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 Verbindung 141"/>
            <p:cNvCxnSpPr/>
            <p:nvPr/>
          </p:nvCxnSpPr>
          <p:spPr bwMode="auto">
            <a:xfrm>
              <a:off x="7780883" y="2937118"/>
              <a:ext cx="889705" cy="1096"/>
            </a:xfrm>
            <a:prstGeom prst="line">
              <a:avLst/>
            </a:prstGeom>
            <a:solidFill>
              <a:schemeClr val="accent1"/>
            </a:solidFill>
            <a:ln w="127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 name="Gerade Verbindung 100"/>
          <p:cNvCxnSpPr>
            <a:endCxn id="83" idx="0"/>
          </p:cNvCxnSpPr>
          <p:nvPr/>
        </p:nvCxnSpPr>
        <p:spPr bwMode="auto">
          <a:xfrm>
            <a:off x="6743687" y="2684753"/>
            <a:ext cx="242598" cy="65816"/>
          </a:xfrm>
          <a:prstGeom prst="line">
            <a:avLst/>
          </a:prstGeom>
          <a:solidFill>
            <a:schemeClr val="accent1"/>
          </a:solidFill>
          <a:ln w="25400" cap="flat" cmpd="sng" algn="ctr">
            <a:solidFill>
              <a:srgbClr val="F28E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0" name="Gruppieren 89"/>
          <p:cNvGrpSpPr/>
          <p:nvPr/>
        </p:nvGrpSpPr>
        <p:grpSpPr>
          <a:xfrm>
            <a:off x="5014620" y="2682305"/>
            <a:ext cx="2639745" cy="4170705"/>
            <a:chOff x="5014620" y="2682305"/>
            <a:chExt cx="2639745" cy="4170705"/>
          </a:xfrm>
        </p:grpSpPr>
        <p:cxnSp>
          <p:nvCxnSpPr>
            <p:cNvPr id="93" name="Gerade Verbindung 92"/>
            <p:cNvCxnSpPr/>
            <p:nvPr/>
          </p:nvCxnSpPr>
          <p:spPr bwMode="auto">
            <a:xfrm>
              <a:off x="5014620" y="2682305"/>
              <a:ext cx="13538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3" name="Gruppieren 102"/>
            <p:cNvGrpSpPr/>
            <p:nvPr/>
          </p:nvGrpSpPr>
          <p:grpSpPr>
            <a:xfrm>
              <a:off x="5150008" y="2682305"/>
              <a:ext cx="2504357" cy="4170705"/>
              <a:chOff x="5150008" y="2682305"/>
              <a:chExt cx="2504357" cy="4170705"/>
            </a:xfrm>
          </p:grpSpPr>
          <p:cxnSp>
            <p:nvCxnSpPr>
              <p:cNvPr id="107" name="Gerade Verbindung 106"/>
              <p:cNvCxnSpPr/>
              <p:nvPr/>
            </p:nvCxnSpPr>
            <p:spPr bwMode="auto">
              <a:xfrm>
                <a:off x="5150008" y="2682305"/>
                <a:ext cx="1047244" cy="255909"/>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Bogen 107"/>
              <p:cNvSpPr/>
              <p:nvPr/>
            </p:nvSpPr>
            <p:spPr bwMode="auto">
              <a:xfrm rot="16200000">
                <a:off x="4618848" y="3817494"/>
                <a:ext cx="3913903" cy="2157130"/>
              </a:xfrm>
              <a:prstGeom prst="arc">
                <a:avLst>
                  <a:gd name="adj1" fmla="val 3454"/>
                  <a:gd name="adj2" fmla="val 2123871"/>
                </a:avLst>
              </a:prstGeom>
              <a:noFill/>
              <a:ln w="28575" cap="flat" cmpd="sng" algn="ctr">
                <a:solidFill>
                  <a:srgbClr val="00A5EB"/>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109" name="Gerade Verbindung 108"/>
              <p:cNvCxnSpPr/>
              <p:nvPr/>
            </p:nvCxnSpPr>
            <p:spPr bwMode="auto">
              <a:xfrm flipH="1">
                <a:off x="6196731" y="2940447"/>
                <a:ext cx="37906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11" name="Gerade Verbindung 110"/>
          <p:cNvCxnSpPr/>
          <p:nvPr/>
        </p:nvCxnSpPr>
        <p:spPr bwMode="auto">
          <a:xfrm>
            <a:off x="6829751" y="3021368"/>
            <a:ext cx="0" cy="153899"/>
          </a:xfrm>
          <a:prstGeom prst="line">
            <a:avLst/>
          </a:prstGeom>
          <a:solidFill>
            <a:schemeClr val="accent1"/>
          </a:solidFill>
          <a:ln w="38100"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Textfeld 113"/>
          <p:cNvSpPr txBox="1"/>
          <p:nvPr/>
        </p:nvSpPr>
        <p:spPr>
          <a:xfrm>
            <a:off x="6915133" y="1552183"/>
            <a:ext cx="744114" cy="261610"/>
          </a:xfrm>
          <a:prstGeom prst="rect">
            <a:avLst/>
          </a:prstGeom>
          <a:solidFill>
            <a:schemeClr val="bg1"/>
          </a:solidFill>
        </p:spPr>
        <p:txBody>
          <a:bodyPr wrap="none" rtlCol="0">
            <a:spAutoFit/>
          </a:bodyPr>
          <a:lstStyle/>
          <a:p>
            <a:r>
              <a:rPr lang="en-US" sz="1100" b="1" dirty="0" smtClean="0">
                <a:solidFill>
                  <a:srgbClr val="00A5EB"/>
                </a:solidFill>
              </a:rPr>
              <a:t>K</a:t>
            </a:r>
            <a:r>
              <a:rPr lang="en-US" sz="1100" b="1" baseline="-25000" dirty="0" smtClean="0">
                <a:solidFill>
                  <a:srgbClr val="00A5EB"/>
                </a:solidFill>
              </a:rPr>
              <a:t>P</a:t>
            </a:r>
            <a:r>
              <a:rPr lang="en-US" sz="1100" b="1" dirty="0" smtClean="0">
                <a:solidFill>
                  <a:srgbClr val="00A5EB"/>
                </a:solidFill>
              </a:rPr>
              <a:t> = 100</a:t>
            </a:r>
            <a:endParaRPr lang="en-US" sz="1100" b="1" dirty="0">
              <a:solidFill>
                <a:srgbClr val="00A5EB"/>
              </a:solidFill>
            </a:endParaRPr>
          </a:p>
        </p:txBody>
      </p:sp>
      <p:sp>
        <p:nvSpPr>
          <p:cNvPr id="118" name="Textfeld 117"/>
          <p:cNvSpPr txBox="1"/>
          <p:nvPr/>
        </p:nvSpPr>
        <p:spPr>
          <a:xfrm>
            <a:off x="5951986" y="3336676"/>
            <a:ext cx="1098378" cy="276999"/>
          </a:xfrm>
          <a:prstGeom prst="rect">
            <a:avLst/>
          </a:prstGeom>
          <a:solidFill>
            <a:schemeClr val="bg1"/>
          </a:solidFill>
        </p:spPr>
        <p:txBody>
          <a:bodyPr wrap="none" rtlCol="0">
            <a:spAutoFit/>
          </a:bodyPr>
          <a:lstStyle/>
          <a:p>
            <a:r>
              <a:rPr lang="en-US" sz="1200" dirty="0" smtClean="0"/>
              <a:t>PM ≈ 60 deg.</a:t>
            </a:r>
            <a:endParaRPr lang="en-US" sz="1200" dirty="0"/>
          </a:p>
        </p:txBody>
      </p:sp>
      <p:grpSp>
        <p:nvGrpSpPr>
          <p:cNvPr id="119" name="Gruppieren 118"/>
          <p:cNvGrpSpPr/>
          <p:nvPr/>
        </p:nvGrpSpPr>
        <p:grpSpPr>
          <a:xfrm>
            <a:off x="197510" y="889430"/>
            <a:ext cx="4570606" cy="2797431"/>
            <a:chOff x="197510" y="889430"/>
            <a:chExt cx="4570606" cy="2797431"/>
          </a:xfrm>
        </p:grpSpPr>
        <p:sp>
          <p:nvSpPr>
            <p:cNvPr id="120" name="Inhaltsplatzhalter 2"/>
            <p:cNvSpPr txBox="1">
              <a:spLocks/>
            </p:cNvSpPr>
            <p:nvPr/>
          </p:nvSpPr>
          <p:spPr bwMode="auto">
            <a:xfrm>
              <a:off x="197510" y="892503"/>
              <a:ext cx="2285495" cy="279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00A5EB"/>
                  </a:solidFill>
                </a:rPr>
                <a:t>Plant: SRF</a:t>
              </a:r>
            </a:p>
            <a:p>
              <a:pPr marL="0" indent="0">
                <a:buNone/>
              </a:pPr>
              <a:r>
                <a:rPr lang="en-US" sz="1400" b="1" kern="0" dirty="0" smtClean="0"/>
                <a:t>Pulsed mode (~1 </a:t>
              </a:r>
              <a:r>
                <a:rPr lang="en-US" sz="1400" b="1" kern="0" dirty="0" err="1" smtClean="0"/>
                <a:t>ms</a:t>
              </a:r>
              <a:r>
                <a:rPr lang="en-US" sz="1400" b="1" kern="0" dirty="0" smtClean="0"/>
                <a:t>)</a:t>
              </a:r>
            </a:p>
            <a:p>
              <a:pPr marL="0" indent="0">
                <a:buNone/>
              </a:pPr>
              <a:endParaRPr lang="en-US" sz="1400" b="1" kern="0" dirty="0" smtClean="0"/>
            </a:p>
            <a:p>
              <a:pPr marL="269875" lvl="1" indent="-87313"/>
              <a:r>
                <a:rPr lang="en-US" sz="1200" kern="0" dirty="0" smtClean="0"/>
                <a:t>Half Bandwidth </a:t>
              </a:r>
              <a:r>
                <a:rPr lang="en-US" sz="1200" b="1" kern="0" dirty="0" smtClean="0">
                  <a:solidFill>
                    <a:srgbClr val="00A5EB"/>
                  </a:solidFill>
                </a:rPr>
                <a:t>~ 200 Hz </a:t>
              </a:r>
              <a:endParaRPr lang="en-US" sz="1200" kern="0" dirty="0" smtClean="0"/>
            </a:p>
            <a:p>
              <a:pPr marL="269875" lvl="1" indent="-87313"/>
              <a:r>
                <a:rPr lang="en-US" sz="1200" dirty="0"/>
                <a:t>Delay</a:t>
              </a:r>
              <a:r>
                <a:rPr lang="en-US" sz="1200" b="1" dirty="0"/>
                <a:t> </a:t>
              </a:r>
              <a:r>
                <a:rPr lang="en-US" sz="1200" kern="0" dirty="0" smtClean="0"/>
                <a:t>~ 2 </a:t>
              </a:r>
              <a:r>
                <a:rPr lang="el-GR" sz="1200" kern="0" dirty="0" smtClean="0"/>
                <a:t>μ</a:t>
              </a:r>
              <a:r>
                <a:rPr lang="en-US" sz="1200" kern="0" dirty="0" smtClean="0"/>
                <a:t>s</a:t>
              </a:r>
              <a:endParaRPr lang="en-US" kern="0" dirty="0" smtClean="0"/>
            </a:p>
            <a:p>
              <a:pPr marL="1008063" lvl="2" indent="0"/>
              <a:endParaRPr lang="en-US" sz="1100" kern="0" dirty="0"/>
            </a:p>
            <a:p>
              <a:pPr marL="444500" lvl="1" indent="0">
                <a:buNone/>
              </a:pPr>
              <a:endParaRPr lang="en-US" sz="1400" kern="0" dirty="0"/>
            </a:p>
          </p:txBody>
        </p:sp>
        <p:sp>
          <p:nvSpPr>
            <p:cNvPr id="121" name="Inhaltsplatzhalter 2"/>
            <p:cNvSpPr txBox="1">
              <a:spLocks/>
            </p:cNvSpPr>
            <p:nvPr/>
          </p:nvSpPr>
          <p:spPr bwMode="auto">
            <a:xfrm>
              <a:off x="2324687" y="889430"/>
              <a:ext cx="2443429" cy="248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F28E00"/>
                  </a:solidFill>
                </a:rPr>
                <a:t>Plant: </a:t>
              </a:r>
              <a:r>
                <a:rPr lang="en-US" sz="1800" kern="0" dirty="0">
                  <a:solidFill>
                    <a:srgbClr val="F28E00"/>
                  </a:solidFill>
                </a:rPr>
                <a:t>NRF-SWS</a:t>
              </a:r>
              <a:endParaRPr lang="en-US" sz="1800" kern="0" dirty="0" smtClean="0">
                <a:solidFill>
                  <a:srgbClr val="F28E00"/>
                </a:solidFill>
              </a:endParaRPr>
            </a:p>
            <a:p>
              <a:pPr marL="0" indent="0">
                <a:buNone/>
              </a:pPr>
              <a:r>
                <a:rPr lang="en-US" sz="1400" b="1" kern="0" dirty="0" smtClean="0"/>
                <a:t>Pulsed mode (</a:t>
              </a:r>
              <a:r>
                <a:rPr lang="en-US" sz="1400" kern="0" dirty="0"/>
                <a:t>~ </a:t>
              </a:r>
              <a:r>
                <a:rPr lang="en-US" sz="1400" kern="0" dirty="0" smtClean="0"/>
                <a:t>6 </a:t>
              </a:r>
              <a:r>
                <a:rPr lang="el-GR" sz="1400" kern="0" dirty="0"/>
                <a:t>μ</a:t>
              </a:r>
              <a:r>
                <a:rPr lang="en-US" sz="1400" kern="0" dirty="0" smtClean="0"/>
                <a:t>s</a:t>
              </a:r>
              <a:r>
                <a:rPr lang="en-US" sz="1400" b="1" kern="0" dirty="0" smtClean="0"/>
                <a:t>)</a:t>
              </a:r>
            </a:p>
            <a:p>
              <a:pPr marL="0" indent="0">
                <a:buNone/>
              </a:pPr>
              <a:endParaRPr lang="en-US" sz="1400" b="1" kern="0" dirty="0" smtClean="0"/>
            </a:p>
            <a:p>
              <a:pPr marL="269875" lvl="1" indent="-87313">
                <a:spcAft>
                  <a:spcPts val="720"/>
                </a:spcAft>
              </a:pPr>
              <a:r>
                <a:rPr lang="en-US" sz="1200" kern="0" dirty="0" smtClean="0"/>
                <a:t>Half Bandwidth </a:t>
              </a:r>
              <a:r>
                <a:rPr lang="en-US" sz="1200" b="1" kern="0" dirty="0">
                  <a:solidFill>
                    <a:srgbClr val="F28E00"/>
                  </a:solidFill>
                </a:rPr>
                <a:t>~ 200 </a:t>
              </a:r>
              <a:r>
                <a:rPr lang="en-US" sz="1200" b="1" kern="0" dirty="0" smtClean="0">
                  <a:solidFill>
                    <a:srgbClr val="F28E00"/>
                  </a:solidFill>
                </a:rPr>
                <a:t>kHz</a:t>
              </a:r>
              <a:endParaRPr lang="en-US" sz="1100" b="1" kern="0" dirty="0" smtClean="0">
                <a:solidFill>
                  <a:srgbClr val="F28E00"/>
                </a:solidFill>
              </a:endParaRPr>
            </a:p>
            <a:p>
              <a:pPr marL="269875" lvl="1" indent="-87313">
                <a:spcAft>
                  <a:spcPts val="720"/>
                </a:spcAft>
              </a:pPr>
              <a:r>
                <a:rPr lang="en-US" sz="1200" dirty="0"/>
                <a:t>Delay</a:t>
              </a:r>
              <a:r>
                <a:rPr lang="en-US" sz="1200" b="1" dirty="0"/>
                <a:t> </a:t>
              </a:r>
              <a:r>
                <a:rPr lang="en-US" sz="1200" kern="0" dirty="0" smtClean="0"/>
                <a:t>~ </a:t>
              </a:r>
              <a:r>
                <a:rPr lang="en-US" sz="1200" b="1" kern="0" dirty="0" smtClean="0">
                  <a:solidFill>
                    <a:srgbClr val="F28E00"/>
                  </a:solidFill>
                </a:rPr>
                <a:t>700 ns</a:t>
              </a:r>
              <a:r>
                <a:rPr lang="en-US" sz="1200" kern="0" dirty="0" smtClean="0"/>
                <a:t>	</a:t>
              </a:r>
              <a:endParaRPr lang="en-US" sz="1200" kern="0" dirty="0"/>
            </a:p>
          </p:txBody>
        </p:sp>
        <p:sp>
          <p:nvSpPr>
            <p:cNvPr id="122" name="Textfeld 121"/>
            <p:cNvSpPr txBox="1"/>
            <p:nvPr/>
          </p:nvSpPr>
          <p:spPr>
            <a:xfrm>
              <a:off x="2602719" y="1641673"/>
              <a:ext cx="681597" cy="307777"/>
            </a:xfrm>
            <a:prstGeom prst="rect">
              <a:avLst/>
            </a:prstGeom>
            <a:noFill/>
          </p:spPr>
          <p:txBody>
            <a:bodyPr wrap="none" rtlCol="0">
              <a:spAutoFit/>
            </a:bodyPr>
            <a:lstStyle/>
            <a:p>
              <a:r>
                <a:rPr lang="en-US" sz="1400" b="1" dirty="0" smtClean="0">
                  <a:solidFill>
                    <a:srgbClr val="FF0000"/>
                  </a:solidFill>
                </a:rPr>
                <a:t>x1000</a:t>
              </a:r>
              <a:endParaRPr lang="en-US" sz="1400" b="1" dirty="0">
                <a:solidFill>
                  <a:srgbClr val="FF0000"/>
                </a:solidFill>
              </a:endParaRPr>
            </a:p>
          </p:txBody>
        </p:sp>
        <p:sp>
          <p:nvSpPr>
            <p:cNvPr id="123" name="Textfeld 122"/>
            <p:cNvSpPr txBox="1"/>
            <p:nvPr/>
          </p:nvSpPr>
          <p:spPr>
            <a:xfrm>
              <a:off x="2106868" y="2542232"/>
              <a:ext cx="736099" cy="307777"/>
            </a:xfrm>
            <a:prstGeom prst="rect">
              <a:avLst/>
            </a:prstGeom>
            <a:noFill/>
          </p:spPr>
          <p:txBody>
            <a:bodyPr wrap="none" rtlCol="0">
              <a:spAutoFit/>
            </a:bodyPr>
            <a:lstStyle/>
            <a:p>
              <a:r>
                <a:rPr lang="en-US" sz="1400" b="1" dirty="0" smtClean="0">
                  <a:solidFill>
                    <a:srgbClr val="FF0000"/>
                  </a:solidFill>
                </a:rPr>
                <a:t>~ x 1/3</a:t>
              </a:r>
              <a:endParaRPr lang="en-US" sz="1400" b="1" dirty="0">
                <a:solidFill>
                  <a:srgbClr val="FF0000"/>
                </a:solidFill>
              </a:endParaRPr>
            </a:p>
          </p:txBody>
        </p:sp>
        <p:sp>
          <p:nvSpPr>
            <p:cNvPr id="124" name="Nach unten gekrümmter Pfeil 123"/>
            <p:cNvSpPr/>
            <p:nvPr/>
          </p:nvSpPr>
          <p:spPr bwMode="auto">
            <a:xfrm>
              <a:off x="1843802" y="1621341"/>
              <a:ext cx="2218893" cy="328109"/>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5" name="Nach oben gekrümmter Pfeil 124"/>
            <p:cNvSpPr/>
            <p:nvPr/>
          </p:nvSpPr>
          <p:spPr bwMode="auto">
            <a:xfrm>
              <a:off x="1354811" y="2477406"/>
              <a:ext cx="2256388" cy="409798"/>
            </a:xfrm>
            <a:prstGeom prst="curved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cxnSp>
        <p:nvCxnSpPr>
          <p:cNvPr id="127" name="Gerade Verbindung mit Pfeil 126"/>
          <p:cNvCxnSpPr/>
          <p:nvPr/>
        </p:nvCxnSpPr>
        <p:spPr bwMode="auto">
          <a:xfrm flipV="1">
            <a:off x="6829751" y="1298584"/>
            <a:ext cx="0" cy="484716"/>
          </a:xfrm>
          <a:prstGeom prst="straightConnector1">
            <a:avLst/>
          </a:prstGeom>
          <a:solidFill>
            <a:schemeClr val="accent1"/>
          </a:solidFill>
          <a:ln w="38100" cap="flat" cmpd="sng" algn="ctr">
            <a:solidFill>
              <a:srgbClr val="00A5EB"/>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3"/>
          <p:cNvSpPr txBox="1"/>
          <p:nvPr/>
        </p:nvSpPr>
        <p:spPr>
          <a:xfrm>
            <a:off x="761050" y="2914123"/>
            <a:ext cx="3542958" cy="523220"/>
          </a:xfrm>
          <a:prstGeom prst="rect">
            <a:avLst/>
          </a:prstGeom>
          <a:noFill/>
        </p:spPr>
        <p:txBody>
          <a:bodyPr wrap="none" rtlCol="0">
            <a:spAutoFit/>
          </a:bodyPr>
          <a:lstStyle/>
          <a:p>
            <a:r>
              <a:rPr lang="en-US" sz="1400" b="1" dirty="0" smtClean="0"/>
              <a:t>Single cavity regulation scheme</a:t>
            </a:r>
          </a:p>
          <a:p>
            <a:r>
              <a:rPr lang="en-US" sz="1400" b="1" dirty="0" smtClean="0"/>
              <a:t>using 2 instead of 4 MicroTCA.4 boards</a:t>
            </a:r>
            <a:endParaRPr lang="en-US" sz="1400" b="1" dirty="0"/>
          </a:p>
        </p:txBody>
      </p:sp>
      <p:sp>
        <p:nvSpPr>
          <p:cNvPr id="86" name="Textfeld 85"/>
          <p:cNvSpPr txBox="1"/>
          <p:nvPr/>
        </p:nvSpPr>
        <p:spPr>
          <a:xfrm>
            <a:off x="7422508" y="4686888"/>
            <a:ext cx="1648340" cy="246221"/>
          </a:xfrm>
          <a:prstGeom prst="rect">
            <a:avLst/>
          </a:prstGeom>
          <a:noFill/>
        </p:spPr>
        <p:txBody>
          <a:bodyPr wrap="square" rtlCol="0">
            <a:spAutoFit/>
          </a:bodyPr>
          <a:lstStyle/>
          <a:p>
            <a:r>
              <a:rPr lang="en-US" sz="1000" b="1" dirty="0" smtClean="0">
                <a:solidFill>
                  <a:srgbClr val="F28E00"/>
                </a:solidFill>
              </a:rPr>
              <a:t>Water cooling unit</a:t>
            </a:r>
          </a:p>
        </p:txBody>
      </p:sp>
      <p:sp>
        <p:nvSpPr>
          <p:cNvPr id="89" name="Geschweifte Klammer links 88"/>
          <p:cNvSpPr/>
          <p:nvPr/>
        </p:nvSpPr>
        <p:spPr bwMode="auto">
          <a:xfrm>
            <a:off x="7349358" y="4655550"/>
            <a:ext cx="120669" cy="305156"/>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Fußzeilenplatzhalter 7"/>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0" name="Foliennummernplatzhalter 9"/>
          <p:cNvSpPr>
            <a:spLocks noGrp="1"/>
          </p:cNvSpPr>
          <p:nvPr>
            <p:ph type="sldNum" sz="quarter" idx="4"/>
          </p:nvPr>
        </p:nvSpPr>
        <p:spPr/>
        <p:txBody>
          <a:bodyPr/>
          <a:lstStyle/>
          <a:p>
            <a:fld id="{BA9B540C-44DA-4F69-89C9-7C84606640D3}" type="slidenum">
              <a:rPr lang="en-US" smtClean="0"/>
              <a:pPr/>
              <a:t>56</a:t>
            </a:fld>
            <a:endParaRPr lang="en-US" dirty="0"/>
          </a:p>
        </p:txBody>
      </p:sp>
    </p:spTree>
    <p:extLst>
      <p:ext uri="{BB962C8B-B14F-4D97-AF65-F5344CB8AC3E}">
        <p14:creationId xmlns:p14="http://schemas.microsoft.com/office/powerpoint/2010/main" val="20625877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RF field Control for SRF and NRF cavities</a:t>
            </a:r>
            <a:r>
              <a:rPr lang="en-US" sz="2800" dirty="0">
                <a:solidFill>
                  <a:srgbClr val="FFCC00"/>
                </a:solidFill>
              </a:rPr>
              <a:t>.</a:t>
            </a:r>
            <a:endParaRPr lang="en-US" sz="2800" dirty="0"/>
          </a:p>
        </p:txBody>
      </p:sp>
      <p:sp>
        <p:nvSpPr>
          <p:cNvPr id="94" name="Textfeld 93"/>
          <p:cNvSpPr txBox="1"/>
          <p:nvPr/>
        </p:nvSpPr>
        <p:spPr>
          <a:xfrm>
            <a:off x="7422508" y="4686888"/>
            <a:ext cx="1648340" cy="246221"/>
          </a:xfrm>
          <a:prstGeom prst="rect">
            <a:avLst/>
          </a:prstGeom>
          <a:noFill/>
        </p:spPr>
        <p:txBody>
          <a:bodyPr wrap="square" rtlCol="0">
            <a:spAutoFit/>
          </a:bodyPr>
          <a:lstStyle/>
          <a:p>
            <a:r>
              <a:rPr lang="en-US" sz="1000" b="1" dirty="0" smtClean="0">
                <a:solidFill>
                  <a:srgbClr val="F28E00"/>
                </a:solidFill>
              </a:rPr>
              <a:t>Water cooling unit</a:t>
            </a:r>
          </a:p>
        </p:txBody>
      </p:sp>
      <p:sp>
        <p:nvSpPr>
          <p:cNvPr id="95" name="Textfeld 94"/>
          <p:cNvSpPr txBox="1"/>
          <p:nvPr/>
        </p:nvSpPr>
        <p:spPr>
          <a:xfrm>
            <a:off x="8216995" y="5905636"/>
            <a:ext cx="1104721" cy="400110"/>
          </a:xfrm>
          <a:prstGeom prst="rect">
            <a:avLst/>
          </a:prstGeom>
          <a:noFill/>
        </p:spPr>
        <p:txBody>
          <a:bodyPr wrap="square" rtlCol="0">
            <a:spAutoFit/>
          </a:bodyPr>
          <a:lstStyle/>
          <a:p>
            <a:r>
              <a:rPr lang="en-US" sz="1000" b="1" dirty="0" smtClean="0">
                <a:solidFill>
                  <a:schemeClr val="bg2">
                    <a:lumMod val="75000"/>
                  </a:schemeClr>
                </a:solidFill>
              </a:rPr>
              <a:t>Quantization </a:t>
            </a:r>
          </a:p>
          <a:p>
            <a:r>
              <a:rPr lang="en-US" sz="1000" b="1" dirty="0" smtClean="0">
                <a:solidFill>
                  <a:schemeClr val="bg2">
                    <a:lumMod val="75000"/>
                  </a:schemeClr>
                </a:solidFill>
              </a:rPr>
              <a:t>noise</a:t>
            </a:r>
          </a:p>
        </p:txBody>
      </p:sp>
      <p:sp>
        <p:nvSpPr>
          <p:cNvPr id="4" name="Rechteck 3"/>
          <p:cNvSpPr/>
          <p:nvPr/>
        </p:nvSpPr>
        <p:spPr bwMode="auto">
          <a:xfrm>
            <a:off x="4389205" y="5126817"/>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5" name="Textfeld 4"/>
          <p:cNvSpPr txBox="1"/>
          <p:nvPr/>
        </p:nvSpPr>
        <p:spPr>
          <a:xfrm>
            <a:off x="4378911" y="5129859"/>
            <a:ext cx="1000256" cy="430887"/>
          </a:xfrm>
          <a:prstGeom prst="rect">
            <a:avLst/>
          </a:prstGeom>
          <a:noFill/>
        </p:spPr>
        <p:txBody>
          <a:bodyPr wrap="square" rtlCol="0">
            <a:spAutoFit/>
          </a:bodyPr>
          <a:lstStyle/>
          <a:p>
            <a:r>
              <a:rPr lang="en-US" sz="1100" dirty="0" smtClean="0"/>
              <a:t>Pre-Amp,</a:t>
            </a:r>
          </a:p>
          <a:p>
            <a:r>
              <a:rPr lang="en-US" sz="1100" dirty="0" smtClean="0"/>
              <a:t>Klystron,…</a:t>
            </a:r>
          </a:p>
        </p:txBody>
      </p:sp>
      <p:sp>
        <p:nvSpPr>
          <p:cNvPr id="6" name="Rechteck 5"/>
          <p:cNvSpPr/>
          <p:nvPr/>
        </p:nvSpPr>
        <p:spPr bwMode="auto">
          <a:xfrm>
            <a:off x="2187417" y="5126817"/>
            <a:ext cx="993021"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7" name="Textfeld 6"/>
          <p:cNvSpPr txBox="1"/>
          <p:nvPr/>
        </p:nvSpPr>
        <p:spPr>
          <a:xfrm>
            <a:off x="2196823" y="5209183"/>
            <a:ext cx="848309" cy="276999"/>
          </a:xfrm>
          <a:prstGeom prst="rect">
            <a:avLst/>
          </a:prstGeom>
          <a:noFill/>
        </p:spPr>
        <p:txBody>
          <a:bodyPr wrap="none" rtlCol="0">
            <a:spAutoFit/>
          </a:bodyPr>
          <a:lstStyle/>
          <a:p>
            <a:r>
              <a:rPr lang="en-US" sz="1200" dirty="0" smtClean="0"/>
              <a:t>Controller</a:t>
            </a:r>
            <a:endParaRPr lang="en-US" sz="1200" dirty="0"/>
          </a:p>
        </p:txBody>
      </p:sp>
      <p:cxnSp>
        <p:nvCxnSpPr>
          <p:cNvPr id="9" name="Gerade Verbindung mit Pfeil 8"/>
          <p:cNvCxnSpPr>
            <a:stCxn id="6" idx="3"/>
            <a:endCxn id="17" idx="2"/>
          </p:cNvCxnSpPr>
          <p:nvPr/>
        </p:nvCxnSpPr>
        <p:spPr bwMode="auto">
          <a:xfrm>
            <a:off x="3180438" y="5344962"/>
            <a:ext cx="457453"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p:cNvCxnSpPr>
            <a:endCxn id="6" idx="1"/>
          </p:cNvCxnSpPr>
          <p:nvPr/>
        </p:nvCxnSpPr>
        <p:spPr bwMode="auto">
          <a:xfrm flipV="1">
            <a:off x="1425197" y="5344962"/>
            <a:ext cx="762220" cy="16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Ellipse 12"/>
          <p:cNvSpPr/>
          <p:nvPr/>
        </p:nvSpPr>
        <p:spPr bwMode="auto">
          <a:xfrm>
            <a:off x="1579900" y="5283934"/>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7" name="Ellipse 16"/>
          <p:cNvSpPr/>
          <p:nvPr/>
        </p:nvSpPr>
        <p:spPr bwMode="auto">
          <a:xfrm>
            <a:off x="3637891" y="5282328"/>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9" name="Gerade Verbindung mit Pfeil 18"/>
          <p:cNvCxnSpPr>
            <a:stCxn id="17" idx="6"/>
            <a:endCxn id="4" idx="1"/>
          </p:cNvCxnSpPr>
          <p:nvPr/>
        </p:nvCxnSpPr>
        <p:spPr bwMode="auto">
          <a:xfrm flipV="1">
            <a:off x="3783995" y="5344962"/>
            <a:ext cx="605210" cy="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p:cNvCxnSpPr>
            <a:stCxn id="97" idx="3"/>
            <a:endCxn id="23" idx="2"/>
          </p:cNvCxnSpPr>
          <p:nvPr/>
        </p:nvCxnSpPr>
        <p:spPr bwMode="auto">
          <a:xfrm flipV="1">
            <a:off x="6592073" y="5343601"/>
            <a:ext cx="559976" cy="62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22"/>
          <p:cNvSpPr/>
          <p:nvPr/>
        </p:nvSpPr>
        <p:spPr bwMode="auto">
          <a:xfrm>
            <a:off x="7152049" y="5280942"/>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4" name="Gerade Verbindung mit Pfeil 23"/>
          <p:cNvCxnSpPr>
            <a:stCxn id="23" idx="6"/>
            <a:endCxn id="78" idx="1"/>
          </p:cNvCxnSpPr>
          <p:nvPr/>
        </p:nvCxnSpPr>
        <p:spPr bwMode="auto">
          <a:xfrm>
            <a:off x="7298153" y="5343600"/>
            <a:ext cx="521586" cy="109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Ellipse 26"/>
          <p:cNvSpPr/>
          <p:nvPr/>
        </p:nvSpPr>
        <p:spPr bwMode="auto">
          <a:xfrm>
            <a:off x="7364502" y="6034975"/>
            <a:ext cx="146104" cy="1253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8" name="Gerade Verbindung mit Pfeil 27"/>
          <p:cNvCxnSpPr>
            <a:endCxn id="27" idx="0"/>
          </p:cNvCxnSpPr>
          <p:nvPr/>
        </p:nvCxnSpPr>
        <p:spPr bwMode="auto">
          <a:xfrm>
            <a:off x="7437554" y="5345207"/>
            <a:ext cx="1" cy="68976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mit Pfeil 30"/>
          <p:cNvCxnSpPr>
            <a:endCxn id="27" idx="6"/>
          </p:cNvCxnSpPr>
          <p:nvPr/>
        </p:nvCxnSpPr>
        <p:spPr bwMode="auto">
          <a:xfrm flipH="1">
            <a:off x="7510606" y="6097633"/>
            <a:ext cx="309133" cy="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 Verbindung 36"/>
          <p:cNvCxnSpPr>
            <a:stCxn id="82" idx="1"/>
          </p:cNvCxnSpPr>
          <p:nvPr/>
        </p:nvCxnSpPr>
        <p:spPr bwMode="auto">
          <a:xfrm flipH="1">
            <a:off x="1652952" y="6097301"/>
            <a:ext cx="23607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p:cNvCxnSpPr>
            <a:endCxn id="13" idx="2"/>
          </p:cNvCxnSpPr>
          <p:nvPr/>
        </p:nvCxnSpPr>
        <p:spPr bwMode="auto">
          <a:xfrm flipV="1">
            <a:off x="984232" y="5346593"/>
            <a:ext cx="595669" cy="13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p:cNvCxnSpPr>
            <a:endCxn id="13" idx="4"/>
          </p:cNvCxnSpPr>
          <p:nvPr/>
        </p:nvCxnSpPr>
        <p:spPr bwMode="auto">
          <a:xfrm flipV="1">
            <a:off x="1652952" y="5409250"/>
            <a:ext cx="1" cy="694048"/>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feld 45"/>
          <p:cNvSpPr txBox="1"/>
          <p:nvPr/>
        </p:nvSpPr>
        <p:spPr>
          <a:xfrm>
            <a:off x="572383" y="5198895"/>
            <a:ext cx="381836" cy="276999"/>
          </a:xfrm>
          <a:prstGeom prst="rect">
            <a:avLst/>
          </a:prstGeom>
          <a:noFill/>
        </p:spPr>
        <p:txBody>
          <a:bodyPr wrap="none" rtlCol="0">
            <a:spAutoFit/>
          </a:bodyPr>
          <a:lstStyle/>
          <a:p>
            <a:r>
              <a:rPr lang="en-US" sz="1200" dirty="0" smtClean="0"/>
              <a:t>r(t)</a:t>
            </a:r>
            <a:endParaRPr lang="en-US" sz="1200" dirty="0"/>
          </a:p>
        </p:txBody>
      </p:sp>
      <p:sp>
        <p:nvSpPr>
          <p:cNvPr id="47" name="Textfeld 46"/>
          <p:cNvSpPr txBox="1"/>
          <p:nvPr/>
        </p:nvSpPr>
        <p:spPr>
          <a:xfrm>
            <a:off x="1706804" y="5070166"/>
            <a:ext cx="415498" cy="276999"/>
          </a:xfrm>
          <a:prstGeom prst="rect">
            <a:avLst/>
          </a:prstGeom>
          <a:noFill/>
        </p:spPr>
        <p:txBody>
          <a:bodyPr wrap="none" rtlCol="0">
            <a:spAutoFit/>
          </a:bodyPr>
          <a:lstStyle/>
          <a:p>
            <a:r>
              <a:rPr lang="en-US" sz="1200" dirty="0"/>
              <a:t>e</a:t>
            </a:r>
            <a:r>
              <a:rPr lang="en-US" sz="1200" dirty="0" smtClean="0"/>
              <a:t>(t)</a:t>
            </a:r>
            <a:endParaRPr lang="en-US" sz="1200" dirty="0"/>
          </a:p>
        </p:txBody>
      </p:sp>
      <p:cxnSp>
        <p:nvCxnSpPr>
          <p:cNvPr id="49" name="Gerade Verbindung mit Pfeil 48"/>
          <p:cNvCxnSpPr/>
          <p:nvPr/>
        </p:nvCxnSpPr>
        <p:spPr bwMode="auto">
          <a:xfrm>
            <a:off x="3710943" y="4962500"/>
            <a:ext cx="0" cy="30849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mit Pfeil 50"/>
          <p:cNvCxnSpPr/>
          <p:nvPr/>
        </p:nvCxnSpPr>
        <p:spPr bwMode="auto">
          <a:xfrm>
            <a:off x="7218869" y="4962500"/>
            <a:ext cx="6232" cy="30711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70"/>
          <p:cNvCxnSpPr/>
          <p:nvPr/>
        </p:nvCxnSpPr>
        <p:spPr bwMode="auto">
          <a:xfrm>
            <a:off x="1738804" y="5478117"/>
            <a:ext cx="9026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feld 74"/>
          <p:cNvSpPr txBox="1"/>
          <p:nvPr/>
        </p:nvSpPr>
        <p:spPr>
          <a:xfrm>
            <a:off x="3464529" y="4687683"/>
            <a:ext cx="473206" cy="276999"/>
          </a:xfrm>
          <a:prstGeom prst="rect">
            <a:avLst/>
          </a:prstGeom>
          <a:noFill/>
        </p:spPr>
        <p:txBody>
          <a:bodyPr wrap="none" rtlCol="0">
            <a:spAutoFit/>
          </a:bodyPr>
          <a:lstStyle/>
          <a:p>
            <a:r>
              <a:rPr lang="en-US" sz="1200" dirty="0" smtClean="0"/>
              <a:t>d</a:t>
            </a:r>
            <a:r>
              <a:rPr lang="en-US" sz="1200" baseline="-25000" dirty="0" smtClean="0"/>
              <a:t>u</a:t>
            </a:r>
            <a:r>
              <a:rPr lang="en-US" sz="1200" dirty="0" smtClean="0"/>
              <a:t>(t)</a:t>
            </a:r>
            <a:endParaRPr lang="en-US" sz="1200" dirty="0"/>
          </a:p>
        </p:txBody>
      </p:sp>
      <p:sp>
        <p:nvSpPr>
          <p:cNvPr id="76" name="Textfeld 75"/>
          <p:cNvSpPr txBox="1"/>
          <p:nvPr/>
        </p:nvSpPr>
        <p:spPr>
          <a:xfrm>
            <a:off x="6943620" y="4673983"/>
            <a:ext cx="466794" cy="276999"/>
          </a:xfrm>
          <a:prstGeom prst="rect">
            <a:avLst/>
          </a:prstGeom>
          <a:noFill/>
        </p:spPr>
        <p:txBody>
          <a:bodyPr wrap="none" rtlCol="0">
            <a:spAutoFit/>
          </a:bodyPr>
          <a:lstStyle/>
          <a:p>
            <a:r>
              <a:rPr lang="en-US" sz="1200" dirty="0" err="1" smtClean="0"/>
              <a:t>d</a:t>
            </a:r>
            <a:r>
              <a:rPr lang="en-US" sz="1200" baseline="-25000" dirty="0" err="1" smtClean="0"/>
              <a:t>y</a:t>
            </a:r>
            <a:r>
              <a:rPr lang="en-US" sz="1200" dirty="0" smtClean="0"/>
              <a:t>(t)</a:t>
            </a:r>
            <a:endParaRPr lang="en-US" sz="1200" dirty="0"/>
          </a:p>
        </p:txBody>
      </p:sp>
      <p:sp>
        <p:nvSpPr>
          <p:cNvPr id="77" name="Textfeld 76"/>
          <p:cNvSpPr txBox="1"/>
          <p:nvPr/>
        </p:nvSpPr>
        <p:spPr>
          <a:xfrm>
            <a:off x="7819739" y="5965890"/>
            <a:ext cx="415498" cy="276999"/>
          </a:xfrm>
          <a:prstGeom prst="rect">
            <a:avLst/>
          </a:prstGeom>
          <a:noFill/>
        </p:spPr>
        <p:txBody>
          <a:bodyPr wrap="none" rtlCol="0">
            <a:spAutoFit/>
          </a:bodyPr>
          <a:lstStyle/>
          <a:p>
            <a:r>
              <a:rPr lang="en-US" sz="1200" dirty="0" smtClean="0"/>
              <a:t>n(t)</a:t>
            </a:r>
            <a:endParaRPr lang="en-US" sz="1200" dirty="0"/>
          </a:p>
        </p:txBody>
      </p:sp>
      <p:sp>
        <p:nvSpPr>
          <p:cNvPr id="78" name="Textfeld 77"/>
          <p:cNvSpPr txBox="1"/>
          <p:nvPr/>
        </p:nvSpPr>
        <p:spPr>
          <a:xfrm>
            <a:off x="7819739" y="5206190"/>
            <a:ext cx="441146" cy="276999"/>
          </a:xfrm>
          <a:prstGeom prst="rect">
            <a:avLst/>
          </a:prstGeom>
          <a:noFill/>
        </p:spPr>
        <p:txBody>
          <a:bodyPr wrap="none" rtlCol="0">
            <a:spAutoFit/>
          </a:bodyPr>
          <a:lstStyle/>
          <a:p>
            <a:r>
              <a:rPr lang="en-US" sz="1200" dirty="0" err="1" smtClean="0"/>
              <a:t>y</a:t>
            </a:r>
            <a:r>
              <a:rPr lang="en-US" sz="1200" baseline="-25000" dirty="0" err="1" smtClean="0"/>
              <a:t>r</a:t>
            </a:r>
            <a:r>
              <a:rPr lang="en-US" sz="1200" dirty="0" smtClean="0"/>
              <a:t>(t)</a:t>
            </a:r>
            <a:endParaRPr lang="en-US" sz="1200" dirty="0"/>
          </a:p>
        </p:txBody>
      </p:sp>
      <p:sp>
        <p:nvSpPr>
          <p:cNvPr id="79" name="Textfeld 78"/>
          <p:cNvSpPr txBox="1"/>
          <p:nvPr/>
        </p:nvSpPr>
        <p:spPr>
          <a:xfrm>
            <a:off x="6671997" y="5068780"/>
            <a:ext cx="429926" cy="276999"/>
          </a:xfrm>
          <a:prstGeom prst="rect">
            <a:avLst/>
          </a:prstGeom>
          <a:noFill/>
        </p:spPr>
        <p:txBody>
          <a:bodyPr wrap="none" rtlCol="0">
            <a:spAutoFit/>
          </a:bodyPr>
          <a:lstStyle/>
          <a:p>
            <a:r>
              <a:rPr lang="en-US" sz="1200" dirty="0" err="1" smtClean="0"/>
              <a:t>y</a:t>
            </a:r>
            <a:r>
              <a:rPr lang="en-US" sz="1200" baseline="-25000" dirty="0" err="1" smtClean="0"/>
              <a:t>i</a:t>
            </a:r>
            <a:r>
              <a:rPr lang="en-US" sz="1200" dirty="0" smtClean="0"/>
              <a:t>(t)</a:t>
            </a:r>
            <a:endParaRPr lang="en-US" sz="1200" dirty="0"/>
          </a:p>
        </p:txBody>
      </p:sp>
      <p:sp>
        <p:nvSpPr>
          <p:cNvPr id="80" name="Textfeld 79"/>
          <p:cNvSpPr txBox="1"/>
          <p:nvPr/>
        </p:nvSpPr>
        <p:spPr>
          <a:xfrm>
            <a:off x="3126610" y="5080785"/>
            <a:ext cx="437940" cy="276999"/>
          </a:xfrm>
          <a:prstGeom prst="rect">
            <a:avLst/>
          </a:prstGeom>
          <a:noFill/>
        </p:spPr>
        <p:txBody>
          <a:bodyPr wrap="none" rtlCol="0">
            <a:spAutoFit/>
          </a:bodyPr>
          <a:lstStyle/>
          <a:p>
            <a:r>
              <a:rPr lang="en-US" sz="1200" dirty="0" err="1" smtClean="0"/>
              <a:t>u</a:t>
            </a:r>
            <a:r>
              <a:rPr lang="en-US" sz="1200" baseline="-25000" dirty="0" err="1" smtClean="0"/>
              <a:t>i</a:t>
            </a:r>
            <a:r>
              <a:rPr lang="en-US" sz="1200" dirty="0" smtClean="0"/>
              <a:t>(t)</a:t>
            </a:r>
            <a:endParaRPr lang="en-US" sz="1200" dirty="0"/>
          </a:p>
        </p:txBody>
      </p:sp>
      <p:sp>
        <p:nvSpPr>
          <p:cNvPr id="81" name="Textfeld 80"/>
          <p:cNvSpPr txBox="1"/>
          <p:nvPr/>
        </p:nvSpPr>
        <p:spPr>
          <a:xfrm>
            <a:off x="3737118" y="5080785"/>
            <a:ext cx="449162" cy="276999"/>
          </a:xfrm>
          <a:prstGeom prst="rect">
            <a:avLst/>
          </a:prstGeom>
          <a:noFill/>
        </p:spPr>
        <p:txBody>
          <a:bodyPr wrap="none" rtlCol="0">
            <a:spAutoFit/>
          </a:bodyPr>
          <a:lstStyle/>
          <a:p>
            <a:r>
              <a:rPr lang="en-US" sz="1200" dirty="0" smtClean="0"/>
              <a:t>u</a:t>
            </a:r>
            <a:r>
              <a:rPr lang="en-US" sz="1200" baseline="-25000" dirty="0" smtClean="0"/>
              <a:t>r</a:t>
            </a:r>
            <a:r>
              <a:rPr lang="en-US" sz="1200" dirty="0" smtClean="0"/>
              <a:t>(t)</a:t>
            </a:r>
            <a:endParaRPr lang="en-US" sz="1200" dirty="0"/>
          </a:p>
        </p:txBody>
      </p:sp>
      <p:sp>
        <p:nvSpPr>
          <p:cNvPr id="82" name="Rechteck 81"/>
          <p:cNvSpPr/>
          <p:nvPr/>
        </p:nvSpPr>
        <p:spPr bwMode="auto">
          <a:xfrm>
            <a:off x="4013745" y="5879156"/>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cxnSp>
        <p:nvCxnSpPr>
          <p:cNvPr id="85" name="Gerade Verbindung mit Pfeil 84"/>
          <p:cNvCxnSpPr>
            <a:stCxn id="27" idx="2"/>
            <a:endCxn id="82" idx="3"/>
          </p:cNvCxnSpPr>
          <p:nvPr/>
        </p:nvCxnSpPr>
        <p:spPr bwMode="auto">
          <a:xfrm flipH="1" flipV="1">
            <a:off x="5003708" y="6097301"/>
            <a:ext cx="2360794" cy="333"/>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Textfeld 87"/>
          <p:cNvSpPr txBox="1"/>
          <p:nvPr/>
        </p:nvSpPr>
        <p:spPr>
          <a:xfrm>
            <a:off x="4192317" y="5954225"/>
            <a:ext cx="575799" cy="276999"/>
          </a:xfrm>
          <a:prstGeom prst="rect">
            <a:avLst/>
          </a:prstGeom>
          <a:noFill/>
        </p:spPr>
        <p:txBody>
          <a:bodyPr wrap="none" rtlCol="0">
            <a:spAutoFit/>
          </a:bodyPr>
          <a:lstStyle/>
          <a:p>
            <a:r>
              <a:rPr lang="en-US" sz="1200" dirty="0"/>
              <a:t>Delay</a:t>
            </a:r>
          </a:p>
        </p:txBody>
      </p:sp>
      <p:sp>
        <p:nvSpPr>
          <p:cNvPr id="96" name="Textfeld 95"/>
          <p:cNvSpPr txBox="1"/>
          <p:nvPr/>
        </p:nvSpPr>
        <p:spPr>
          <a:xfrm>
            <a:off x="3342630" y="4450199"/>
            <a:ext cx="790816" cy="253916"/>
          </a:xfrm>
          <a:prstGeom prst="rect">
            <a:avLst/>
          </a:prstGeom>
          <a:noFill/>
        </p:spPr>
        <p:txBody>
          <a:bodyPr wrap="square" rtlCol="0">
            <a:spAutoFit/>
          </a:bodyPr>
          <a:lstStyle/>
          <a:p>
            <a:r>
              <a:rPr lang="en-US" sz="1000" b="1" dirty="0" smtClean="0">
                <a:solidFill>
                  <a:schemeClr val="bg2">
                    <a:lumMod val="75000"/>
                  </a:schemeClr>
                </a:solidFill>
              </a:rPr>
              <a:t>DAC, VM</a:t>
            </a:r>
          </a:p>
        </p:txBody>
      </p:sp>
      <p:sp>
        <p:nvSpPr>
          <p:cNvPr id="97" name="Rechteck 96"/>
          <p:cNvSpPr/>
          <p:nvPr/>
        </p:nvSpPr>
        <p:spPr bwMode="auto">
          <a:xfrm>
            <a:off x="5602111" y="5126080"/>
            <a:ext cx="989963" cy="436290"/>
          </a:xfrm>
          <a:prstGeom prst="rect">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98" name="Textfeld 97"/>
          <p:cNvSpPr txBox="1"/>
          <p:nvPr/>
        </p:nvSpPr>
        <p:spPr>
          <a:xfrm>
            <a:off x="5745420" y="5202780"/>
            <a:ext cx="611065" cy="276999"/>
          </a:xfrm>
          <a:prstGeom prst="rect">
            <a:avLst/>
          </a:prstGeom>
          <a:noFill/>
        </p:spPr>
        <p:txBody>
          <a:bodyPr wrap="none" rtlCol="0">
            <a:spAutoFit/>
          </a:bodyPr>
          <a:lstStyle/>
          <a:p>
            <a:r>
              <a:rPr lang="en-US" sz="1200" dirty="0" smtClean="0"/>
              <a:t>Cavity</a:t>
            </a:r>
            <a:endParaRPr lang="en-US" sz="1200" dirty="0"/>
          </a:p>
        </p:txBody>
      </p:sp>
      <p:cxnSp>
        <p:nvCxnSpPr>
          <p:cNvPr id="102" name="Gerade Verbindung mit Pfeil 101"/>
          <p:cNvCxnSpPr>
            <a:stCxn id="4" idx="3"/>
            <a:endCxn id="97" idx="1"/>
          </p:cNvCxnSpPr>
          <p:nvPr/>
        </p:nvCxnSpPr>
        <p:spPr bwMode="auto">
          <a:xfrm flipV="1">
            <a:off x="5379167" y="5344225"/>
            <a:ext cx="222943" cy="73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Rechteck 104"/>
          <p:cNvSpPr/>
          <p:nvPr/>
        </p:nvSpPr>
        <p:spPr bwMode="auto">
          <a:xfrm>
            <a:off x="4231278" y="5029928"/>
            <a:ext cx="2474812" cy="660162"/>
          </a:xfrm>
          <a:prstGeom prst="rect">
            <a:avLst/>
          </a:prstGeom>
          <a:noFill/>
          <a:ln w="28575"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106" name="Textfeld 105"/>
          <p:cNvSpPr txBox="1"/>
          <p:nvPr/>
        </p:nvSpPr>
        <p:spPr>
          <a:xfrm>
            <a:off x="5180271" y="4710142"/>
            <a:ext cx="534121" cy="276999"/>
          </a:xfrm>
          <a:prstGeom prst="rect">
            <a:avLst/>
          </a:prstGeom>
          <a:noFill/>
        </p:spPr>
        <p:txBody>
          <a:bodyPr wrap="none" rtlCol="0">
            <a:spAutoFit/>
          </a:bodyPr>
          <a:lstStyle/>
          <a:p>
            <a:r>
              <a:rPr lang="en-US" sz="1200" dirty="0" smtClean="0"/>
              <a:t>Plant</a:t>
            </a:r>
            <a:endParaRPr lang="en-US" sz="1200" dirty="0"/>
          </a:p>
        </p:txBody>
      </p:sp>
      <p:pic>
        <p:nvPicPr>
          <p:cNvPr id="1026" name="Picture 2" descr="U:\Presentations DESY\20150623_Wismar\b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358" y="776938"/>
            <a:ext cx="4438984" cy="3255792"/>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Gerade Verbindung 109"/>
          <p:cNvCxnSpPr/>
          <p:nvPr/>
        </p:nvCxnSpPr>
        <p:spPr bwMode="auto">
          <a:xfrm>
            <a:off x="5025339" y="1261465"/>
            <a:ext cx="664511"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 Verbindung 112"/>
          <p:cNvCxnSpPr/>
          <p:nvPr/>
        </p:nvCxnSpPr>
        <p:spPr bwMode="auto">
          <a:xfrm>
            <a:off x="5689850" y="1261465"/>
            <a:ext cx="2121622" cy="1026024"/>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 Verbindung 132"/>
          <p:cNvCxnSpPr/>
          <p:nvPr/>
        </p:nvCxnSpPr>
        <p:spPr bwMode="auto">
          <a:xfrm>
            <a:off x="5030486" y="1262455"/>
            <a:ext cx="2217737" cy="0"/>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 Verbindung 134"/>
          <p:cNvCxnSpPr/>
          <p:nvPr/>
        </p:nvCxnSpPr>
        <p:spPr bwMode="auto">
          <a:xfrm>
            <a:off x="7248223" y="1262455"/>
            <a:ext cx="1422365" cy="686995"/>
          </a:xfrm>
          <a:prstGeom prst="line">
            <a:avLst/>
          </a:prstGeom>
          <a:solidFill>
            <a:schemeClr val="accent1"/>
          </a:solidFill>
          <a:ln w="254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8" name="Geschweifte Klammer links 1047"/>
          <p:cNvSpPr/>
          <p:nvPr/>
        </p:nvSpPr>
        <p:spPr bwMode="auto">
          <a:xfrm>
            <a:off x="7349358" y="4655550"/>
            <a:ext cx="120669" cy="305156"/>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0" name="Geschweifte Klammer links 159"/>
          <p:cNvSpPr/>
          <p:nvPr/>
        </p:nvSpPr>
        <p:spPr bwMode="auto">
          <a:xfrm rot="-5400000">
            <a:off x="3632554" y="4374651"/>
            <a:ext cx="96492" cy="607373"/>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1" name="Geschweifte Klammer links 160"/>
          <p:cNvSpPr/>
          <p:nvPr/>
        </p:nvSpPr>
        <p:spPr bwMode="auto">
          <a:xfrm>
            <a:off x="8174902" y="5913012"/>
            <a:ext cx="120669" cy="423511"/>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50" name="Textfeld 1049"/>
          <p:cNvSpPr txBox="1"/>
          <p:nvPr/>
        </p:nvSpPr>
        <p:spPr>
          <a:xfrm>
            <a:off x="5183191" y="1780173"/>
            <a:ext cx="1067921" cy="307777"/>
          </a:xfrm>
          <a:prstGeom prst="rect">
            <a:avLst/>
          </a:prstGeom>
          <a:solidFill>
            <a:schemeClr val="bg1"/>
          </a:solidFill>
        </p:spPr>
        <p:txBody>
          <a:bodyPr wrap="none" rtlCol="0">
            <a:spAutoFit/>
          </a:bodyPr>
          <a:lstStyle/>
          <a:p>
            <a:r>
              <a:rPr lang="en-US" sz="1400" b="1" dirty="0" smtClean="0"/>
              <a:t>Open loop</a:t>
            </a:r>
            <a:endParaRPr lang="en-US" sz="1400" b="1" dirty="0"/>
          </a:p>
        </p:txBody>
      </p:sp>
      <p:cxnSp>
        <p:nvCxnSpPr>
          <p:cNvPr id="176" name="Gerade Verbindung 175"/>
          <p:cNvCxnSpPr/>
          <p:nvPr/>
        </p:nvCxnSpPr>
        <p:spPr bwMode="auto">
          <a:xfrm>
            <a:off x="5014620" y="3184144"/>
            <a:ext cx="3645249" cy="0"/>
          </a:xfrm>
          <a:prstGeom prst="line">
            <a:avLst/>
          </a:prstGeom>
          <a:solidFill>
            <a:schemeClr val="accent1"/>
          </a:solidFill>
          <a:ln w="28575"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115"/>
          <p:cNvCxnSpPr/>
          <p:nvPr/>
        </p:nvCxnSpPr>
        <p:spPr bwMode="auto">
          <a:xfrm flipH="1" flipV="1">
            <a:off x="6215318" y="2683977"/>
            <a:ext cx="255653" cy="4"/>
          </a:xfrm>
          <a:prstGeom prst="line">
            <a:avLst/>
          </a:prstGeom>
          <a:solidFill>
            <a:schemeClr val="accent1"/>
          </a:solidFill>
          <a:ln w="28575" cap="flat" cmpd="sng" algn="ctr">
            <a:solidFill>
              <a:srgbClr val="00A5EB"/>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Bogen 82"/>
          <p:cNvSpPr/>
          <p:nvPr/>
        </p:nvSpPr>
        <p:spPr bwMode="auto">
          <a:xfrm rot="16200000">
            <a:off x="4937442" y="3621840"/>
            <a:ext cx="3913903" cy="2157130"/>
          </a:xfrm>
          <a:prstGeom prst="arc">
            <a:avLst>
              <a:gd name="adj1" fmla="val 161894"/>
              <a:gd name="adj2" fmla="val 2123871"/>
            </a:avLst>
          </a:prstGeom>
          <a:noFill/>
          <a:ln w="28575" cap="flat" cmpd="sng" algn="ctr">
            <a:solidFill>
              <a:srgbClr val="F28E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87" name="Gerade Verbindung 86"/>
          <p:cNvCxnSpPr/>
          <p:nvPr/>
        </p:nvCxnSpPr>
        <p:spPr bwMode="auto">
          <a:xfrm>
            <a:off x="7432631" y="3021368"/>
            <a:ext cx="0" cy="153899"/>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90"/>
          <p:cNvCxnSpPr/>
          <p:nvPr/>
        </p:nvCxnSpPr>
        <p:spPr bwMode="auto">
          <a:xfrm>
            <a:off x="7435591" y="1258506"/>
            <a:ext cx="0" cy="7792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feld 91"/>
          <p:cNvSpPr txBox="1"/>
          <p:nvPr/>
        </p:nvSpPr>
        <p:spPr>
          <a:xfrm>
            <a:off x="7826092" y="1034613"/>
            <a:ext cx="942887" cy="461665"/>
          </a:xfrm>
          <a:prstGeom prst="rect">
            <a:avLst/>
          </a:prstGeom>
          <a:solidFill>
            <a:schemeClr val="bg1"/>
          </a:solidFill>
        </p:spPr>
        <p:txBody>
          <a:bodyPr wrap="none" rtlCol="0">
            <a:spAutoFit/>
          </a:bodyPr>
          <a:lstStyle/>
          <a:p>
            <a:r>
              <a:rPr lang="en-US" sz="1200" b="1" dirty="0" smtClean="0"/>
              <a:t>GM = 6 dB</a:t>
            </a:r>
          </a:p>
          <a:p>
            <a:r>
              <a:rPr lang="en-US" sz="1200" b="1" dirty="0" smtClean="0"/>
              <a:t>K</a:t>
            </a:r>
            <a:r>
              <a:rPr lang="en-US" sz="1200" b="1" baseline="-25000" dirty="0" smtClean="0"/>
              <a:t>P</a:t>
            </a:r>
            <a:r>
              <a:rPr lang="en-US" sz="1200" b="1" dirty="0" smtClean="0"/>
              <a:t> = 2</a:t>
            </a:r>
            <a:endParaRPr lang="en-US" sz="1200" b="1" dirty="0"/>
          </a:p>
        </p:txBody>
      </p:sp>
      <p:grpSp>
        <p:nvGrpSpPr>
          <p:cNvPr id="3" name="Gruppieren 2"/>
          <p:cNvGrpSpPr/>
          <p:nvPr/>
        </p:nvGrpSpPr>
        <p:grpSpPr>
          <a:xfrm>
            <a:off x="5030486" y="2681209"/>
            <a:ext cx="3640102" cy="257005"/>
            <a:chOff x="5030486" y="2681209"/>
            <a:chExt cx="3640102" cy="257005"/>
          </a:xfrm>
        </p:grpSpPr>
        <p:cxnSp>
          <p:nvCxnSpPr>
            <p:cNvPr id="140" name="Gerade Verbindung 139"/>
            <p:cNvCxnSpPr/>
            <p:nvPr/>
          </p:nvCxnSpPr>
          <p:spPr bwMode="auto">
            <a:xfrm flipV="1">
              <a:off x="5030486" y="2681209"/>
              <a:ext cx="1703153" cy="1096"/>
            </a:xfrm>
            <a:prstGeom prst="line">
              <a:avLst/>
            </a:prstGeom>
            <a:solidFill>
              <a:schemeClr val="accent1"/>
            </a:solidFill>
            <a:ln w="25400" cap="flat" cmpd="sng" algn="ctr">
              <a:solidFill>
                <a:srgbClr val="F28E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140"/>
            <p:cNvCxnSpPr/>
            <p:nvPr/>
          </p:nvCxnSpPr>
          <p:spPr bwMode="auto">
            <a:xfrm>
              <a:off x="6736997" y="2681209"/>
              <a:ext cx="1047244" cy="255909"/>
            </a:xfrm>
            <a:prstGeom prst="line">
              <a:avLst/>
            </a:prstGeom>
            <a:solidFill>
              <a:schemeClr val="accent1"/>
            </a:solidFill>
            <a:ln w="127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 Verbindung 141"/>
            <p:cNvCxnSpPr/>
            <p:nvPr/>
          </p:nvCxnSpPr>
          <p:spPr bwMode="auto">
            <a:xfrm>
              <a:off x="7780883" y="2937118"/>
              <a:ext cx="889705" cy="1096"/>
            </a:xfrm>
            <a:prstGeom prst="line">
              <a:avLst/>
            </a:prstGeom>
            <a:solidFill>
              <a:schemeClr val="accent1"/>
            </a:solidFill>
            <a:ln w="12700" cap="flat" cmpd="sng" algn="ctr">
              <a:solidFill>
                <a:srgbClr val="F28E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 name="Gerade Verbindung 100"/>
          <p:cNvCxnSpPr>
            <a:endCxn id="83" idx="0"/>
          </p:cNvCxnSpPr>
          <p:nvPr/>
        </p:nvCxnSpPr>
        <p:spPr bwMode="auto">
          <a:xfrm>
            <a:off x="6743687" y="2684753"/>
            <a:ext cx="242598" cy="65816"/>
          </a:xfrm>
          <a:prstGeom prst="line">
            <a:avLst/>
          </a:prstGeom>
          <a:solidFill>
            <a:schemeClr val="accent1"/>
          </a:solidFill>
          <a:ln w="25400" cap="flat" cmpd="sng" algn="ctr">
            <a:solidFill>
              <a:srgbClr val="F28E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4" name="Textfeld 103"/>
              <p:cNvSpPr txBox="1"/>
              <p:nvPr/>
            </p:nvSpPr>
            <p:spPr>
              <a:xfrm>
                <a:off x="2414677" y="3377729"/>
                <a:ext cx="1728358" cy="738664"/>
              </a:xfrm>
              <a:prstGeom prst="rect">
                <a:avLst/>
              </a:prstGeom>
              <a:solidFill>
                <a:schemeClr val="bg1"/>
              </a:solidFill>
            </p:spPr>
            <p:txBody>
              <a:bodyPr wrap="none" rtlCol="0">
                <a:spAutoFit/>
              </a:bodyPr>
              <a:lstStyle/>
              <a:p>
                <a14:m>
                  <m:oMath xmlns:m="http://schemas.openxmlformats.org/officeDocument/2006/math">
                    <m:sSub>
                      <m:sSubPr>
                        <m:ctrlPr>
                          <a:rPr lang="en-US" sz="1400" b="1" i="1" dirty="0" smtClean="0">
                            <a:solidFill>
                              <a:srgbClr val="F28E00"/>
                            </a:solidFill>
                            <a:latin typeface="Cambria Math"/>
                          </a:rPr>
                        </m:ctrlPr>
                      </m:sSubPr>
                      <m:e>
                        <m:r>
                          <a:rPr lang="en-US" sz="1400" b="1" i="1" dirty="0" smtClean="0">
                            <a:solidFill>
                              <a:srgbClr val="F28E00"/>
                            </a:solidFill>
                            <a:latin typeface="Cambria Math"/>
                          </a:rPr>
                          <m:t>𝑲</m:t>
                        </m:r>
                      </m:e>
                      <m:sub>
                        <m:r>
                          <a:rPr lang="en-US" sz="1400" b="1" i="1" dirty="0" smtClean="0">
                            <a:solidFill>
                              <a:srgbClr val="F28E00"/>
                            </a:solidFill>
                            <a:latin typeface="Cambria Math"/>
                          </a:rPr>
                          <m:t>𝑷</m:t>
                        </m:r>
                      </m:sub>
                    </m:sSub>
                  </m:oMath>
                </a14:m>
                <a:r>
                  <a:rPr lang="en-US" sz="1400" b="1" dirty="0" smtClean="0">
                    <a:solidFill>
                      <a:srgbClr val="F28E00"/>
                    </a:solidFill>
                  </a:rPr>
                  <a:t> = 2</a:t>
                </a:r>
              </a:p>
              <a:p>
                <a:r>
                  <a:rPr lang="en-US" sz="1400" b="1" dirty="0" smtClean="0">
                    <a:solidFill>
                      <a:srgbClr val="F28E00"/>
                    </a:solidFill>
                  </a:rPr>
                  <a:t>Error suppressed </a:t>
                </a:r>
              </a:p>
              <a:p>
                <a:r>
                  <a:rPr lang="en-US" sz="1400" b="1" dirty="0" smtClean="0">
                    <a:solidFill>
                      <a:srgbClr val="F28E00"/>
                    </a:solidFill>
                  </a:rPr>
                  <a:t>by x3</a:t>
                </a:r>
              </a:p>
            </p:txBody>
          </p:sp>
        </mc:Choice>
        <mc:Fallback xmlns="">
          <p:sp>
            <p:nvSpPr>
              <p:cNvPr id="104" name="Textfeld 103"/>
              <p:cNvSpPr txBox="1">
                <a:spLocks noRot="1" noChangeAspect="1" noMove="1" noResize="1" noEditPoints="1" noAdjustHandles="1" noChangeArrowheads="1" noChangeShapeType="1" noTextEdit="1"/>
              </p:cNvSpPr>
              <p:nvPr/>
            </p:nvSpPr>
            <p:spPr>
              <a:xfrm>
                <a:off x="2414677" y="3377729"/>
                <a:ext cx="1728358" cy="738664"/>
              </a:xfrm>
              <a:prstGeom prst="rect">
                <a:avLst/>
              </a:prstGeom>
              <a:blipFill rotWithShape="1">
                <a:blip r:embed="rId3"/>
                <a:stretch>
                  <a:fillRect l="-704" t="-826" r="-352" b="-7438"/>
                </a:stretch>
              </a:blipFill>
            </p:spPr>
            <p:txBody>
              <a:bodyPr/>
              <a:lstStyle/>
              <a:p>
                <a:r>
                  <a:rPr lang="en-US">
                    <a:noFill/>
                  </a:rPr>
                  <a:t> </a:t>
                </a:r>
              </a:p>
            </p:txBody>
          </p:sp>
        </mc:Fallback>
      </mc:AlternateContent>
      <p:grpSp>
        <p:nvGrpSpPr>
          <p:cNvPr id="90" name="Gruppieren 89"/>
          <p:cNvGrpSpPr/>
          <p:nvPr/>
        </p:nvGrpSpPr>
        <p:grpSpPr>
          <a:xfrm>
            <a:off x="5014620" y="2682305"/>
            <a:ext cx="2639745" cy="4170705"/>
            <a:chOff x="5014620" y="2682305"/>
            <a:chExt cx="2639745" cy="4170705"/>
          </a:xfrm>
        </p:grpSpPr>
        <p:cxnSp>
          <p:nvCxnSpPr>
            <p:cNvPr id="93" name="Gerade Verbindung 92"/>
            <p:cNvCxnSpPr/>
            <p:nvPr/>
          </p:nvCxnSpPr>
          <p:spPr bwMode="auto">
            <a:xfrm>
              <a:off x="5014620" y="2682305"/>
              <a:ext cx="13538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3" name="Gruppieren 102"/>
            <p:cNvGrpSpPr/>
            <p:nvPr/>
          </p:nvGrpSpPr>
          <p:grpSpPr>
            <a:xfrm>
              <a:off x="5150008" y="2682305"/>
              <a:ext cx="2504357" cy="4170705"/>
              <a:chOff x="5150008" y="2682305"/>
              <a:chExt cx="2504357" cy="4170705"/>
            </a:xfrm>
          </p:grpSpPr>
          <p:cxnSp>
            <p:nvCxnSpPr>
              <p:cNvPr id="107" name="Gerade Verbindung 106"/>
              <p:cNvCxnSpPr/>
              <p:nvPr/>
            </p:nvCxnSpPr>
            <p:spPr bwMode="auto">
              <a:xfrm>
                <a:off x="5150008" y="2682305"/>
                <a:ext cx="1047244" cy="255909"/>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Bogen 107"/>
              <p:cNvSpPr/>
              <p:nvPr/>
            </p:nvSpPr>
            <p:spPr bwMode="auto">
              <a:xfrm rot="16200000">
                <a:off x="4618848" y="3817494"/>
                <a:ext cx="3913903" cy="2157130"/>
              </a:xfrm>
              <a:prstGeom prst="arc">
                <a:avLst>
                  <a:gd name="adj1" fmla="val 3454"/>
                  <a:gd name="adj2" fmla="val 2123871"/>
                </a:avLst>
              </a:prstGeom>
              <a:noFill/>
              <a:ln w="28575" cap="flat" cmpd="sng" algn="ctr">
                <a:solidFill>
                  <a:srgbClr val="00A5EB"/>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109" name="Gerade Verbindung 108"/>
              <p:cNvCxnSpPr/>
              <p:nvPr/>
            </p:nvCxnSpPr>
            <p:spPr bwMode="auto">
              <a:xfrm flipH="1">
                <a:off x="6196731" y="2940447"/>
                <a:ext cx="379068" cy="0"/>
              </a:xfrm>
              <a:prstGeom prst="line">
                <a:avLst/>
              </a:prstGeom>
              <a:solidFill>
                <a:schemeClr val="accent1"/>
              </a:solidFill>
              <a:ln w="28575"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11" name="Gerade Verbindung 110"/>
          <p:cNvCxnSpPr/>
          <p:nvPr/>
        </p:nvCxnSpPr>
        <p:spPr bwMode="auto">
          <a:xfrm>
            <a:off x="6829751" y="3021368"/>
            <a:ext cx="0" cy="153899"/>
          </a:xfrm>
          <a:prstGeom prst="line">
            <a:avLst/>
          </a:prstGeom>
          <a:solidFill>
            <a:schemeClr val="accent1"/>
          </a:solidFill>
          <a:ln w="38100" cap="flat" cmpd="sng" algn="ctr">
            <a:solidFill>
              <a:srgbClr val="00A5E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Textfeld 113"/>
          <p:cNvSpPr txBox="1"/>
          <p:nvPr/>
        </p:nvSpPr>
        <p:spPr>
          <a:xfrm>
            <a:off x="6915133" y="1552183"/>
            <a:ext cx="744114" cy="261610"/>
          </a:xfrm>
          <a:prstGeom prst="rect">
            <a:avLst/>
          </a:prstGeom>
          <a:solidFill>
            <a:schemeClr val="bg1"/>
          </a:solidFill>
        </p:spPr>
        <p:txBody>
          <a:bodyPr wrap="none" rtlCol="0">
            <a:spAutoFit/>
          </a:bodyPr>
          <a:lstStyle/>
          <a:p>
            <a:r>
              <a:rPr lang="en-US" sz="1100" b="1" dirty="0" smtClean="0">
                <a:solidFill>
                  <a:srgbClr val="00A5EB"/>
                </a:solidFill>
              </a:rPr>
              <a:t>K</a:t>
            </a:r>
            <a:r>
              <a:rPr lang="en-US" sz="1100" b="1" baseline="-25000" dirty="0" smtClean="0">
                <a:solidFill>
                  <a:srgbClr val="00A5EB"/>
                </a:solidFill>
              </a:rPr>
              <a:t>P</a:t>
            </a:r>
            <a:r>
              <a:rPr lang="en-US" sz="1100" b="1" dirty="0" smtClean="0">
                <a:solidFill>
                  <a:srgbClr val="00A5EB"/>
                </a:solidFill>
              </a:rPr>
              <a:t> = 100</a:t>
            </a:r>
            <a:endParaRPr lang="en-US" sz="1100" b="1" dirty="0">
              <a:solidFill>
                <a:srgbClr val="00A5EB"/>
              </a:solidFill>
            </a:endParaRPr>
          </a:p>
        </p:txBody>
      </p:sp>
      <p:sp>
        <p:nvSpPr>
          <p:cNvPr id="8" name="Textfeld 7"/>
          <p:cNvSpPr txBox="1"/>
          <p:nvPr/>
        </p:nvSpPr>
        <p:spPr>
          <a:xfrm>
            <a:off x="262520" y="4086669"/>
            <a:ext cx="3661567" cy="1384995"/>
          </a:xfrm>
          <a:prstGeom prst="rect">
            <a:avLst/>
          </a:prstGeom>
          <a:noFill/>
        </p:spPr>
        <p:txBody>
          <a:bodyPr wrap="square" rtlCol="0">
            <a:spAutoFit/>
          </a:bodyPr>
          <a:lstStyle/>
          <a:p>
            <a:r>
              <a:rPr lang="en-US" sz="1400" b="1" dirty="0" smtClean="0">
                <a:solidFill>
                  <a:srgbClr val="FF0000"/>
                </a:solidFill>
                <a:sym typeface="Wingdings" panose="05000000000000000000" pitchFamily="2" charset="2"/>
              </a:rPr>
              <a:t>Requirements for NRF </a:t>
            </a:r>
            <a:r>
              <a:rPr lang="en-US" sz="1400" b="1" dirty="0">
                <a:solidFill>
                  <a:srgbClr val="FF0000"/>
                </a:solidFill>
                <a:sym typeface="Wingdings" panose="05000000000000000000" pitchFamily="2" charset="2"/>
              </a:rPr>
              <a:t>cavity </a:t>
            </a:r>
            <a:r>
              <a:rPr lang="en-US" sz="1400" b="1" dirty="0" smtClean="0">
                <a:solidFill>
                  <a:srgbClr val="FF0000"/>
                </a:solidFill>
                <a:sym typeface="Wingdings" panose="05000000000000000000" pitchFamily="2" charset="2"/>
              </a:rPr>
              <a:t>regulation</a:t>
            </a:r>
          </a:p>
          <a:p>
            <a:pPr marL="285750" indent="-285750">
              <a:buFont typeface="Wingdings" charset="2"/>
              <a:buChar char="à"/>
            </a:pPr>
            <a:r>
              <a:rPr lang="en-US" sz="1400" b="1" dirty="0" smtClean="0">
                <a:solidFill>
                  <a:srgbClr val="FF0000"/>
                </a:solidFill>
                <a:sym typeface="Wingdings" panose="05000000000000000000" pitchFamily="2" charset="2"/>
              </a:rPr>
              <a:t>Small time delay</a:t>
            </a:r>
          </a:p>
          <a:p>
            <a:pPr marL="285750" indent="-285750">
              <a:buFont typeface="Wingdings" charset="2"/>
              <a:buChar char="à"/>
            </a:pPr>
            <a:r>
              <a:rPr lang="en-US" sz="1400" b="1" dirty="0" smtClean="0">
                <a:solidFill>
                  <a:srgbClr val="FF0000"/>
                </a:solidFill>
                <a:sym typeface="Wingdings" panose="05000000000000000000" pitchFamily="2" charset="2"/>
              </a:rPr>
              <a:t>Small disturbances </a:t>
            </a:r>
          </a:p>
          <a:p>
            <a:pPr marL="285750" indent="-285750">
              <a:buFont typeface="Wingdings" charset="2"/>
              <a:buChar char="à"/>
            </a:pPr>
            <a:r>
              <a:rPr lang="en-US" sz="1400" b="1" dirty="0">
                <a:solidFill>
                  <a:srgbClr val="FF0000"/>
                </a:solidFill>
                <a:sym typeface="Wingdings" panose="05000000000000000000" pitchFamily="2" charset="2"/>
              </a:rPr>
              <a:t>Low noise of subsystems </a:t>
            </a:r>
          </a:p>
          <a:p>
            <a:pPr marL="285750" indent="-285750">
              <a:buFont typeface="Wingdings" charset="2"/>
              <a:buChar char="à"/>
            </a:pPr>
            <a:endParaRPr lang="en-US" sz="1400" b="1" dirty="0">
              <a:solidFill>
                <a:srgbClr val="FF0000"/>
              </a:solidFill>
            </a:endParaRPr>
          </a:p>
          <a:p>
            <a:endParaRPr lang="en-US" sz="1400" dirty="0"/>
          </a:p>
        </p:txBody>
      </p:sp>
      <mc:AlternateContent xmlns:mc="http://schemas.openxmlformats.org/markup-compatibility/2006" xmlns:a14="http://schemas.microsoft.com/office/drawing/2010/main">
        <mc:Choice Requires="a14">
          <p:sp>
            <p:nvSpPr>
              <p:cNvPr id="117" name="Textfeld 116"/>
              <p:cNvSpPr txBox="1"/>
              <p:nvPr/>
            </p:nvSpPr>
            <p:spPr>
              <a:xfrm>
                <a:off x="384774" y="3375263"/>
                <a:ext cx="1749197" cy="738664"/>
              </a:xfrm>
              <a:prstGeom prst="rect">
                <a:avLst/>
              </a:prstGeom>
              <a:solidFill>
                <a:schemeClr val="bg1"/>
              </a:solidFill>
            </p:spPr>
            <p:txBody>
              <a:bodyPr wrap="none" rtlCol="0">
                <a:spAutoFit/>
              </a:bodyPr>
              <a:lstStyle/>
              <a:p>
                <a14:m>
                  <m:oMath xmlns:m="http://schemas.openxmlformats.org/officeDocument/2006/math">
                    <m:sSub>
                      <m:sSubPr>
                        <m:ctrlPr>
                          <a:rPr lang="en-US" sz="1400" b="1" i="1" dirty="0" smtClean="0">
                            <a:solidFill>
                              <a:srgbClr val="00A5EB"/>
                            </a:solidFill>
                            <a:latin typeface="Cambria Math"/>
                          </a:rPr>
                        </m:ctrlPr>
                      </m:sSubPr>
                      <m:e>
                        <m:r>
                          <a:rPr lang="en-US" sz="1400" b="1" i="1" dirty="0" smtClean="0">
                            <a:solidFill>
                              <a:srgbClr val="00A5EB"/>
                            </a:solidFill>
                            <a:latin typeface="Cambria Math"/>
                          </a:rPr>
                          <m:t>𝑲</m:t>
                        </m:r>
                      </m:e>
                      <m:sub>
                        <m:r>
                          <a:rPr lang="en-US" sz="1400" b="1" i="1" dirty="0" smtClean="0">
                            <a:solidFill>
                              <a:srgbClr val="00A5EB"/>
                            </a:solidFill>
                            <a:latin typeface="Cambria Math"/>
                          </a:rPr>
                          <m:t>𝑷</m:t>
                        </m:r>
                      </m:sub>
                    </m:sSub>
                  </m:oMath>
                </a14:m>
                <a:r>
                  <a:rPr lang="en-US" sz="1400" b="1" dirty="0" smtClean="0">
                    <a:solidFill>
                      <a:srgbClr val="00A5EB"/>
                    </a:solidFill>
                  </a:rPr>
                  <a:t> = 100</a:t>
                </a:r>
              </a:p>
              <a:p>
                <a:r>
                  <a:rPr lang="en-US" sz="1400" b="1" dirty="0" smtClean="0">
                    <a:solidFill>
                      <a:srgbClr val="00A5EB"/>
                    </a:solidFill>
                  </a:rPr>
                  <a:t>Error suppressed </a:t>
                </a:r>
              </a:p>
              <a:p>
                <a:r>
                  <a:rPr lang="en-US" sz="1400" b="1" dirty="0" smtClean="0">
                    <a:solidFill>
                      <a:srgbClr val="00A5EB"/>
                    </a:solidFill>
                  </a:rPr>
                  <a:t>by 1+K</a:t>
                </a:r>
                <a:r>
                  <a:rPr lang="en-US" sz="1400" b="1" baseline="-25000" dirty="0" smtClean="0">
                    <a:solidFill>
                      <a:srgbClr val="00A5EB"/>
                    </a:solidFill>
                  </a:rPr>
                  <a:t>P</a:t>
                </a:r>
                <a:r>
                  <a:rPr lang="en-US" sz="1400" b="1" dirty="0" smtClean="0">
                    <a:solidFill>
                      <a:srgbClr val="00A5EB"/>
                    </a:solidFill>
                  </a:rPr>
                  <a:t> = 101</a:t>
                </a:r>
              </a:p>
            </p:txBody>
          </p:sp>
        </mc:Choice>
        <mc:Fallback xmlns="">
          <p:sp>
            <p:nvSpPr>
              <p:cNvPr id="117" name="Textfeld 116"/>
              <p:cNvSpPr txBox="1">
                <a:spLocks noRot="1" noChangeAspect="1" noMove="1" noResize="1" noEditPoints="1" noAdjustHandles="1" noChangeArrowheads="1" noChangeShapeType="1" noTextEdit="1"/>
              </p:cNvSpPr>
              <p:nvPr/>
            </p:nvSpPr>
            <p:spPr>
              <a:xfrm>
                <a:off x="384774" y="3375263"/>
                <a:ext cx="1749197" cy="738664"/>
              </a:xfrm>
              <a:prstGeom prst="rect">
                <a:avLst/>
              </a:prstGeom>
              <a:blipFill rotWithShape="1">
                <a:blip r:embed="rId4"/>
                <a:stretch>
                  <a:fillRect l="-697" t="-826" b="-7438"/>
                </a:stretch>
              </a:blipFill>
            </p:spPr>
            <p:txBody>
              <a:bodyPr/>
              <a:lstStyle/>
              <a:p>
                <a:r>
                  <a:rPr lang="en-US">
                    <a:noFill/>
                  </a:rPr>
                  <a:t> </a:t>
                </a:r>
              </a:p>
            </p:txBody>
          </p:sp>
        </mc:Fallback>
      </mc:AlternateContent>
      <p:sp>
        <p:nvSpPr>
          <p:cNvPr id="118" name="Textfeld 117"/>
          <p:cNvSpPr txBox="1"/>
          <p:nvPr/>
        </p:nvSpPr>
        <p:spPr>
          <a:xfrm>
            <a:off x="5951986" y="3336676"/>
            <a:ext cx="1098378" cy="276999"/>
          </a:xfrm>
          <a:prstGeom prst="rect">
            <a:avLst/>
          </a:prstGeom>
          <a:solidFill>
            <a:schemeClr val="bg1"/>
          </a:solidFill>
        </p:spPr>
        <p:txBody>
          <a:bodyPr wrap="none" rtlCol="0">
            <a:spAutoFit/>
          </a:bodyPr>
          <a:lstStyle/>
          <a:p>
            <a:r>
              <a:rPr lang="en-US" sz="1200" dirty="0" smtClean="0"/>
              <a:t>PM ≈ 60 deg.</a:t>
            </a:r>
            <a:endParaRPr lang="en-US" sz="1200" dirty="0"/>
          </a:p>
        </p:txBody>
      </p:sp>
      <p:grpSp>
        <p:nvGrpSpPr>
          <p:cNvPr id="119" name="Gruppieren 118"/>
          <p:cNvGrpSpPr/>
          <p:nvPr/>
        </p:nvGrpSpPr>
        <p:grpSpPr>
          <a:xfrm>
            <a:off x="197510" y="889430"/>
            <a:ext cx="4570606" cy="2797431"/>
            <a:chOff x="197510" y="889430"/>
            <a:chExt cx="4570606" cy="2797431"/>
          </a:xfrm>
        </p:grpSpPr>
        <p:sp>
          <p:nvSpPr>
            <p:cNvPr id="120" name="Inhaltsplatzhalter 2"/>
            <p:cNvSpPr txBox="1">
              <a:spLocks/>
            </p:cNvSpPr>
            <p:nvPr/>
          </p:nvSpPr>
          <p:spPr bwMode="auto">
            <a:xfrm>
              <a:off x="197510" y="892503"/>
              <a:ext cx="2285495" cy="279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00A5EB"/>
                  </a:solidFill>
                </a:rPr>
                <a:t>Plant: SRF</a:t>
              </a:r>
            </a:p>
            <a:p>
              <a:pPr marL="0" indent="0">
                <a:buNone/>
              </a:pPr>
              <a:r>
                <a:rPr lang="en-US" sz="1400" b="1" kern="0" dirty="0" smtClean="0"/>
                <a:t>Pulsed mode (~1 </a:t>
              </a:r>
              <a:r>
                <a:rPr lang="en-US" sz="1400" b="1" kern="0" dirty="0" err="1" smtClean="0"/>
                <a:t>ms</a:t>
              </a:r>
              <a:r>
                <a:rPr lang="en-US" sz="1400" b="1" kern="0" dirty="0" smtClean="0"/>
                <a:t>)</a:t>
              </a:r>
            </a:p>
            <a:p>
              <a:pPr marL="0" indent="0">
                <a:buNone/>
              </a:pPr>
              <a:endParaRPr lang="en-US" sz="1400" b="1" kern="0" dirty="0" smtClean="0"/>
            </a:p>
            <a:p>
              <a:pPr marL="269875" lvl="1" indent="-87313"/>
              <a:r>
                <a:rPr lang="en-US" sz="1200" kern="0" dirty="0" smtClean="0"/>
                <a:t>Half Bandwidth </a:t>
              </a:r>
              <a:r>
                <a:rPr lang="en-US" sz="1200" b="1" kern="0" dirty="0" smtClean="0">
                  <a:solidFill>
                    <a:srgbClr val="00A5EB"/>
                  </a:solidFill>
                </a:rPr>
                <a:t>~ 200 Hz </a:t>
              </a:r>
              <a:endParaRPr lang="en-US" sz="1200" kern="0" dirty="0" smtClean="0"/>
            </a:p>
            <a:p>
              <a:pPr marL="269875" lvl="1" indent="-87313"/>
              <a:r>
                <a:rPr lang="en-US" sz="1200" dirty="0"/>
                <a:t>Delay</a:t>
              </a:r>
              <a:r>
                <a:rPr lang="en-US" sz="1200" b="1" dirty="0"/>
                <a:t> </a:t>
              </a:r>
              <a:r>
                <a:rPr lang="en-US" sz="1200" kern="0" dirty="0" smtClean="0"/>
                <a:t>~ 2 </a:t>
              </a:r>
              <a:r>
                <a:rPr lang="el-GR" sz="1200" kern="0" dirty="0" smtClean="0"/>
                <a:t>μ</a:t>
              </a:r>
              <a:r>
                <a:rPr lang="en-US" sz="1200" kern="0" dirty="0" smtClean="0"/>
                <a:t>s</a:t>
              </a:r>
              <a:endParaRPr lang="en-US" kern="0" dirty="0" smtClean="0"/>
            </a:p>
            <a:p>
              <a:pPr marL="1008063" lvl="2" indent="0"/>
              <a:endParaRPr lang="en-US" sz="1100" kern="0" dirty="0"/>
            </a:p>
            <a:p>
              <a:pPr marL="444500" lvl="1" indent="0">
                <a:buNone/>
              </a:pPr>
              <a:endParaRPr lang="en-US" sz="1400" kern="0" dirty="0"/>
            </a:p>
          </p:txBody>
        </p:sp>
        <p:sp>
          <p:nvSpPr>
            <p:cNvPr id="121" name="Inhaltsplatzhalter 2"/>
            <p:cNvSpPr txBox="1">
              <a:spLocks/>
            </p:cNvSpPr>
            <p:nvPr/>
          </p:nvSpPr>
          <p:spPr bwMode="auto">
            <a:xfrm>
              <a:off x="2324687" y="889430"/>
              <a:ext cx="2443429" cy="248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800" kern="0" dirty="0" smtClean="0">
                  <a:solidFill>
                    <a:srgbClr val="F28E00"/>
                  </a:solidFill>
                </a:rPr>
                <a:t>Plant: </a:t>
              </a:r>
              <a:r>
                <a:rPr lang="en-US" sz="1800" kern="0" dirty="0">
                  <a:solidFill>
                    <a:srgbClr val="F28E00"/>
                  </a:solidFill>
                </a:rPr>
                <a:t>NRF-SWS</a:t>
              </a:r>
              <a:endParaRPr lang="en-US" sz="1800" kern="0" dirty="0" smtClean="0">
                <a:solidFill>
                  <a:srgbClr val="F28E00"/>
                </a:solidFill>
              </a:endParaRPr>
            </a:p>
            <a:p>
              <a:pPr marL="0" indent="0">
                <a:buNone/>
              </a:pPr>
              <a:r>
                <a:rPr lang="en-US" sz="1400" b="1" kern="0" dirty="0" smtClean="0"/>
                <a:t>Pulsed mode (</a:t>
              </a:r>
              <a:r>
                <a:rPr lang="en-US" sz="1400" kern="0" dirty="0"/>
                <a:t>~ </a:t>
              </a:r>
              <a:r>
                <a:rPr lang="en-US" sz="1400" kern="0" dirty="0" smtClean="0"/>
                <a:t>6 </a:t>
              </a:r>
              <a:r>
                <a:rPr lang="el-GR" sz="1400" kern="0" dirty="0"/>
                <a:t>μ</a:t>
              </a:r>
              <a:r>
                <a:rPr lang="en-US" sz="1400" kern="0" dirty="0" smtClean="0"/>
                <a:t>s</a:t>
              </a:r>
              <a:r>
                <a:rPr lang="en-US" sz="1400" b="1" kern="0" dirty="0" smtClean="0"/>
                <a:t>)</a:t>
              </a:r>
            </a:p>
            <a:p>
              <a:pPr marL="0" indent="0">
                <a:buNone/>
              </a:pPr>
              <a:endParaRPr lang="en-US" sz="1400" b="1" kern="0" dirty="0" smtClean="0"/>
            </a:p>
            <a:p>
              <a:pPr marL="269875" lvl="1" indent="-87313">
                <a:spcAft>
                  <a:spcPts val="720"/>
                </a:spcAft>
              </a:pPr>
              <a:r>
                <a:rPr lang="en-US" sz="1200" kern="0" dirty="0" smtClean="0"/>
                <a:t>Half Bandwidth </a:t>
              </a:r>
              <a:r>
                <a:rPr lang="en-US" sz="1200" b="1" kern="0" dirty="0">
                  <a:solidFill>
                    <a:srgbClr val="F28E00"/>
                  </a:solidFill>
                </a:rPr>
                <a:t>~ 200 </a:t>
              </a:r>
              <a:r>
                <a:rPr lang="en-US" sz="1200" b="1" kern="0" dirty="0" smtClean="0">
                  <a:solidFill>
                    <a:srgbClr val="F28E00"/>
                  </a:solidFill>
                </a:rPr>
                <a:t>kHz</a:t>
              </a:r>
              <a:endParaRPr lang="en-US" sz="1100" b="1" kern="0" dirty="0" smtClean="0">
                <a:solidFill>
                  <a:srgbClr val="F28E00"/>
                </a:solidFill>
              </a:endParaRPr>
            </a:p>
            <a:p>
              <a:pPr marL="269875" lvl="1" indent="-87313">
                <a:spcAft>
                  <a:spcPts val="720"/>
                </a:spcAft>
              </a:pPr>
              <a:r>
                <a:rPr lang="en-US" sz="1200" dirty="0"/>
                <a:t>Delay</a:t>
              </a:r>
              <a:r>
                <a:rPr lang="en-US" sz="1200" b="1" dirty="0"/>
                <a:t> </a:t>
              </a:r>
              <a:r>
                <a:rPr lang="en-US" sz="1200" kern="0" dirty="0" smtClean="0"/>
                <a:t>~ </a:t>
              </a:r>
              <a:r>
                <a:rPr lang="en-US" sz="1200" b="1" kern="0" dirty="0" smtClean="0">
                  <a:solidFill>
                    <a:srgbClr val="F28E00"/>
                  </a:solidFill>
                </a:rPr>
                <a:t>700 ns</a:t>
              </a:r>
              <a:r>
                <a:rPr lang="en-US" sz="1200" kern="0" dirty="0" smtClean="0"/>
                <a:t>	</a:t>
              </a:r>
              <a:endParaRPr lang="en-US" sz="1200" kern="0" dirty="0"/>
            </a:p>
          </p:txBody>
        </p:sp>
        <p:sp>
          <p:nvSpPr>
            <p:cNvPr id="122" name="Textfeld 121"/>
            <p:cNvSpPr txBox="1"/>
            <p:nvPr/>
          </p:nvSpPr>
          <p:spPr>
            <a:xfrm>
              <a:off x="2602719" y="1641673"/>
              <a:ext cx="681597" cy="307777"/>
            </a:xfrm>
            <a:prstGeom prst="rect">
              <a:avLst/>
            </a:prstGeom>
            <a:noFill/>
          </p:spPr>
          <p:txBody>
            <a:bodyPr wrap="none" rtlCol="0">
              <a:spAutoFit/>
            </a:bodyPr>
            <a:lstStyle/>
            <a:p>
              <a:r>
                <a:rPr lang="en-US" sz="1400" b="1" dirty="0" smtClean="0">
                  <a:solidFill>
                    <a:srgbClr val="FF0000"/>
                  </a:solidFill>
                </a:rPr>
                <a:t>x1000</a:t>
              </a:r>
              <a:endParaRPr lang="en-US" sz="1400" b="1" dirty="0">
                <a:solidFill>
                  <a:srgbClr val="FF0000"/>
                </a:solidFill>
              </a:endParaRPr>
            </a:p>
          </p:txBody>
        </p:sp>
        <p:sp>
          <p:nvSpPr>
            <p:cNvPr id="123" name="Textfeld 122"/>
            <p:cNvSpPr txBox="1"/>
            <p:nvPr/>
          </p:nvSpPr>
          <p:spPr>
            <a:xfrm>
              <a:off x="2106868" y="2542232"/>
              <a:ext cx="736099" cy="307777"/>
            </a:xfrm>
            <a:prstGeom prst="rect">
              <a:avLst/>
            </a:prstGeom>
            <a:noFill/>
          </p:spPr>
          <p:txBody>
            <a:bodyPr wrap="none" rtlCol="0">
              <a:spAutoFit/>
            </a:bodyPr>
            <a:lstStyle/>
            <a:p>
              <a:r>
                <a:rPr lang="en-US" sz="1400" b="1" dirty="0" smtClean="0">
                  <a:solidFill>
                    <a:srgbClr val="FF0000"/>
                  </a:solidFill>
                </a:rPr>
                <a:t>~ x 1/3</a:t>
              </a:r>
              <a:endParaRPr lang="en-US" sz="1400" b="1" dirty="0">
                <a:solidFill>
                  <a:srgbClr val="FF0000"/>
                </a:solidFill>
              </a:endParaRPr>
            </a:p>
          </p:txBody>
        </p:sp>
        <p:sp>
          <p:nvSpPr>
            <p:cNvPr id="124" name="Nach unten gekrümmter Pfeil 123"/>
            <p:cNvSpPr/>
            <p:nvPr/>
          </p:nvSpPr>
          <p:spPr bwMode="auto">
            <a:xfrm>
              <a:off x="1843802" y="1621341"/>
              <a:ext cx="2218893" cy="328109"/>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5" name="Nach oben gekrümmter Pfeil 124"/>
            <p:cNvSpPr/>
            <p:nvPr/>
          </p:nvSpPr>
          <p:spPr bwMode="auto">
            <a:xfrm>
              <a:off x="1354811" y="2477406"/>
              <a:ext cx="2256388" cy="409798"/>
            </a:xfrm>
            <a:prstGeom prst="curved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cxnSp>
        <p:nvCxnSpPr>
          <p:cNvPr id="127" name="Gerade Verbindung mit Pfeil 126"/>
          <p:cNvCxnSpPr/>
          <p:nvPr/>
        </p:nvCxnSpPr>
        <p:spPr bwMode="auto">
          <a:xfrm flipV="1">
            <a:off x="6829751" y="1298584"/>
            <a:ext cx="0" cy="484716"/>
          </a:xfrm>
          <a:prstGeom prst="straightConnector1">
            <a:avLst/>
          </a:prstGeom>
          <a:solidFill>
            <a:schemeClr val="accent1"/>
          </a:solidFill>
          <a:ln w="38100" cap="flat" cmpd="sng" algn="ctr">
            <a:solidFill>
              <a:srgbClr val="00A5EB"/>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Textfeld 85"/>
          <p:cNvSpPr txBox="1"/>
          <p:nvPr/>
        </p:nvSpPr>
        <p:spPr>
          <a:xfrm>
            <a:off x="829290" y="2914123"/>
            <a:ext cx="3328155" cy="523220"/>
          </a:xfrm>
          <a:prstGeom prst="rect">
            <a:avLst/>
          </a:prstGeom>
          <a:noFill/>
        </p:spPr>
        <p:txBody>
          <a:bodyPr wrap="none" rtlCol="0">
            <a:spAutoFit/>
          </a:bodyPr>
          <a:lstStyle/>
          <a:p>
            <a:r>
              <a:rPr lang="en-US" sz="1400" dirty="0" smtClean="0"/>
              <a:t>Single cavity regulation scheme</a:t>
            </a:r>
          </a:p>
          <a:p>
            <a:r>
              <a:rPr lang="en-US" sz="1400" dirty="0" smtClean="0"/>
              <a:t>using 2 instead of 4 MicroTCA.4 boards</a:t>
            </a:r>
            <a:endParaRPr lang="en-US" sz="1400" dirty="0"/>
          </a:p>
        </p:txBody>
      </p:sp>
      <p:sp>
        <p:nvSpPr>
          <p:cNvPr id="10" name="Fußzeilenplatzhalter 9"/>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12" name="Foliennummernplatzhalter 11"/>
          <p:cNvSpPr>
            <a:spLocks noGrp="1"/>
          </p:cNvSpPr>
          <p:nvPr>
            <p:ph type="sldNum" sz="quarter" idx="4"/>
          </p:nvPr>
        </p:nvSpPr>
        <p:spPr/>
        <p:txBody>
          <a:bodyPr/>
          <a:lstStyle/>
          <a:p>
            <a:fld id="{BA9B540C-44DA-4F69-89C9-7C84606640D3}" type="slidenum">
              <a:rPr lang="en-US" smtClean="0"/>
              <a:pPr/>
              <a:t>57</a:t>
            </a:fld>
            <a:endParaRPr lang="en-US" dirty="0"/>
          </a:p>
        </p:txBody>
      </p:sp>
    </p:spTree>
    <p:extLst>
      <p:ext uri="{BB962C8B-B14F-4D97-AF65-F5344CB8AC3E}">
        <p14:creationId xmlns:p14="http://schemas.microsoft.com/office/powerpoint/2010/main" val="23784941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5. Examples</a:t>
            </a:r>
            <a:endParaRPr lang="en-US" sz="2800" dirty="0"/>
          </a:p>
        </p:txBody>
      </p:sp>
      <p:sp>
        <p:nvSpPr>
          <p:cNvPr id="3" name="Inhaltsplatzhalter 2"/>
          <p:cNvSpPr>
            <a:spLocks noGrp="1"/>
          </p:cNvSpPr>
          <p:nvPr>
            <p:ph idx="1"/>
          </p:nvPr>
        </p:nvSpPr>
        <p:spPr/>
        <p:txBody>
          <a:bodyPr/>
          <a:lstStyle/>
          <a:p>
            <a:r>
              <a:rPr lang="en-US" b="1" dirty="0" smtClean="0"/>
              <a:t>RF field feedback loop </a:t>
            </a:r>
            <a:endParaRPr lang="en-US" b="1" dirty="0" smtClean="0"/>
          </a:p>
          <a:p>
            <a:pPr lvl="1"/>
            <a:r>
              <a:rPr lang="en-US" dirty="0" smtClean="0"/>
              <a:t>SRF accelerating module</a:t>
            </a:r>
          </a:p>
          <a:p>
            <a:pPr lvl="1"/>
            <a:r>
              <a:rPr lang="en-US" dirty="0"/>
              <a:t>Difference SRF and NRF </a:t>
            </a:r>
            <a:r>
              <a:rPr lang="en-US" dirty="0" smtClean="0"/>
              <a:t>regulation</a:t>
            </a:r>
          </a:p>
          <a:p>
            <a:pPr lvl="1"/>
            <a:r>
              <a:rPr lang="en-US" b="1" dirty="0" smtClean="0">
                <a:solidFill>
                  <a:srgbClr val="F28E00"/>
                </a:solidFill>
              </a:rPr>
              <a:t>NRF accelerating module</a:t>
            </a:r>
            <a:endParaRPr lang="en-US" b="1" dirty="0" smtClean="0">
              <a:solidFill>
                <a:srgbClr val="F28E00"/>
              </a:solidFill>
            </a:endParaRPr>
          </a:p>
          <a:p>
            <a:r>
              <a:rPr lang="en-US" dirty="0" err="1" smtClean="0"/>
              <a:t>Microphonics</a:t>
            </a:r>
            <a:r>
              <a:rPr lang="en-US" dirty="0" smtClean="0"/>
              <a:t> suppression</a:t>
            </a:r>
          </a:p>
          <a:p>
            <a:r>
              <a:rPr lang="en-US" dirty="0"/>
              <a:t>Disturbance rejection </a:t>
            </a:r>
          </a:p>
          <a:p>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58</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689639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Example </a:t>
            </a:r>
            <a:r>
              <a:rPr lang="en-US" sz="2800" dirty="0" smtClean="0"/>
              <a:t>2: </a:t>
            </a:r>
            <a:r>
              <a:rPr lang="en-US" sz="2800" dirty="0"/>
              <a:t>Energy Recovery Linac (ERL)</a:t>
            </a:r>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a:t>
            </a:fld>
            <a:endParaRPr lang="en-US" dirty="0"/>
          </a:p>
        </p:txBody>
      </p:sp>
      <p:grpSp>
        <p:nvGrpSpPr>
          <p:cNvPr id="6" name="Gruppieren 5"/>
          <p:cNvGrpSpPr/>
          <p:nvPr/>
        </p:nvGrpSpPr>
        <p:grpSpPr>
          <a:xfrm>
            <a:off x="58889" y="1286644"/>
            <a:ext cx="9090951" cy="4724312"/>
            <a:chOff x="58889" y="1445140"/>
            <a:chExt cx="9090951" cy="4724312"/>
          </a:xfrm>
        </p:grpSpPr>
        <p:pic>
          <p:nvPicPr>
            <p:cNvPr id="7"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8889" y="1564472"/>
              <a:ext cx="9044574" cy="460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p:cNvGrpSpPr/>
            <p:nvPr/>
          </p:nvGrpSpPr>
          <p:grpSpPr>
            <a:xfrm>
              <a:off x="897098" y="1445140"/>
              <a:ext cx="8252742" cy="4228729"/>
              <a:chOff x="887862" y="1047979"/>
              <a:chExt cx="8252742" cy="4228729"/>
            </a:xfrm>
          </p:grpSpPr>
          <p:sp>
            <p:nvSpPr>
              <p:cNvPr id="9" name="Textfeld 8"/>
              <p:cNvSpPr txBox="1">
                <a:spLocks noChangeArrowheads="1"/>
              </p:cNvSpPr>
              <p:nvPr/>
            </p:nvSpPr>
            <p:spPr bwMode="auto">
              <a:xfrm>
                <a:off x="7375813" y="2413943"/>
                <a:ext cx="1764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589C"/>
                    </a:solidFill>
                    <a:latin typeface="Arial" charset="0"/>
                    <a:cs typeface="Arial" charset="0"/>
                  </a:defRPr>
                </a:lvl1pPr>
                <a:lvl2pPr marL="742950" indent="-285750" eaLnBrk="0" hangingPunct="0">
                  <a:defRPr sz="1400">
                    <a:solidFill>
                      <a:srgbClr val="00589C"/>
                    </a:solidFill>
                    <a:latin typeface="Arial" charset="0"/>
                    <a:cs typeface="Arial" charset="0"/>
                  </a:defRPr>
                </a:lvl2pPr>
                <a:lvl3pPr marL="1143000" indent="-228600" eaLnBrk="0" hangingPunct="0">
                  <a:defRPr sz="1400">
                    <a:solidFill>
                      <a:srgbClr val="00589C"/>
                    </a:solidFill>
                    <a:latin typeface="Arial" charset="0"/>
                    <a:cs typeface="Arial" charset="0"/>
                  </a:defRPr>
                </a:lvl3pPr>
                <a:lvl4pPr marL="1600200" indent="-228600" eaLnBrk="0" hangingPunct="0">
                  <a:defRPr sz="1400">
                    <a:solidFill>
                      <a:srgbClr val="00589C"/>
                    </a:solidFill>
                    <a:latin typeface="Arial" charset="0"/>
                    <a:cs typeface="Arial" charset="0"/>
                  </a:defRPr>
                </a:lvl4pPr>
                <a:lvl5pPr marL="2057400" indent="-228600" eaLnBrk="0" hangingPunct="0">
                  <a:defRPr sz="1400">
                    <a:solidFill>
                      <a:srgbClr val="00589C"/>
                    </a:solidFill>
                    <a:latin typeface="Arial" charset="0"/>
                    <a:cs typeface="Arial" charset="0"/>
                  </a:defRPr>
                </a:lvl5pPr>
                <a:lvl6pPr marL="2514600" indent="-228600" eaLnBrk="0" fontAlgn="base" hangingPunct="0">
                  <a:spcBef>
                    <a:spcPct val="0"/>
                  </a:spcBef>
                  <a:spcAft>
                    <a:spcPct val="0"/>
                  </a:spcAft>
                  <a:defRPr sz="1400">
                    <a:solidFill>
                      <a:srgbClr val="00589C"/>
                    </a:solidFill>
                    <a:latin typeface="Arial" charset="0"/>
                    <a:cs typeface="Arial" charset="0"/>
                  </a:defRPr>
                </a:lvl6pPr>
                <a:lvl7pPr marL="2971800" indent="-228600" eaLnBrk="0" fontAlgn="base" hangingPunct="0">
                  <a:spcBef>
                    <a:spcPct val="0"/>
                  </a:spcBef>
                  <a:spcAft>
                    <a:spcPct val="0"/>
                  </a:spcAft>
                  <a:defRPr sz="1400">
                    <a:solidFill>
                      <a:srgbClr val="00589C"/>
                    </a:solidFill>
                    <a:latin typeface="Arial" charset="0"/>
                    <a:cs typeface="Arial" charset="0"/>
                  </a:defRPr>
                </a:lvl7pPr>
                <a:lvl8pPr marL="3429000" indent="-228600" eaLnBrk="0" fontAlgn="base" hangingPunct="0">
                  <a:spcBef>
                    <a:spcPct val="0"/>
                  </a:spcBef>
                  <a:spcAft>
                    <a:spcPct val="0"/>
                  </a:spcAft>
                  <a:defRPr sz="1400">
                    <a:solidFill>
                      <a:srgbClr val="00589C"/>
                    </a:solidFill>
                    <a:latin typeface="Arial" charset="0"/>
                    <a:cs typeface="Arial" charset="0"/>
                  </a:defRPr>
                </a:lvl8pPr>
                <a:lvl9pPr marL="3886200" indent="-228600" eaLnBrk="0" fontAlgn="base" hangingPunct="0">
                  <a:spcBef>
                    <a:spcPct val="0"/>
                  </a:spcBef>
                  <a:spcAft>
                    <a:spcPct val="0"/>
                  </a:spcAft>
                  <a:defRPr sz="1400">
                    <a:solidFill>
                      <a:srgbClr val="00589C"/>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dirty="0" smtClean="0">
                    <a:ln>
                      <a:noFill/>
                    </a:ln>
                    <a:solidFill>
                      <a:srgbClr val="00589C"/>
                    </a:solidFill>
                    <a:effectLst/>
                    <a:uLnTx/>
                    <a:uFillTx/>
                    <a:latin typeface="Arial" charset="0"/>
                    <a:cs typeface="Arial" charset="0"/>
                  </a:rPr>
                  <a:t>beam dump</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smtClean="0">
                    <a:solidFill>
                      <a:schemeClr val="tx1"/>
                    </a:solidFill>
                  </a:rPr>
                  <a:t>6.5 MeV, 100 mA</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smtClean="0">
                    <a:solidFill>
                      <a:schemeClr val="tx1"/>
                    </a:solidFill>
                  </a:rPr>
                  <a:t>= 650 kW</a:t>
                </a:r>
                <a:endParaRPr kumimoji="0" lang="en-GB" sz="1600" b="0" i="0" u="none" strike="noStrike" kern="0" cap="none" spc="0" normalizeH="0" baseline="0" noProof="0" dirty="0">
                  <a:ln>
                    <a:noFill/>
                  </a:ln>
                  <a:solidFill>
                    <a:schemeClr val="tx1"/>
                  </a:solidFill>
                  <a:effectLst/>
                  <a:uLnTx/>
                  <a:uFillTx/>
                </a:endParaRPr>
              </a:p>
            </p:txBody>
          </p:sp>
          <p:sp>
            <p:nvSpPr>
              <p:cNvPr id="10" name="Textfeld 9"/>
              <p:cNvSpPr txBox="1">
                <a:spLocks noChangeArrowheads="1"/>
              </p:cNvSpPr>
              <p:nvPr/>
            </p:nvSpPr>
            <p:spPr bwMode="auto">
              <a:xfrm>
                <a:off x="5158634" y="2811605"/>
                <a:ext cx="22171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589C"/>
                    </a:solidFill>
                    <a:latin typeface="Arial" charset="0"/>
                    <a:cs typeface="Arial" charset="0"/>
                  </a:defRPr>
                </a:lvl1pPr>
                <a:lvl2pPr marL="742950" indent="-285750" eaLnBrk="0" hangingPunct="0">
                  <a:defRPr sz="1400">
                    <a:solidFill>
                      <a:srgbClr val="00589C"/>
                    </a:solidFill>
                    <a:latin typeface="Arial" charset="0"/>
                    <a:cs typeface="Arial" charset="0"/>
                  </a:defRPr>
                </a:lvl2pPr>
                <a:lvl3pPr marL="1143000" indent="-228600" eaLnBrk="0" hangingPunct="0">
                  <a:defRPr sz="1400">
                    <a:solidFill>
                      <a:srgbClr val="00589C"/>
                    </a:solidFill>
                    <a:latin typeface="Arial" charset="0"/>
                    <a:cs typeface="Arial" charset="0"/>
                  </a:defRPr>
                </a:lvl3pPr>
                <a:lvl4pPr marL="1600200" indent="-228600" eaLnBrk="0" hangingPunct="0">
                  <a:defRPr sz="1400">
                    <a:solidFill>
                      <a:srgbClr val="00589C"/>
                    </a:solidFill>
                    <a:latin typeface="Arial" charset="0"/>
                    <a:cs typeface="Arial" charset="0"/>
                  </a:defRPr>
                </a:lvl4pPr>
                <a:lvl5pPr marL="2057400" indent="-228600" eaLnBrk="0" hangingPunct="0">
                  <a:defRPr sz="1400">
                    <a:solidFill>
                      <a:srgbClr val="00589C"/>
                    </a:solidFill>
                    <a:latin typeface="Arial" charset="0"/>
                    <a:cs typeface="Arial" charset="0"/>
                  </a:defRPr>
                </a:lvl5pPr>
                <a:lvl6pPr marL="2514600" indent="-228600" eaLnBrk="0" fontAlgn="base" hangingPunct="0">
                  <a:spcBef>
                    <a:spcPct val="0"/>
                  </a:spcBef>
                  <a:spcAft>
                    <a:spcPct val="0"/>
                  </a:spcAft>
                  <a:defRPr sz="1400">
                    <a:solidFill>
                      <a:srgbClr val="00589C"/>
                    </a:solidFill>
                    <a:latin typeface="Arial" charset="0"/>
                    <a:cs typeface="Arial" charset="0"/>
                  </a:defRPr>
                </a:lvl6pPr>
                <a:lvl7pPr marL="2971800" indent="-228600" eaLnBrk="0" fontAlgn="base" hangingPunct="0">
                  <a:spcBef>
                    <a:spcPct val="0"/>
                  </a:spcBef>
                  <a:spcAft>
                    <a:spcPct val="0"/>
                  </a:spcAft>
                  <a:defRPr sz="1400">
                    <a:solidFill>
                      <a:srgbClr val="00589C"/>
                    </a:solidFill>
                    <a:latin typeface="Arial" charset="0"/>
                    <a:cs typeface="Arial" charset="0"/>
                  </a:defRPr>
                </a:lvl7pPr>
                <a:lvl8pPr marL="3429000" indent="-228600" eaLnBrk="0" fontAlgn="base" hangingPunct="0">
                  <a:spcBef>
                    <a:spcPct val="0"/>
                  </a:spcBef>
                  <a:spcAft>
                    <a:spcPct val="0"/>
                  </a:spcAft>
                  <a:defRPr sz="1400">
                    <a:solidFill>
                      <a:srgbClr val="00589C"/>
                    </a:solidFill>
                    <a:latin typeface="Arial" charset="0"/>
                    <a:cs typeface="Arial" charset="0"/>
                  </a:defRPr>
                </a:lvl8pPr>
                <a:lvl9pPr marL="3886200" indent="-228600" eaLnBrk="0" fontAlgn="base" hangingPunct="0">
                  <a:spcBef>
                    <a:spcPct val="0"/>
                  </a:spcBef>
                  <a:spcAft>
                    <a:spcPct val="0"/>
                  </a:spcAft>
                  <a:defRPr sz="1400">
                    <a:solidFill>
                      <a:srgbClr val="00589C"/>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err="1"/>
                  <a:t>l</a:t>
                </a:r>
                <a:r>
                  <a:rPr kumimoji="0" lang="en-GB" sz="1600" i="0" u="none" strike="noStrike" kern="0" cap="none" spc="0" normalizeH="0" baseline="0" noProof="0" dirty="0" err="1" smtClean="0">
                    <a:ln>
                      <a:noFill/>
                    </a:ln>
                    <a:solidFill>
                      <a:srgbClr val="00589C"/>
                    </a:solidFill>
                    <a:effectLst/>
                    <a:uLnTx/>
                    <a:uFillTx/>
                  </a:rPr>
                  <a:t>inac</a:t>
                </a:r>
                <a:r>
                  <a:rPr kumimoji="0" lang="en-GB" sz="1600" i="0" u="none" strike="noStrike" kern="0" cap="none" spc="0" normalizeH="0" baseline="0" noProof="0" dirty="0" smtClean="0">
                    <a:ln>
                      <a:noFill/>
                    </a:ln>
                    <a:solidFill>
                      <a:srgbClr val="00589C"/>
                    </a:solidFill>
                    <a:effectLst/>
                    <a:uLnTx/>
                    <a:uFillTx/>
                  </a:rPr>
                  <a:t> module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tx1"/>
                    </a:solidFill>
                    <a:effectLst/>
                    <a:uLnTx/>
                    <a:uFillTx/>
                    <a:latin typeface="Arial" charset="0"/>
                    <a:cs typeface="Arial" charset="0"/>
                  </a:rPr>
                  <a:t>3 </a:t>
                </a:r>
                <a:r>
                  <a:rPr kumimoji="0" lang="en-GB" sz="1600" b="1" i="0" u="none" strike="noStrike" kern="0" cap="none" spc="0" normalizeH="0" baseline="0" noProof="0" dirty="0">
                    <a:ln>
                      <a:noFill/>
                    </a:ln>
                    <a:solidFill>
                      <a:schemeClr val="tx1"/>
                    </a:solidFill>
                    <a:effectLst/>
                    <a:uLnTx/>
                    <a:uFillTx/>
                    <a:latin typeface="Arial" charset="0"/>
                    <a:cs typeface="Arial" charset="0"/>
                  </a:rPr>
                  <a:t>x 7 cell </a:t>
                </a:r>
                <a:r>
                  <a:rPr kumimoji="0" lang="en-GB" sz="1600" b="1" i="0" u="none" strike="noStrike" kern="0" cap="none" spc="0" normalizeH="0" baseline="0" noProof="0" dirty="0" err="1" smtClean="0">
                    <a:ln>
                      <a:noFill/>
                    </a:ln>
                    <a:solidFill>
                      <a:schemeClr val="tx1"/>
                    </a:solidFill>
                    <a:effectLst/>
                    <a:uLnTx/>
                    <a:uFillTx/>
                    <a:latin typeface="Arial" charset="0"/>
                    <a:cs typeface="Arial" charset="0"/>
                  </a:rPr>
                  <a:t>srf</a:t>
                </a:r>
                <a:r>
                  <a:rPr kumimoji="0" lang="en-GB" sz="1600" b="1" i="0" u="none" strike="noStrike" kern="0" cap="none" spc="0" normalizeH="0" baseline="0" noProof="0" dirty="0" smtClean="0">
                    <a:ln>
                      <a:noFill/>
                    </a:ln>
                    <a:solidFill>
                      <a:schemeClr val="tx1"/>
                    </a:solidFill>
                    <a:effectLst/>
                    <a:uLnTx/>
                    <a:uFillTx/>
                    <a:latin typeface="Arial" charset="0"/>
                    <a:cs typeface="Arial" charset="0"/>
                  </a:rPr>
                  <a:t> cavities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chemeClr val="tx1"/>
                    </a:solidFill>
                    <a:effectLst/>
                    <a:uLnTx/>
                    <a:uFillTx/>
                    <a:latin typeface="Arial" charset="0"/>
                    <a:cs typeface="Arial" charset="0"/>
                  </a:rPr>
                  <a:t>44 MeV</a:t>
                </a:r>
                <a:endParaRPr kumimoji="0" lang="en-GB" sz="1600" b="0" i="0" u="none" strike="noStrike" kern="0" cap="none" spc="0" normalizeH="0" baseline="0" noProof="0" dirty="0">
                  <a:ln>
                    <a:noFill/>
                  </a:ln>
                  <a:solidFill>
                    <a:schemeClr val="tx1"/>
                  </a:solidFill>
                  <a:effectLst/>
                  <a:uLnTx/>
                  <a:uFillTx/>
                  <a:latin typeface="Arial" charset="0"/>
                  <a:cs typeface="Arial" charset="0"/>
                </a:endParaRPr>
              </a:p>
            </p:txBody>
          </p:sp>
          <p:sp>
            <p:nvSpPr>
              <p:cNvPr id="11" name="Textfeld 10"/>
              <p:cNvSpPr txBox="1">
                <a:spLocks noChangeArrowheads="1"/>
              </p:cNvSpPr>
              <p:nvPr/>
            </p:nvSpPr>
            <p:spPr bwMode="auto">
              <a:xfrm>
                <a:off x="2375887" y="3898689"/>
                <a:ext cx="2942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589C"/>
                    </a:solidFill>
                    <a:latin typeface="Arial" charset="0"/>
                    <a:cs typeface="Arial" charset="0"/>
                  </a:defRPr>
                </a:lvl1pPr>
                <a:lvl2pPr marL="742950" indent="-285750" eaLnBrk="0" hangingPunct="0">
                  <a:defRPr sz="1400">
                    <a:solidFill>
                      <a:srgbClr val="00589C"/>
                    </a:solidFill>
                    <a:latin typeface="Arial" charset="0"/>
                    <a:cs typeface="Arial" charset="0"/>
                  </a:defRPr>
                </a:lvl2pPr>
                <a:lvl3pPr marL="1143000" indent="-228600" eaLnBrk="0" hangingPunct="0">
                  <a:defRPr sz="1400">
                    <a:solidFill>
                      <a:srgbClr val="00589C"/>
                    </a:solidFill>
                    <a:latin typeface="Arial" charset="0"/>
                    <a:cs typeface="Arial" charset="0"/>
                  </a:defRPr>
                </a:lvl3pPr>
                <a:lvl4pPr marL="1600200" indent="-228600" eaLnBrk="0" hangingPunct="0">
                  <a:defRPr sz="1400">
                    <a:solidFill>
                      <a:srgbClr val="00589C"/>
                    </a:solidFill>
                    <a:latin typeface="Arial" charset="0"/>
                    <a:cs typeface="Arial" charset="0"/>
                  </a:defRPr>
                </a:lvl4pPr>
                <a:lvl5pPr marL="2057400" indent="-228600" eaLnBrk="0" hangingPunct="0">
                  <a:defRPr sz="1400">
                    <a:solidFill>
                      <a:srgbClr val="00589C"/>
                    </a:solidFill>
                    <a:latin typeface="Arial" charset="0"/>
                    <a:cs typeface="Arial" charset="0"/>
                  </a:defRPr>
                </a:lvl5pPr>
                <a:lvl6pPr marL="2514600" indent="-228600" eaLnBrk="0" fontAlgn="base" hangingPunct="0">
                  <a:spcBef>
                    <a:spcPct val="0"/>
                  </a:spcBef>
                  <a:spcAft>
                    <a:spcPct val="0"/>
                  </a:spcAft>
                  <a:defRPr sz="1400">
                    <a:solidFill>
                      <a:srgbClr val="00589C"/>
                    </a:solidFill>
                    <a:latin typeface="Arial" charset="0"/>
                    <a:cs typeface="Arial" charset="0"/>
                  </a:defRPr>
                </a:lvl6pPr>
                <a:lvl7pPr marL="2971800" indent="-228600" eaLnBrk="0" fontAlgn="base" hangingPunct="0">
                  <a:spcBef>
                    <a:spcPct val="0"/>
                  </a:spcBef>
                  <a:spcAft>
                    <a:spcPct val="0"/>
                  </a:spcAft>
                  <a:defRPr sz="1400">
                    <a:solidFill>
                      <a:srgbClr val="00589C"/>
                    </a:solidFill>
                    <a:latin typeface="Arial" charset="0"/>
                    <a:cs typeface="Arial" charset="0"/>
                  </a:defRPr>
                </a:lvl7pPr>
                <a:lvl8pPr marL="3429000" indent="-228600" eaLnBrk="0" fontAlgn="base" hangingPunct="0">
                  <a:spcBef>
                    <a:spcPct val="0"/>
                  </a:spcBef>
                  <a:spcAft>
                    <a:spcPct val="0"/>
                  </a:spcAft>
                  <a:defRPr sz="1400">
                    <a:solidFill>
                      <a:srgbClr val="00589C"/>
                    </a:solidFill>
                    <a:latin typeface="Arial" charset="0"/>
                    <a:cs typeface="Arial" charset="0"/>
                  </a:defRPr>
                </a:lvl8pPr>
                <a:lvl9pPr marL="3886200" indent="-228600" eaLnBrk="0" fontAlgn="base" hangingPunct="0">
                  <a:spcBef>
                    <a:spcPct val="0"/>
                  </a:spcBef>
                  <a:spcAft>
                    <a:spcPct val="0"/>
                  </a:spcAft>
                  <a:defRPr sz="1400">
                    <a:solidFill>
                      <a:srgbClr val="00589C"/>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smtClean="0"/>
                  <a:t>modified </a:t>
                </a:r>
                <a:r>
                  <a:rPr kumimoji="0" lang="en-GB" sz="1600" i="0" u="none" strike="noStrike" kern="0" cap="none" spc="0" normalizeH="0" baseline="0" noProof="0" dirty="0" smtClean="0">
                    <a:ln>
                      <a:noFill/>
                    </a:ln>
                    <a:solidFill>
                      <a:srgbClr val="00589C"/>
                    </a:solidFill>
                    <a:effectLst/>
                    <a:uLnTx/>
                    <a:uFillTx/>
                  </a:rPr>
                  <a:t>Cornell booster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tx1"/>
                    </a:solidFill>
                    <a:effectLst/>
                    <a:uLnTx/>
                    <a:uFillTx/>
                    <a:latin typeface="Arial" charset="0"/>
                    <a:cs typeface="Arial" charset="0"/>
                  </a:rPr>
                  <a:t>3 </a:t>
                </a:r>
                <a:r>
                  <a:rPr kumimoji="0" lang="en-GB" sz="1600" b="1" i="0" u="none" strike="noStrike" kern="0" cap="none" spc="0" normalizeH="0" baseline="0" noProof="0" dirty="0">
                    <a:ln>
                      <a:noFill/>
                    </a:ln>
                    <a:solidFill>
                      <a:schemeClr val="tx1"/>
                    </a:solidFill>
                    <a:effectLst/>
                    <a:uLnTx/>
                    <a:uFillTx/>
                    <a:latin typeface="Arial" charset="0"/>
                    <a:cs typeface="Arial" charset="0"/>
                  </a:rPr>
                  <a:t>x 2 cell </a:t>
                </a:r>
                <a:r>
                  <a:rPr kumimoji="0" lang="en-GB" sz="1600" b="1" i="0" u="none" strike="noStrike" kern="0" cap="none" spc="0" normalizeH="0" baseline="0" noProof="0" dirty="0" err="1" smtClean="0">
                    <a:ln>
                      <a:noFill/>
                    </a:ln>
                    <a:solidFill>
                      <a:schemeClr val="tx1"/>
                    </a:solidFill>
                    <a:effectLst/>
                    <a:uLnTx/>
                    <a:uFillTx/>
                    <a:latin typeface="Arial" charset="0"/>
                    <a:cs typeface="Arial" charset="0"/>
                  </a:rPr>
                  <a:t>srf</a:t>
                </a:r>
                <a:r>
                  <a:rPr kumimoji="0" lang="en-GB" sz="1600" b="1" i="0" u="none" strike="noStrike" kern="0" cap="none" spc="0" normalizeH="0" baseline="0" noProof="0" dirty="0" smtClean="0">
                    <a:ln>
                      <a:noFill/>
                    </a:ln>
                    <a:solidFill>
                      <a:schemeClr val="tx1"/>
                    </a:solidFill>
                    <a:effectLst/>
                    <a:uLnTx/>
                    <a:uFillTx/>
                    <a:latin typeface="Arial" charset="0"/>
                    <a:cs typeface="Arial" charset="0"/>
                  </a:rPr>
                  <a:t> cavities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chemeClr val="tx1"/>
                    </a:solidFill>
                    <a:effectLst/>
                    <a:uLnTx/>
                    <a:uFillTx/>
                    <a:latin typeface="Arial" charset="0"/>
                    <a:cs typeface="Arial" charset="0"/>
                  </a:rPr>
                  <a:t>4.5 MeV</a:t>
                </a:r>
                <a:endParaRPr kumimoji="0" lang="en-GB" sz="1600" b="0" i="0" u="none" strike="noStrike" kern="0" cap="none" spc="0" normalizeH="0" baseline="0" noProof="0" dirty="0">
                  <a:ln>
                    <a:noFill/>
                  </a:ln>
                  <a:solidFill>
                    <a:schemeClr val="tx1"/>
                  </a:solidFill>
                  <a:effectLst/>
                  <a:uLnTx/>
                  <a:uFillTx/>
                  <a:latin typeface="Arial" charset="0"/>
                  <a:cs typeface="Arial" charset="0"/>
                </a:endParaRPr>
              </a:p>
            </p:txBody>
          </p:sp>
          <p:sp>
            <p:nvSpPr>
              <p:cNvPr id="12" name="Textfeld 11"/>
              <p:cNvSpPr txBox="1">
                <a:spLocks noChangeArrowheads="1"/>
              </p:cNvSpPr>
              <p:nvPr/>
            </p:nvSpPr>
            <p:spPr bwMode="auto">
              <a:xfrm>
                <a:off x="887862" y="4445711"/>
                <a:ext cx="2939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589C"/>
                    </a:solidFill>
                    <a:latin typeface="Arial" charset="0"/>
                    <a:cs typeface="Arial" charset="0"/>
                  </a:defRPr>
                </a:lvl1pPr>
                <a:lvl2pPr marL="742950" indent="-285750" eaLnBrk="0" hangingPunct="0">
                  <a:defRPr sz="1400">
                    <a:solidFill>
                      <a:srgbClr val="00589C"/>
                    </a:solidFill>
                    <a:latin typeface="Arial" charset="0"/>
                    <a:cs typeface="Arial" charset="0"/>
                  </a:defRPr>
                </a:lvl2pPr>
                <a:lvl3pPr marL="1143000" indent="-228600" eaLnBrk="0" hangingPunct="0">
                  <a:defRPr sz="1400">
                    <a:solidFill>
                      <a:srgbClr val="00589C"/>
                    </a:solidFill>
                    <a:latin typeface="Arial" charset="0"/>
                    <a:cs typeface="Arial" charset="0"/>
                  </a:defRPr>
                </a:lvl3pPr>
                <a:lvl4pPr marL="1600200" indent="-228600" eaLnBrk="0" hangingPunct="0">
                  <a:defRPr sz="1400">
                    <a:solidFill>
                      <a:srgbClr val="00589C"/>
                    </a:solidFill>
                    <a:latin typeface="Arial" charset="0"/>
                    <a:cs typeface="Arial" charset="0"/>
                  </a:defRPr>
                </a:lvl4pPr>
                <a:lvl5pPr marL="2057400" indent="-228600" eaLnBrk="0" hangingPunct="0">
                  <a:defRPr sz="1400">
                    <a:solidFill>
                      <a:srgbClr val="00589C"/>
                    </a:solidFill>
                    <a:latin typeface="Arial" charset="0"/>
                    <a:cs typeface="Arial" charset="0"/>
                  </a:defRPr>
                </a:lvl5pPr>
                <a:lvl6pPr marL="2514600" indent="-228600" eaLnBrk="0" fontAlgn="base" hangingPunct="0">
                  <a:spcBef>
                    <a:spcPct val="0"/>
                  </a:spcBef>
                  <a:spcAft>
                    <a:spcPct val="0"/>
                  </a:spcAft>
                  <a:defRPr sz="1400">
                    <a:solidFill>
                      <a:srgbClr val="00589C"/>
                    </a:solidFill>
                    <a:latin typeface="Arial" charset="0"/>
                    <a:cs typeface="Arial" charset="0"/>
                  </a:defRPr>
                </a:lvl6pPr>
                <a:lvl7pPr marL="2971800" indent="-228600" eaLnBrk="0" fontAlgn="base" hangingPunct="0">
                  <a:spcBef>
                    <a:spcPct val="0"/>
                  </a:spcBef>
                  <a:spcAft>
                    <a:spcPct val="0"/>
                  </a:spcAft>
                  <a:defRPr sz="1400">
                    <a:solidFill>
                      <a:srgbClr val="00589C"/>
                    </a:solidFill>
                    <a:latin typeface="Arial" charset="0"/>
                    <a:cs typeface="Arial" charset="0"/>
                  </a:defRPr>
                </a:lvl7pPr>
                <a:lvl8pPr marL="3429000" indent="-228600" eaLnBrk="0" fontAlgn="base" hangingPunct="0">
                  <a:spcBef>
                    <a:spcPct val="0"/>
                  </a:spcBef>
                  <a:spcAft>
                    <a:spcPct val="0"/>
                  </a:spcAft>
                  <a:defRPr sz="1400">
                    <a:solidFill>
                      <a:srgbClr val="00589C"/>
                    </a:solidFill>
                    <a:latin typeface="Arial" charset="0"/>
                    <a:cs typeface="Arial" charset="0"/>
                  </a:defRPr>
                </a:lvl8pPr>
                <a:lvl9pPr marL="3886200" indent="-228600" eaLnBrk="0" fontAlgn="base" hangingPunct="0">
                  <a:spcBef>
                    <a:spcPct val="0"/>
                  </a:spcBef>
                  <a:spcAft>
                    <a:spcPct val="0"/>
                  </a:spcAft>
                  <a:defRPr sz="1400">
                    <a:solidFill>
                      <a:srgbClr val="00589C"/>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err="1" smtClean="0"/>
                  <a:t>srf</a:t>
                </a:r>
                <a:r>
                  <a:rPr kumimoji="0" lang="en-GB" sz="1600" i="0" u="none" strike="noStrike" kern="0" cap="none" spc="0" normalizeH="0" baseline="0" noProof="0" dirty="0" smtClean="0">
                    <a:ln>
                      <a:noFill/>
                    </a:ln>
                    <a:solidFill>
                      <a:srgbClr val="00589C"/>
                    </a:solidFill>
                    <a:effectLst/>
                    <a:uLnTx/>
                    <a:uFillTx/>
                  </a:rPr>
                  <a:t>-gun</a:t>
                </a:r>
                <a:endParaRPr kumimoji="0" lang="en-GB" sz="1600" i="0" u="none" strike="noStrike" kern="0" cap="none" spc="0" normalizeH="0" baseline="0" noProof="0" dirty="0">
                  <a:ln>
                    <a:noFill/>
                  </a:ln>
                  <a:solidFill>
                    <a:srgbClr val="00589C"/>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tx1"/>
                    </a:solidFill>
                    <a:effectLst/>
                    <a:uLnTx/>
                    <a:uFillTx/>
                    <a:latin typeface="Arial" charset="0"/>
                    <a:cs typeface="Arial" charset="0"/>
                  </a:rPr>
                  <a:t>1.4 cell </a:t>
                </a:r>
                <a:r>
                  <a:rPr kumimoji="0" lang="en-GB" sz="1600" b="1" i="0" u="none" strike="noStrike" kern="0" cap="none" spc="0" normalizeH="0" baseline="0" noProof="0" dirty="0" err="1" smtClean="0">
                    <a:ln>
                      <a:noFill/>
                    </a:ln>
                    <a:solidFill>
                      <a:schemeClr val="tx1"/>
                    </a:solidFill>
                    <a:effectLst/>
                    <a:uLnTx/>
                    <a:uFillTx/>
                    <a:latin typeface="Arial" charset="0"/>
                    <a:cs typeface="Arial" charset="0"/>
                  </a:rPr>
                  <a:t>srf</a:t>
                </a:r>
                <a:r>
                  <a:rPr kumimoji="0" lang="en-GB" sz="1600" b="1" i="0" u="none" strike="noStrike" kern="0" cap="none" spc="0" normalizeH="0" baseline="0" noProof="0" dirty="0" smtClean="0">
                    <a:ln>
                      <a:noFill/>
                    </a:ln>
                    <a:solidFill>
                      <a:schemeClr val="tx1"/>
                    </a:solidFill>
                    <a:effectLst/>
                    <a:uLnTx/>
                    <a:uFillTx/>
                    <a:latin typeface="Arial" charset="0"/>
                    <a:cs typeface="Arial" charset="0"/>
                  </a:rPr>
                  <a:t> cavities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chemeClr val="tx1"/>
                    </a:solidFill>
                    <a:effectLst/>
                    <a:uLnTx/>
                    <a:uFillTx/>
                    <a:latin typeface="Arial" charset="0"/>
                    <a:cs typeface="Arial" charset="0"/>
                  </a:rPr>
                  <a:t>1.5-2.3 MeV, </a:t>
                </a:r>
                <a:r>
                  <a:rPr lang="en-GB" sz="1600" b="0" kern="0" dirty="0" smtClean="0">
                    <a:solidFill>
                      <a:schemeClr val="tx1"/>
                    </a:solidFill>
                  </a:rPr>
                  <a:t>s</a:t>
                </a:r>
                <a:r>
                  <a:rPr kumimoji="0" lang="en-GB" sz="1600" b="0" i="0" u="none" strike="noStrike" kern="0" cap="none" spc="0" normalizeH="0" baseline="0" noProof="0" dirty="0" smtClean="0">
                    <a:ln>
                      <a:noFill/>
                    </a:ln>
                    <a:solidFill>
                      <a:schemeClr val="tx1"/>
                    </a:solidFill>
                    <a:effectLst/>
                    <a:uLnTx/>
                    <a:uFillTx/>
                    <a:latin typeface="Arial" charset="0"/>
                    <a:cs typeface="Arial" charset="0"/>
                  </a:rPr>
                  <a:t>ingle </a:t>
                </a:r>
                <a:r>
                  <a:rPr kumimoji="0" lang="en-GB" sz="1600" b="0" i="0" u="none" strike="noStrike" kern="0" cap="none" spc="0" normalizeH="0" baseline="0" noProof="0" dirty="0">
                    <a:ln>
                      <a:noFill/>
                    </a:ln>
                    <a:solidFill>
                      <a:schemeClr val="tx1"/>
                    </a:solidFill>
                    <a:effectLst/>
                    <a:uLnTx/>
                    <a:uFillTx/>
                    <a:latin typeface="Arial" charset="0"/>
                    <a:cs typeface="Arial" charset="0"/>
                  </a:rPr>
                  <a:t>solenoid, </a:t>
                </a:r>
              </a:p>
            </p:txBody>
          </p:sp>
          <p:sp>
            <p:nvSpPr>
              <p:cNvPr id="13" name="Textfeld 12"/>
              <p:cNvSpPr txBox="1">
                <a:spLocks noChangeArrowheads="1"/>
              </p:cNvSpPr>
              <p:nvPr/>
            </p:nvSpPr>
            <p:spPr bwMode="auto">
              <a:xfrm>
                <a:off x="3847132" y="3211408"/>
                <a:ext cx="12026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589C"/>
                    </a:solidFill>
                    <a:latin typeface="Arial" charset="0"/>
                    <a:cs typeface="Arial" charset="0"/>
                  </a:defRPr>
                </a:lvl1pPr>
                <a:lvl2pPr marL="742950" indent="-285750" eaLnBrk="0" hangingPunct="0">
                  <a:defRPr sz="1400">
                    <a:solidFill>
                      <a:srgbClr val="00589C"/>
                    </a:solidFill>
                    <a:latin typeface="Arial" charset="0"/>
                    <a:cs typeface="Arial" charset="0"/>
                  </a:defRPr>
                </a:lvl2pPr>
                <a:lvl3pPr marL="1143000" indent="-228600" eaLnBrk="0" hangingPunct="0">
                  <a:defRPr sz="1400">
                    <a:solidFill>
                      <a:srgbClr val="00589C"/>
                    </a:solidFill>
                    <a:latin typeface="Arial" charset="0"/>
                    <a:cs typeface="Arial" charset="0"/>
                  </a:defRPr>
                </a:lvl3pPr>
                <a:lvl4pPr marL="1600200" indent="-228600" eaLnBrk="0" hangingPunct="0">
                  <a:defRPr sz="1400">
                    <a:solidFill>
                      <a:srgbClr val="00589C"/>
                    </a:solidFill>
                    <a:latin typeface="Arial" charset="0"/>
                    <a:cs typeface="Arial" charset="0"/>
                  </a:defRPr>
                </a:lvl4pPr>
                <a:lvl5pPr marL="2057400" indent="-228600" eaLnBrk="0" hangingPunct="0">
                  <a:defRPr sz="1400">
                    <a:solidFill>
                      <a:srgbClr val="00589C"/>
                    </a:solidFill>
                    <a:latin typeface="Arial" charset="0"/>
                    <a:cs typeface="Arial" charset="0"/>
                  </a:defRPr>
                </a:lvl5pPr>
                <a:lvl6pPr marL="2514600" indent="-228600" eaLnBrk="0" fontAlgn="base" hangingPunct="0">
                  <a:spcBef>
                    <a:spcPct val="0"/>
                  </a:spcBef>
                  <a:spcAft>
                    <a:spcPct val="0"/>
                  </a:spcAft>
                  <a:defRPr sz="1400">
                    <a:solidFill>
                      <a:srgbClr val="00589C"/>
                    </a:solidFill>
                    <a:latin typeface="Arial" charset="0"/>
                    <a:cs typeface="Arial" charset="0"/>
                  </a:defRPr>
                </a:lvl6pPr>
                <a:lvl7pPr marL="2971800" indent="-228600" eaLnBrk="0" fontAlgn="base" hangingPunct="0">
                  <a:spcBef>
                    <a:spcPct val="0"/>
                  </a:spcBef>
                  <a:spcAft>
                    <a:spcPct val="0"/>
                  </a:spcAft>
                  <a:defRPr sz="1400">
                    <a:solidFill>
                      <a:srgbClr val="00589C"/>
                    </a:solidFill>
                    <a:latin typeface="Arial" charset="0"/>
                    <a:cs typeface="Arial" charset="0"/>
                  </a:defRPr>
                </a:lvl7pPr>
                <a:lvl8pPr marL="3429000" indent="-228600" eaLnBrk="0" fontAlgn="base" hangingPunct="0">
                  <a:spcBef>
                    <a:spcPct val="0"/>
                  </a:spcBef>
                  <a:spcAft>
                    <a:spcPct val="0"/>
                  </a:spcAft>
                  <a:defRPr sz="1400">
                    <a:solidFill>
                      <a:srgbClr val="00589C"/>
                    </a:solidFill>
                    <a:latin typeface="Arial" charset="0"/>
                    <a:cs typeface="Arial" charset="0"/>
                  </a:defRPr>
                </a:lvl8pPr>
                <a:lvl9pPr marL="3886200" indent="-228600" eaLnBrk="0" fontAlgn="base" hangingPunct="0">
                  <a:spcBef>
                    <a:spcPct val="0"/>
                  </a:spcBef>
                  <a:spcAft>
                    <a:spcPct val="0"/>
                  </a:spcAft>
                  <a:defRPr sz="1400">
                    <a:solidFill>
                      <a:srgbClr val="00589C"/>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a:t>m</a:t>
                </a:r>
                <a:r>
                  <a:rPr kumimoji="0" lang="en-GB" sz="1600" i="0" u="none" strike="noStrike" kern="0" cap="none" spc="0" normalizeH="0" baseline="0" noProof="0" dirty="0" err="1" smtClean="0">
                    <a:ln>
                      <a:noFill/>
                    </a:ln>
                    <a:effectLst/>
                    <a:uLnTx/>
                    <a:uFillTx/>
                  </a:rPr>
                  <a:t>erger</a:t>
                </a:r>
                <a:endParaRPr kumimoji="0" lang="en-GB" sz="1600" i="0" u="none" strike="noStrike" kern="0" cap="none" spc="0" normalizeH="0" baseline="0" noProof="0" dirty="0" smtClean="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chemeClr val="tx1"/>
                    </a:solidFill>
                    <a:effectLst/>
                    <a:uLnTx/>
                    <a:uFillTx/>
                    <a:latin typeface="Arial" charset="0"/>
                    <a:cs typeface="Arial" charset="0"/>
                  </a:rPr>
                  <a:t>dogleg</a:t>
                </a:r>
              </a:p>
            </p:txBody>
          </p:sp>
          <p:sp>
            <p:nvSpPr>
              <p:cNvPr id="14" name="Textfeld 13"/>
              <p:cNvSpPr txBox="1"/>
              <p:nvPr/>
            </p:nvSpPr>
            <p:spPr>
              <a:xfrm>
                <a:off x="1688056" y="1047979"/>
                <a:ext cx="2387257" cy="923330"/>
              </a:xfrm>
              <a:prstGeom prst="rect">
                <a:avLst/>
              </a:prstGeom>
              <a:noFill/>
            </p:spPr>
            <p:txBody>
              <a:bodyPr wrap="none" rtlCol="0">
                <a:spAutoFit/>
              </a:bodyPr>
              <a:lstStyle/>
              <a:p>
                <a:pPr algn="ctr"/>
                <a:r>
                  <a:rPr lang="en-GB" b="1" dirty="0" smtClean="0">
                    <a:solidFill>
                      <a:srgbClr val="00589C"/>
                    </a:solidFill>
                  </a:rPr>
                  <a:t>test and diagnostic line</a:t>
                </a:r>
              </a:p>
              <a:p>
                <a:pPr algn="ctr"/>
                <a:r>
                  <a:rPr lang="en-GB" b="0" dirty="0" smtClean="0">
                    <a:solidFill>
                      <a:schemeClr val="tx1"/>
                    </a:solidFill>
                  </a:rPr>
                  <a:t>(5mA@10MeV dump,</a:t>
                </a:r>
              </a:p>
              <a:p>
                <a:pPr algn="ctr"/>
                <a:r>
                  <a:rPr lang="en-GB" b="0" dirty="0" smtClean="0">
                    <a:solidFill>
                      <a:schemeClr val="tx1"/>
                    </a:solidFill>
                  </a:rPr>
                  <a:t>energy &amp; slice diag.)</a:t>
                </a:r>
              </a:p>
            </p:txBody>
          </p:sp>
        </p:grpSp>
      </p:grpSp>
      <p:sp>
        <p:nvSpPr>
          <p:cNvPr id="15" name="Text Box 241"/>
          <p:cNvSpPr txBox="1">
            <a:spLocks noChangeArrowheads="1"/>
          </p:cNvSpPr>
          <p:nvPr/>
        </p:nvSpPr>
        <p:spPr bwMode="auto">
          <a:xfrm>
            <a:off x="219529" y="663660"/>
            <a:ext cx="8240903"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GB" sz="2000" b="1" dirty="0" smtClean="0">
                <a:solidFill>
                  <a:srgbClr val="00589C"/>
                </a:solidFill>
              </a:rPr>
              <a:t>bERL</a:t>
            </a:r>
            <a:r>
              <a:rPr lang="en-GB" b="1" dirty="0" smtClean="0">
                <a:solidFill>
                  <a:srgbClr val="00589C"/>
                </a:solidFill>
              </a:rPr>
              <a:t>inPro </a:t>
            </a:r>
            <a:r>
              <a:rPr lang="en-GB" b="1" dirty="0">
                <a:solidFill>
                  <a:srgbClr val="00589C"/>
                </a:solidFill>
              </a:rPr>
              <a:t>= Berlin Energy </a:t>
            </a:r>
            <a:r>
              <a:rPr lang="en-GB" b="1" dirty="0" smtClean="0">
                <a:solidFill>
                  <a:srgbClr val="00589C"/>
                </a:solidFill>
              </a:rPr>
              <a:t>Recovery </a:t>
            </a:r>
            <a:r>
              <a:rPr lang="en-GB" b="1" dirty="0">
                <a:solidFill>
                  <a:srgbClr val="00589C"/>
                </a:solidFill>
              </a:rPr>
              <a:t>Linac Project</a:t>
            </a:r>
          </a:p>
          <a:p>
            <a:pPr algn="l"/>
            <a:r>
              <a:rPr lang="en-GB" sz="1600" b="1" dirty="0" smtClean="0">
                <a:solidFill>
                  <a:schemeClr val="tx1"/>
                </a:solidFill>
              </a:rPr>
              <a:t>100 mA  / low emittance </a:t>
            </a:r>
            <a:r>
              <a:rPr lang="en-GB" b="1" dirty="0" smtClean="0">
                <a:solidFill>
                  <a:schemeClr val="tx1"/>
                </a:solidFill>
              </a:rPr>
              <a:t>technology</a:t>
            </a:r>
            <a:r>
              <a:rPr lang="en-GB" sz="1600" b="1" dirty="0" smtClean="0">
                <a:solidFill>
                  <a:schemeClr val="tx1"/>
                </a:solidFill>
              </a:rPr>
              <a:t> demonstrator</a:t>
            </a:r>
            <a:r>
              <a:rPr lang="en-GB" b="1" dirty="0">
                <a:solidFill>
                  <a:schemeClr val="tx1"/>
                </a:solidFill>
              </a:rPr>
              <a:t> </a:t>
            </a:r>
            <a:r>
              <a:rPr lang="en-GB" sz="1600" b="1" dirty="0" smtClean="0">
                <a:solidFill>
                  <a:schemeClr val="tx1"/>
                </a:solidFill>
              </a:rPr>
              <a:t>(covering key </a:t>
            </a:r>
            <a:r>
              <a:rPr lang="en-GB" sz="1600" b="1" dirty="0">
                <a:solidFill>
                  <a:schemeClr val="tx1"/>
                </a:solidFill>
              </a:rPr>
              <a:t>aspects </a:t>
            </a:r>
            <a:r>
              <a:rPr lang="en-GB" sz="1600" b="1" dirty="0" smtClean="0">
                <a:solidFill>
                  <a:schemeClr val="tx1"/>
                </a:solidFill>
              </a:rPr>
              <a:t>of </a:t>
            </a:r>
            <a:r>
              <a:rPr lang="en-GB" b="1" dirty="0" smtClean="0">
                <a:solidFill>
                  <a:schemeClr val="tx1"/>
                </a:solidFill>
              </a:rPr>
              <a:t>large scale ERL)</a:t>
            </a:r>
            <a:endParaRPr lang="en-GB" sz="1600" b="1" dirty="0">
              <a:solidFill>
                <a:schemeClr val="tx1"/>
              </a:solidFill>
            </a:endParaRPr>
          </a:p>
        </p:txBody>
      </p:sp>
      <p:graphicFrame>
        <p:nvGraphicFramePr>
          <p:cNvPr id="16" name="Group 249"/>
          <p:cNvGraphicFramePr>
            <a:graphicFrameLocks noGrp="1"/>
          </p:cNvGraphicFramePr>
          <p:nvPr>
            <p:extLst>
              <p:ext uri="{D42A27DB-BD31-4B8C-83A1-F6EECF244321}">
                <p14:modId xmlns:p14="http://schemas.microsoft.com/office/powerpoint/2010/main" val="3114164691"/>
              </p:ext>
            </p:extLst>
          </p:nvPr>
        </p:nvGraphicFramePr>
        <p:xfrm>
          <a:off x="4968323" y="4673886"/>
          <a:ext cx="4091400" cy="1872171"/>
        </p:xfrm>
        <a:graphic>
          <a:graphicData uri="http://schemas.openxmlformats.org/drawingml/2006/table">
            <a:tbl>
              <a:tblPr/>
              <a:tblGrid>
                <a:gridCol w="2340222"/>
                <a:gridCol w="1751178"/>
              </a:tblGrid>
              <a:tr h="265491">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de-DE" sz="11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Basic Parameter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65491">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max. beam energy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50 MeV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r>
              <a:tr h="267017">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smtClean="0">
                          <a:ln>
                            <a:noFill/>
                          </a:ln>
                          <a:solidFill>
                            <a:schemeClr val="tx1"/>
                          </a:solidFill>
                          <a:effectLst/>
                          <a:latin typeface="Arial" charset="0"/>
                          <a:cs typeface="Arial" charset="0"/>
                        </a:rPr>
                        <a:t>max. current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100 mA (77 </a:t>
                      </a:r>
                      <a:r>
                        <a:rPr kumimoji="0" lang="en-GB" sz="1100" b="1" i="0" u="none" strike="noStrike" cap="none" normalizeH="0" baseline="0" dirty="0" err="1" smtClean="0">
                          <a:ln>
                            <a:noFill/>
                          </a:ln>
                          <a:solidFill>
                            <a:schemeClr val="tx1"/>
                          </a:solidFill>
                          <a:effectLst/>
                          <a:latin typeface="Arial" charset="0"/>
                          <a:cs typeface="Arial" charset="0"/>
                        </a:rPr>
                        <a:t>pC</a:t>
                      </a:r>
                      <a:r>
                        <a:rPr kumimoji="0" lang="en-GB" sz="1100" b="1" i="0" u="none" strike="noStrike" cap="none" normalizeH="0" baseline="0" dirty="0" smtClean="0">
                          <a:ln>
                            <a:noFill/>
                          </a:ln>
                          <a:solidFill>
                            <a:schemeClr val="tx1"/>
                          </a:solidFill>
                          <a:effectLst/>
                          <a:latin typeface="Arial" charset="0"/>
                          <a:cs typeface="Arial" charset="0"/>
                        </a:rPr>
                        <a:t>/bunch)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70069">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normalized emittance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1 </a:t>
                      </a:r>
                      <a:r>
                        <a:rPr kumimoji="0" lang="en-GB" sz="1100" b="1" i="0" u="none" strike="noStrike" cap="none" normalizeH="0" baseline="0" dirty="0" smtClean="0">
                          <a:ln>
                            <a:noFill/>
                          </a:ln>
                          <a:solidFill>
                            <a:schemeClr val="tx1"/>
                          </a:solidFill>
                          <a:effectLst/>
                          <a:latin typeface="Symbol" pitchFamily="18" charset="2"/>
                          <a:cs typeface="Arial" charset="0"/>
                        </a:rPr>
                        <a:t>m</a:t>
                      </a:r>
                      <a:r>
                        <a:rPr kumimoji="0" lang="en-GB" sz="1100" b="1" i="0" u="none" strike="noStrike" cap="none" normalizeH="0" baseline="0" dirty="0" smtClean="0">
                          <a:ln>
                            <a:noFill/>
                          </a:ln>
                          <a:solidFill>
                            <a:schemeClr val="tx1"/>
                          </a:solidFill>
                          <a:effectLst/>
                          <a:latin typeface="+mn-lt"/>
                          <a:cs typeface="Arial" charset="0"/>
                        </a:rPr>
                        <a:t>m</a:t>
                      </a:r>
                      <a:r>
                        <a:rPr kumimoji="0" lang="en-GB" sz="1100" b="1" i="0" u="none" strike="noStrike" cap="none" normalizeH="0" baseline="0" dirty="0" smtClean="0">
                          <a:ln>
                            <a:noFill/>
                          </a:ln>
                          <a:solidFill>
                            <a:schemeClr val="tx1"/>
                          </a:solidFill>
                          <a:effectLst/>
                          <a:latin typeface="Arial" charset="0"/>
                          <a:cs typeface="Arial" charset="0"/>
                        </a:rPr>
                        <a:t> </a:t>
                      </a:r>
                      <a:r>
                        <a:rPr kumimoji="0" lang="en-GB" sz="1100" b="1" i="0" u="none" strike="noStrike" cap="none" normalizeH="0" baseline="0" dirty="0" smtClean="0">
                          <a:ln>
                            <a:noFill/>
                          </a:ln>
                          <a:solidFill>
                            <a:srgbClr val="FF0000"/>
                          </a:solidFill>
                          <a:effectLst/>
                          <a:latin typeface="Arial" charset="0"/>
                          <a:cs typeface="Arial" charset="0"/>
                        </a:rPr>
                        <a:t>(0.5 </a:t>
                      </a:r>
                      <a:r>
                        <a:rPr kumimoji="0" lang="en-GB" sz="1100" b="1" i="0" u="none" strike="noStrike" cap="none" normalizeH="0" baseline="0" dirty="0" smtClean="0">
                          <a:ln>
                            <a:noFill/>
                          </a:ln>
                          <a:solidFill>
                            <a:srgbClr val="FF0000"/>
                          </a:solidFill>
                          <a:effectLst/>
                          <a:latin typeface="Symbol" pitchFamily="18" charset="2"/>
                          <a:cs typeface="Arial" charset="0"/>
                        </a:rPr>
                        <a:t>m</a:t>
                      </a:r>
                      <a:r>
                        <a:rPr kumimoji="0" lang="en-GB" sz="1100" b="1" i="0" u="none" strike="noStrike" cap="none" normalizeH="0" baseline="0" dirty="0" smtClean="0">
                          <a:ln>
                            <a:noFill/>
                          </a:ln>
                          <a:solidFill>
                            <a:srgbClr val="FF0000"/>
                          </a:solidFill>
                          <a:effectLst/>
                          <a:latin typeface="+mn-lt"/>
                          <a:cs typeface="Arial" charset="0"/>
                        </a:rPr>
                        <a:t>m</a:t>
                      </a:r>
                      <a:r>
                        <a:rPr kumimoji="0" lang="en-GB" sz="1100" b="1" i="0" u="none" strike="noStrike" cap="none" normalizeH="0" baseline="0" dirty="0" smtClean="0">
                          <a:ln>
                            <a:noFill/>
                          </a:ln>
                          <a:solidFill>
                            <a:srgbClr val="FF000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r>
              <a:tr h="270069">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bunch length (straight)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2 </a:t>
                      </a:r>
                      <a:r>
                        <a:rPr kumimoji="0" lang="en-GB" sz="1100" b="1" i="0" u="none" strike="noStrike" cap="none" normalizeH="0" baseline="0" dirty="0" err="1" smtClean="0">
                          <a:ln>
                            <a:noFill/>
                          </a:ln>
                          <a:solidFill>
                            <a:schemeClr val="tx1"/>
                          </a:solidFill>
                          <a:effectLst/>
                          <a:latin typeface="Arial" charset="0"/>
                          <a:cs typeface="Arial" charset="0"/>
                        </a:rPr>
                        <a:t>ps</a:t>
                      </a:r>
                      <a:r>
                        <a:rPr kumimoji="0" lang="en-GB" sz="1100" b="1" i="0" u="none" strike="noStrike" cap="none" normalizeH="0" baseline="0" dirty="0" smtClean="0">
                          <a:ln>
                            <a:noFill/>
                          </a:ln>
                          <a:solidFill>
                            <a:schemeClr val="tx1"/>
                          </a:solidFill>
                          <a:effectLst/>
                          <a:latin typeface="Arial" charset="0"/>
                          <a:cs typeface="Arial" charset="0"/>
                        </a:rPr>
                        <a:t> or smaller </a:t>
                      </a:r>
                      <a:r>
                        <a:rPr kumimoji="0" lang="en-GB" sz="1100" b="1" i="0" u="none" strike="noStrike" cap="none" normalizeH="0" baseline="0" dirty="0" smtClean="0">
                          <a:ln>
                            <a:noFill/>
                          </a:ln>
                          <a:solidFill>
                            <a:srgbClr val="FF0000"/>
                          </a:solidFill>
                          <a:effectLst/>
                          <a:latin typeface="Arial" charset="0"/>
                          <a:cs typeface="Arial" charset="0"/>
                        </a:rPr>
                        <a:t>(100 fs)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67017">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smtClean="0">
                          <a:ln>
                            <a:noFill/>
                          </a:ln>
                          <a:solidFill>
                            <a:schemeClr val="tx1"/>
                          </a:solidFill>
                          <a:effectLst/>
                          <a:latin typeface="Arial" charset="0"/>
                          <a:cs typeface="Arial" charset="0"/>
                        </a:rPr>
                        <a:t> rep.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1.3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alpha val="50000"/>
                      </a:srgbClr>
                    </a:solidFill>
                  </a:tcPr>
                </a:tc>
              </a:tr>
              <a:tr h="267017">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 losses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GB" sz="1100" b="1" i="0" u="none" strike="noStrike" cap="none" normalizeH="0" baseline="0" dirty="0" smtClean="0">
                          <a:ln>
                            <a:noFill/>
                          </a:ln>
                          <a:solidFill>
                            <a:schemeClr val="tx1"/>
                          </a:solidFill>
                          <a:effectLst/>
                          <a:latin typeface="Arial" charset="0"/>
                          <a:cs typeface="Arial" charset="0"/>
                        </a:rPr>
                        <a:t>&lt; 10</a:t>
                      </a:r>
                      <a:r>
                        <a:rPr kumimoji="0" lang="en-GB" sz="1100" b="1" i="0" u="none" strike="noStrike" cap="none" normalizeH="0" baseline="30000" dirty="0" smtClean="0">
                          <a:ln>
                            <a:noFill/>
                          </a:ln>
                          <a:solidFill>
                            <a:schemeClr val="tx1"/>
                          </a:solidFill>
                          <a:effectLst/>
                          <a:latin typeface="Arial" charset="0"/>
                          <a:cs typeface="Arial" charset="0"/>
                        </a:rPr>
                        <a:t>-5</a:t>
                      </a:r>
                      <a:endParaRPr kumimoji="0" lang="en-GB" sz="11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0754" y="3825245"/>
            <a:ext cx="2700166" cy="804489"/>
          </a:xfrm>
          <a:prstGeom prst="rect">
            <a:avLst/>
          </a:prstGeom>
        </p:spPr>
      </p:pic>
      <p:sp>
        <p:nvSpPr>
          <p:cNvPr id="20" name="Textfeld 19"/>
          <p:cNvSpPr txBox="1"/>
          <p:nvPr/>
        </p:nvSpPr>
        <p:spPr>
          <a:xfrm>
            <a:off x="202770" y="5971817"/>
            <a:ext cx="3636404" cy="430887"/>
          </a:xfrm>
          <a:prstGeom prst="rect">
            <a:avLst/>
          </a:prstGeom>
          <a:noFill/>
        </p:spPr>
        <p:txBody>
          <a:bodyPr wrap="square" rtlCol="0">
            <a:spAutoFit/>
          </a:bodyPr>
          <a:lstStyle/>
          <a:p>
            <a:r>
              <a:rPr lang="en-GB" sz="1100" dirty="0" err="1" smtClean="0"/>
              <a:t>Courtes</a:t>
            </a:r>
            <a:r>
              <a:rPr lang="en-US" sz="1100" dirty="0" smtClean="0"/>
              <a:t>y: </a:t>
            </a:r>
            <a:r>
              <a:rPr lang="en-GB" sz="1100" dirty="0" smtClean="0"/>
              <a:t>Andreas </a:t>
            </a:r>
            <a:r>
              <a:rPr lang="en-GB" sz="1100" dirty="0" err="1"/>
              <a:t>Jankowiak</a:t>
            </a:r>
            <a:r>
              <a:rPr lang="en-GB" sz="1100" dirty="0"/>
              <a:t>, Concept of Energy Recovery </a:t>
            </a:r>
            <a:r>
              <a:rPr lang="en-GB" sz="1100" dirty="0" err="1"/>
              <a:t>Linacs</a:t>
            </a:r>
            <a:r>
              <a:rPr lang="en-GB" sz="1100" dirty="0"/>
              <a:t>, CAS2016, Hamburg, </a:t>
            </a:r>
            <a:r>
              <a:rPr lang="en-GB" sz="1100" dirty="0" smtClean="0"/>
              <a:t>04.06.2016</a:t>
            </a:r>
            <a:endParaRPr lang="en-GB" sz="1100" dirty="0"/>
          </a:p>
        </p:txBody>
      </p:sp>
      <p:sp>
        <p:nvSpPr>
          <p:cNvPr id="21" name="Rechteck 20"/>
          <p:cNvSpPr/>
          <p:nvPr/>
        </p:nvSpPr>
        <p:spPr>
          <a:xfrm>
            <a:off x="4979485" y="5193196"/>
            <a:ext cx="4061435" cy="283248"/>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3" name="Gerade Verbindung mit Pfeil 22"/>
          <p:cNvCxnSpPr/>
          <p:nvPr/>
        </p:nvCxnSpPr>
        <p:spPr>
          <a:xfrm>
            <a:off x="4457690" y="5334820"/>
            <a:ext cx="47435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64426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Feedback Control </a:t>
            </a:r>
            <a:r>
              <a:rPr lang="en-US" dirty="0"/>
              <a:t>for an NRF cavity</a:t>
            </a:r>
            <a:r>
              <a:rPr lang="en-US" dirty="0">
                <a:solidFill>
                  <a:srgbClr val="FFCC00"/>
                </a:solidFill>
              </a:rPr>
              <a:t>.</a:t>
            </a:r>
            <a:endParaRPr lang="en-US"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59</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1404681"/>
            <a:ext cx="4474666" cy="396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192234" y="5404609"/>
            <a:ext cx="2536977" cy="369332"/>
          </a:xfrm>
          <a:prstGeom prst="rect">
            <a:avLst/>
          </a:prstGeom>
          <a:noFill/>
        </p:spPr>
        <p:txBody>
          <a:bodyPr wrap="none" rtlCol="0">
            <a:spAutoFit/>
          </a:bodyPr>
          <a:lstStyle/>
          <a:p>
            <a:r>
              <a:rPr lang="en-US" sz="1800" b="1" dirty="0" smtClean="0"/>
              <a:t>Cooling water </a:t>
            </a:r>
            <a:r>
              <a:rPr lang="en-US" sz="1800" b="1" dirty="0" smtClean="0"/>
              <a:t>regulation</a:t>
            </a:r>
            <a:endParaRPr lang="en-US" sz="1800" b="1" dirty="0" smtClean="0"/>
          </a:p>
        </p:txBody>
      </p:sp>
      <p:sp>
        <p:nvSpPr>
          <p:cNvPr id="8" name="Textfeld 7"/>
          <p:cNvSpPr txBox="1"/>
          <p:nvPr/>
        </p:nvSpPr>
        <p:spPr>
          <a:xfrm>
            <a:off x="2899016" y="977900"/>
            <a:ext cx="1749197" cy="369332"/>
          </a:xfrm>
          <a:prstGeom prst="rect">
            <a:avLst/>
          </a:prstGeom>
          <a:noFill/>
        </p:spPr>
        <p:txBody>
          <a:bodyPr wrap="none" rtlCol="0">
            <a:spAutoFit/>
          </a:bodyPr>
          <a:lstStyle/>
          <a:p>
            <a:r>
              <a:rPr lang="en-US" sz="1800" b="1" dirty="0" smtClean="0"/>
              <a:t>LLRF controls</a:t>
            </a:r>
            <a:endParaRPr lang="en-US" sz="1800" b="1" dirty="0"/>
          </a:p>
        </p:txBody>
      </p:sp>
      <p:sp>
        <p:nvSpPr>
          <p:cNvPr id="9" name="Nach links gekrümmter Pfeil 8"/>
          <p:cNvSpPr/>
          <p:nvPr/>
        </p:nvSpPr>
        <p:spPr bwMode="auto">
          <a:xfrm>
            <a:off x="4196372" y="1595580"/>
            <a:ext cx="793630" cy="4097548"/>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10" name="Nach links gekrümmter Pfeil 9"/>
          <p:cNvSpPr/>
          <p:nvPr/>
        </p:nvSpPr>
        <p:spPr bwMode="auto">
          <a:xfrm rot="10800000">
            <a:off x="323529" y="1497815"/>
            <a:ext cx="793630" cy="4097548"/>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11" name="Textfeld 10"/>
          <p:cNvSpPr txBox="1"/>
          <p:nvPr/>
        </p:nvSpPr>
        <p:spPr>
          <a:xfrm>
            <a:off x="5004048" y="800708"/>
            <a:ext cx="3873433" cy="923330"/>
          </a:xfrm>
          <a:prstGeom prst="rect">
            <a:avLst/>
          </a:prstGeom>
          <a:noFill/>
        </p:spPr>
        <p:txBody>
          <a:bodyPr wrap="none" rtlCol="0">
            <a:spAutoFit/>
          </a:bodyPr>
          <a:lstStyle/>
          <a:p>
            <a:pPr marL="342900" indent="-342900">
              <a:buFont typeface="+mj-lt"/>
              <a:buAutoNum type="arabicParenR"/>
            </a:pPr>
            <a:r>
              <a:rPr lang="de-DE" dirty="0" smtClean="0"/>
              <a:t>LLRF Controls</a:t>
            </a:r>
          </a:p>
          <a:p>
            <a:pPr marL="342900" indent="-342900">
              <a:buFont typeface="+mj-lt"/>
              <a:buAutoNum type="arabicParenR"/>
            </a:pPr>
            <a:r>
              <a:rPr lang="de-DE" dirty="0" err="1" smtClean="0"/>
              <a:t>Water</a:t>
            </a:r>
            <a:r>
              <a:rPr lang="de-DE" dirty="0" smtClean="0"/>
              <a:t> </a:t>
            </a:r>
            <a:r>
              <a:rPr lang="de-DE" dirty="0" err="1" smtClean="0"/>
              <a:t>regulation</a:t>
            </a:r>
            <a:endParaRPr lang="de-DE" dirty="0" smtClean="0"/>
          </a:p>
          <a:p>
            <a:r>
              <a:rPr lang="de-DE" b="1" dirty="0">
                <a:sym typeface="Wingdings" panose="05000000000000000000" pitchFamily="2" charset="2"/>
              </a:rPr>
              <a:t> </a:t>
            </a:r>
            <a:r>
              <a:rPr lang="de-DE" b="1" dirty="0" smtClean="0">
                <a:sym typeface="Wingdings" panose="05000000000000000000" pitchFamily="2" charset="2"/>
              </a:rPr>
              <a:t>     </a:t>
            </a:r>
            <a:r>
              <a:rPr lang="de-DE" b="1" dirty="0" err="1" smtClean="0">
                <a:sym typeface="Wingdings" panose="05000000000000000000" pitchFamily="2" charset="2"/>
              </a:rPr>
              <a:t>Coupling</a:t>
            </a:r>
            <a:r>
              <a:rPr lang="de-DE" b="1" dirty="0" smtClean="0">
                <a:sym typeface="Wingdings" panose="05000000000000000000" pitchFamily="2" charset="2"/>
              </a:rPr>
              <a:t> </a:t>
            </a:r>
            <a:r>
              <a:rPr lang="de-DE" b="1" dirty="0" err="1" smtClean="0">
                <a:sym typeface="Wingdings" panose="05000000000000000000" pitchFamily="2" charset="2"/>
              </a:rPr>
              <a:t>between</a:t>
            </a:r>
            <a:r>
              <a:rPr lang="de-DE" b="1" dirty="0" smtClean="0">
                <a:sym typeface="Wingdings" panose="05000000000000000000" pitchFamily="2" charset="2"/>
              </a:rPr>
              <a:t> </a:t>
            </a:r>
            <a:r>
              <a:rPr lang="de-DE" b="1" dirty="0" err="1" smtClean="0">
                <a:sym typeface="Wingdings" panose="05000000000000000000" pitchFamily="2" charset="2"/>
              </a:rPr>
              <a:t>both</a:t>
            </a:r>
            <a:r>
              <a:rPr lang="de-DE" b="1" dirty="0" smtClean="0">
                <a:sym typeface="Wingdings" panose="05000000000000000000" pitchFamily="2" charset="2"/>
              </a:rPr>
              <a:t> FB </a:t>
            </a:r>
            <a:r>
              <a:rPr lang="de-DE" b="1" dirty="0" err="1" smtClean="0">
                <a:sym typeface="Wingdings" panose="05000000000000000000" pitchFamily="2" charset="2"/>
              </a:rPr>
              <a:t>loops</a:t>
            </a:r>
            <a:r>
              <a:rPr lang="de-DE" b="1" dirty="0" smtClean="0">
                <a:sym typeface="Wingdings" panose="05000000000000000000" pitchFamily="2" charset="2"/>
              </a:rPr>
              <a:t> </a:t>
            </a:r>
            <a:endParaRPr lang="en-US" b="1" dirty="0"/>
          </a:p>
        </p:txBody>
      </p:sp>
      <p:cxnSp>
        <p:nvCxnSpPr>
          <p:cNvPr id="12" name="Gerade Verbindung mit Pfeil 11"/>
          <p:cNvCxnSpPr/>
          <p:nvPr/>
        </p:nvCxnSpPr>
        <p:spPr bwMode="auto">
          <a:xfrm flipH="1" flipV="1">
            <a:off x="1259632" y="4509120"/>
            <a:ext cx="2" cy="774943"/>
          </a:xfrm>
          <a:prstGeom prst="straightConnector1">
            <a:avLst/>
          </a:prstGeom>
          <a:solidFill>
            <a:schemeClr val="accent1"/>
          </a:solidFill>
          <a:ln w="57150" cap="flat" cmpd="sng" algn="ctr">
            <a:solidFill>
              <a:srgbClr val="FF0000">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mit Pfeil 12"/>
          <p:cNvCxnSpPr/>
          <p:nvPr/>
        </p:nvCxnSpPr>
        <p:spPr bwMode="auto">
          <a:xfrm flipV="1">
            <a:off x="1259632" y="3681028"/>
            <a:ext cx="0" cy="669842"/>
          </a:xfrm>
          <a:prstGeom prst="straightConnector1">
            <a:avLst/>
          </a:prstGeom>
          <a:solidFill>
            <a:schemeClr val="accent1"/>
          </a:solidFill>
          <a:ln w="57150" cap="flat" cmpd="sng" algn="ctr">
            <a:solidFill>
              <a:srgbClr val="FF481D">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p:cNvCxnSpPr/>
          <p:nvPr/>
        </p:nvCxnSpPr>
        <p:spPr bwMode="auto">
          <a:xfrm>
            <a:off x="2987824" y="3753036"/>
            <a:ext cx="3724" cy="529241"/>
          </a:xfrm>
          <a:prstGeom prst="straightConnector1">
            <a:avLst/>
          </a:prstGeom>
          <a:solidFill>
            <a:schemeClr val="accent1"/>
          </a:solidFill>
          <a:ln w="57150" cap="flat" cmpd="sng" algn="ctr">
            <a:solidFill>
              <a:srgbClr val="FF0000">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p:cNvCxnSpPr/>
          <p:nvPr/>
        </p:nvCxnSpPr>
        <p:spPr bwMode="auto">
          <a:xfrm>
            <a:off x="647564" y="4437112"/>
            <a:ext cx="555934" cy="0"/>
          </a:xfrm>
          <a:prstGeom prst="straightConnector1">
            <a:avLst/>
          </a:prstGeom>
          <a:solidFill>
            <a:schemeClr val="accent1"/>
          </a:solidFill>
          <a:ln w="57150" cap="flat" cmpd="sng" algn="ctr">
            <a:solidFill>
              <a:srgbClr val="00A5EB">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p:cNvSpPr txBox="1"/>
          <p:nvPr/>
        </p:nvSpPr>
        <p:spPr>
          <a:xfrm>
            <a:off x="323528" y="800708"/>
            <a:ext cx="2206053" cy="338554"/>
          </a:xfrm>
          <a:prstGeom prst="rect">
            <a:avLst/>
          </a:prstGeom>
          <a:noFill/>
        </p:spPr>
        <p:txBody>
          <a:bodyPr wrap="none" rtlCol="0">
            <a:spAutoFit/>
          </a:bodyPr>
          <a:lstStyle/>
          <a:p>
            <a:r>
              <a:rPr lang="de-DE" sz="1600" b="1" dirty="0" smtClean="0"/>
              <a:t>1% DF @ 10 Hz, 4.5 MW</a:t>
            </a:r>
            <a:endParaRPr lang="en-US" sz="1600" b="1" dirty="0"/>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76" y="2060848"/>
            <a:ext cx="3628433" cy="1634299"/>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feld 20"/>
          <p:cNvSpPr txBox="1"/>
          <p:nvPr/>
        </p:nvSpPr>
        <p:spPr>
          <a:xfrm>
            <a:off x="5383339" y="3971718"/>
            <a:ext cx="3329122" cy="738664"/>
          </a:xfrm>
          <a:prstGeom prst="rect">
            <a:avLst/>
          </a:prstGeom>
          <a:noFill/>
        </p:spPr>
        <p:txBody>
          <a:bodyPr wrap="square" rtlCol="0">
            <a:spAutoFit/>
          </a:bodyPr>
          <a:lstStyle/>
          <a:p>
            <a:pPr marL="0" lvl="1"/>
            <a:r>
              <a:rPr lang="en-US" sz="1400" dirty="0" smtClean="0"/>
              <a:t>Long term error </a:t>
            </a:r>
            <a:r>
              <a:rPr lang="en-US" sz="1400" dirty="0"/>
              <a:t>± 1 </a:t>
            </a:r>
            <a:r>
              <a:rPr lang="en-US" sz="1400" dirty="0" err="1" smtClean="0"/>
              <a:t>bit@Resolution</a:t>
            </a:r>
            <a:r>
              <a:rPr lang="en-US" sz="1400" dirty="0" smtClean="0"/>
              <a:t> </a:t>
            </a:r>
            <a:endParaRPr lang="en-US" sz="1400" dirty="0" smtClean="0"/>
          </a:p>
          <a:p>
            <a:pPr marL="0" lvl="1"/>
            <a:r>
              <a:rPr lang="en-US" sz="1400" dirty="0"/>
              <a:t>(</a:t>
            </a:r>
            <a:r>
              <a:rPr lang="en-US" sz="1400" dirty="0" smtClean="0"/>
              <a:t>16 </a:t>
            </a:r>
            <a:r>
              <a:rPr lang="en-US" sz="1400" dirty="0" smtClean="0"/>
              <a:t>bit ADC) of 0.02 K – 0.03 K</a:t>
            </a:r>
            <a:endParaRPr lang="en-US" sz="1400" dirty="0"/>
          </a:p>
          <a:p>
            <a:r>
              <a:rPr lang="en-US" sz="1400" b="1" dirty="0" smtClean="0">
                <a:sym typeface="Wingdings" panose="05000000000000000000" pitchFamily="2" charset="2"/>
              </a:rPr>
              <a:t> 14mK (rms) temperature stability</a:t>
            </a:r>
            <a:endParaRPr lang="en-US" sz="1400" b="1" dirty="0"/>
          </a:p>
        </p:txBody>
      </p:sp>
      <p:sp>
        <p:nvSpPr>
          <p:cNvPr id="22" name="Textfeld 21"/>
          <p:cNvSpPr txBox="1"/>
          <p:nvPr/>
        </p:nvSpPr>
        <p:spPr>
          <a:xfrm>
            <a:off x="4749012" y="4797486"/>
            <a:ext cx="3927444" cy="1046440"/>
          </a:xfrm>
          <a:prstGeom prst="rect">
            <a:avLst/>
          </a:prstGeom>
          <a:noFill/>
        </p:spPr>
        <p:txBody>
          <a:bodyPr wrap="square" rtlCol="0">
            <a:spAutoFit/>
          </a:bodyPr>
          <a:lstStyle/>
          <a:p>
            <a:r>
              <a:rPr lang="en-US" b="1" dirty="0" smtClean="0"/>
              <a:t>Required stability for d</a:t>
            </a:r>
            <a:r>
              <a:rPr lang="en-US" b="1" dirty="0" smtClean="0">
                <a:sym typeface="Mathematica1"/>
              </a:rPr>
              <a:t> &lt; 0.01 </a:t>
            </a:r>
            <a:r>
              <a:rPr lang="en-US" b="1" dirty="0" err="1" smtClean="0">
                <a:sym typeface="Mathematica1"/>
              </a:rPr>
              <a:t>deg</a:t>
            </a:r>
            <a:endParaRPr lang="en-US" b="1" dirty="0" smtClean="0">
              <a:sym typeface="Mathematica1"/>
            </a:endParaRPr>
          </a:p>
          <a:p>
            <a:r>
              <a:rPr lang="en-US" b="1" dirty="0">
                <a:sym typeface="Mathematica1"/>
              </a:rPr>
              <a:t>w</a:t>
            </a:r>
            <a:r>
              <a:rPr lang="en-US" b="1" dirty="0" smtClean="0">
                <a:sym typeface="Mathematica1"/>
              </a:rPr>
              <a:t>ithout LLRF control</a:t>
            </a:r>
            <a:r>
              <a:rPr lang="en-US" b="1" dirty="0" smtClean="0"/>
              <a:t>:</a:t>
            </a:r>
          </a:p>
          <a:p>
            <a:endParaRPr lang="en-US" sz="800" dirty="0" smtClean="0"/>
          </a:p>
          <a:p>
            <a:endParaRPr lang="en-US" dirty="0"/>
          </a:p>
        </p:txBody>
      </p:sp>
      <p:pic>
        <p:nvPicPr>
          <p:cNvPr id="23" name="Grafik 2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463988" y="5447882"/>
            <a:ext cx="4490775" cy="861438"/>
          </a:xfrm>
          <a:prstGeom prst="rect">
            <a:avLst/>
          </a:prstGeom>
        </p:spPr>
      </p:pic>
    </p:spTree>
    <p:extLst>
      <p:ext uri="{BB962C8B-B14F-4D97-AF65-F5344CB8AC3E}">
        <p14:creationId xmlns:p14="http://schemas.microsoft.com/office/powerpoint/2010/main" val="12754069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LLRF based temperature estimation</a:t>
            </a:r>
            <a:endParaRPr lang="en-US" sz="2800" dirty="0"/>
          </a:p>
        </p:txBody>
      </p:sp>
      <p:sp>
        <p:nvSpPr>
          <p:cNvPr id="3" name="Inhaltsplatzhalter 2"/>
          <p:cNvSpPr>
            <a:spLocks noGrp="1"/>
          </p:cNvSpPr>
          <p:nvPr>
            <p:ph idx="1"/>
          </p:nvPr>
        </p:nvSpPr>
        <p:spPr>
          <a:xfrm>
            <a:off x="282240" y="836712"/>
            <a:ext cx="4577792" cy="5331921"/>
          </a:xfrm>
        </p:spPr>
        <p:txBody>
          <a:bodyPr/>
          <a:lstStyle/>
          <a:p>
            <a:r>
              <a:rPr lang="en-US" sz="1800" dirty="0" smtClean="0"/>
              <a:t>Optimal temperature is proportional to detuning </a:t>
            </a:r>
          </a:p>
          <a:p>
            <a:r>
              <a:rPr lang="en-US" sz="1800" dirty="0" smtClean="0"/>
              <a:t>Unknown: Tuning angle</a:t>
            </a:r>
          </a:p>
          <a:p>
            <a:endParaRPr lang="en-US" sz="1800" dirty="0" smtClean="0"/>
          </a:p>
          <a:p>
            <a:endParaRPr lang="en-US" sz="1800" dirty="0"/>
          </a:p>
          <a:p>
            <a:pPr marL="0" indent="0">
              <a:buNone/>
            </a:pPr>
            <a:endParaRPr lang="en-US" sz="1800" dirty="0"/>
          </a:p>
          <a:p>
            <a:pPr marL="0" indent="0">
              <a:buNone/>
            </a:pPr>
            <a:endParaRPr lang="en-US" sz="1800" dirty="0" smtClean="0"/>
          </a:p>
          <a:p>
            <a:r>
              <a:rPr lang="en-US" sz="1800" dirty="0" smtClean="0"/>
              <a:t>LLRF system resolution: </a:t>
            </a:r>
          </a:p>
          <a:p>
            <a:pPr lvl="1"/>
            <a:r>
              <a:rPr lang="en-US" sz="1400" dirty="0" smtClean="0"/>
              <a:t>5</a:t>
            </a:r>
            <a:r>
              <a:rPr lang="en-US" sz="1400" dirty="0" smtClean="0">
                <a:sym typeface="Wingdings" panose="05000000000000000000" pitchFamily="2" charset="2"/>
              </a:rPr>
              <a:t> </a:t>
            </a:r>
            <a:r>
              <a:rPr lang="en-US" sz="1400" dirty="0" err="1" smtClean="0">
                <a:sym typeface="Wingdings" panose="05000000000000000000" pitchFamily="2" charset="2"/>
              </a:rPr>
              <a:t>mdeg</a:t>
            </a:r>
            <a:r>
              <a:rPr lang="en-US" sz="1400" dirty="0" smtClean="0">
                <a:sym typeface="Wingdings" panose="05000000000000000000" pitchFamily="2" charset="2"/>
              </a:rPr>
              <a:t> @ 1MHz BW</a:t>
            </a:r>
          </a:p>
          <a:p>
            <a:r>
              <a:rPr lang="en-US" sz="1800" dirty="0" smtClean="0">
                <a:sym typeface="Wingdings" panose="05000000000000000000" pitchFamily="2" charset="2"/>
              </a:rPr>
              <a:t>Averaging over RF pulse (x10 - 25)  </a:t>
            </a:r>
            <a:endParaRPr lang="en-US" sz="18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980728"/>
            <a:ext cx="4309516" cy="710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657875" y="1191964"/>
            <a:ext cx="321837" cy="220812"/>
          </a:xfrm>
          <a:prstGeom prst="rect">
            <a:avLst/>
          </a:prstGeom>
        </p:spPr>
      </p:pic>
      <p:cxnSp>
        <p:nvCxnSpPr>
          <p:cNvPr id="6" name="Gerade Verbindung mit Pfeil 5"/>
          <p:cNvCxnSpPr>
            <a:stCxn id="10" idx="0"/>
          </p:cNvCxnSpPr>
          <p:nvPr/>
        </p:nvCxnSpPr>
        <p:spPr>
          <a:xfrm flipV="1">
            <a:off x="5406015" y="1691234"/>
            <a:ext cx="30081" cy="2255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feld 9"/>
          <p:cNvSpPr txBox="1"/>
          <p:nvPr/>
        </p:nvSpPr>
        <p:spPr>
          <a:xfrm>
            <a:off x="4860032" y="1916832"/>
            <a:ext cx="1091966" cy="369332"/>
          </a:xfrm>
          <a:prstGeom prst="rect">
            <a:avLst/>
          </a:prstGeom>
          <a:noFill/>
        </p:spPr>
        <p:txBody>
          <a:bodyPr wrap="none" rtlCol="0">
            <a:spAutoFit/>
          </a:bodyPr>
          <a:lstStyle/>
          <a:p>
            <a:r>
              <a:rPr lang="en-US" dirty="0" smtClean="0"/>
              <a:t>-21 kHz/K</a:t>
            </a:r>
            <a:endParaRPr lang="en-US" dirty="0"/>
          </a:p>
        </p:txBody>
      </p:sp>
      <p:cxnSp>
        <p:nvCxnSpPr>
          <p:cNvPr id="13" name="Gerade Verbindung mit Pfeil 12"/>
          <p:cNvCxnSpPr>
            <a:stCxn id="14" idx="1"/>
          </p:cNvCxnSpPr>
          <p:nvPr/>
        </p:nvCxnSpPr>
        <p:spPr>
          <a:xfrm flipH="1" flipV="1">
            <a:off x="6228184" y="1691234"/>
            <a:ext cx="504056" cy="4878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feld 13"/>
          <p:cNvSpPr txBox="1"/>
          <p:nvPr/>
        </p:nvSpPr>
        <p:spPr>
          <a:xfrm>
            <a:off x="6732240" y="1855876"/>
            <a:ext cx="1729897" cy="646331"/>
          </a:xfrm>
          <a:prstGeom prst="rect">
            <a:avLst/>
          </a:prstGeom>
          <a:noFill/>
        </p:spPr>
        <p:txBody>
          <a:bodyPr wrap="none" rtlCol="0">
            <a:spAutoFit/>
          </a:bodyPr>
          <a:lstStyle/>
          <a:p>
            <a:r>
              <a:rPr lang="en-US" dirty="0" smtClean="0"/>
              <a:t>Measurable!</a:t>
            </a:r>
          </a:p>
          <a:p>
            <a:r>
              <a:rPr lang="en-US" dirty="0" smtClean="0"/>
              <a:t>12000 for FLASH</a:t>
            </a:r>
            <a:endParaRPr lang="en-US" dirty="0"/>
          </a:p>
        </p:txBody>
      </p:sp>
      <p:cxnSp>
        <p:nvCxnSpPr>
          <p:cNvPr id="16" name="Gerade Verbindung mit Pfeil 15"/>
          <p:cNvCxnSpPr/>
          <p:nvPr/>
        </p:nvCxnSpPr>
        <p:spPr>
          <a:xfrm flipH="1">
            <a:off x="6876256" y="908720"/>
            <a:ext cx="216024" cy="144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7098449" y="692696"/>
            <a:ext cx="857927" cy="369332"/>
          </a:xfrm>
          <a:prstGeom prst="rect">
            <a:avLst/>
          </a:prstGeom>
          <a:noFill/>
        </p:spPr>
        <p:txBody>
          <a:bodyPr wrap="none" rtlCol="0">
            <a:spAutoFit/>
          </a:bodyPr>
          <a:lstStyle/>
          <a:p>
            <a:r>
              <a:rPr lang="en-US" dirty="0" smtClean="0"/>
              <a:t>1.3GHz</a:t>
            </a:r>
            <a:endParaRPr lang="en-US" dirty="0"/>
          </a:p>
        </p:txBody>
      </p:sp>
      <p:pic>
        <p:nvPicPr>
          <p:cNvPr id="18" name="Grafik 17"/>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055531" y="1550962"/>
            <a:ext cx="155448" cy="227076"/>
          </a:xfrm>
          <a:prstGeom prst="rect">
            <a:avLst/>
          </a:prstGeom>
        </p:spPr>
      </p:pic>
      <p:pic>
        <p:nvPicPr>
          <p:cNvPr id="5123" name="Picture 3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3357" y="1844824"/>
            <a:ext cx="2915419" cy="434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feld 18"/>
          <p:cNvSpPr txBox="1"/>
          <p:nvPr/>
        </p:nvSpPr>
        <p:spPr>
          <a:xfrm>
            <a:off x="653357" y="2217638"/>
            <a:ext cx="3054547" cy="923330"/>
          </a:xfrm>
          <a:prstGeom prst="rect">
            <a:avLst/>
          </a:prstGeom>
          <a:noFill/>
        </p:spPr>
        <p:txBody>
          <a:bodyPr wrap="square" rtlCol="0">
            <a:spAutoFit/>
          </a:bodyPr>
          <a:lstStyle/>
          <a:p>
            <a:r>
              <a:rPr lang="en-US" dirty="0" smtClean="0"/>
              <a:t>Phase difference cavity probe and forward signal within the RF pulse</a:t>
            </a:r>
            <a:endParaRPr lang="en-US" dirty="0"/>
          </a:p>
        </p:txBody>
      </p:sp>
      <p:pic>
        <p:nvPicPr>
          <p:cNvPr id="24" name="Grafik 23"/>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735795" y="3465679"/>
            <a:ext cx="1545263" cy="179345"/>
          </a:xfrm>
          <a:prstGeom prst="rect">
            <a:avLst/>
          </a:prstGeom>
        </p:spPr>
      </p:pic>
      <p:pic>
        <p:nvPicPr>
          <p:cNvPr id="28" name="Grafik 2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371373" y="4077072"/>
            <a:ext cx="2139963" cy="251199"/>
          </a:xfrm>
          <a:prstGeom prst="rect">
            <a:avLst/>
          </a:prstGeom>
        </p:spPr>
      </p:pic>
      <p:sp>
        <p:nvSpPr>
          <p:cNvPr id="5" name="Fußzeilenplatzhalter 4"/>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7" name="Foliennummernplatzhalter 6"/>
          <p:cNvSpPr>
            <a:spLocks noGrp="1"/>
          </p:cNvSpPr>
          <p:nvPr>
            <p:ph type="sldNum" sz="quarter" idx="4"/>
          </p:nvPr>
        </p:nvSpPr>
        <p:spPr/>
        <p:txBody>
          <a:bodyPr/>
          <a:lstStyle/>
          <a:p>
            <a:fld id="{BA9B540C-44DA-4F69-89C9-7C84606640D3}" type="slidenum">
              <a:rPr lang="en-US" smtClean="0"/>
              <a:pPr/>
              <a:t>60</a:t>
            </a:fld>
            <a:endParaRPr lang="en-US" dirty="0"/>
          </a:p>
        </p:txBody>
      </p:sp>
      <p:pic>
        <p:nvPicPr>
          <p:cNvPr id="2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752020" y="2672916"/>
            <a:ext cx="3980423" cy="353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79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427" y="977900"/>
            <a:ext cx="4730423" cy="364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a:t>Cascaded Control </a:t>
            </a:r>
            <a:r>
              <a:rPr lang="en-US" sz="2800" dirty="0" smtClean="0"/>
              <a:t>Scheme</a:t>
            </a:r>
            <a:r>
              <a:rPr lang="en-US" sz="2800" dirty="0" smtClean="0">
                <a:solidFill>
                  <a:srgbClr val="FFCC00"/>
                </a:solidFill>
              </a:rPr>
              <a:t>.</a:t>
            </a:r>
            <a:endParaRPr lang="en-US" sz="2800" noProof="0"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3766" y="975088"/>
            <a:ext cx="4113922" cy="493395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bwMode="auto">
          <a:xfrm>
            <a:off x="7198241" y="1307804"/>
            <a:ext cx="499731" cy="71238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8" name="Gerade Verbindung mit Pfeil 7"/>
          <p:cNvCxnSpPr>
            <a:stCxn id="5" idx="2"/>
          </p:cNvCxnSpPr>
          <p:nvPr/>
        </p:nvCxnSpPr>
        <p:spPr bwMode="auto">
          <a:xfrm flipH="1">
            <a:off x="4106174" y="1663995"/>
            <a:ext cx="3092067" cy="92721"/>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Ellipse 9"/>
          <p:cNvSpPr/>
          <p:nvPr/>
        </p:nvSpPr>
        <p:spPr bwMode="auto">
          <a:xfrm>
            <a:off x="5884443" y="2850188"/>
            <a:ext cx="410034" cy="400956"/>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11" name="Gerade Verbindung mit Pfeil 10"/>
          <p:cNvCxnSpPr>
            <a:stCxn id="10" idx="3"/>
          </p:cNvCxnSpPr>
          <p:nvPr/>
        </p:nvCxnSpPr>
        <p:spPr bwMode="auto">
          <a:xfrm flipH="1">
            <a:off x="4028536" y="3192425"/>
            <a:ext cx="1915955" cy="1819522"/>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Ellipse 14"/>
          <p:cNvSpPr/>
          <p:nvPr/>
        </p:nvSpPr>
        <p:spPr bwMode="auto">
          <a:xfrm>
            <a:off x="5383464" y="2849524"/>
            <a:ext cx="426547" cy="408240"/>
          </a:xfrm>
          <a:prstGeom prst="ellipse">
            <a:avLst/>
          </a:prstGeom>
          <a:noFill/>
          <a:ln w="38100"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cxnSp>
        <p:nvCxnSpPr>
          <p:cNvPr id="16" name="Gerade Verbindung mit Pfeil 15"/>
          <p:cNvCxnSpPr>
            <a:stCxn id="15" idx="3"/>
          </p:cNvCxnSpPr>
          <p:nvPr/>
        </p:nvCxnSpPr>
        <p:spPr bwMode="auto">
          <a:xfrm flipH="1">
            <a:off x="4028536" y="3197979"/>
            <a:ext cx="1417394" cy="433742"/>
          </a:xfrm>
          <a:prstGeom prst="straightConnector1">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a:off x="4459220" y="761847"/>
            <a:ext cx="3751928" cy="369332"/>
          </a:xfrm>
          <a:prstGeom prst="rect">
            <a:avLst/>
          </a:prstGeom>
          <a:noFill/>
        </p:spPr>
        <p:txBody>
          <a:bodyPr wrap="square" rtlCol="0">
            <a:spAutoFit/>
          </a:bodyPr>
          <a:lstStyle/>
          <a:p>
            <a:r>
              <a:rPr lang="en-US" sz="1800" b="1" dirty="0" smtClean="0">
                <a:solidFill>
                  <a:srgbClr val="F28E00"/>
                </a:solidFill>
              </a:rPr>
              <a:t>Idea: Usage of LLRF Signals</a:t>
            </a:r>
            <a:endParaRPr lang="en-US" sz="1800" b="1" dirty="0" smtClean="0">
              <a:solidFill>
                <a:srgbClr val="F28E00"/>
              </a:solidFill>
              <a:sym typeface="Wingdings" panose="05000000000000000000" pitchFamily="2" charset="2"/>
            </a:endParaRPr>
          </a:p>
        </p:txBody>
      </p:sp>
      <p:sp>
        <p:nvSpPr>
          <p:cNvPr id="12" name="Inhaltsplatzhalter 2"/>
          <p:cNvSpPr>
            <a:spLocks noGrp="1"/>
          </p:cNvSpPr>
          <p:nvPr>
            <p:ph idx="1"/>
          </p:nvPr>
        </p:nvSpPr>
        <p:spPr>
          <a:xfrm>
            <a:off x="4459288" y="4624499"/>
            <a:ext cx="4589461" cy="1541720"/>
          </a:xfrm>
        </p:spPr>
        <p:txBody>
          <a:bodyPr/>
          <a:lstStyle/>
          <a:p>
            <a:r>
              <a:rPr lang="en-US" sz="1600" noProof="0" dirty="0" smtClean="0"/>
              <a:t>Delayed T</a:t>
            </a:r>
            <a:r>
              <a:rPr lang="en-US" sz="1600" baseline="-25000" noProof="0" dirty="0" smtClean="0"/>
              <a:t>IRIS</a:t>
            </a:r>
            <a:r>
              <a:rPr lang="en-US" sz="1600" noProof="0" dirty="0" smtClean="0"/>
              <a:t> (9s) and T</a:t>
            </a:r>
            <a:r>
              <a:rPr lang="en-US" sz="1600" baseline="-25000" noProof="0" dirty="0" smtClean="0"/>
              <a:t>IN </a:t>
            </a:r>
            <a:r>
              <a:rPr lang="en-US" sz="1600" noProof="0" dirty="0" smtClean="0"/>
              <a:t>(5s) information</a:t>
            </a:r>
            <a:endParaRPr lang="en-US" sz="1600" dirty="0" smtClean="0"/>
          </a:p>
          <a:p>
            <a:pPr lvl="1"/>
            <a:r>
              <a:rPr lang="en-US" sz="1200" dirty="0" smtClean="0"/>
              <a:t>Transition from cavity body to sensor</a:t>
            </a:r>
          </a:p>
          <a:p>
            <a:pPr lvl="1"/>
            <a:r>
              <a:rPr lang="en-US" sz="1200" dirty="0" smtClean="0"/>
              <a:t>Low pass behavior of temp. sensor</a:t>
            </a:r>
            <a:endParaRPr lang="en-US" sz="1200" dirty="0"/>
          </a:p>
          <a:p>
            <a:endParaRPr lang="en-US" sz="1600" noProof="0" dirty="0" smtClean="0"/>
          </a:p>
        </p:txBody>
      </p:sp>
      <p:sp>
        <p:nvSpPr>
          <p:cNvPr id="17" name="Textfeld 16"/>
          <p:cNvSpPr txBox="1"/>
          <p:nvPr/>
        </p:nvSpPr>
        <p:spPr>
          <a:xfrm>
            <a:off x="1015376" y="5917664"/>
            <a:ext cx="2728183" cy="584775"/>
          </a:xfrm>
          <a:prstGeom prst="rect">
            <a:avLst/>
          </a:prstGeom>
          <a:noFill/>
        </p:spPr>
        <p:txBody>
          <a:bodyPr wrap="none" rtlCol="0">
            <a:spAutoFit/>
          </a:bodyPr>
          <a:lstStyle/>
          <a:p>
            <a:pPr algn="ctr"/>
            <a:r>
              <a:rPr lang="en-US" b="1" dirty="0" smtClean="0">
                <a:solidFill>
                  <a:srgbClr val="F28E00"/>
                </a:solidFill>
              </a:rPr>
              <a:t>FLASH RF GUN data </a:t>
            </a:r>
          </a:p>
          <a:p>
            <a:pPr algn="ctr"/>
            <a:r>
              <a:rPr lang="en-US" b="1" dirty="0" smtClean="0">
                <a:solidFill>
                  <a:srgbClr val="F28E00"/>
                </a:solidFill>
              </a:rPr>
              <a:t>Temp. sensor (12 bit ADC)</a:t>
            </a:r>
            <a:endParaRPr lang="en-US" b="1" dirty="0">
              <a:solidFill>
                <a:srgbClr val="F28E00"/>
              </a:solidFill>
            </a:endParaRPr>
          </a:p>
        </p:txBody>
      </p:sp>
    </p:spTree>
    <p:extLst>
      <p:ext uri="{BB962C8B-B14F-4D97-AF65-F5344CB8AC3E}">
        <p14:creationId xmlns:p14="http://schemas.microsoft.com/office/powerpoint/2010/main" val="13923202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Cascaded Control </a:t>
            </a:r>
            <a:r>
              <a:rPr lang="en-US" sz="2800" dirty="0" smtClean="0"/>
              <a:t>Scheme – Result @ FLASH</a:t>
            </a:r>
            <a:r>
              <a:rPr lang="en-US" sz="2800" dirty="0" smtClean="0">
                <a:solidFill>
                  <a:srgbClr val="FFCC00"/>
                </a:solidFill>
              </a:rPr>
              <a:t>.</a:t>
            </a:r>
            <a:endParaRPr lang="en-US" sz="2800" noProof="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5916" y="944724"/>
            <a:ext cx="5153951" cy="51324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p:nvSpPr>
        <p:spPr>
          <a:xfrm>
            <a:off x="3880531" y="822194"/>
            <a:ext cx="6200081" cy="338554"/>
          </a:xfrm>
          <a:prstGeom prst="rect">
            <a:avLst/>
          </a:prstGeom>
          <a:noFill/>
        </p:spPr>
        <p:txBody>
          <a:bodyPr wrap="square" rtlCol="0">
            <a:spAutoFit/>
          </a:bodyPr>
          <a:lstStyle/>
          <a:p>
            <a:r>
              <a:rPr lang="en-US" b="1" i="1" dirty="0" smtClean="0">
                <a:solidFill>
                  <a:srgbClr val="00A5EB"/>
                </a:solidFill>
              </a:rPr>
              <a:t>Blue: single pulse, Red: mean 100 pulses (10s@10Hz)</a:t>
            </a:r>
            <a:endParaRPr lang="en-US" b="1" i="1" dirty="0">
              <a:solidFill>
                <a:srgbClr val="00A5EB"/>
              </a:solidFill>
            </a:endParaRPr>
          </a:p>
        </p:txBody>
      </p:sp>
      <p:sp>
        <p:nvSpPr>
          <p:cNvPr id="3" name="Fußzeilenplatzhalter 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62</a:t>
            </a:fld>
            <a:endParaRPr lang="en-US" dirty="0"/>
          </a:p>
        </p:txBody>
      </p:sp>
      <p:sp>
        <p:nvSpPr>
          <p:cNvPr id="12" name="Inhaltsplatzhalter 2"/>
          <p:cNvSpPr txBox="1">
            <a:spLocks/>
          </p:cNvSpPr>
          <p:nvPr/>
        </p:nvSpPr>
        <p:spPr bwMode="auto">
          <a:xfrm>
            <a:off x="145111" y="878094"/>
            <a:ext cx="3850825" cy="171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r>
              <a:rPr lang="en-US" sz="1800" kern="0" dirty="0" smtClean="0"/>
              <a:t>Disturbance rejection from water circuit</a:t>
            </a:r>
          </a:p>
          <a:p>
            <a:r>
              <a:rPr lang="en-US" sz="1800" kern="0" dirty="0" smtClean="0"/>
              <a:t>Use pulse length variation to heat/cool gun body within pre-defined limits </a:t>
            </a:r>
          </a:p>
          <a:p>
            <a:endParaRPr lang="en-US" sz="1800" kern="0" dirty="0" smtClean="0"/>
          </a:p>
          <a:p>
            <a:endParaRPr lang="en-US" sz="1800" kern="0" dirty="0" smtClean="0"/>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4065" y="2589870"/>
            <a:ext cx="3207815" cy="3575434"/>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5160951" y="5975992"/>
            <a:ext cx="2463880" cy="369332"/>
          </a:xfrm>
          <a:prstGeom prst="rect">
            <a:avLst/>
          </a:prstGeom>
        </p:spPr>
        <p:txBody>
          <a:bodyPr wrap="none">
            <a:spAutoFit/>
          </a:bodyPr>
          <a:lstStyle/>
          <a:p>
            <a:pPr algn="ctr"/>
            <a:r>
              <a:rPr lang="en-US" b="1" dirty="0">
                <a:solidFill>
                  <a:srgbClr val="FF0000"/>
                </a:solidFill>
              </a:rPr>
              <a:t>Factor &gt; 3 improvement</a:t>
            </a:r>
            <a:endParaRPr lang="en-US" b="1" dirty="0">
              <a:solidFill>
                <a:srgbClr val="FF0000"/>
              </a:solidFill>
            </a:endParaRPr>
          </a:p>
        </p:txBody>
      </p:sp>
    </p:spTree>
    <p:extLst>
      <p:ext uri="{BB962C8B-B14F-4D97-AF65-F5344CB8AC3E}">
        <p14:creationId xmlns:p14="http://schemas.microsoft.com/office/powerpoint/2010/main" val="21857901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5. Examples</a:t>
            </a:r>
            <a:endParaRPr lang="en-US" sz="2800" dirty="0"/>
          </a:p>
        </p:txBody>
      </p:sp>
      <p:sp>
        <p:nvSpPr>
          <p:cNvPr id="3" name="Inhaltsplatzhalter 2"/>
          <p:cNvSpPr>
            <a:spLocks noGrp="1"/>
          </p:cNvSpPr>
          <p:nvPr>
            <p:ph idx="1"/>
          </p:nvPr>
        </p:nvSpPr>
        <p:spPr/>
        <p:txBody>
          <a:bodyPr/>
          <a:lstStyle/>
          <a:p>
            <a:r>
              <a:rPr lang="en-US" dirty="0" smtClean="0"/>
              <a:t>RF field feedback loop </a:t>
            </a:r>
            <a:endParaRPr lang="en-US" dirty="0" smtClean="0"/>
          </a:p>
          <a:p>
            <a:pPr lvl="1"/>
            <a:r>
              <a:rPr lang="en-US" dirty="0" smtClean="0"/>
              <a:t>SRF accelerating module</a:t>
            </a:r>
          </a:p>
          <a:p>
            <a:pPr lvl="1"/>
            <a:r>
              <a:rPr lang="en-US" dirty="0"/>
              <a:t>Difference SRF and NRF </a:t>
            </a:r>
            <a:r>
              <a:rPr lang="en-US" dirty="0" smtClean="0"/>
              <a:t>regulation</a:t>
            </a:r>
          </a:p>
          <a:p>
            <a:pPr lvl="1"/>
            <a:r>
              <a:rPr lang="en-US" dirty="0" smtClean="0"/>
              <a:t>NRF accelerating module</a:t>
            </a:r>
            <a:endParaRPr lang="en-US" dirty="0" smtClean="0"/>
          </a:p>
          <a:p>
            <a:r>
              <a:rPr lang="en-US" b="1" dirty="0" err="1" smtClean="0"/>
              <a:t>Microphonics</a:t>
            </a:r>
            <a:r>
              <a:rPr lang="en-US" b="1" dirty="0" smtClean="0"/>
              <a:t> </a:t>
            </a:r>
            <a:r>
              <a:rPr lang="en-US" b="1" dirty="0" smtClean="0"/>
              <a:t>suppression</a:t>
            </a:r>
          </a:p>
          <a:p>
            <a:pPr lvl="1"/>
            <a:r>
              <a:rPr lang="en-US" dirty="0" smtClean="0"/>
              <a:t>Disturbance like water temperature variation for NRF cavities</a:t>
            </a:r>
            <a:endParaRPr lang="en-US" dirty="0" smtClean="0"/>
          </a:p>
          <a:p>
            <a:r>
              <a:rPr lang="en-US" dirty="0"/>
              <a:t>Disturbance rejection </a:t>
            </a:r>
          </a:p>
          <a:p>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63</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8374836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err="1" smtClean="0"/>
              <a:t>Microphonics</a:t>
            </a:r>
            <a:r>
              <a:rPr lang="en-US" sz="2800" dirty="0" smtClean="0"/>
              <a:t> and its Suppression</a:t>
            </a:r>
            <a:endParaRPr lang="en-US" sz="2800" dirty="0"/>
          </a:p>
        </p:txBody>
      </p:sp>
      <p:sp>
        <p:nvSpPr>
          <p:cNvPr id="4" name="Content Placeholder 2"/>
          <p:cNvSpPr txBox="1">
            <a:spLocks/>
          </p:cNvSpPr>
          <p:nvPr/>
        </p:nvSpPr>
        <p:spPr>
          <a:xfrm>
            <a:off x="534390" y="4258666"/>
            <a:ext cx="4901706" cy="20530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From pulsed mode to CW: smaller cavity bandwidth (Q</a:t>
            </a:r>
            <a:r>
              <a:rPr lang="en-US" sz="1800" baseline="-25000" dirty="0" smtClean="0"/>
              <a:t>L</a:t>
            </a:r>
            <a:r>
              <a:rPr lang="en-US" sz="1800" dirty="0" smtClean="0"/>
              <a:t>… 10</a:t>
            </a:r>
            <a:r>
              <a:rPr lang="en-US" sz="1800" baseline="30000" dirty="0" smtClean="0"/>
              <a:t>7</a:t>
            </a:r>
            <a:r>
              <a:rPr lang="en-US" sz="1800" dirty="0" smtClean="0"/>
              <a:t>)</a:t>
            </a:r>
          </a:p>
          <a:p>
            <a:r>
              <a:rPr lang="en-US" sz="1800" dirty="0" err="1" smtClean="0"/>
              <a:t>Microphonics</a:t>
            </a:r>
            <a:r>
              <a:rPr lang="en-US" sz="1800" dirty="0" smtClean="0"/>
              <a:t> dominate system performance</a:t>
            </a:r>
          </a:p>
          <a:p>
            <a:r>
              <a:rPr lang="en-US" sz="1800" dirty="0" smtClean="0"/>
              <a:t>Harmonic and stochastic </a:t>
            </a:r>
            <a:r>
              <a:rPr lang="en-US" sz="1800" dirty="0" err="1" smtClean="0"/>
              <a:t>microphonics</a:t>
            </a:r>
            <a:endParaRPr lang="en-US" sz="1800" dirty="0" smtClean="0"/>
          </a:p>
          <a:p>
            <a:pPr lvl="1"/>
            <a:r>
              <a:rPr lang="en-US" sz="1400" dirty="0" smtClean="0"/>
              <a:t>Distribution along cavities or modules (phase advance)</a:t>
            </a:r>
          </a:p>
          <a:p>
            <a:pPr lvl="1"/>
            <a:r>
              <a:rPr lang="en-US" sz="1400" dirty="0" smtClean="0"/>
              <a:t>Mechanical response on the individual cavities</a:t>
            </a:r>
          </a:p>
          <a:p>
            <a:endParaRPr lang="en-US" sz="1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9" y="746516"/>
            <a:ext cx="4474027" cy="341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win.desy.de\home\chris\My Documents\Bilder\microphonics_allr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32" t="12951" r="2752" b="4630"/>
          <a:stretch/>
        </p:blipFill>
        <p:spPr bwMode="auto">
          <a:xfrm rot="5400000">
            <a:off x="5692848" y="940000"/>
            <a:ext cx="2484274" cy="3717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in.desy.de\home\chris\My Documents\Bilder\2011-07-27T16 31 1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2602" y="4156881"/>
            <a:ext cx="3267513" cy="1956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5448271" y="759753"/>
            <a:ext cx="3535070" cy="830997"/>
          </a:xfrm>
          <a:prstGeom prst="rect">
            <a:avLst/>
          </a:prstGeom>
          <a:noFill/>
        </p:spPr>
        <p:txBody>
          <a:bodyPr wrap="none" rtlCol="0">
            <a:spAutoFit/>
          </a:bodyPr>
          <a:lstStyle/>
          <a:p>
            <a:r>
              <a:rPr lang="en-US" sz="1600" b="1" dirty="0" smtClean="0"/>
              <a:t>Measurement @ FLASH </a:t>
            </a:r>
            <a:r>
              <a:rPr lang="en-US" sz="1600" dirty="0"/>
              <a:t>(Q</a:t>
            </a:r>
            <a:r>
              <a:rPr lang="en-US" sz="1600" baseline="-25000" dirty="0"/>
              <a:t>L</a:t>
            </a:r>
            <a:r>
              <a:rPr lang="en-US" sz="1600" dirty="0"/>
              <a:t>… </a:t>
            </a:r>
            <a:r>
              <a:rPr lang="en-US" sz="1600" dirty="0" smtClean="0"/>
              <a:t>3</a:t>
            </a:r>
            <a:r>
              <a:rPr lang="en-US" sz="1600" dirty="0" smtClean="0">
                <a:latin typeface="Cambria Math"/>
                <a:ea typeface="Cambria Math"/>
              </a:rPr>
              <a:t>⋅</a:t>
            </a:r>
            <a:r>
              <a:rPr lang="en-US" sz="1600" dirty="0" smtClean="0"/>
              <a:t>10</a:t>
            </a:r>
            <a:r>
              <a:rPr lang="en-US" sz="1600" baseline="30000" dirty="0" smtClean="0"/>
              <a:t>6</a:t>
            </a:r>
            <a:r>
              <a:rPr lang="en-US" sz="1600" dirty="0" smtClean="0"/>
              <a:t>)</a:t>
            </a:r>
            <a:endParaRPr lang="en-US" sz="1600" b="1" dirty="0" smtClean="0"/>
          </a:p>
          <a:p>
            <a:r>
              <a:rPr lang="en-US" sz="1600" dirty="0" smtClean="0">
                <a:sym typeface="Wingdings" panose="05000000000000000000" pitchFamily="2" charset="2"/>
              </a:rPr>
              <a:t> </a:t>
            </a:r>
            <a:r>
              <a:rPr lang="en-US" sz="1600" dirty="0" smtClean="0"/>
              <a:t>RF field control is active</a:t>
            </a:r>
          </a:p>
          <a:p>
            <a:r>
              <a:rPr lang="en-US" sz="1600" dirty="0" smtClean="0">
                <a:sym typeface="Wingdings" panose="05000000000000000000" pitchFamily="2" charset="2"/>
              </a:rPr>
              <a:t> Large variations in amplitude stability</a:t>
            </a:r>
            <a:endParaRPr lang="en-US" sz="1600" dirty="0"/>
          </a:p>
        </p:txBody>
      </p:sp>
      <p:sp>
        <p:nvSpPr>
          <p:cNvPr id="11" name="Foliennummernplatzhalter 10"/>
          <p:cNvSpPr>
            <a:spLocks noGrp="1"/>
          </p:cNvSpPr>
          <p:nvPr>
            <p:ph type="sldNum" sz="quarter" idx="4"/>
          </p:nvPr>
        </p:nvSpPr>
        <p:spPr/>
        <p:txBody>
          <a:bodyPr/>
          <a:lstStyle/>
          <a:p>
            <a:fld id="{BA9B540C-44DA-4F69-89C9-7C84606640D3}" type="slidenum">
              <a:rPr lang="en-US" smtClean="0"/>
              <a:pPr/>
              <a:t>64</a:t>
            </a:fld>
            <a:endParaRPr lang="en-US" dirty="0"/>
          </a:p>
        </p:txBody>
      </p:sp>
      <p:sp>
        <p:nvSpPr>
          <p:cNvPr id="13" name="Fußzeilenplatzhalter 1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8" name="Textfeld 7"/>
          <p:cNvSpPr txBox="1"/>
          <p:nvPr/>
        </p:nvSpPr>
        <p:spPr>
          <a:xfrm>
            <a:off x="5472602" y="6113356"/>
            <a:ext cx="3267513" cy="584775"/>
          </a:xfrm>
          <a:prstGeom prst="rect">
            <a:avLst/>
          </a:prstGeom>
          <a:solidFill>
            <a:schemeClr val="bg1"/>
          </a:solidFill>
        </p:spPr>
        <p:txBody>
          <a:bodyPr wrap="square" rtlCol="0">
            <a:spAutoFit/>
          </a:bodyPr>
          <a:lstStyle/>
          <a:p>
            <a:r>
              <a:rPr lang="en-US" sz="1600" dirty="0" smtClean="0"/>
              <a:t>… due to compacting machine @ XFEL injector (distance ~ 400m)</a:t>
            </a:r>
            <a:endParaRPr lang="en-US" sz="1600" dirty="0"/>
          </a:p>
        </p:txBody>
      </p:sp>
    </p:spTree>
    <p:extLst>
      <p:ext uri="{BB962C8B-B14F-4D97-AF65-F5344CB8AC3E}">
        <p14:creationId xmlns:p14="http://schemas.microsoft.com/office/powerpoint/2010/main" val="3914386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32" y="1124744"/>
            <a:ext cx="4932548" cy="319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smtClean="0"/>
              <a:t>Example: </a:t>
            </a:r>
            <a:r>
              <a:rPr lang="en-US" sz="2800" dirty="0" err="1" smtClean="0"/>
              <a:t>Microphonics</a:t>
            </a:r>
            <a:r>
              <a:rPr lang="en-US" sz="2800" dirty="0" smtClean="0"/>
              <a:t> Suppression</a:t>
            </a:r>
            <a:endParaRPr lang="en-US" sz="2800"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65534" y="3180977"/>
            <a:ext cx="3254938" cy="258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bwMode="auto">
          <a:xfrm>
            <a:off x="5400092" y="728700"/>
            <a:ext cx="3743908" cy="233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39552" y="764704"/>
            <a:ext cx="4370620" cy="461665"/>
          </a:xfrm>
          <a:prstGeom prst="rect">
            <a:avLst/>
          </a:prstGeom>
          <a:noFill/>
        </p:spPr>
        <p:txBody>
          <a:bodyPr wrap="none" rtlCol="0">
            <a:spAutoFit/>
          </a:bodyPr>
          <a:lstStyle/>
          <a:p>
            <a:r>
              <a:rPr lang="en-US" sz="1200" dirty="0" smtClean="0"/>
              <a:t>A. Neumann, </a:t>
            </a:r>
            <a:r>
              <a:rPr lang="en-US" sz="1200" i="1" dirty="0" smtClean="0"/>
              <a:t>Compensating </a:t>
            </a:r>
            <a:r>
              <a:rPr lang="en-US" sz="1200" i="1" dirty="0" err="1"/>
              <a:t>Microphonics</a:t>
            </a:r>
            <a:r>
              <a:rPr lang="en-US" sz="1200" i="1" dirty="0"/>
              <a:t> in SRF Cavities to Ensure</a:t>
            </a:r>
          </a:p>
          <a:p>
            <a:r>
              <a:rPr lang="en-US" sz="1200" i="1" dirty="0"/>
              <a:t>Beam Stability for Future </a:t>
            </a:r>
            <a:r>
              <a:rPr lang="en-US" sz="1200" i="1" dirty="0" smtClean="0"/>
              <a:t>Free-Electron-Lasers, PhD thesis, 2008</a:t>
            </a:r>
            <a:endParaRPr lang="en-US" sz="1200" i="1" dirty="0"/>
          </a:p>
        </p:txBody>
      </p:sp>
      <p:pic>
        <p:nvPicPr>
          <p:cNvPr id="10246"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6834" y="4509120"/>
            <a:ext cx="5249262" cy="72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59532" y="4941168"/>
            <a:ext cx="2275443" cy="64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735795" y="5867393"/>
            <a:ext cx="3336185" cy="66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23354" y="5874342"/>
            <a:ext cx="1428366" cy="59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5661248"/>
            <a:ext cx="993349" cy="338554"/>
          </a:xfrm>
          <a:prstGeom prst="rect">
            <a:avLst/>
          </a:prstGeom>
          <a:noFill/>
        </p:spPr>
        <p:txBody>
          <a:bodyPr wrap="none" rtlCol="0">
            <a:spAutoFit/>
          </a:bodyPr>
          <a:lstStyle/>
          <a:p>
            <a:r>
              <a:rPr lang="en-US" sz="1600" dirty="0" smtClean="0"/>
              <a:t>Low pass:</a:t>
            </a:r>
            <a:endParaRPr lang="en-US" sz="1600" dirty="0"/>
          </a:p>
        </p:txBody>
      </p:sp>
      <p:sp>
        <p:nvSpPr>
          <p:cNvPr id="14" name="Textfeld 13"/>
          <p:cNvSpPr txBox="1"/>
          <p:nvPr/>
        </p:nvSpPr>
        <p:spPr>
          <a:xfrm>
            <a:off x="2663788" y="5625244"/>
            <a:ext cx="1215526" cy="338554"/>
          </a:xfrm>
          <a:prstGeom prst="rect">
            <a:avLst/>
          </a:prstGeom>
          <a:noFill/>
        </p:spPr>
        <p:txBody>
          <a:bodyPr wrap="none" rtlCol="0">
            <a:spAutoFit/>
          </a:bodyPr>
          <a:lstStyle/>
          <a:p>
            <a:r>
              <a:rPr lang="en-US" sz="1600" dirty="0" smtClean="0"/>
              <a:t>Total model:</a:t>
            </a:r>
            <a:endParaRPr lang="en-US" sz="1600" dirty="0"/>
          </a:p>
        </p:txBody>
      </p:sp>
      <p:sp>
        <p:nvSpPr>
          <p:cNvPr id="15" name="Textfeld 14"/>
          <p:cNvSpPr txBox="1"/>
          <p:nvPr/>
        </p:nvSpPr>
        <p:spPr>
          <a:xfrm>
            <a:off x="323528" y="4278578"/>
            <a:ext cx="1659429" cy="338554"/>
          </a:xfrm>
          <a:prstGeom prst="rect">
            <a:avLst/>
          </a:prstGeom>
          <a:noFill/>
        </p:spPr>
        <p:txBody>
          <a:bodyPr wrap="none" rtlCol="0">
            <a:spAutoFit/>
          </a:bodyPr>
          <a:lstStyle/>
          <a:p>
            <a:r>
              <a:rPr lang="en-US" sz="1600" dirty="0" smtClean="0"/>
              <a:t>Individual modes:</a:t>
            </a:r>
            <a:endParaRPr lang="en-US" sz="1600" dirty="0"/>
          </a:p>
        </p:txBody>
      </p:sp>
      <p:sp>
        <p:nvSpPr>
          <p:cNvPr id="7" name="Foliennummernplatzhalter 6"/>
          <p:cNvSpPr>
            <a:spLocks noGrp="1"/>
          </p:cNvSpPr>
          <p:nvPr>
            <p:ph type="sldNum" sz="quarter" idx="4"/>
          </p:nvPr>
        </p:nvSpPr>
        <p:spPr/>
        <p:txBody>
          <a:bodyPr/>
          <a:lstStyle/>
          <a:p>
            <a:fld id="{BA9B540C-44DA-4F69-89C9-7C84606640D3}" type="slidenum">
              <a:rPr lang="en-US" smtClean="0"/>
              <a:pPr/>
              <a:t>65</a:t>
            </a:fld>
            <a:endParaRPr lang="en-US" dirty="0"/>
          </a:p>
        </p:txBody>
      </p:sp>
      <p:sp>
        <p:nvSpPr>
          <p:cNvPr id="9" name="Fußzeilenplatzhalter 8"/>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6189370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Example: </a:t>
            </a:r>
            <a:r>
              <a:rPr lang="en-US" sz="2800" dirty="0" err="1"/>
              <a:t>Microphonics</a:t>
            </a:r>
            <a:r>
              <a:rPr lang="en-US" sz="2800" dirty="0"/>
              <a:t> </a:t>
            </a:r>
            <a:r>
              <a:rPr lang="en-US" sz="2800" dirty="0" smtClean="0"/>
              <a:t>Suppression</a:t>
            </a:r>
            <a:endParaRPr lang="en-US" sz="2800" dirty="0"/>
          </a:p>
        </p:txBody>
      </p:sp>
      <p:sp>
        <p:nvSpPr>
          <p:cNvPr id="3" name="Inhaltsplatzhalter 2"/>
          <p:cNvSpPr>
            <a:spLocks noGrp="1"/>
          </p:cNvSpPr>
          <p:nvPr>
            <p:ph idx="1"/>
          </p:nvPr>
        </p:nvSpPr>
        <p:spPr/>
        <p:txBody>
          <a:bodyPr>
            <a:normAutofit/>
          </a:bodyPr>
          <a:lstStyle/>
          <a:p>
            <a:r>
              <a:rPr lang="en-US" sz="2000" dirty="0" smtClean="0"/>
              <a:t>Feedback (LP + PI)</a:t>
            </a:r>
          </a:p>
          <a:p>
            <a:r>
              <a:rPr lang="en-US" sz="2000" dirty="0" smtClean="0"/>
              <a:t>Adaptive Feedforward </a:t>
            </a:r>
            <a:endParaRPr lang="en-US" sz="2000" dirty="0"/>
          </a:p>
        </p:txBody>
      </p:sp>
      <p:pic>
        <p:nvPicPr>
          <p:cNvPr id="4"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51920" y="692695"/>
            <a:ext cx="4753976" cy="342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222735" y="4257092"/>
            <a:ext cx="2012346" cy="923330"/>
          </a:xfrm>
          <a:prstGeom prst="rect">
            <a:avLst/>
          </a:prstGeom>
          <a:noFill/>
        </p:spPr>
        <p:txBody>
          <a:bodyPr wrap="none" rtlCol="0">
            <a:spAutoFit/>
          </a:bodyPr>
          <a:lstStyle/>
          <a:p>
            <a:r>
              <a:rPr lang="en-US" dirty="0" smtClean="0"/>
              <a:t>Blue: open loop</a:t>
            </a:r>
          </a:p>
          <a:p>
            <a:r>
              <a:rPr lang="en-US" dirty="0" smtClean="0"/>
              <a:t>Red: PI control</a:t>
            </a:r>
          </a:p>
          <a:p>
            <a:r>
              <a:rPr lang="en-US" dirty="0" smtClean="0"/>
              <a:t>Black: FF+PI control</a:t>
            </a:r>
            <a:endParaRPr lang="en-US" dirty="0"/>
          </a:p>
        </p:txBody>
      </p:sp>
      <p:sp>
        <p:nvSpPr>
          <p:cNvPr id="9" name="Foliennummernplatzhalter 8"/>
          <p:cNvSpPr>
            <a:spLocks noGrp="1"/>
          </p:cNvSpPr>
          <p:nvPr>
            <p:ph type="sldNum" sz="quarter" idx="4"/>
          </p:nvPr>
        </p:nvSpPr>
        <p:spPr/>
        <p:txBody>
          <a:bodyPr/>
          <a:lstStyle/>
          <a:p>
            <a:fld id="{BA9B540C-44DA-4F69-89C9-7C84606640D3}" type="slidenum">
              <a:rPr lang="en-US" smtClean="0"/>
              <a:pPr/>
              <a:t>66</a:t>
            </a:fld>
            <a:endParaRPr lang="en-US" dirty="0"/>
          </a:p>
        </p:txBody>
      </p:sp>
      <p:sp>
        <p:nvSpPr>
          <p:cNvPr id="11" name="Fußzeilenplatzhalter 10"/>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520" y="4113077"/>
            <a:ext cx="5040560"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665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Passive </a:t>
            </a:r>
            <a:r>
              <a:rPr lang="de-DE" sz="2800" dirty="0" smtClean="0"/>
              <a:t>&amp; </a:t>
            </a:r>
            <a:r>
              <a:rPr lang="de-DE" sz="2800" dirty="0" err="1" smtClean="0"/>
              <a:t>Active</a:t>
            </a:r>
            <a:r>
              <a:rPr lang="de-DE" sz="2800" dirty="0" smtClean="0"/>
              <a:t> </a:t>
            </a:r>
            <a:r>
              <a:rPr lang="de-DE" sz="2800" dirty="0" err="1" smtClean="0"/>
              <a:t>Microphonics</a:t>
            </a:r>
            <a:r>
              <a:rPr lang="de-DE" sz="2800" dirty="0" smtClean="0"/>
              <a:t> </a:t>
            </a:r>
            <a:r>
              <a:rPr lang="de-DE" sz="2800" dirty="0" err="1" smtClean="0"/>
              <a:t>Reduction</a:t>
            </a:r>
            <a:endParaRPr lang="en-US" sz="2800" dirty="0"/>
          </a:p>
        </p:txBody>
      </p:sp>
      <p:sp>
        <p:nvSpPr>
          <p:cNvPr id="3" name="Inhaltsplatzhalter 2"/>
          <p:cNvSpPr>
            <a:spLocks noGrp="1"/>
          </p:cNvSpPr>
          <p:nvPr>
            <p:ph idx="1"/>
          </p:nvPr>
        </p:nvSpPr>
        <p:spPr>
          <a:xfrm>
            <a:off x="457200" y="764704"/>
            <a:ext cx="5266928" cy="5361459"/>
          </a:xfrm>
        </p:spPr>
        <p:txBody>
          <a:bodyPr>
            <a:normAutofit/>
          </a:bodyPr>
          <a:lstStyle/>
          <a:p>
            <a:r>
              <a:rPr lang="en-US" sz="2000" dirty="0" smtClean="0"/>
              <a:t>Measurement at CMTB - DESY</a:t>
            </a:r>
          </a:p>
          <a:p>
            <a:r>
              <a:rPr lang="en-US" sz="2000" dirty="0" smtClean="0"/>
              <a:t>Try to decouple cavities from external noise sources</a:t>
            </a:r>
          </a:p>
          <a:p>
            <a:r>
              <a:rPr lang="en-US" sz="2000" dirty="0" err="1" smtClean="0"/>
              <a:t>Microphonics</a:t>
            </a:r>
            <a:r>
              <a:rPr lang="en-US" sz="2000" dirty="0" smtClean="0"/>
              <a:t> reduced </a:t>
            </a:r>
            <a:r>
              <a:rPr lang="en-US" sz="2000" dirty="0"/>
              <a:t>using </a:t>
            </a:r>
            <a:r>
              <a:rPr lang="en-US" sz="2000" dirty="0" smtClean="0"/>
              <a:t>anti vibration mat for vacuum pump</a:t>
            </a:r>
            <a:endParaRPr lang="en-US" sz="2000" dirty="0"/>
          </a:p>
        </p:txBody>
      </p:sp>
      <p:pic>
        <p:nvPicPr>
          <p:cNvPr id="4" name="Picture 5"/>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976156" y="872716"/>
            <a:ext cx="2768324" cy="254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210009" y="631721"/>
            <a:ext cx="1713931" cy="261610"/>
          </a:xfrm>
          <a:prstGeom prst="rect">
            <a:avLst/>
          </a:prstGeom>
          <a:noFill/>
        </p:spPr>
        <p:txBody>
          <a:bodyPr wrap="none" rtlCol="0">
            <a:spAutoFit/>
          </a:bodyPr>
          <a:lstStyle/>
          <a:p>
            <a:r>
              <a:rPr lang="en-US" sz="1100" dirty="0">
                <a:solidFill>
                  <a:schemeClr val="tx1">
                    <a:lumMod val="50000"/>
                    <a:lumOff val="50000"/>
                  </a:schemeClr>
                </a:solidFill>
              </a:rPr>
              <a:t>Courtesy of: </a:t>
            </a:r>
            <a:r>
              <a:rPr lang="en-US" sz="1100" dirty="0" smtClean="0">
                <a:solidFill>
                  <a:schemeClr val="tx1">
                    <a:lumMod val="50000"/>
                    <a:lumOff val="50000"/>
                  </a:schemeClr>
                </a:solidFill>
              </a:rPr>
              <a:t>J</a:t>
            </a:r>
            <a:r>
              <a:rPr lang="de-DE" sz="1100" dirty="0" smtClean="0">
                <a:solidFill>
                  <a:schemeClr val="tx1">
                    <a:lumMod val="50000"/>
                    <a:lumOff val="50000"/>
                  </a:schemeClr>
                </a:solidFill>
              </a:rPr>
              <a:t>ü</a:t>
            </a:r>
            <a:r>
              <a:rPr lang="en-US" sz="1100" dirty="0" err="1" smtClean="0">
                <a:solidFill>
                  <a:schemeClr val="tx1">
                    <a:lumMod val="50000"/>
                    <a:lumOff val="50000"/>
                  </a:schemeClr>
                </a:solidFill>
              </a:rPr>
              <a:t>rgen</a:t>
            </a:r>
            <a:r>
              <a:rPr lang="en-US" sz="1100" dirty="0" smtClean="0">
                <a:solidFill>
                  <a:schemeClr val="tx1">
                    <a:lumMod val="50000"/>
                    <a:lumOff val="50000"/>
                  </a:schemeClr>
                </a:solidFill>
              </a:rPr>
              <a:t> </a:t>
            </a:r>
            <a:r>
              <a:rPr lang="en-US" sz="1100" dirty="0" err="1">
                <a:solidFill>
                  <a:schemeClr val="tx1">
                    <a:lumMod val="50000"/>
                    <a:lumOff val="50000"/>
                  </a:schemeClr>
                </a:solidFill>
              </a:rPr>
              <a:t>Eschke</a:t>
            </a:r>
            <a:endParaRPr lang="en-US" sz="1100" dirty="0">
              <a:solidFill>
                <a:schemeClr val="tx1">
                  <a:lumMod val="50000"/>
                  <a:lumOff val="50000"/>
                </a:schemeClr>
              </a:solidFill>
            </a:endParaRPr>
          </a:p>
        </p:txBody>
      </p:sp>
      <p:sp>
        <p:nvSpPr>
          <p:cNvPr id="8" name="Ellipse 7"/>
          <p:cNvSpPr/>
          <p:nvPr/>
        </p:nvSpPr>
        <p:spPr>
          <a:xfrm>
            <a:off x="6552220" y="2564904"/>
            <a:ext cx="1512168" cy="84988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feld 8"/>
          <p:cNvSpPr txBox="1"/>
          <p:nvPr/>
        </p:nvSpPr>
        <p:spPr>
          <a:xfrm>
            <a:off x="6444208" y="5877272"/>
            <a:ext cx="2206758" cy="276999"/>
          </a:xfrm>
          <a:prstGeom prst="rect">
            <a:avLst/>
          </a:prstGeom>
          <a:noFill/>
        </p:spPr>
        <p:txBody>
          <a:bodyPr wrap="none" rtlCol="0">
            <a:spAutoFit/>
          </a:bodyPr>
          <a:lstStyle/>
          <a:p>
            <a:r>
              <a:rPr lang="en-US" sz="1200" dirty="0">
                <a:solidFill>
                  <a:schemeClr val="tx1">
                    <a:lumMod val="50000"/>
                    <a:lumOff val="50000"/>
                  </a:schemeClr>
                </a:solidFill>
              </a:rPr>
              <a:t>Courtesy of: </a:t>
            </a:r>
            <a:r>
              <a:rPr lang="en-US" sz="1200" dirty="0" err="1">
                <a:solidFill>
                  <a:schemeClr val="tx1">
                    <a:lumMod val="50000"/>
                    <a:lumOff val="50000"/>
                  </a:schemeClr>
                </a:solidFill>
              </a:rPr>
              <a:t>Radoslaw</a:t>
            </a:r>
            <a:r>
              <a:rPr lang="en-US" sz="1200" dirty="0">
                <a:solidFill>
                  <a:schemeClr val="tx1">
                    <a:lumMod val="50000"/>
                    <a:lumOff val="50000"/>
                  </a:schemeClr>
                </a:solidFill>
              </a:rPr>
              <a:t> Rybaniec</a:t>
            </a:r>
          </a:p>
        </p:txBody>
      </p:sp>
      <p:grpSp>
        <p:nvGrpSpPr>
          <p:cNvPr id="12" name="Gruppieren 11"/>
          <p:cNvGrpSpPr/>
          <p:nvPr/>
        </p:nvGrpSpPr>
        <p:grpSpPr>
          <a:xfrm>
            <a:off x="221612" y="2564904"/>
            <a:ext cx="4799464" cy="2930842"/>
            <a:chOff x="221612" y="3825044"/>
            <a:chExt cx="4799464" cy="2930842"/>
          </a:xfrm>
        </p:grpSpPr>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932" y="3825044"/>
              <a:ext cx="4567144" cy="274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2375756" y="6417332"/>
              <a:ext cx="848309" cy="338554"/>
            </a:xfrm>
            <a:prstGeom prst="rect">
              <a:avLst/>
            </a:prstGeom>
            <a:solidFill>
              <a:schemeClr val="bg1"/>
            </a:solidFill>
          </p:spPr>
          <p:txBody>
            <a:bodyPr wrap="none" rtlCol="0">
              <a:spAutoFit/>
            </a:bodyPr>
            <a:lstStyle/>
            <a:p>
              <a:r>
                <a:rPr lang="en-US" sz="1600" dirty="0" smtClean="0"/>
                <a:t>Time [s]</a:t>
              </a:r>
              <a:endParaRPr lang="en-US" sz="1600" dirty="0"/>
            </a:p>
          </p:txBody>
        </p:sp>
        <p:sp>
          <p:nvSpPr>
            <p:cNvPr id="11" name="Textfeld 10"/>
            <p:cNvSpPr txBox="1"/>
            <p:nvPr/>
          </p:nvSpPr>
          <p:spPr>
            <a:xfrm rot="16200000">
              <a:off x="-273171" y="4934256"/>
              <a:ext cx="1328120" cy="338554"/>
            </a:xfrm>
            <a:prstGeom prst="rect">
              <a:avLst/>
            </a:prstGeom>
            <a:solidFill>
              <a:schemeClr val="bg1"/>
            </a:solidFill>
          </p:spPr>
          <p:txBody>
            <a:bodyPr wrap="none" rtlCol="0">
              <a:spAutoFit/>
            </a:bodyPr>
            <a:lstStyle/>
            <a:p>
              <a:r>
                <a:rPr lang="en-US" sz="1600" dirty="0" smtClean="0"/>
                <a:t>Detuning [Hz]</a:t>
              </a:r>
              <a:endParaRPr lang="en-US" sz="1600" dirty="0"/>
            </a:p>
          </p:txBody>
        </p:sp>
      </p:gr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9021" y="3789040"/>
            <a:ext cx="4200003" cy="2649353"/>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extLst/>
        </p:spPr>
      </p:pic>
      <p:sp>
        <p:nvSpPr>
          <p:cNvPr id="14" name="Textfeld 13"/>
          <p:cNvSpPr txBox="1"/>
          <p:nvPr/>
        </p:nvSpPr>
        <p:spPr>
          <a:xfrm>
            <a:off x="6532003" y="6237312"/>
            <a:ext cx="848309" cy="338554"/>
          </a:xfrm>
          <a:prstGeom prst="rect">
            <a:avLst/>
          </a:prstGeom>
          <a:solidFill>
            <a:schemeClr val="bg1"/>
          </a:solidFill>
        </p:spPr>
        <p:txBody>
          <a:bodyPr wrap="none" rtlCol="0">
            <a:spAutoFit/>
          </a:bodyPr>
          <a:lstStyle/>
          <a:p>
            <a:r>
              <a:rPr lang="en-US" sz="1600" dirty="0" smtClean="0"/>
              <a:t>Time [s]</a:t>
            </a:r>
            <a:endParaRPr lang="en-US" sz="1600" dirty="0"/>
          </a:p>
        </p:txBody>
      </p:sp>
      <p:sp>
        <p:nvSpPr>
          <p:cNvPr id="13" name="Textfeld 12"/>
          <p:cNvSpPr txBox="1"/>
          <p:nvPr/>
        </p:nvSpPr>
        <p:spPr>
          <a:xfrm>
            <a:off x="467544" y="5915017"/>
            <a:ext cx="3493264" cy="584775"/>
          </a:xfrm>
          <a:prstGeom prst="rect">
            <a:avLst/>
          </a:prstGeom>
          <a:noFill/>
        </p:spPr>
        <p:txBody>
          <a:bodyPr wrap="none" rtlCol="0">
            <a:spAutoFit/>
          </a:bodyPr>
          <a:lstStyle/>
          <a:p>
            <a:r>
              <a:rPr lang="en-US" sz="1600" dirty="0" smtClean="0"/>
              <a:t>Red</a:t>
            </a:r>
            <a:r>
              <a:rPr lang="en-US" sz="1600" dirty="0" smtClean="0"/>
              <a:t>: </a:t>
            </a:r>
            <a:r>
              <a:rPr lang="en-US" sz="1600" dirty="0"/>
              <a:t>active noise cancellation </a:t>
            </a:r>
            <a:r>
              <a:rPr lang="en-US" sz="1600" dirty="0" smtClean="0"/>
              <a:t> (ANC) </a:t>
            </a:r>
            <a:r>
              <a:rPr lang="en-US" sz="1600" dirty="0" smtClean="0"/>
              <a:t>off</a:t>
            </a:r>
            <a:endParaRPr lang="en-US" sz="1600" dirty="0" smtClean="0"/>
          </a:p>
          <a:p>
            <a:r>
              <a:rPr lang="en-US" sz="1600" smtClean="0"/>
              <a:t>Blue</a:t>
            </a:r>
            <a:r>
              <a:rPr lang="en-US" sz="1600" smtClean="0"/>
              <a:t>: </a:t>
            </a:r>
            <a:r>
              <a:rPr lang="en-US" sz="1600" dirty="0" smtClean="0"/>
              <a:t>ANC on</a:t>
            </a:r>
            <a:endParaRPr lang="en-US" sz="1600" dirty="0"/>
          </a:p>
        </p:txBody>
      </p:sp>
      <p:cxnSp>
        <p:nvCxnSpPr>
          <p:cNvPr id="16" name="Gerade Verbindung mit Pfeil 15"/>
          <p:cNvCxnSpPr/>
          <p:nvPr/>
        </p:nvCxnSpPr>
        <p:spPr>
          <a:xfrm flipV="1">
            <a:off x="4010886" y="5805264"/>
            <a:ext cx="777138" cy="402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3635896" y="2312876"/>
            <a:ext cx="2084545"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smtClean="0"/>
              <a:t>Black: Pump on</a:t>
            </a:r>
          </a:p>
          <a:p>
            <a:r>
              <a:rPr lang="en-US" sz="1600" dirty="0" smtClean="0"/>
              <a:t>Blue: Pump off</a:t>
            </a:r>
          </a:p>
          <a:p>
            <a:r>
              <a:rPr lang="en-US" sz="1600" dirty="0" smtClean="0"/>
              <a:t>Red: Pump on/isolated</a:t>
            </a:r>
            <a:endParaRPr lang="en-US" sz="1600" dirty="0"/>
          </a:p>
        </p:txBody>
      </p:sp>
      <p:sp>
        <p:nvSpPr>
          <p:cNvPr id="19" name="Textfeld 18"/>
          <p:cNvSpPr txBox="1"/>
          <p:nvPr/>
        </p:nvSpPr>
        <p:spPr>
          <a:xfrm>
            <a:off x="7059874" y="3458180"/>
            <a:ext cx="1842940" cy="369332"/>
          </a:xfrm>
          <a:prstGeom prst="rect">
            <a:avLst/>
          </a:prstGeom>
          <a:noFill/>
        </p:spPr>
        <p:txBody>
          <a:bodyPr wrap="none" rtlCol="0">
            <a:spAutoFit/>
          </a:bodyPr>
          <a:lstStyle/>
          <a:p>
            <a:r>
              <a:rPr lang="en-US" b="1" dirty="0" smtClean="0">
                <a:solidFill>
                  <a:srgbClr val="F28E00"/>
                </a:solidFill>
              </a:rPr>
              <a:t>Applied feedback</a:t>
            </a:r>
            <a:endParaRPr lang="en-US" b="1" dirty="0">
              <a:solidFill>
                <a:srgbClr val="F28E00"/>
              </a:solidFill>
            </a:endParaRPr>
          </a:p>
        </p:txBody>
      </p:sp>
      <p:sp>
        <p:nvSpPr>
          <p:cNvPr id="21" name="Foliennummernplatzhalter 20"/>
          <p:cNvSpPr>
            <a:spLocks noGrp="1"/>
          </p:cNvSpPr>
          <p:nvPr>
            <p:ph type="sldNum" sz="quarter" idx="4"/>
          </p:nvPr>
        </p:nvSpPr>
        <p:spPr/>
        <p:txBody>
          <a:bodyPr/>
          <a:lstStyle/>
          <a:p>
            <a:fld id="{BA9B540C-44DA-4F69-89C9-7C84606640D3}" type="slidenum">
              <a:rPr lang="en-US" smtClean="0"/>
              <a:pPr/>
              <a:t>67</a:t>
            </a:fld>
            <a:endParaRPr lang="en-US" dirty="0"/>
          </a:p>
        </p:txBody>
      </p:sp>
      <p:sp>
        <p:nvSpPr>
          <p:cNvPr id="23" name="Fußzeilenplatzhalter 22"/>
          <p:cNvSpPr>
            <a:spLocks noGrp="1"/>
          </p:cNvSpPr>
          <p:nvPr>
            <p:ph type="ftr" sz="quarter" idx="3"/>
          </p:nvPr>
        </p:nvSpPr>
        <p:spPr/>
        <p:txBody>
          <a:bodyPr/>
          <a:lstStyle/>
          <a:p>
            <a:r>
              <a:rPr lang="en-US" dirty="0" smtClean="0"/>
              <a:t>S. Pfeiffer, Tutorial 3: Low Level RF Control Systems, HZB Berlin, 14.07.2016</a:t>
            </a:r>
            <a:endParaRPr lang="en-US" dirty="0"/>
          </a:p>
        </p:txBody>
      </p:sp>
      <p:sp>
        <p:nvSpPr>
          <p:cNvPr id="20" name="Textfeld 19"/>
          <p:cNvSpPr txBox="1"/>
          <p:nvPr/>
        </p:nvSpPr>
        <p:spPr>
          <a:xfrm>
            <a:off x="4932040" y="3512041"/>
            <a:ext cx="2008883" cy="261610"/>
          </a:xfrm>
          <a:prstGeom prst="rect">
            <a:avLst/>
          </a:prstGeom>
          <a:noFill/>
        </p:spPr>
        <p:txBody>
          <a:bodyPr wrap="none" rtlCol="0">
            <a:spAutoFit/>
          </a:bodyPr>
          <a:lstStyle/>
          <a:p>
            <a:r>
              <a:rPr lang="en-US" sz="1100" dirty="0">
                <a:solidFill>
                  <a:schemeClr val="tx1">
                    <a:lumMod val="50000"/>
                    <a:lumOff val="50000"/>
                  </a:schemeClr>
                </a:solidFill>
              </a:rPr>
              <a:t>Courtesy of: </a:t>
            </a:r>
            <a:r>
              <a:rPr lang="en-US" sz="1100" dirty="0" err="1" smtClean="0">
                <a:solidFill>
                  <a:schemeClr val="tx1">
                    <a:lumMod val="50000"/>
                    <a:lumOff val="50000"/>
                  </a:schemeClr>
                </a:solidFill>
              </a:rPr>
              <a:t>Radoslaw</a:t>
            </a:r>
            <a:r>
              <a:rPr lang="en-US" sz="1100" dirty="0" smtClean="0">
                <a:solidFill>
                  <a:schemeClr val="tx1">
                    <a:lumMod val="50000"/>
                    <a:lumOff val="50000"/>
                  </a:schemeClr>
                </a:solidFill>
              </a:rPr>
              <a:t> Rybaniec</a:t>
            </a:r>
            <a:endParaRPr lang="en-US" sz="1100" dirty="0">
              <a:solidFill>
                <a:schemeClr val="tx1">
                  <a:lumMod val="50000"/>
                  <a:lumOff val="50000"/>
                </a:schemeClr>
              </a:solidFill>
            </a:endParaRPr>
          </a:p>
        </p:txBody>
      </p:sp>
      <p:sp>
        <p:nvSpPr>
          <p:cNvPr id="6" name="Textfeld 5"/>
          <p:cNvSpPr txBox="1"/>
          <p:nvPr/>
        </p:nvSpPr>
        <p:spPr>
          <a:xfrm>
            <a:off x="7266623" y="6499792"/>
            <a:ext cx="1029449" cy="246221"/>
          </a:xfrm>
          <a:prstGeom prst="rect">
            <a:avLst/>
          </a:prstGeom>
          <a:noFill/>
        </p:spPr>
        <p:txBody>
          <a:bodyPr wrap="none" rtlCol="0">
            <a:spAutoFit/>
          </a:bodyPr>
          <a:lstStyle/>
          <a:p>
            <a:r>
              <a:rPr lang="en-US" sz="1000" dirty="0" smtClean="0">
                <a:solidFill>
                  <a:schemeClr val="tx1">
                    <a:lumMod val="50000"/>
                    <a:lumOff val="50000"/>
                  </a:schemeClr>
                </a:solidFill>
              </a:rPr>
              <a:t>[Rybaniec.2016]</a:t>
            </a:r>
            <a:endParaRPr lang="en-US" sz="1000" dirty="0"/>
          </a:p>
        </p:txBody>
      </p:sp>
      <p:sp>
        <p:nvSpPr>
          <p:cNvPr id="24" name="Textfeld 23"/>
          <p:cNvSpPr txBox="1"/>
          <p:nvPr/>
        </p:nvSpPr>
        <p:spPr>
          <a:xfrm>
            <a:off x="7758038" y="80628"/>
            <a:ext cx="1314462" cy="523220"/>
          </a:xfrm>
          <a:prstGeom prst="rect">
            <a:avLst/>
          </a:prstGeom>
          <a:noFill/>
        </p:spPr>
        <p:txBody>
          <a:bodyPr wrap="none" rtlCol="0">
            <a:spAutoFit/>
          </a:bodyPr>
          <a:lstStyle/>
          <a:p>
            <a:pPr marL="285750" indent="-285750">
              <a:buFont typeface="Wingdings" charset="2"/>
              <a:buChar char="à"/>
            </a:pPr>
            <a:r>
              <a:rPr lang="en-US" sz="1400" dirty="0" smtClean="0">
                <a:solidFill>
                  <a:schemeClr val="bg1">
                    <a:lumMod val="50000"/>
                  </a:schemeClr>
                </a:solidFill>
              </a:rPr>
              <a:t>Poster: </a:t>
            </a:r>
          </a:p>
          <a:p>
            <a:pPr marL="285750" indent="-104775">
              <a:buFont typeface="Arial" panose="020B0604020202020204" pitchFamily="34" charset="0"/>
              <a:buChar char="•"/>
            </a:pPr>
            <a:r>
              <a:rPr lang="en-US" sz="1400" dirty="0" smtClean="0">
                <a:solidFill>
                  <a:schemeClr val="bg1">
                    <a:lumMod val="50000"/>
                  </a:schemeClr>
                </a:solidFill>
              </a:rPr>
              <a:t>K. </a:t>
            </a:r>
            <a:r>
              <a:rPr lang="en-US" sz="1400" dirty="0" err="1" smtClean="0">
                <a:solidFill>
                  <a:schemeClr val="bg1">
                    <a:lumMod val="50000"/>
                  </a:schemeClr>
                </a:solidFill>
              </a:rPr>
              <a:t>Przygoda</a:t>
            </a:r>
            <a:endParaRPr lang="en-US" sz="1400" dirty="0" smtClean="0">
              <a:solidFill>
                <a:schemeClr val="bg1">
                  <a:lumMod val="50000"/>
                </a:schemeClr>
              </a:solidFill>
            </a:endParaRPr>
          </a:p>
        </p:txBody>
      </p:sp>
      <p:sp>
        <p:nvSpPr>
          <p:cNvPr id="25" name="Textfeld 24"/>
          <p:cNvSpPr txBox="1"/>
          <p:nvPr/>
        </p:nvSpPr>
        <p:spPr>
          <a:xfrm>
            <a:off x="653722" y="4679848"/>
            <a:ext cx="2262094" cy="369332"/>
          </a:xfrm>
          <a:prstGeom prst="rect">
            <a:avLst/>
          </a:prstGeom>
          <a:noFill/>
        </p:spPr>
        <p:txBody>
          <a:bodyPr wrap="none" rtlCol="0">
            <a:spAutoFit/>
          </a:bodyPr>
          <a:lstStyle/>
          <a:p>
            <a:r>
              <a:rPr lang="en-US" b="1" dirty="0" smtClean="0">
                <a:solidFill>
                  <a:srgbClr val="F28E00"/>
                </a:solidFill>
              </a:rPr>
              <a:t>Passive measurement</a:t>
            </a:r>
            <a:endParaRPr lang="en-US" b="1" dirty="0">
              <a:solidFill>
                <a:srgbClr val="F28E00"/>
              </a:solidFill>
            </a:endParaRPr>
          </a:p>
        </p:txBody>
      </p:sp>
    </p:spTree>
    <p:extLst>
      <p:ext uri="{BB962C8B-B14F-4D97-AF65-F5344CB8AC3E}">
        <p14:creationId xmlns:p14="http://schemas.microsoft.com/office/powerpoint/2010/main" val="21841665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5. Examples</a:t>
            </a:r>
            <a:endParaRPr lang="en-US" sz="2800" dirty="0"/>
          </a:p>
        </p:txBody>
      </p:sp>
      <p:sp>
        <p:nvSpPr>
          <p:cNvPr id="3" name="Inhaltsplatzhalter 2"/>
          <p:cNvSpPr>
            <a:spLocks noGrp="1"/>
          </p:cNvSpPr>
          <p:nvPr>
            <p:ph idx="1"/>
          </p:nvPr>
        </p:nvSpPr>
        <p:spPr/>
        <p:txBody>
          <a:bodyPr/>
          <a:lstStyle/>
          <a:p>
            <a:r>
              <a:rPr lang="en-US" dirty="0" smtClean="0"/>
              <a:t>RF field feedback loop </a:t>
            </a:r>
          </a:p>
          <a:p>
            <a:r>
              <a:rPr lang="en-US" dirty="0" err="1" smtClean="0"/>
              <a:t>Microphonics</a:t>
            </a:r>
            <a:r>
              <a:rPr lang="en-US" dirty="0" smtClean="0"/>
              <a:t> suppression</a:t>
            </a:r>
          </a:p>
          <a:p>
            <a:r>
              <a:rPr lang="en-US" b="1" dirty="0"/>
              <a:t>Disturbance rejection </a:t>
            </a:r>
          </a:p>
          <a:p>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68</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766376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Example </a:t>
            </a:r>
            <a:r>
              <a:rPr lang="en-US" sz="2800" dirty="0" smtClean="0"/>
              <a:t>2: </a:t>
            </a:r>
            <a:r>
              <a:rPr lang="en-US" sz="2800" dirty="0"/>
              <a:t>Free-Electron </a:t>
            </a:r>
            <a:r>
              <a:rPr lang="en-US" sz="2800" dirty="0" smtClean="0"/>
              <a:t>Laser (FEL)</a:t>
            </a:r>
            <a:endParaRPr lang="en-US" sz="2800" dirty="0"/>
          </a:p>
        </p:txBody>
      </p:sp>
      <p:sp>
        <p:nvSpPr>
          <p:cNvPr id="3" name="Inhaltsplatzhalter 2"/>
          <p:cNvSpPr>
            <a:spLocks noGrp="1"/>
          </p:cNvSpPr>
          <p:nvPr>
            <p:ph idx="1"/>
          </p:nvPr>
        </p:nvSpPr>
        <p:spPr/>
        <p:txBody>
          <a:bodyPr/>
          <a:lstStyle/>
          <a:p>
            <a:endParaRPr lang="en-US"/>
          </a:p>
        </p:txBody>
      </p:sp>
      <p:pic>
        <p:nvPicPr>
          <p:cNvPr id="1026" name="Picture 2" descr="https://media.desy.de/DESYmediabank/ConvertAssets/2015-09-29_Luftbild_mit_Beschleunigern_RS-0045_a.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1539" y="728700"/>
            <a:ext cx="8316925" cy="5645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7272300" y="5949280"/>
            <a:ext cx="1419299" cy="369332"/>
          </a:xfrm>
          <a:prstGeom prst="rect">
            <a:avLst/>
          </a:prstGeom>
          <a:noFill/>
        </p:spPr>
        <p:txBody>
          <a:bodyPr wrap="none" rtlCol="0">
            <a:spAutoFit/>
          </a:bodyPr>
          <a:lstStyle/>
          <a:p>
            <a:r>
              <a:rPr lang="en-US" dirty="0">
                <a:solidFill>
                  <a:schemeClr val="bg1"/>
                </a:solidFill>
              </a:rPr>
              <a:t>© DESY 2015</a:t>
            </a:r>
          </a:p>
        </p:txBody>
      </p:sp>
      <p:cxnSp>
        <p:nvCxnSpPr>
          <p:cNvPr id="8" name="Gerade Verbindung mit Pfeil 7"/>
          <p:cNvCxnSpPr/>
          <p:nvPr/>
        </p:nvCxnSpPr>
        <p:spPr>
          <a:xfrm>
            <a:off x="4499992" y="3753036"/>
            <a:ext cx="1584176" cy="1584176"/>
          </a:xfrm>
          <a:prstGeom prst="straightConnector1">
            <a:avLst/>
          </a:prstGeom>
          <a:ln w="76200">
            <a:solidFill>
              <a:srgbClr val="F28E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5184068" y="4437112"/>
            <a:ext cx="252028" cy="980492"/>
          </a:xfrm>
          <a:prstGeom prst="straightConnector1">
            <a:avLst/>
          </a:prstGeom>
          <a:ln w="76200">
            <a:solidFill>
              <a:srgbClr val="F28E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6228184" y="2996952"/>
            <a:ext cx="2412268" cy="180020"/>
          </a:xfrm>
          <a:prstGeom prst="straightConnector1">
            <a:avLst/>
          </a:prstGeom>
          <a:ln w="76200">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4860032" y="3897052"/>
            <a:ext cx="756084" cy="360040"/>
          </a:xfrm>
          <a:prstGeom prst="ellipse">
            <a:avLst/>
          </a:prstGeom>
          <a:noFill/>
          <a:ln w="28575">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liennummernplatzhalter 6"/>
          <p:cNvSpPr>
            <a:spLocks noGrp="1"/>
          </p:cNvSpPr>
          <p:nvPr>
            <p:ph type="sldNum" sz="quarter" idx="4"/>
          </p:nvPr>
        </p:nvSpPr>
        <p:spPr/>
        <p:txBody>
          <a:bodyPr/>
          <a:lstStyle/>
          <a:p>
            <a:fld id="{BA9B540C-44DA-4F69-89C9-7C84606640D3}" type="slidenum">
              <a:rPr lang="en-US" smtClean="0"/>
              <a:pPr/>
              <a:t>6</a:t>
            </a:fld>
            <a:endParaRPr lang="en-US" dirty="0"/>
          </a:p>
        </p:txBody>
      </p:sp>
      <p:sp>
        <p:nvSpPr>
          <p:cNvPr id="10" name="Fußzeilenplatzhalter 9"/>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7854839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15"/>
          <a:stretch/>
        </p:blipFill>
        <p:spPr bwMode="auto">
          <a:xfrm>
            <a:off x="477579" y="4221088"/>
            <a:ext cx="5714601" cy="221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011" y="1952836"/>
            <a:ext cx="4394517" cy="222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a:t>Example: </a:t>
            </a:r>
            <a:r>
              <a:rPr lang="en-US" sz="2800" dirty="0" smtClean="0"/>
              <a:t>Disturbance rejection @ </a:t>
            </a:r>
            <a:r>
              <a:rPr lang="en-US" sz="2800" dirty="0" err="1" smtClean="0"/>
              <a:t>cERL</a:t>
            </a:r>
            <a:r>
              <a:rPr lang="en-US" sz="2800" dirty="0" smtClean="0"/>
              <a:t> (KEK)</a:t>
            </a:r>
            <a:endParaRPr lang="en-US" sz="2800" dirty="0"/>
          </a:p>
        </p:txBody>
      </p:sp>
      <p:sp>
        <p:nvSpPr>
          <p:cNvPr id="3" name="Inhaltsplatzhalter 2"/>
          <p:cNvSpPr>
            <a:spLocks noGrp="1"/>
          </p:cNvSpPr>
          <p:nvPr>
            <p:ph idx="1"/>
          </p:nvPr>
        </p:nvSpPr>
        <p:spPr>
          <a:xfrm>
            <a:off x="457200" y="764704"/>
            <a:ext cx="8291264" cy="5361459"/>
          </a:xfrm>
        </p:spPr>
        <p:txBody>
          <a:bodyPr>
            <a:normAutofit/>
          </a:bodyPr>
          <a:lstStyle/>
          <a:p>
            <a:r>
              <a:rPr lang="en-US" sz="1800" dirty="0" smtClean="0"/>
              <a:t>PI feedback loop (CW mode) and disturbance rejection loop</a:t>
            </a:r>
          </a:p>
          <a:p>
            <a:r>
              <a:rPr lang="en-US" sz="1800" dirty="0" smtClean="0"/>
              <a:t>Estimate the disturbance d using plant inverse and filter Q(s)</a:t>
            </a:r>
          </a:p>
          <a:p>
            <a:pPr marL="457200" lvl="1" indent="0">
              <a:buNone/>
            </a:pPr>
            <a:r>
              <a:rPr lang="en-US" sz="1600" dirty="0" smtClean="0">
                <a:sym typeface="Wingdings" panose="05000000000000000000" pitchFamily="2" charset="2"/>
              </a:rPr>
              <a:t> Disturbance Observer Based control (DOB)</a:t>
            </a:r>
            <a:endParaRPr lang="en-US" sz="1600" dirty="0"/>
          </a:p>
        </p:txBody>
      </p:sp>
      <p:sp>
        <p:nvSpPr>
          <p:cNvPr id="4" name="Textfeld 3"/>
          <p:cNvSpPr txBox="1"/>
          <p:nvPr/>
        </p:nvSpPr>
        <p:spPr>
          <a:xfrm>
            <a:off x="7272300" y="476672"/>
            <a:ext cx="1800200" cy="1107996"/>
          </a:xfrm>
          <a:prstGeom prst="rect">
            <a:avLst/>
          </a:prstGeom>
          <a:noFill/>
        </p:spPr>
        <p:txBody>
          <a:bodyPr wrap="square" rtlCol="0">
            <a:spAutoFit/>
          </a:bodyPr>
          <a:lstStyle/>
          <a:p>
            <a:endParaRPr lang="en-US" sz="1100" dirty="0">
              <a:solidFill>
                <a:schemeClr val="tx1">
                  <a:lumMod val="50000"/>
                  <a:lumOff val="50000"/>
                </a:schemeClr>
              </a:solidFill>
            </a:endParaRPr>
          </a:p>
          <a:p>
            <a:r>
              <a:rPr lang="en-US" sz="1100" dirty="0" smtClean="0">
                <a:solidFill>
                  <a:schemeClr val="tx1">
                    <a:lumMod val="50000"/>
                    <a:lumOff val="50000"/>
                  </a:schemeClr>
                </a:solidFill>
              </a:rPr>
              <a:t>Reference: </a:t>
            </a:r>
          </a:p>
          <a:p>
            <a:r>
              <a:rPr lang="en-US" sz="1100" dirty="0" smtClean="0">
                <a:solidFill>
                  <a:schemeClr val="tx1">
                    <a:lumMod val="50000"/>
                    <a:lumOff val="50000"/>
                  </a:schemeClr>
                </a:solidFill>
              </a:rPr>
              <a:t>F</a:t>
            </a:r>
            <a:r>
              <a:rPr lang="en-US" sz="1100" dirty="0">
                <a:solidFill>
                  <a:schemeClr val="tx1">
                    <a:lumMod val="50000"/>
                    <a:lumOff val="50000"/>
                  </a:schemeClr>
                </a:solidFill>
              </a:rPr>
              <a:t>. </a:t>
            </a:r>
            <a:r>
              <a:rPr lang="en-US" sz="1100" dirty="0" err="1" smtClean="0">
                <a:solidFill>
                  <a:schemeClr val="tx1">
                    <a:lumMod val="50000"/>
                    <a:lumOff val="50000"/>
                  </a:schemeClr>
                </a:solidFill>
              </a:rPr>
              <a:t>Qiu</a:t>
            </a:r>
            <a:r>
              <a:rPr lang="en-US" sz="1100" dirty="0" smtClean="0">
                <a:solidFill>
                  <a:schemeClr val="tx1">
                    <a:lumMod val="50000"/>
                    <a:lumOff val="50000"/>
                  </a:schemeClr>
                </a:solidFill>
              </a:rPr>
              <a:t> et </a:t>
            </a:r>
            <a:r>
              <a:rPr lang="en-US" sz="1100" dirty="0">
                <a:solidFill>
                  <a:schemeClr val="tx1">
                    <a:lumMod val="50000"/>
                    <a:lumOff val="50000"/>
                  </a:schemeClr>
                </a:solidFill>
              </a:rPr>
              <a:t>al., Phys. Rev. ST </a:t>
            </a:r>
            <a:r>
              <a:rPr lang="en-US" sz="1100" dirty="0" err="1">
                <a:solidFill>
                  <a:schemeClr val="tx1">
                    <a:lumMod val="50000"/>
                    <a:lumOff val="50000"/>
                  </a:schemeClr>
                </a:solidFill>
              </a:rPr>
              <a:t>Accel</a:t>
            </a:r>
            <a:r>
              <a:rPr lang="en-US" sz="1100" dirty="0">
                <a:solidFill>
                  <a:schemeClr val="tx1">
                    <a:lumMod val="50000"/>
                    <a:lumOff val="50000"/>
                  </a:schemeClr>
                </a:solidFill>
              </a:rPr>
              <a:t>. Beams 18, </a:t>
            </a:r>
            <a:r>
              <a:rPr lang="en-US" sz="1100" dirty="0" smtClean="0">
                <a:solidFill>
                  <a:schemeClr val="tx1">
                    <a:lumMod val="50000"/>
                    <a:lumOff val="50000"/>
                  </a:schemeClr>
                </a:solidFill>
              </a:rPr>
              <a:t>092801, 2015.</a:t>
            </a:r>
            <a:endParaRPr lang="en-US" sz="1100" dirty="0">
              <a:solidFill>
                <a:schemeClr val="tx1">
                  <a:lumMod val="50000"/>
                  <a:lumOff val="50000"/>
                </a:schemeClr>
              </a:solidFill>
            </a:endParaRPr>
          </a:p>
          <a:p>
            <a:endParaRPr lang="en-US" sz="1100" dirty="0">
              <a:solidFill>
                <a:schemeClr val="tx1">
                  <a:lumMod val="50000"/>
                  <a:lumOff val="50000"/>
                </a:schemeClr>
              </a:solidFill>
            </a:endParaRPr>
          </a:p>
        </p:txBody>
      </p:sp>
      <p:sp>
        <p:nvSpPr>
          <p:cNvPr id="6" name="Foliennummernplatzhalter 5"/>
          <p:cNvSpPr>
            <a:spLocks noGrp="1"/>
          </p:cNvSpPr>
          <p:nvPr>
            <p:ph type="sldNum" sz="quarter" idx="4"/>
          </p:nvPr>
        </p:nvSpPr>
        <p:spPr/>
        <p:txBody>
          <a:bodyPr/>
          <a:lstStyle/>
          <a:p>
            <a:fld id="{BA9B540C-44DA-4F69-89C9-7C84606640D3}" type="slidenum">
              <a:rPr lang="en-US" smtClean="0"/>
              <a:pPr/>
              <a:t>69</a:t>
            </a:fld>
            <a:endParaRPr lang="en-US" dirty="0"/>
          </a:p>
        </p:txBody>
      </p:sp>
      <p:sp>
        <p:nvSpPr>
          <p:cNvPr id="8" name="Fußzeilenplatzhalter 7"/>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9" name="Textfeld 8"/>
          <p:cNvSpPr txBox="1"/>
          <p:nvPr/>
        </p:nvSpPr>
        <p:spPr>
          <a:xfrm>
            <a:off x="647564" y="3990546"/>
            <a:ext cx="4356484" cy="338554"/>
          </a:xfrm>
          <a:prstGeom prst="rect">
            <a:avLst/>
          </a:prstGeom>
          <a:noFill/>
        </p:spPr>
        <p:txBody>
          <a:bodyPr wrap="square" rtlCol="0">
            <a:spAutoFit/>
          </a:bodyPr>
          <a:lstStyle/>
          <a:p>
            <a:r>
              <a:rPr lang="en-US" sz="1600" b="1" dirty="0" smtClean="0"/>
              <a:t>Beam loading as disturbance 1.6ms and 800 </a:t>
            </a:r>
            <a:r>
              <a:rPr lang="el-GR" sz="1600" b="1" dirty="0" smtClean="0"/>
              <a:t>μ</a:t>
            </a:r>
            <a:r>
              <a:rPr lang="en-US" sz="1600" b="1" dirty="0" smtClean="0"/>
              <a:t>A</a:t>
            </a:r>
            <a:endParaRPr lang="en-US" sz="1600" b="1" dirty="0"/>
          </a:p>
        </p:txBody>
      </p:sp>
      <p:grpSp>
        <p:nvGrpSpPr>
          <p:cNvPr id="18" name="Gruppieren 17"/>
          <p:cNvGrpSpPr/>
          <p:nvPr/>
        </p:nvGrpSpPr>
        <p:grpSpPr>
          <a:xfrm>
            <a:off x="71500" y="1914769"/>
            <a:ext cx="4516240" cy="1802263"/>
            <a:chOff x="368478" y="1825790"/>
            <a:chExt cx="4248472" cy="1622243"/>
          </a:xfrm>
        </p:grpSpPr>
        <p:pic>
          <p:nvPicPr>
            <p:cNvPr id="92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9546" y="1825790"/>
              <a:ext cx="4137404" cy="162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368478" y="2761894"/>
              <a:ext cx="1287706" cy="32403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9546" y="2810830"/>
              <a:ext cx="1104122" cy="22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Gerade Verbindung 13"/>
            <p:cNvCxnSpPr/>
            <p:nvPr/>
          </p:nvCxnSpPr>
          <p:spPr>
            <a:xfrm>
              <a:off x="1043608" y="2725890"/>
              <a:ext cx="0" cy="8494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1043608" y="3031065"/>
              <a:ext cx="0" cy="84940"/>
            </a:xfrm>
            <a:prstGeom prst="line">
              <a:avLst/>
            </a:prstGeom>
            <a:ln w="1905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0" name="Textfeld 19"/>
          <p:cNvSpPr txBox="1"/>
          <p:nvPr/>
        </p:nvSpPr>
        <p:spPr>
          <a:xfrm>
            <a:off x="5572107" y="1686290"/>
            <a:ext cx="2780313" cy="338554"/>
          </a:xfrm>
          <a:prstGeom prst="rect">
            <a:avLst/>
          </a:prstGeom>
          <a:noFill/>
        </p:spPr>
        <p:txBody>
          <a:bodyPr wrap="none" rtlCol="0">
            <a:spAutoFit/>
          </a:bodyPr>
          <a:lstStyle/>
          <a:p>
            <a:r>
              <a:rPr lang="en-US" sz="1600" b="1" dirty="0"/>
              <a:t>Power-supply ripples </a:t>
            </a:r>
            <a:r>
              <a:rPr lang="en-US" sz="1600" b="1" dirty="0" smtClean="0"/>
              <a:t>rejection</a:t>
            </a:r>
            <a:endParaRPr lang="en-US" sz="1600" b="1" dirty="0"/>
          </a:p>
        </p:txBody>
      </p:sp>
      <p:sp>
        <p:nvSpPr>
          <p:cNvPr id="21" name="Textfeld 20"/>
          <p:cNvSpPr txBox="1"/>
          <p:nvPr/>
        </p:nvSpPr>
        <p:spPr>
          <a:xfrm>
            <a:off x="6480212" y="4676943"/>
            <a:ext cx="2484276" cy="923330"/>
          </a:xfrm>
          <a:prstGeom prst="rect">
            <a:avLst/>
          </a:prstGeom>
          <a:noFill/>
        </p:spPr>
        <p:txBody>
          <a:bodyPr wrap="square" rtlCol="0">
            <a:spAutoFit/>
          </a:bodyPr>
          <a:lstStyle/>
          <a:p>
            <a:r>
              <a:rPr lang="en-US" b="1" dirty="0" smtClean="0"/>
              <a:t>This approach may also be helpful for </a:t>
            </a:r>
            <a:r>
              <a:rPr lang="en-US" b="1" dirty="0" err="1" smtClean="0"/>
              <a:t>microphonics</a:t>
            </a:r>
            <a:r>
              <a:rPr lang="en-US" b="1" dirty="0" smtClean="0"/>
              <a:t> reduction</a:t>
            </a:r>
            <a:endParaRPr lang="en-US" b="1" dirty="0"/>
          </a:p>
        </p:txBody>
      </p:sp>
    </p:spTree>
    <p:extLst>
      <p:ext uri="{BB962C8B-B14F-4D97-AF65-F5344CB8AC3E}">
        <p14:creationId xmlns:p14="http://schemas.microsoft.com/office/powerpoint/2010/main" val="38001208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Outlook: Timing and Synchronization</a:t>
            </a:r>
            <a:endParaRPr lang="en-US" sz="2800" dirty="0"/>
          </a:p>
        </p:txBody>
      </p:sp>
      <p:sp>
        <p:nvSpPr>
          <p:cNvPr id="3" name="Inhaltsplatzhalter 2"/>
          <p:cNvSpPr>
            <a:spLocks noGrp="1"/>
          </p:cNvSpPr>
          <p:nvPr>
            <p:ph idx="1"/>
          </p:nvPr>
        </p:nvSpPr>
        <p:spPr/>
        <p:txBody>
          <a:bodyPr>
            <a:normAutofit/>
          </a:bodyPr>
          <a:lstStyle/>
          <a:p>
            <a:pPr marL="0" indent="0">
              <a:buNone/>
            </a:pPr>
            <a:r>
              <a:rPr lang="en-US" sz="1600" b="1" dirty="0"/>
              <a:t>Basic assumption for digital control: Clock is working exactly! </a:t>
            </a:r>
            <a:endParaRPr lang="en-US" sz="1600" b="1" dirty="0" smtClean="0"/>
          </a:p>
          <a:p>
            <a:pPr marL="0" indent="0">
              <a:buNone/>
            </a:pPr>
            <a:r>
              <a:rPr lang="en-US" sz="1600" b="1" dirty="0" smtClean="0"/>
              <a:t>Reality</a:t>
            </a:r>
            <a:r>
              <a:rPr lang="en-US" sz="1600" b="1" dirty="0"/>
              <a:t>: Clock is working up to some </a:t>
            </a:r>
            <a:r>
              <a:rPr lang="en-US" sz="1600" b="1" dirty="0" smtClean="0"/>
              <a:t>accuracy </a:t>
            </a:r>
            <a:r>
              <a:rPr lang="en-US" sz="1600" b="1" dirty="0"/>
              <a:t>&amp; precision </a:t>
            </a:r>
            <a:r>
              <a:rPr lang="en-US" sz="1600" b="1" dirty="0" smtClean="0"/>
              <a:t>...</a:t>
            </a:r>
          </a:p>
          <a:p>
            <a:pPr marL="0" indent="0">
              <a:buNone/>
            </a:pPr>
            <a:endParaRPr lang="en-US" sz="1600" dirty="0" smtClean="0"/>
          </a:p>
          <a:p>
            <a:pPr marL="0" indent="0">
              <a:buNone/>
            </a:pPr>
            <a:r>
              <a:rPr lang="en-US" sz="1600" dirty="0" smtClean="0"/>
              <a:t>The clock is synchronized to the MO. The clock is connected to all digital LLRF components!</a:t>
            </a:r>
          </a:p>
          <a:p>
            <a:r>
              <a:rPr lang="en-US" sz="1600" dirty="0" smtClean="0"/>
              <a:t>FPGA, ADC, DAC, etc.</a:t>
            </a:r>
          </a:p>
          <a:p>
            <a:pPr marL="0" indent="0">
              <a:buNone/>
            </a:pPr>
            <a:r>
              <a:rPr lang="en-US" sz="1600" b="1" dirty="0" smtClean="0"/>
              <a:t>Goal: Improve the clock (timing and synchronization system)</a:t>
            </a:r>
          </a:p>
          <a:p>
            <a:pPr marL="0" indent="0">
              <a:buNone/>
            </a:pPr>
            <a:r>
              <a:rPr lang="en-US" sz="1600" dirty="0" smtClean="0">
                <a:sym typeface="Wingdings" panose="05000000000000000000" pitchFamily="2" charset="2"/>
              </a:rPr>
              <a:t> Use feedback control to enhance the behavior </a:t>
            </a:r>
          </a:p>
          <a:p>
            <a:pPr marL="0" indent="0">
              <a:buNone/>
            </a:pPr>
            <a:r>
              <a:rPr lang="en-US" sz="1600" dirty="0" smtClean="0">
                <a:sym typeface="Wingdings" panose="05000000000000000000" pitchFamily="2" charset="2"/>
              </a:rPr>
              <a:t> By this you can keep the assumption of ideal clock!</a:t>
            </a:r>
            <a:endParaRPr lang="en-US" sz="1600" dirty="0" smtClean="0"/>
          </a:p>
          <a:p>
            <a:endParaRPr lang="en-US" sz="1600" dirty="0"/>
          </a:p>
          <a:p>
            <a:endParaRPr lang="en-US" sz="1600"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70</a:t>
            </a:fld>
            <a:endParaRPr lang="en-US" dirty="0"/>
          </a:p>
        </p:txBody>
      </p:sp>
      <p:grpSp>
        <p:nvGrpSpPr>
          <p:cNvPr id="6" name="Gruppieren 5"/>
          <p:cNvGrpSpPr/>
          <p:nvPr/>
        </p:nvGrpSpPr>
        <p:grpSpPr>
          <a:xfrm>
            <a:off x="2087724" y="2672916"/>
            <a:ext cx="6382983" cy="3154475"/>
            <a:chOff x="368688" y="1846565"/>
            <a:chExt cx="8547620" cy="4162587"/>
          </a:xfrm>
        </p:grpSpPr>
        <p:sp>
          <p:nvSpPr>
            <p:cNvPr id="7" name="Rechteck 6"/>
            <p:cNvSpPr/>
            <p:nvPr/>
          </p:nvSpPr>
          <p:spPr>
            <a:xfrm>
              <a:off x="6819334" y="252890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Cavity</a:t>
              </a:r>
              <a:endParaRPr lang="en-US" b="1" dirty="0">
                <a:solidFill>
                  <a:schemeClr val="tx1"/>
                </a:solidFill>
              </a:endParaRPr>
            </a:p>
          </p:txBody>
        </p:sp>
        <p:sp>
          <p:nvSpPr>
            <p:cNvPr id="8" name="Gleichschenkliges Dreieck 7"/>
            <p:cNvSpPr/>
            <p:nvPr/>
          </p:nvSpPr>
          <p:spPr>
            <a:xfrm rot="5400000">
              <a:off x="4389064" y="3681028"/>
              <a:ext cx="684076" cy="540060"/>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p:nvPr/>
          </p:nvSpPr>
          <p:spPr>
            <a:xfrm>
              <a:off x="617499" y="3717032"/>
              <a:ext cx="504056" cy="4680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2400" dirty="0" smtClean="0">
                  <a:solidFill>
                    <a:schemeClr val="tx1"/>
                  </a:solidFill>
                </a:rPr>
                <a:t>~</a:t>
              </a:r>
              <a:endParaRPr lang="en-US" sz="1200" dirty="0">
                <a:solidFill>
                  <a:schemeClr val="tx1"/>
                </a:solidFill>
              </a:endParaRPr>
            </a:p>
          </p:txBody>
        </p:sp>
        <p:sp>
          <p:nvSpPr>
            <p:cNvPr id="10" name="Rechteck 9"/>
            <p:cNvSpPr/>
            <p:nvPr/>
          </p:nvSpPr>
          <p:spPr>
            <a:xfrm>
              <a:off x="1547664" y="3681028"/>
              <a:ext cx="1029637" cy="54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Actuator</a:t>
              </a:r>
              <a:endParaRPr lang="en-US" sz="1200" b="1" dirty="0">
                <a:solidFill>
                  <a:schemeClr val="tx1"/>
                </a:solidFill>
              </a:endParaRPr>
            </a:p>
          </p:txBody>
        </p:sp>
        <p:sp>
          <p:nvSpPr>
            <p:cNvPr id="11" name="Rechteck 10"/>
            <p:cNvSpPr/>
            <p:nvPr/>
          </p:nvSpPr>
          <p:spPr>
            <a:xfrm>
              <a:off x="3203848" y="5217064"/>
              <a:ext cx="19802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LLRF Controller</a:t>
              </a:r>
            </a:p>
            <a:p>
              <a:pPr algn="ctr"/>
              <a:r>
                <a:rPr lang="en-US" sz="1200" dirty="0" smtClean="0">
                  <a:solidFill>
                    <a:schemeClr val="tx1"/>
                  </a:solidFill>
                </a:rPr>
                <a:t>(analog or </a:t>
              </a:r>
              <a:r>
                <a:rPr lang="en-US" sz="1200" b="1" dirty="0" smtClean="0">
                  <a:solidFill>
                    <a:schemeClr val="tx1"/>
                  </a:solidFill>
                </a:rPr>
                <a:t>digital</a:t>
              </a:r>
              <a:r>
                <a:rPr lang="en-US" sz="1200" dirty="0" smtClean="0">
                  <a:solidFill>
                    <a:schemeClr val="tx1"/>
                  </a:solidFill>
                </a:rPr>
                <a:t>)</a:t>
              </a:r>
              <a:endParaRPr lang="en-US" sz="1200" dirty="0">
                <a:solidFill>
                  <a:schemeClr val="tx1"/>
                </a:solidFill>
              </a:endParaRPr>
            </a:p>
          </p:txBody>
        </p:sp>
        <p:cxnSp>
          <p:nvCxnSpPr>
            <p:cNvPr id="12" name="Gerade Verbindung 11"/>
            <p:cNvCxnSpPr/>
            <p:nvPr/>
          </p:nvCxnSpPr>
          <p:spPr>
            <a:xfrm flipH="1">
              <a:off x="7704347" y="2996952"/>
              <a:ext cx="2" cy="1404223"/>
            </a:xfrm>
            <a:prstGeom prst="line">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endCxn id="11" idx="3"/>
            </p:cNvCxnSpPr>
            <p:nvPr/>
          </p:nvCxnSpPr>
          <p:spPr>
            <a:xfrm flipH="1">
              <a:off x="5184068" y="5613108"/>
              <a:ext cx="252028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13"/>
            <p:cNvCxnSpPr>
              <a:stCxn id="11" idx="1"/>
            </p:cNvCxnSpPr>
            <p:nvPr/>
          </p:nvCxnSpPr>
          <p:spPr>
            <a:xfrm flipH="1">
              <a:off x="2080677" y="5613108"/>
              <a:ext cx="11231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endCxn id="10" idx="2"/>
            </p:cNvCxnSpPr>
            <p:nvPr/>
          </p:nvCxnSpPr>
          <p:spPr>
            <a:xfrm flipH="1" flipV="1">
              <a:off x="2062483" y="4221088"/>
              <a:ext cx="9097" cy="139822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stCxn id="9" idx="6"/>
              <a:endCxn id="10" idx="1"/>
            </p:cNvCxnSpPr>
            <p:nvPr/>
          </p:nvCxnSpPr>
          <p:spPr>
            <a:xfrm>
              <a:off x="1121555" y="3951058"/>
              <a:ext cx="42610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10" idx="3"/>
              <a:endCxn id="8" idx="3"/>
            </p:cNvCxnSpPr>
            <p:nvPr/>
          </p:nvCxnSpPr>
          <p:spPr>
            <a:xfrm>
              <a:off x="2577301" y="3951058"/>
              <a:ext cx="188377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17"/>
            <p:cNvCxnSpPr>
              <a:stCxn id="8" idx="0"/>
            </p:cNvCxnSpPr>
            <p:nvPr/>
          </p:nvCxnSpPr>
          <p:spPr>
            <a:xfrm>
              <a:off x="5001132" y="3951058"/>
              <a:ext cx="1911128" cy="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6912260" y="2995210"/>
              <a:ext cx="0" cy="95171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stCxn id="7" idx="3"/>
            </p:cNvCxnSpPr>
            <p:nvPr/>
          </p:nvCxnSpPr>
          <p:spPr>
            <a:xfrm>
              <a:off x="7791442" y="2762926"/>
              <a:ext cx="378042" cy="1977"/>
            </a:xfrm>
            <a:prstGeom prst="line">
              <a:avLst/>
            </a:prstGeom>
            <a:ln w="76200" cmpd="dbl"/>
          </p:spPr>
          <p:style>
            <a:lnRef idx="1">
              <a:schemeClr val="accent1"/>
            </a:lnRef>
            <a:fillRef idx="0">
              <a:schemeClr val="accent1"/>
            </a:fillRef>
            <a:effectRef idx="0">
              <a:schemeClr val="accent1"/>
            </a:effectRef>
            <a:fontRef idx="minor">
              <a:schemeClr val="tx1"/>
            </a:fontRef>
          </p:style>
        </p:cxnSp>
        <p:cxnSp>
          <p:nvCxnSpPr>
            <p:cNvPr id="21" name="Gerade Verbindung 20"/>
            <p:cNvCxnSpPr>
              <a:endCxn id="7" idx="1"/>
            </p:cNvCxnSpPr>
            <p:nvPr/>
          </p:nvCxnSpPr>
          <p:spPr>
            <a:xfrm>
              <a:off x="6441292" y="2762925"/>
              <a:ext cx="378042" cy="1"/>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6108255" y="2734934"/>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Gerade Verbindung mit Pfeil 22"/>
            <p:cNvCxnSpPr/>
            <p:nvPr/>
          </p:nvCxnSpPr>
          <p:spPr>
            <a:xfrm>
              <a:off x="6027246"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368688" y="4222076"/>
              <a:ext cx="1138984" cy="609205"/>
            </a:xfrm>
            <a:prstGeom prst="rect">
              <a:avLst/>
            </a:prstGeom>
            <a:noFill/>
          </p:spPr>
          <p:txBody>
            <a:bodyPr wrap="square" rtlCol="0">
              <a:spAutoFit/>
            </a:bodyPr>
            <a:lstStyle/>
            <a:p>
              <a:r>
                <a:rPr lang="en-US" sz="1200" dirty="0" smtClean="0"/>
                <a:t>Master Oscillator</a:t>
              </a:r>
              <a:endParaRPr lang="en-US" sz="1200" dirty="0"/>
            </a:p>
          </p:txBody>
        </p:sp>
        <p:pic>
          <p:nvPicPr>
            <p:cNvPr id="25" name="Grafik 2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30537" y="3363260"/>
              <a:ext cx="620649" cy="138303"/>
            </a:xfrm>
            <a:prstGeom prst="rect">
              <a:avLst/>
            </a:prstGeom>
          </p:spPr>
        </p:pic>
        <p:pic>
          <p:nvPicPr>
            <p:cNvPr id="26" name="Grafik 2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915816" y="3337543"/>
              <a:ext cx="1055242" cy="479491"/>
            </a:xfrm>
            <a:prstGeom prst="rect">
              <a:avLst/>
            </a:prstGeom>
          </p:spPr>
        </p:pic>
        <p:pic>
          <p:nvPicPr>
            <p:cNvPr id="27" name="Grafik 2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245573" y="3337543"/>
              <a:ext cx="1162631" cy="477566"/>
            </a:xfrm>
            <a:prstGeom prst="rect">
              <a:avLst/>
            </a:prstGeom>
          </p:spPr>
        </p:pic>
        <p:pic>
          <p:nvPicPr>
            <p:cNvPr id="28" name="Grafik 27"/>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7776356" y="3802105"/>
              <a:ext cx="1139952" cy="238963"/>
            </a:xfrm>
            <a:prstGeom prst="rect">
              <a:avLst/>
            </a:prstGeom>
          </p:spPr>
        </p:pic>
        <p:pic>
          <p:nvPicPr>
            <p:cNvPr id="29" name="Grafik 28"/>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2159732" y="4679250"/>
              <a:ext cx="644652" cy="176022"/>
            </a:xfrm>
            <a:prstGeom prst="rect">
              <a:avLst/>
            </a:prstGeom>
          </p:spPr>
        </p:pic>
        <p:sp>
          <p:nvSpPr>
            <p:cNvPr id="30" name="Textfeld 29"/>
            <p:cNvSpPr txBox="1"/>
            <p:nvPr/>
          </p:nvSpPr>
          <p:spPr>
            <a:xfrm>
              <a:off x="6558649" y="1846565"/>
              <a:ext cx="1428793" cy="609205"/>
            </a:xfrm>
            <a:prstGeom prst="rect">
              <a:avLst/>
            </a:prstGeom>
            <a:noFill/>
          </p:spPr>
          <p:txBody>
            <a:bodyPr wrap="none" rtlCol="0">
              <a:spAutoFit/>
            </a:bodyPr>
            <a:lstStyle/>
            <a:p>
              <a:pPr algn="ctr"/>
              <a:r>
                <a:rPr lang="en-US" sz="1200" dirty="0" smtClean="0"/>
                <a:t>Energy gain</a:t>
              </a:r>
            </a:p>
            <a:p>
              <a:pPr algn="ctr"/>
              <a:r>
                <a:rPr lang="en-US" sz="1200" dirty="0" smtClean="0"/>
                <a:t>Energy spread</a:t>
              </a:r>
              <a:endParaRPr lang="en-US" sz="1200" dirty="0"/>
            </a:p>
          </p:txBody>
        </p:sp>
        <p:sp>
          <p:nvSpPr>
            <p:cNvPr id="31" name="Ellipse 30"/>
            <p:cNvSpPr/>
            <p:nvPr/>
          </p:nvSpPr>
          <p:spPr>
            <a:xfrm>
              <a:off x="8338856" y="2723319"/>
              <a:ext cx="216024" cy="55983"/>
            </a:xfrm>
            <a:prstGeom prst="ellipse">
              <a:avLst/>
            </a:prstGeom>
            <a:solidFill>
              <a:srgbClr val="F28E00"/>
            </a:solidFill>
            <a:ln w="6350" cmpd="sng">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Gerade Verbindung mit Pfeil 31"/>
            <p:cNvCxnSpPr/>
            <p:nvPr/>
          </p:nvCxnSpPr>
          <p:spPr>
            <a:xfrm>
              <a:off x="8268495" y="2600908"/>
              <a:ext cx="378042" cy="0"/>
            </a:xfrm>
            <a:prstGeom prst="straightConnector1">
              <a:avLst/>
            </a:prstGeom>
            <a:ln w="22225">
              <a:solidFill>
                <a:srgbClr val="F28E00"/>
              </a:solidFill>
              <a:tailEnd type="arrow"/>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4135384" y="4401175"/>
              <a:ext cx="1045835" cy="365523"/>
            </a:xfrm>
            <a:prstGeom prst="rect">
              <a:avLst/>
            </a:prstGeom>
            <a:noFill/>
          </p:spPr>
          <p:txBody>
            <a:bodyPr wrap="none" rtlCol="0">
              <a:spAutoFit/>
            </a:bodyPr>
            <a:lstStyle/>
            <a:p>
              <a:r>
                <a:rPr lang="en-US" sz="1200" b="1" dirty="0" smtClean="0"/>
                <a:t>Amplifier</a:t>
              </a:r>
              <a:endParaRPr lang="en-US" sz="1200" b="1" dirty="0"/>
            </a:p>
          </p:txBody>
        </p:sp>
        <p:sp>
          <p:nvSpPr>
            <p:cNvPr id="34" name="Textfeld 33"/>
            <p:cNvSpPr txBox="1"/>
            <p:nvPr/>
          </p:nvSpPr>
          <p:spPr>
            <a:xfrm>
              <a:off x="4355977" y="2566645"/>
              <a:ext cx="1461078" cy="365523"/>
            </a:xfrm>
            <a:prstGeom prst="rect">
              <a:avLst/>
            </a:prstGeom>
            <a:noFill/>
          </p:spPr>
          <p:txBody>
            <a:bodyPr wrap="none" rtlCol="0">
              <a:spAutoFit/>
            </a:bodyPr>
            <a:lstStyle/>
            <a:p>
              <a:r>
                <a:rPr lang="en-US" sz="1200" dirty="0" smtClean="0"/>
                <a:t>Electron beam</a:t>
              </a:r>
              <a:endParaRPr lang="en-US" sz="1200" dirty="0"/>
            </a:p>
          </p:txBody>
        </p:sp>
        <p:sp>
          <p:nvSpPr>
            <p:cNvPr id="35" name="Rechteck 34"/>
            <p:cNvSpPr/>
            <p:nvPr/>
          </p:nvSpPr>
          <p:spPr>
            <a:xfrm>
              <a:off x="7218293" y="4396780"/>
              <a:ext cx="972108" cy="4680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Sensor</a:t>
              </a:r>
              <a:endParaRPr lang="en-US" sz="1200" b="1" dirty="0">
                <a:solidFill>
                  <a:schemeClr val="tx1"/>
                </a:solidFill>
              </a:endParaRPr>
            </a:p>
          </p:txBody>
        </p:sp>
        <p:cxnSp>
          <p:nvCxnSpPr>
            <p:cNvPr id="36" name="Gerade Verbindung 35"/>
            <p:cNvCxnSpPr/>
            <p:nvPr/>
          </p:nvCxnSpPr>
          <p:spPr>
            <a:xfrm>
              <a:off x="7704351" y="4864832"/>
              <a:ext cx="0" cy="750073"/>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8" name="Textfeld 37"/>
          <p:cNvSpPr txBox="1"/>
          <p:nvPr/>
        </p:nvSpPr>
        <p:spPr>
          <a:xfrm>
            <a:off x="6908986" y="764704"/>
            <a:ext cx="1442190" cy="738664"/>
          </a:xfrm>
          <a:prstGeom prst="rect">
            <a:avLst/>
          </a:prstGeom>
          <a:noFill/>
        </p:spPr>
        <p:txBody>
          <a:bodyPr wrap="none" rtlCol="0">
            <a:spAutoFit/>
          </a:bodyPr>
          <a:lstStyle/>
          <a:p>
            <a:pPr marL="285750" indent="-285750">
              <a:buFont typeface="Wingdings" charset="2"/>
              <a:buChar char="à"/>
            </a:pPr>
            <a:r>
              <a:rPr lang="en-US" sz="1400" dirty="0" smtClean="0">
                <a:solidFill>
                  <a:schemeClr val="bg1">
                    <a:lumMod val="50000"/>
                  </a:schemeClr>
                </a:solidFill>
              </a:rPr>
              <a:t>Poster: </a:t>
            </a:r>
          </a:p>
          <a:p>
            <a:pPr marL="285750" indent="-104775">
              <a:buFont typeface="Arial" panose="020B0604020202020204" pitchFamily="34" charset="0"/>
              <a:buChar char="•"/>
            </a:pPr>
            <a:r>
              <a:rPr lang="en-US" sz="1400" dirty="0" smtClean="0">
                <a:solidFill>
                  <a:schemeClr val="bg1">
                    <a:lumMod val="50000"/>
                  </a:schemeClr>
                </a:solidFill>
              </a:rPr>
              <a:t>M. </a:t>
            </a:r>
            <a:r>
              <a:rPr lang="en-US" sz="1400" dirty="0" err="1" smtClean="0">
                <a:solidFill>
                  <a:schemeClr val="bg1">
                    <a:lumMod val="50000"/>
                  </a:schemeClr>
                </a:solidFill>
              </a:rPr>
              <a:t>Heuer</a:t>
            </a:r>
            <a:r>
              <a:rPr lang="en-US" sz="1400" dirty="0" smtClean="0">
                <a:solidFill>
                  <a:schemeClr val="bg1">
                    <a:lumMod val="50000"/>
                  </a:schemeClr>
                </a:solidFill>
              </a:rPr>
              <a:t> </a:t>
            </a:r>
          </a:p>
          <a:p>
            <a:pPr marL="285750" indent="-104775">
              <a:buFont typeface="Arial" panose="020B0604020202020204" pitchFamily="34" charset="0"/>
              <a:buChar char="•"/>
            </a:pPr>
            <a:r>
              <a:rPr lang="en-US" sz="1400" dirty="0" smtClean="0">
                <a:solidFill>
                  <a:schemeClr val="bg1">
                    <a:lumMod val="50000"/>
                  </a:schemeClr>
                </a:solidFill>
              </a:rPr>
              <a:t>M. </a:t>
            </a:r>
            <a:r>
              <a:rPr lang="en-US" sz="1400" dirty="0" err="1" smtClean="0">
                <a:solidFill>
                  <a:schemeClr val="bg1">
                    <a:lumMod val="50000"/>
                  </a:schemeClr>
                </a:solidFill>
              </a:rPr>
              <a:t>Titberidze</a:t>
            </a:r>
            <a:endParaRPr lang="en-US" sz="1400" dirty="0">
              <a:solidFill>
                <a:schemeClr val="bg1">
                  <a:lumMod val="50000"/>
                </a:schemeClr>
              </a:solidFill>
            </a:endParaRPr>
          </a:p>
        </p:txBody>
      </p:sp>
    </p:spTree>
    <p:extLst>
      <p:ext uri="{BB962C8B-B14F-4D97-AF65-F5344CB8AC3E}">
        <p14:creationId xmlns:p14="http://schemas.microsoft.com/office/powerpoint/2010/main" val="21527194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sz="2800" dirty="0"/>
              <a:t>Questions</a:t>
            </a:r>
            <a:r>
              <a:rPr lang="en-US" sz="2800" dirty="0" smtClean="0"/>
              <a:t>???</a:t>
            </a:r>
            <a:endParaRPr lang="en-US" sz="2800" dirty="0"/>
          </a:p>
        </p:txBody>
      </p:sp>
      <p:sp>
        <p:nvSpPr>
          <p:cNvPr id="2" name="Foliennummernplatzhalter 1"/>
          <p:cNvSpPr>
            <a:spLocks noGrp="1"/>
          </p:cNvSpPr>
          <p:nvPr>
            <p:ph type="sldNum" sz="quarter" idx="4"/>
          </p:nvPr>
        </p:nvSpPr>
        <p:spPr/>
        <p:txBody>
          <a:bodyPr/>
          <a:lstStyle/>
          <a:p>
            <a:fld id="{BA9B540C-44DA-4F69-89C9-7C84606640D3}" type="slidenum">
              <a:rPr lang="en-US" smtClean="0"/>
              <a:pPr/>
              <a:t>71</a:t>
            </a:fld>
            <a:endParaRPr lang="en-US"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3668" y="5555040"/>
            <a:ext cx="818772" cy="81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5" descr="http://www.desy.de/e409/e116959/e119238/media/3186/HG_LOGO_S_ENG_RGB_thumbnail_thumbn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106" y="5555040"/>
            <a:ext cx="1839714" cy="804875"/>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6"/>
          <p:cNvSpPr txBox="1">
            <a:spLocks/>
          </p:cNvSpPr>
          <p:nvPr/>
        </p:nvSpPr>
        <p:spPr>
          <a:xfrm>
            <a:off x="683568" y="1124744"/>
            <a:ext cx="7848872" cy="273630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buNone/>
            </a:pPr>
            <a:endParaRPr lang="en-US" dirty="0"/>
          </a:p>
          <a:p>
            <a:pPr marL="0" indent="0" algn="ctr">
              <a:buNone/>
            </a:pPr>
            <a:endParaRPr lang="en-US" b="1" dirty="0" smtClean="0"/>
          </a:p>
          <a:p>
            <a:pPr marL="0" indent="0" algn="ctr">
              <a:buNone/>
            </a:pPr>
            <a:r>
              <a:rPr lang="en-US" b="1" dirty="0" smtClean="0"/>
              <a:t>Thank </a:t>
            </a:r>
            <a:r>
              <a:rPr lang="en-US" b="1" dirty="0"/>
              <a:t>you for your attention</a:t>
            </a:r>
            <a:r>
              <a:rPr lang="en-US" b="1" dirty="0" smtClean="0"/>
              <a:t>!</a:t>
            </a:r>
          </a:p>
          <a:p>
            <a:pPr marL="0" indent="0" algn="ctr">
              <a:buNone/>
            </a:pPr>
            <a:endParaRPr lang="en-US" b="1" dirty="0"/>
          </a:p>
          <a:p>
            <a:pPr marL="0" indent="0" algn="ctr">
              <a:buNone/>
            </a:pPr>
            <a:r>
              <a:rPr lang="en-US" sz="2000" dirty="0" smtClean="0"/>
              <a:t>Contact</a:t>
            </a:r>
            <a:r>
              <a:rPr lang="en-US" sz="2000" dirty="0" smtClean="0"/>
              <a:t>: sven.pfeiffer@desy.de</a:t>
            </a:r>
            <a:endParaRPr lang="en-US" sz="2000" dirty="0"/>
          </a:p>
        </p:txBody>
      </p:sp>
      <p:pic>
        <p:nvPicPr>
          <p:cNvPr id="25606" name="Picture 6" descr="https://www.colourbox.com/preview/3461128-confused-emotic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872716"/>
            <a:ext cx="1392521" cy="136815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83568" y="4077072"/>
            <a:ext cx="7740859" cy="1323439"/>
          </a:xfrm>
          <a:prstGeom prst="rect">
            <a:avLst/>
          </a:prstGeom>
          <a:noFill/>
        </p:spPr>
        <p:txBody>
          <a:bodyPr wrap="square" rtlCol="0">
            <a:spAutoFit/>
          </a:bodyPr>
          <a:lstStyle/>
          <a:p>
            <a:pPr algn="ctr"/>
            <a:r>
              <a:rPr lang="en-US" sz="1600" b="1" dirty="0" smtClean="0"/>
              <a:t>Many thanks for the contributions and useful discussions </a:t>
            </a:r>
            <a:r>
              <a:rPr lang="en-US" sz="1600" b="1" dirty="0"/>
              <a:t>to </a:t>
            </a:r>
            <a:endParaRPr lang="en-US" sz="1600" b="1" dirty="0" smtClean="0"/>
          </a:p>
          <a:p>
            <a:pPr algn="ctr"/>
            <a:r>
              <a:rPr lang="en-US" sz="1600" dirty="0" smtClean="0"/>
              <a:t>J</a:t>
            </a:r>
            <a:r>
              <a:rPr lang="en-US" sz="1600" dirty="0"/>
              <a:t>. Branlard, </a:t>
            </a:r>
            <a:r>
              <a:rPr lang="en-US" sz="1600" dirty="0" smtClean="0"/>
              <a:t>L. Butkowski, K. </a:t>
            </a:r>
            <a:r>
              <a:rPr lang="en-US" sz="1600" dirty="0" err="1" smtClean="0"/>
              <a:t>Fl</a:t>
            </a:r>
            <a:r>
              <a:rPr lang="de-DE" sz="1600" dirty="0" err="1" smtClean="0"/>
              <a:t>öttmann</a:t>
            </a:r>
            <a:r>
              <a:rPr lang="de-DE" sz="1600" dirty="0" smtClean="0"/>
              <a:t>, </a:t>
            </a:r>
            <a:r>
              <a:rPr lang="en-US" sz="1600" dirty="0" smtClean="0"/>
              <a:t>M</a:t>
            </a:r>
            <a:r>
              <a:rPr lang="en-US" sz="1600" dirty="0"/>
              <a:t>. </a:t>
            </a:r>
            <a:r>
              <a:rPr lang="en-US" sz="1600" dirty="0" err="1"/>
              <a:t>Heuer</a:t>
            </a:r>
            <a:r>
              <a:rPr lang="en-US" sz="1600" dirty="0"/>
              <a:t>, M. </a:t>
            </a:r>
            <a:r>
              <a:rPr lang="en-US" sz="1600" dirty="0" err="1"/>
              <a:t>Hierholzer</a:t>
            </a:r>
            <a:r>
              <a:rPr lang="en-US" sz="1600" dirty="0"/>
              <a:t>, M. </a:t>
            </a:r>
            <a:r>
              <a:rPr lang="en-US" sz="1600" dirty="0" smtClean="0"/>
              <a:t>Hoffmann, M</a:t>
            </a:r>
            <a:r>
              <a:rPr lang="en-US" sz="1600" dirty="0"/>
              <a:t>. </a:t>
            </a:r>
            <a:r>
              <a:rPr lang="en-US" sz="1600" dirty="0" err="1"/>
              <a:t>Killenberg</a:t>
            </a:r>
            <a:r>
              <a:rPr lang="en-US" sz="1600" dirty="0"/>
              <a:t>, F. Ludwig</a:t>
            </a:r>
            <a:r>
              <a:rPr lang="en-US" sz="1600" dirty="0" smtClean="0"/>
              <a:t>, A. Nawaz, </a:t>
            </a:r>
            <a:r>
              <a:rPr lang="en-US" sz="1600" dirty="0"/>
              <a:t>M. </a:t>
            </a:r>
            <a:r>
              <a:rPr lang="en-US" sz="1600" dirty="0" err="1"/>
              <a:t>Omet</a:t>
            </a:r>
            <a:r>
              <a:rPr lang="en-US" sz="1600" dirty="0"/>
              <a:t>, K. </a:t>
            </a:r>
            <a:r>
              <a:rPr lang="en-US" sz="1600" dirty="0" err="1"/>
              <a:t>Przygoda</a:t>
            </a:r>
            <a:r>
              <a:rPr lang="en-US" sz="1600" dirty="0"/>
              <a:t>, R. Rybaniec, C. Schmidt, H. Schlarb, </a:t>
            </a:r>
            <a:r>
              <a:rPr lang="en-US" sz="1600" dirty="0" smtClean="0"/>
              <a:t>F. Stephan, E</a:t>
            </a:r>
            <a:r>
              <a:rPr lang="en-US" sz="1600" dirty="0"/>
              <a:t>. </a:t>
            </a:r>
            <a:r>
              <a:rPr lang="en-US" sz="1600" dirty="0" smtClean="0"/>
              <a:t>Vogel, </a:t>
            </a:r>
            <a:r>
              <a:rPr lang="de-DE" sz="1600" dirty="0" smtClean="0"/>
              <a:t>A</a:t>
            </a:r>
            <a:r>
              <a:rPr lang="de-DE" sz="1600" dirty="0"/>
              <a:t>. </a:t>
            </a:r>
            <a:r>
              <a:rPr lang="de-DE" sz="1600" dirty="0" err="1"/>
              <a:t>Jankowiak</a:t>
            </a:r>
            <a:r>
              <a:rPr lang="de-DE" sz="1600" dirty="0"/>
              <a:t>, S. Di </a:t>
            </a:r>
            <a:r>
              <a:rPr lang="de-DE" sz="1600" dirty="0" err="1"/>
              <a:t>Mitri</a:t>
            </a:r>
            <a:r>
              <a:rPr lang="de-DE" sz="1600" dirty="0"/>
              <a:t>, A. Neumann, T. Schilcher, F. </a:t>
            </a:r>
            <a:r>
              <a:rPr lang="de-DE" sz="1600" dirty="0" smtClean="0"/>
              <a:t>Qiu </a:t>
            </a:r>
          </a:p>
          <a:p>
            <a:pPr algn="ctr"/>
            <a:r>
              <a:rPr lang="en-US" sz="1600" i="1" dirty="0" smtClean="0"/>
              <a:t>and </a:t>
            </a:r>
            <a:r>
              <a:rPr lang="en-US" sz="1600" i="1" dirty="0"/>
              <a:t>all these many people I have not mentioned </a:t>
            </a:r>
            <a:r>
              <a:rPr lang="en-US" sz="1600" i="1" dirty="0" smtClean="0"/>
              <a:t>here…</a:t>
            </a:r>
            <a:endParaRPr lang="de-DE" sz="1600" i="1" dirty="0"/>
          </a:p>
        </p:txBody>
      </p:sp>
    </p:spTree>
    <p:extLst>
      <p:ext uri="{BB962C8B-B14F-4D97-AF65-F5344CB8AC3E}">
        <p14:creationId xmlns:p14="http://schemas.microsoft.com/office/powerpoint/2010/main" val="265130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US" dirty="0" smtClean="0"/>
              <a:t>Bibliography</a:t>
            </a:r>
            <a:endParaRPr lang="en-US" dirty="0"/>
          </a:p>
        </p:txBody>
      </p:sp>
      <p:sp>
        <p:nvSpPr>
          <p:cNvPr id="10" name="Inhaltsplatzhalter 9"/>
          <p:cNvSpPr>
            <a:spLocks noGrp="1"/>
          </p:cNvSpPr>
          <p:nvPr>
            <p:ph idx="1"/>
          </p:nvPr>
        </p:nvSpPr>
        <p:spPr>
          <a:xfrm>
            <a:off x="457200" y="764704"/>
            <a:ext cx="7421875" cy="5361459"/>
          </a:xfrm>
        </p:spPr>
        <p:txBody>
          <a:bodyPr>
            <a:normAutofit fontScale="92500"/>
          </a:bodyPr>
          <a:lstStyle/>
          <a:p>
            <a:r>
              <a:rPr lang="en-US" sz="1400" dirty="0" smtClean="0"/>
              <a:t>[Nakamura.2014] "</a:t>
            </a:r>
            <a:r>
              <a:rPr lang="en-US" sz="1400" dirty="0"/>
              <a:t>Nakamura, Norio and others", </a:t>
            </a:r>
            <a:r>
              <a:rPr lang="en-US" sz="1400" dirty="0" smtClean="0"/>
              <a:t>Present </a:t>
            </a:r>
            <a:r>
              <a:rPr lang="en-US" sz="1400" dirty="0"/>
              <a:t>Status of the Compact ERL at </a:t>
            </a:r>
            <a:r>
              <a:rPr lang="en-US" sz="1400" dirty="0" smtClean="0"/>
              <a:t>KEK, IPAC 2014</a:t>
            </a:r>
          </a:p>
          <a:p>
            <a:r>
              <a:rPr lang="en-US" sz="1400" dirty="0" smtClean="0"/>
              <a:t>[</a:t>
            </a:r>
            <a:r>
              <a:rPr lang="en-US" altLang="ja-JP" sz="1400" dirty="0" smtClean="0"/>
              <a:t>Miura.2015</a:t>
            </a:r>
            <a:r>
              <a:rPr lang="en-US" sz="1400" dirty="0" smtClean="0"/>
              <a:t>] “</a:t>
            </a:r>
            <a:r>
              <a:rPr lang="en-US" altLang="ja-JP" sz="1400" kern="100" dirty="0">
                <a:ea typeface="ＭＳ 明朝" panose="02020609040205080304" pitchFamily="17" charset="-128"/>
                <a:cs typeface="Times New Roman" panose="02020603050405020304" pitchFamily="18" charset="0"/>
              </a:rPr>
              <a:t>Performance of the </a:t>
            </a:r>
            <a:r>
              <a:rPr lang="en-US" altLang="ja-JP" sz="1400" kern="100" dirty="0" err="1">
                <a:ea typeface="ＭＳ 明朝" panose="02020609040205080304" pitchFamily="17" charset="-128"/>
                <a:cs typeface="Times New Roman" panose="02020603050405020304" pitchFamily="18" charset="0"/>
              </a:rPr>
              <a:t>cERL</a:t>
            </a:r>
            <a:r>
              <a:rPr lang="en-US" altLang="ja-JP" sz="1400" kern="100" dirty="0">
                <a:ea typeface="ＭＳ 明朝" panose="02020609040205080304" pitchFamily="17" charset="-128"/>
                <a:cs typeface="Times New Roman" panose="02020603050405020304" pitchFamily="18" charset="0"/>
              </a:rPr>
              <a:t> LLRF System</a:t>
            </a:r>
            <a:r>
              <a:rPr lang="en-US" sz="1400" dirty="0" smtClean="0"/>
              <a:t>” </a:t>
            </a:r>
            <a:r>
              <a:rPr kumimoji="1" lang="en-US" altLang="ja-JP" sz="1400" dirty="0" smtClean="0"/>
              <a:t>LLRF workshop, 2015</a:t>
            </a:r>
          </a:p>
          <a:p>
            <a:r>
              <a:rPr lang="en-US" sz="1400" dirty="0" smtClean="0">
                <a:sym typeface="Wingdings" panose="05000000000000000000" pitchFamily="2" charset="2"/>
              </a:rPr>
              <a:t>[Hoffman</a:t>
            </a:r>
            <a:r>
              <a:rPr lang="de-DE" sz="1400" dirty="0" smtClean="0">
                <a:sym typeface="Wingdings" panose="05000000000000000000" pitchFamily="2" charset="2"/>
              </a:rPr>
              <a:t>n.2008]</a:t>
            </a:r>
            <a:r>
              <a:rPr lang="en-US" sz="1400" dirty="0" smtClean="0">
                <a:sym typeface="Wingdings" panose="05000000000000000000" pitchFamily="2" charset="2"/>
              </a:rPr>
              <a:t>, DESY </a:t>
            </a:r>
            <a:r>
              <a:rPr lang="en-US" sz="1400" dirty="0">
                <a:sym typeface="Wingdings" panose="05000000000000000000" pitchFamily="2" charset="2"/>
              </a:rPr>
              <a:t>Thesis; </a:t>
            </a:r>
            <a:r>
              <a:rPr lang="en-US" sz="1400" i="1" dirty="0">
                <a:sym typeface="Wingdings" panose="05000000000000000000" pitchFamily="2" charset="2"/>
              </a:rPr>
              <a:t>http://</a:t>
            </a:r>
            <a:r>
              <a:rPr lang="en-US" sz="1400" i="1" dirty="0" smtClean="0">
                <a:sym typeface="Wingdings" panose="05000000000000000000" pitchFamily="2" charset="2"/>
              </a:rPr>
              <a:t>www-library.desy.de/cgi-bin/showprep.pl?desy-thesis-08-028</a:t>
            </a:r>
          </a:p>
          <a:p>
            <a:r>
              <a:rPr lang="en-US" sz="1400" dirty="0" smtClean="0"/>
              <a:t>[Omet.2014], </a:t>
            </a:r>
            <a:r>
              <a:rPr lang="en-US" sz="1400" i="1" dirty="0" smtClean="0"/>
              <a:t>http</a:t>
            </a:r>
            <a:r>
              <a:rPr lang="en-US" sz="1400" i="1" dirty="0"/>
              <a:t>://</a:t>
            </a:r>
            <a:r>
              <a:rPr lang="en-US" sz="1400" i="1" dirty="0" smtClean="0"/>
              <a:t>www-lib.kek.jp/cgi-bin/kiss_prepri.v8?KN=201424001&amp;OF=8</a:t>
            </a:r>
            <a:r>
              <a:rPr lang="en-US" sz="1400" dirty="0" smtClean="0"/>
              <a:t>, </a:t>
            </a:r>
            <a:r>
              <a:rPr lang="en-US" sz="1400" dirty="0"/>
              <a:t>PhD Thesis, KEK, </a:t>
            </a:r>
            <a:r>
              <a:rPr lang="en-US" sz="1400" dirty="0" smtClean="0"/>
              <a:t>2014</a:t>
            </a:r>
          </a:p>
          <a:p>
            <a:r>
              <a:rPr lang="en-US" sz="1400" dirty="0" smtClean="0">
                <a:sym typeface="Wingdings" panose="05000000000000000000" pitchFamily="2" charset="2"/>
              </a:rPr>
              <a:t>[Schmidt.2010], DESY Thesis</a:t>
            </a:r>
            <a:r>
              <a:rPr lang="en-US" sz="1400" dirty="0">
                <a:sym typeface="Wingdings" panose="05000000000000000000" pitchFamily="2" charset="2"/>
              </a:rPr>
              <a:t>; </a:t>
            </a:r>
            <a:r>
              <a:rPr lang="en-US" sz="1400" i="1" dirty="0">
                <a:sym typeface="Wingdings" panose="05000000000000000000" pitchFamily="2" charset="2"/>
              </a:rPr>
              <a:t>http://www-library.desy.de/cgi-bin/showprep.pl?desy-thesis-11-019</a:t>
            </a:r>
          </a:p>
          <a:p>
            <a:r>
              <a:rPr kumimoji="1" lang="en-US" altLang="ja-JP" sz="1400" dirty="0" smtClean="0">
                <a:sym typeface="Wingdings" panose="05000000000000000000" pitchFamily="2" charset="2"/>
              </a:rPr>
              <a:t>[</a:t>
            </a:r>
            <a:r>
              <a:rPr kumimoji="1" lang="en-US" altLang="ja-JP" sz="1400" dirty="0" smtClean="0">
                <a:sym typeface="Wingdings" panose="05000000000000000000" pitchFamily="2" charset="2"/>
              </a:rPr>
              <a:t>Pfeiffer.2014], DESY Thesis, </a:t>
            </a:r>
            <a:r>
              <a:rPr kumimoji="1" lang="en-US" altLang="ja-JP" sz="1400" i="1" dirty="0">
                <a:sym typeface="Wingdings" panose="05000000000000000000" pitchFamily="2" charset="2"/>
              </a:rPr>
              <a:t>http://</a:t>
            </a:r>
            <a:r>
              <a:rPr kumimoji="1" lang="en-US" altLang="ja-JP" sz="1400" i="1" dirty="0" smtClean="0">
                <a:sym typeface="Wingdings" panose="05000000000000000000" pitchFamily="2" charset="2"/>
              </a:rPr>
              <a:t>www-library.desy.de/cgi-bin/showprep.pl?desy-thesis-14-030</a:t>
            </a:r>
          </a:p>
          <a:p>
            <a:r>
              <a:rPr kumimoji="1" lang="en-US" altLang="ja-JP" sz="1400" dirty="0" smtClean="0">
                <a:sym typeface="Wingdings" panose="05000000000000000000" pitchFamily="2" charset="2"/>
              </a:rPr>
              <a:t>[Schilcher.1998], </a:t>
            </a:r>
            <a:r>
              <a:rPr lang="en-US" sz="1400" i="1" dirty="0"/>
              <a:t>Vector sum control of pulsed accelerating fields in </a:t>
            </a:r>
            <a:r>
              <a:rPr lang="en-US" sz="1400" i="1" dirty="0" err="1"/>
              <a:t>lorentz</a:t>
            </a:r>
            <a:r>
              <a:rPr lang="en-US" sz="1400" i="1" dirty="0"/>
              <a:t> </a:t>
            </a:r>
            <a:r>
              <a:rPr lang="en-US" sz="1400" i="1" dirty="0" smtClean="0"/>
              <a:t>force </a:t>
            </a:r>
            <a:r>
              <a:rPr lang="en-US" sz="1400" i="1" dirty="0"/>
              <a:t>detuned superconducting </a:t>
            </a:r>
            <a:r>
              <a:rPr lang="en-US" sz="1400" i="1" dirty="0" smtClean="0"/>
              <a:t>cavities</a:t>
            </a:r>
            <a:r>
              <a:rPr lang="en-US" sz="1400" dirty="0"/>
              <a:t>,</a:t>
            </a:r>
            <a:r>
              <a:rPr lang="en-US" sz="1400" dirty="0" smtClean="0"/>
              <a:t> </a:t>
            </a:r>
            <a:r>
              <a:rPr lang="en-US" sz="1400" dirty="0"/>
              <a:t>Ph.D. thesis, Hamburg </a:t>
            </a:r>
            <a:r>
              <a:rPr lang="en-US" sz="1400" dirty="0" smtClean="0"/>
              <a:t>University, 1998</a:t>
            </a:r>
            <a:endParaRPr kumimoji="1" lang="en-US" altLang="ja-JP" sz="1400" b="1" dirty="0" smtClean="0">
              <a:sym typeface="Wingdings" panose="05000000000000000000" pitchFamily="2" charset="2"/>
            </a:endParaRPr>
          </a:p>
          <a:p>
            <a:r>
              <a:rPr kumimoji="1" lang="en-US" altLang="ja-JP" sz="1400" dirty="0" smtClean="0">
                <a:sym typeface="Wingdings" panose="05000000000000000000" pitchFamily="2" charset="2"/>
              </a:rPr>
              <a:t>[Vogel.2007], </a:t>
            </a:r>
            <a:r>
              <a:rPr lang="en-US" sz="1400" dirty="0"/>
              <a:t>High gain proportional </a:t>
            </a:r>
            <a:r>
              <a:rPr lang="en-US" sz="1400" dirty="0" err="1"/>
              <a:t>rf</a:t>
            </a:r>
            <a:r>
              <a:rPr lang="en-US" sz="1400" dirty="0"/>
              <a:t> control stability at TESLA cavities. </a:t>
            </a:r>
            <a:r>
              <a:rPr lang="en-US" sz="1400" i="1" dirty="0" smtClean="0"/>
              <a:t>Physical Review </a:t>
            </a:r>
            <a:r>
              <a:rPr lang="en-US" sz="1400" i="1" dirty="0"/>
              <a:t>Special Topics - Accelerators and Beams </a:t>
            </a:r>
            <a:r>
              <a:rPr lang="en-US" sz="1400" dirty="0" smtClean="0"/>
              <a:t>10, 2007</a:t>
            </a:r>
          </a:p>
          <a:p>
            <a:r>
              <a:rPr lang="en-US" sz="1400" dirty="0" smtClean="0"/>
              <a:t>[Ljung.1999], (</a:t>
            </a:r>
            <a:r>
              <a:rPr lang="en-US" sz="1400" dirty="0"/>
              <a:t>1999</a:t>
            </a:r>
            <a:r>
              <a:rPr lang="en-US" sz="1400" dirty="0" smtClean="0"/>
              <a:t>), </a:t>
            </a:r>
            <a:r>
              <a:rPr lang="en-US" sz="1400" i="1" dirty="0"/>
              <a:t>System Identification, Theory for the </a:t>
            </a:r>
            <a:r>
              <a:rPr lang="en-US" sz="1400" i="1" dirty="0" smtClean="0"/>
              <a:t>User,</a:t>
            </a:r>
            <a:r>
              <a:rPr lang="en-US" sz="1400" dirty="0" smtClean="0"/>
              <a:t> </a:t>
            </a:r>
            <a:r>
              <a:rPr lang="en-US" sz="1400" dirty="0"/>
              <a:t>Prentice-Hall Inc. USA, </a:t>
            </a:r>
            <a:r>
              <a:rPr lang="en-US" sz="1400" dirty="0" smtClean="0"/>
              <a:t>2</a:t>
            </a:r>
            <a:r>
              <a:rPr lang="en-US" sz="1400" baseline="30000" dirty="0" smtClean="0"/>
              <a:t>nd</a:t>
            </a:r>
            <a:r>
              <a:rPr lang="en-US" sz="1400" dirty="0" smtClean="0"/>
              <a:t> edition, </a:t>
            </a:r>
            <a:r>
              <a:rPr lang="en-US" sz="1400" dirty="0"/>
              <a:t>ISBN 0-13-656695-2</a:t>
            </a:r>
            <a:r>
              <a:rPr lang="en-US" sz="1400" dirty="0" smtClean="0"/>
              <a:t>.</a:t>
            </a:r>
          </a:p>
          <a:p>
            <a:r>
              <a:rPr lang="en-US" sz="1400" dirty="0" smtClean="0"/>
              <a:t>[Skogestad.2005], </a:t>
            </a:r>
            <a:r>
              <a:rPr lang="en-US" sz="1400" dirty="0" err="1" smtClean="0"/>
              <a:t>Skogestad</a:t>
            </a:r>
            <a:r>
              <a:rPr lang="en-US" sz="1400" dirty="0"/>
              <a:t>, S. and </a:t>
            </a:r>
            <a:r>
              <a:rPr lang="en-US" sz="1400" dirty="0" err="1"/>
              <a:t>Postlethwaite</a:t>
            </a:r>
            <a:r>
              <a:rPr lang="en-US" sz="1400" dirty="0"/>
              <a:t>, I. (2005</a:t>
            </a:r>
            <a:r>
              <a:rPr lang="en-US" sz="1400" dirty="0" smtClean="0"/>
              <a:t>), </a:t>
            </a:r>
            <a:r>
              <a:rPr lang="en-US" sz="1400" i="1" dirty="0"/>
              <a:t>Multivariable feedback control: </a:t>
            </a:r>
            <a:r>
              <a:rPr lang="en-US" sz="1400" i="1" dirty="0" smtClean="0"/>
              <a:t>Analysis and design,</a:t>
            </a:r>
            <a:r>
              <a:rPr lang="en-US" sz="1400" dirty="0" smtClean="0"/>
              <a:t> </a:t>
            </a:r>
            <a:r>
              <a:rPr lang="en-US" sz="1400" dirty="0" err="1"/>
              <a:t>Chichester</a:t>
            </a:r>
            <a:r>
              <a:rPr lang="en-US" sz="1400" dirty="0"/>
              <a:t>: Wiley, 2 </a:t>
            </a:r>
            <a:r>
              <a:rPr lang="en-US" sz="1400" dirty="0" smtClean="0"/>
              <a:t>edition, </a:t>
            </a:r>
            <a:r>
              <a:rPr lang="en-US" sz="1400" dirty="0"/>
              <a:t>ISBN </a:t>
            </a:r>
            <a:r>
              <a:rPr lang="en-US" sz="1400" dirty="0" smtClean="0"/>
              <a:t>9780470011676</a:t>
            </a:r>
          </a:p>
          <a:p>
            <a:r>
              <a:rPr lang="en-US" sz="1400" dirty="0" smtClean="0"/>
              <a:t>[Stein.2003] </a:t>
            </a:r>
            <a:r>
              <a:rPr lang="en-US" sz="1400" dirty="0"/>
              <a:t>- "Respect the Unstable," IEEE Control Systems Magazine, Vol. 23, No. 4, pp. 12-25, August 2003</a:t>
            </a:r>
            <a:r>
              <a:rPr lang="en-US" sz="1400" dirty="0" smtClean="0"/>
              <a:t>.</a:t>
            </a:r>
            <a:endParaRPr kumimoji="1" lang="en-US" altLang="ja-JP" sz="1400" dirty="0" smtClean="0"/>
          </a:p>
          <a:p>
            <a:r>
              <a:rPr lang="en-US" sz="1400" dirty="0" smtClean="0"/>
              <a:t>[Rybaniec.2016], </a:t>
            </a:r>
            <a:r>
              <a:rPr lang="en-US" sz="1400" i="1" dirty="0" smtClean="0"/>
              <a:t>FPGA </a:t>
            </a:r>
            <a:r>
              <a:rPr lang="en-US" sz="1400" i="1" dirty="0"/>
              <a:t>based RF and piezo controllers for SRF cavities in CW mode</a:t>
            </a:r>
            <a:r>
              <a:rPr lang="en-US" sz="1400" dirty="0"/>
              <a:t>, 20th Real Time Conference, 2016, </a:t>
            </a:r>
            <a:r>
              <a:rPr lang="en-US" sz="1400" dirty="0" err="1"/>
              <a:t>Padova</a:t>
            </a:r>
            <a:r>
              <a:rPr lang="en-US" sz="1400" dirty="0"/>
              <a:t>, </a:t>
            </a:r>
            <a:r>
              <a:rPr lang="en-US" sz="1400" dirty="0" smtClean="0"/>
              <a:t>Italy</a:t>
            </a:r>
          </a:p>
          <a:p>
            <a:r>
              <a:rPr kumimoji="1" lang="en-US" altLang="ja-JP" sz="1400" dirty="0"/>
              <a:t>Pictures from DESY website; </a:t>
            </a:r>
            <a:r>
              <a:rPr kumimoji="1" lang="en-US" altLang="ja-JP" sz="1400" i="1" dirty="0"/>
              <a:t>https://media.desy.de/DESYmediabank/?l=de&amp;c=3976</a:t>
            </a:r>
            <a:r>
              <a:rPr kumimoji="1" lang="en-US" altLang="ja-JP" sz="1400" dirty="0"/>
              <a:t> and other sources in www</a:t>
            </a:r>
          </a:p>
          <a:p>
            <a:endParaRPr kumimoji="1" lang="ja-JP" altLang="en-US" sz="1400" dirty="0"/>
          </a:p>
        </p:txBody>
      </p:sp>
      <p:sp>
        <p:nvSpPr>
          <p:cNvPr id="2" name="Foliennummernplatzhalter 1"/>
          <p:cNvSpPr>
            <a:spLocks noGrp="1"/>
          </p:cNvSpPr>
          <p:nvPr>
            <p:ph type="sldNum" sz="quarter" idx="4"/>
          </p:nvPr>
        </p:nvSpPr>
        <p:spPr/>
        <p:txBody>
          <a:bodyPr/>
          <a:lstStyle/>
          <a:p>
            <a:fld id="{BA9B540C-44DA-4F69-89C9-7C84606640D3}" type="slidenum">
              <a:rPr lang="en-US" smtClean="0"/>
              <a:pPr/>
              <a:t>72</a:t>
            </a:fld>
            <a:endParaRPr lang="en-US"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35842" name="Picture 2" descr="http://ecx.images-amazon.com/images/I/41HewW-qbKL._SX346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9075" y="4444524"/>
            <a:ext cx="1049409" cy="1504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ecx.images-amazon.com/images/I/51lfG9TaTFL._SX373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3012875"/>
            <a:ext cx="1044116" cy="138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591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Backup </a:t>
            </a:r>
            <a:r>
              <a:rPr lang="de-DE" dirty="0" err="1" smtClean="0"/>
              <a:t>Slides</a:t>
            </a:r>
            <a:endParaRPr lang="en-US" dirty="0"/>
          </a:p>
        </p:txBody>
      </p:sp>
      <p:sp>
        <p:nvSpPr>
          <p:cNvPr id="3" name="Inhaltsplatzhalter 2"/>
          <p:cNvSpPr>
            <a:spLocks noGrp="1"/>
          </p:cNvSpPr>
          <p:nvPr>
            <p:ph idx="1"/>
          </p:nvPr>
        </p:nvSpPr>
        <p:spPr/>
        <p:txBody>
          <a:bodyPr/>
          <a:lstStyle/>
          <a:p>
            <a:endParaRPr lang="en-US"/>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73</a:t>
            </a:fld>
            <a:endParaRPr lang="en-US" dirty="0"/>
          </a:p>
        </p:txBody>
      </p:sp>
    </p:spTree>
    <p:extLst>
      <p:ext uri="{BB962C8B-B14F-4D97-AF65-F5344CB8AC3E}">
        <p14:creationId xmlns:p14="http://schemas.microsoft.com/office/powerpoint/2010/main" val="18556702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marL="269875" indent="-269875"/>
            <a:r>
              <a:rPr lang="en-US" dirty="0" smtClean="0"/>
              <a:t>1</a:t>
            </a:r>
            <a:r>
              <a:rPr lang="en-US" dirty="0"/>
              <a:t>. </a:t>
            </a:r>
            <a:r>
              <a:rPr lang="en-US" dirty="0" smtClean="0"/>
              <a:t>Introduction/Motivation</a:t>
            </a:r>
            <a:endParaRPr lang="en-US" dirty="0"/>
          </a:p>
        </p:txBody>
      </p:sp>
      <p:sp>
        <p:nvSpPr>
          <p:cNvPr id="3" name="Inhaltsplatzhalter 2"/>
          <p:cNvSpPr>
            <a:spLocks noGrp="1"/>
          </p:cNvSpPr>
          <p:nvPr>
            <p:ph idx="1"/>
          </p:nvPr>
        </p:nvSpPr>
        <p:spPr>
          <a:xfrm>
            <a:off x="457200" y="764704"/>
            <a:ext cx="6491064" cy="5361459"/>
          </a:xfrm>
        </p:spPr>
        <p:txBody>
          <a:bodyPr>
            <a:normAutofit lnSpcReduction="10000"/>
          </a:bodyPr>
          <a:lstStyle/>
          <a:p>
            <a:pPr marL="0" indent="0">
              <a:buNone/>
            </a:pPr>
            <a:r>
              <a:rPr lang="en-US" sz="2400" b="1" dirty="0" smtClean="0"/>
              <a:t>Brief history of feedback control (human designed)</a:t>
            </a:r>
            <a:endParaRPr lang="en-US" sz="2400" b="1" dirty="0"/>
          </a:p>
          <a:p>
            <a:r>
              <a:rPr lang="en-US" sz="1800" dirty="0" smtClean="0"/>
              <a:t>Automatic </a:t>
            </a:r>
            <a:r>
              <a:rPr lang="en-US" sz="1800" dirty="0"/>
              <a:t>feedback control systems have been known </a:t>
            </a:r>
            <a:r>
              <a:rPr lang="en-US" sz="1800" dirty="0" smtClean="0"/>
              <a:t>and used </a:t>
            </a:r>
            <a:r>
              <a:rPr lang="en-US" sz="1800" dirty="0"/>
              <a:t>for more than 2000 </a:t>
            </a:r>
            <a:r>
              <a:rPr lang="en-US" sz="1800" dirty="0" smtClean="0"/>
              <a:t>years (300 B.C. by a Greek </a:t>
            </a:r>
            <a:r>
              <a:rPr lang="en-US" sz="1800" dirty="0" err="1" smtClean="0"/>
              <a:t>mechanican</a:t>
            </a:r>
            <a:r>
              <a:rPr lang="en-US" sz="1800" dirty="0" smtClean="0"/>
              <a:t>)</a:t>
            </a:r>
          </a:p>
          <a:p>
            <a:pPr lvl="1"/>
            <a:r>
              <a:rPr lang="en-US" sz="1400" dirty="0" smtClean="0"/>
              <a:t>Water clock – slow tickle of water into measuring container</a:t>
            </a:r>
          </a:p>
          <a:p>
            <a:pPr lvl="1"/>
            <a:r>
              <a:rPr lang="en-US" sz="1400" dirty="0" smtClean="0"/>
              <a:t>Ensure at constant flowing rate </a:t>
            </a:r>
            <a:r>
              <a:rPr lang="en-US" sz="1400" dirty="0" smtClean="0">
                <a:sym typeface="Wingdings" panose="05000000000000000000" pitchFamily="2" charset="2"/>
              </a:rPr>
              <a:t> Float regulator</a:t>
            </a:r>
            <a:r>
              <a:rPr lang="en-US" sz="1400" dirty="0" smtClean="0"/>
              <a:t>  similar to todays flush toilet</a:t>
            </a:r>
          </a:p>
          <a:p>
            <a:pPr lvl="1">
              <a:tabLst>
                <a:tab pos="5826125" algn="l"/>
              </a:tabLst>
            </a:pPr>
            <a:r>
              <a:rPr lang="en-US" sz="1400" dirty="0" smtClean="0"/>
              <a:t>If </a:t>
            </a:r>
            <a:r>
              <a:rPr lang="en-US" sz="1400" dirty="0"/>
              <a:t>water level in the </a:t>
            </a:r>
            <a:r>
              <a:rPr lang="en-US" sz="1400" dirty="0" smtClean="0"/>
              <a:t>supply tank not at correct level </a:t>
            </a:r>
            <a:r>
              <a:rPr lang="en-US" sz="1400" dirty="0"/>
              <a:t>the float opens or closes the water supply </a:t>
            </a:r>
            <a:r>
              <a:rPr lang="en-US" sz="1400" dirty="0" smtClean="0">
                <a:sym typeface="Wingdings" panose="05000000000000000000" pitchFamily="2" charset="2"/>
              </a:rPr>
              <a:t> 1</a:t>
            </a:r>
            <a:r>
              <a:rPr lang="en-US" sz="1400" baseline="30000" dirty="0" smtClean="0">
                <a:sym typeface="Wingdings" panose="05000000000000000000" pitchFamily="2" charset="2"/>
              </a:rPr>
              <a:t>st</a:t>
            </a:r>
            <a:r>
              <a:rPr lang="en-US" sz="1400" dirty="0" smtClean="0">
                <a:sym typeface="Wingdings" panose="05000000000000000000" pitchFamily="2" charset="2"/>
              </a:rPr>
              <a:t> feedback to keep supply tank at constant level</a:t>
            </a:r>
          </a:p>
          <a:p>
            <a:pPr lvl="1">
              <a:tabLst>
                <a:tab pos="5826125" algn="l"/>
              </a:tabLst>
            </a:pPr>
            <a:endParaRPr lang="en-US" sz="1400" dirty="0">
              <a:sym typeface="Wingdings" panose="05000000000000000000" pitchFamily="2" charset="2"/>
            </a:endParaRPr>
          </a:p>
          <a:p>
            <a:pPr>
              <a:tabLst>
                <a:tab pos="5826125" algn="l"/>
              </a:tabLst>
            </a:pPr>
            <a:r>
              <a:rPr lang="en-US" sz="1800" dirty="0" smtClean="0"/>
              <a:t>Around 1681 Denis </a:t>
            </a:r>
            <a:r>
              <a:rPr lang="en-US" sz="1800" dirty="0" err="1" smtClean="0"/>
              <a:t>Papin’s</a:t>
            </a:r>
            <a:r>
              <a:rPr lang="en-US" sz="1800" dirty="0" smtClean="0"/>
              <a:t> invention of a safety valve for regulation of steam pressure</a:t>
            </a:r>
          </a:p>
          <a:p>
            <a:r>
              <a:rPr lang="en-US" sz="1800" dirty="0" smtClean="0"/>
              <a:t>In the 17</a:t>
            </a:r>
            <a:r>
              <a:rPr lang="en-US" sz="1800" baseline="30000" dirty="0" smtClean="0"/>
              <a:t>th</a:t>
            </a:r>
            <a:r>
              <a:rPr lang="en-US" sz="1800" dirty="0" smtClean="0"/>
              <a:t> century </a:t>
            </a:r>
            <a:r>
              <a:rPr lang="en-US" sz="1800" dirty="0" err="1" smtClean="0"/>
              <a:t>Cornelis</a:t>
            </a:r>
            <a:r>
              <a:rPr lang="en-US" sz="1800" dirty="0" smtClean="0"/>
              <a:t> </a:t>
            </a:r>
            <a:r>
              <a:rPr lang="en-US" sz="1800" dirty="0" err="1" smtClean="0"/>
              <a:t>Drebbel</a:t>
            </a:r>
            <a:r>
              <a:rPr lang="en-US" sz="1800" dirty="0" smtClean="0"/>
              <a:t> invented a purely mechanical temperature control system</a:t>
            </a:r>
          </a:p>
          <a:p>
            <a:r>
              <a:rPr lang="en-US" sz="1800" dirty="0" smtClean="0"/>
              <a:t>1745 speed control was applied to a windmill by Edmund Lee</a:t>
            </a:r>
          </a:p>
          <a:p>
            <a:r>
              <a:rPr lang="en-US" sz="1800" dirty="0" smtClean="0"/>
              <a:t>Nowadays control systems theory began in the latter half of the 19</a:t>
            </a:r>
            <a:r>
              <a:rPr lang="en-US" sz="1800" baseline="30000" dirty="0" smtClean="0"/>
              <a:t>th</a:t>
            </a:r>
            <a:r>
              <a:rPr lang="en-US" sz="1800" dirty="0" smtClean="0"/>
              <a:t> century</a:t>
            </a:r>
          </a:p>
          <a:p>
            <a:pPr lvl="1"/>
            <a:r>
              <a:rPr lang="en-US" sz="1400" dirty="0" smtClean="0"/>
              <a:t>Started with stability criteria for a third order system based on the coefficients of the differential equation </a:t>
            </a:r>
            <a:endParaRPr lang="en-US" sz="1400" dirty="0"/>
          </a:p>
        </p:txBody>
      </p:sp>
      <p:pic>
        <p:nvPicPr>
          <p:cNvPr id="1026" name="Picture 2" descr="A diagram of Ctesibius's water c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628800"/>
            <a:ext cx="2016224" cy="313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600666" y="6093296"/>
            <a:ext cx="4435830" cy="253916"/>
          </a:xfrm>
          <a:prstGeom prst="rect">
            <a:avLst/>
          </a:prstGeom>
          <a:noFill/>
        </p:spPr>
        <p:txBody>
          <a:bodyPr wrap="none" rtlCol="0">
            <a:spAutoFit/>
          </a:bodyPr>
          <a:lstStyle/>
          <a:p>
            <a:r>
              <a:rPr lang="en-US" sz="1050" dirty="0"/>
              <a:t>[</a:t>
            </a:r>
            <a:r>
              <a:rPr lang="en-US" sz="1050" dirty="0" err="1"/>
              <a:t>Nise</a:t>
            </a:r>
            <a:r>
              <a:rPr lang="en-US" sz="1050" dirty="0"/>
              <a:t>, Norman S. 2004, Control Systems Engineering, 4th Edition, Wiley, USA</a:t>
            </a:r>
            <a:r>
              <a:rPr lang="en-US" sz="1050" dirty="0" smtClean="0"/>
              <a:t>.]</a:t>
            </a:r>
            <a:endParaRPr lang="en-US" sz="1050"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74</a:t>
            </a:fld>
            <a:endParaRPr lang="en-US" dirty="0"/>
          </a:p>
        </p:txBody>
      </p:sp>
      <p:sp>
        <p:nvSpPr>
          <p:cNvPr id="8" name="Fußzeilenplatzhalter 7"/>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54402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Digital vs. Analog Control</a:t>
            </a:r>
            <a:endParaRPr lang="en-US" dirty="0"/>
          </a:p>
        </p:txBody>
      </p:sp>
      <p:sp>
        <p:nvSpPr>
          <p:cNvPr id="5" name="Inhaltsplatzhalter 4"/>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28700"/>
            <a:ext cx="7686331" cy="554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p:cNvSpPr>
            <a:spLocks noGrp="1"/>
          </p:cNvSpPr>
          <p:nvPr>
            <p:ph type="sldNum" sz="quarter" idx="4"/>
          </p:nvPr>
        </p:nvSpPr>
        <p:spPr/>
        <p:txBody>
          <a:bodyPr/>
          <a:lstStyle/>
          <a:p>
            <a:fld id="{BA9B540C-44DA-4F69-89C9-7C84606640D3}" type="slidenum">
              <a:rPr lang="en-US" smtClean="0"/>
              <a:pPr/>
              <a:t>75</a:t>
            </a:fld>
            <a:endParaRPr lang="en-US" dirty="0"/>
          </a:p>
        </p:txBody>
      </p:sp>
      <p:sp>
        <p:nvSpPr>
          <p:cNvPr id="7" name="Fußzeilenplatzhalter 6"/>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6188557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smtClean="0"/>
              <a:t>RF detection</a:t>
            </a:r>
            <a:endParaRPr lang="en-US" sz="2800" dirty="0"/>
          </a:p>
        </p:txBody>
      </p:sp>
      <p:sp>
        <p:nvSpPr>
          <p:cNvPr id="3" name="Inhaltsplatzhalter 2"/>
          <p:cNvSpPr>
            <a:spLocks noGrp="1"/>
          </p:cNvSpPr>
          <p:nvPr>
            <p:ph idx="1"/>
          </p:nvPr>
        </p:nvSpPr>
        <p:spPr>
          <a:xfrm>
            <a:off x="457200" y="764705"/>
            <a:ext cx="8229600" cy="3060340"/>
          </a:xfrm>
        </p:spPr>
        <p:txBody>
          <a:bodyPr>
            <a:normAutofit/>
          </a:bodyPr>
          <a:lstStyle/>
          <a:p>
            <a:pPr marL="514350" indent="-514350">
              <a:buFont typeface="+mj-lt"/>
              <a:buAutoNum type="arabicPeriod"/>
            </a:pPr>
            <a:r>
              <a:rPr lang="en-US" sz="1800" dirty="0" smtClean="0"/>
              <a:t>Direct </a:t>
            </a:r>
            <a:r>
              <a:rPr lang="en-US" sz="1800" dirty="0"/>
              <a:t>Amplitude and Phase Detection</a:t>
            </a:r>
          </a:p>
          <a:p>
            <a:pPr lvl="1" indent="-342900">
              <a:buFont typeface="Wingdings" charset="2"/>
              <a:buChar char="à"/>
            </a:pPr>
            <a:r>
              <a:rPr lang="en-US" sz="1600" dirty="0">
                <a:sym typeface="Wingdings" panose="05000000000000000000" pitchFamily="2" charset="2"/>
              </a:rPr>
              <a:t>No down-conversion </a:t>
            </a:r>
          </a:p>
          <a:p>
            <a:pPr lvl="1" indent="-342900">
              <a:buFont typeface="Wingdings" charset="2"/>
              <a:buChar char="à"/>
            </a:pPr>
            <a:r>
              <a:rPr lang="en-US" sz="1600" dirty="0">
                <a:sym typeface="Wingdings" panose="05000000000000000000" pitchFamily="2" charset="2"/>
              </a:rPr>
              <a:t>Analog </a:t>
            </a:r>
            <a:r>
              <a:rPr lang="en-US" sz="1600" dirty="0" smtClean="0">
                <a:sym typeface="Wingdings" panose="05000000000000000000" pitchFamily="2" charset="2"/>
              </a:rPr>
              <a:t>or </a:t>
            </a:r>
            <a:r>
              <a:rPr lang="en-US" sz="1600" dirty="0">
                <a:sym typeface="Wingdings" panose="05000000000000000000" pitchFamily="2" charset="2"/>
              </a:rPr>
              <a:t>digital (up to 800MHz ADCs</a:t>
            </a:r>
            <a:r>
              <a:rPr lang="en-US" sz="1600" dirty="0" smtClean="0">
                <a:sym typeface="Wingdings" panose="05000000000000000000" pitchFamily="2" charset="2"/>
              </a:rPr>
              <a:t>)</a:t>
            </a:r>
            <a:endParaRPr lang="en-US" sz="1600" b="1" dirty="0" smtClean="0"/>
          </a:p>
          <a:p>
            <a:pPr marL="514350" indent="-514350">
              <a:buFont typeface="+mj-lt"/>
              <a:buAutoNum type="arabicPeriod"/>
            </a:pPr>
            <a:r>
              <a:rPr lang="en-US" sz="1800" b="1" dirty="0"/>
              <a:t>Baseband sampling (analog I/Q detector</a:t>
            </a:r>
            <a:r>
              <a:rPr lang="en-US" sz="1800" b="1" dirty="0" smtClean="0"/>
              <a:t>)</a:t>
            </a:r>
          </a:p>
          <a:p>
            <a:pPr marL="514350" indent="-514350">
              <a:buFont typeface="+mj-lt"/>
              <a:buAutoNum type="arabicPeriod"/>
            </a:pPr>
            <a:r>
              <a:rPr lang="en-US" sz="1800" b="1" dirty="0" smtClean="0"/>
              <a:t>Digital </a:t>
            </a:r>
            <a:r>
              <a:rPr lang="en-US" sz="1800" b="1" dirty="0"/>
              <a:t>I/Q </a:t>
            </a:r>
            <a:r>
              <a:rPr lang="en-US" sz="1800" b="1" dirty="0" smtClean="0"/>
              <a:t>sampling</a:t>
            </a:r>
          </a:p>
          <a:p>
            <a:pPr marL="514350" indent="-514350">
              <a:buFont typeface="+mj-lt"/>
              <a:buAutoNum type="arabicPeriod"/>
            </a:pPr>
            <a:r>
              <a:rPr lang="en-US" sz="1800" b="1" dirty="0" smtClean="0"/>
              <a:t>IF </a:t>
            </a:r>
            <a:r>
              <a:rPr lang="en-US" sz="1800" b="1" dirty="0"/>
              <a:t>Sampling (non-I/Q sampling</a:t>
            </a:r>
            <a:r>
              <a:rPr lang="en-US" sz="1800" b="1" dirty="0" smtClean="0"/>
              <a:t>)</a:t>
            </a:r>
          </a:p>
          <a:p>
            <a:pPr marL="0" indent="0">
              <a:buNone/>
            </a:pPr>
            <a:endParaRPr lang="en-US" sz="1800" dirty="0" smtClean="0"/>
          </a:p>
          <a:p>
            <a:r>
              <a:rPr lang="en-US" sz="1800" dirty="0" smtClean="0"/>
              <a:t>2.-4. is based on mixing a reference signal (LO) with the RF signal </a:t>
            </a:r>
            <a:r>
              <a:rPr lang="en-US" sz="1800" dirty="0" smtClean="0">
                <a:sym typeface="Wingdings" panose="05000000000000000000" pitchFamily="2" charset="2"/>
              </a:rPr>
              <a:t> RF signal down-converted to an intermediate frequency and into base-band</a:t>
            </a:r>
            <a:endParaRPr lang="en-US" sz="1800" dirty="0" smtClean="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52079" y="2062634"/>
            <a:ext cx="1272349" cy="82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Grafik 29"/>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260091" y="728700"/>
            <a:ext cx="1380361" cy="1138988"/>
          </a:xfrm>
          <a:prstGeom prst="rect">
            <a:avLst/>
          </a:prstGeom>
        </p:spPr>
      </p:pic>
      <p:sp>
        <p:nvSpPr>
          <p:cNvPr id="23" name="Foliennummernplatzhalter 22"/>
          <p:cNvSpPr>
            <a:spLocks noGrp="1"/>
          </p:cNvSpPr>
          <p:nvPr>
            <p:ph type="sldNum" sz="quarter" idx="4"/>
          </p:nvPr>
        </p:nvSpPr>
        <p:spPr/>
        <p:txBody>
          <a:bodyPr/>
          <a:lstStyle/>
          <a:p>
            <a:fld id="{BA9B540C-44DA-4F69-89C9-7C84606640D3}" type="slidenum">
              <a:rPr lang="en-US" smtClean="0"/>
              <a:pPr/>
              <a:t>76</a:t>
            </a:fld>
            <a:endParaRPr lang="en-US" dirty="0"/>
          </a:p>
        </p:txBody>
      </p:sp>
      <p:sp>
        <p:nvSpPr>
          <p:cNvPr id="35" name="Fußzeilenplatzhalter 34"/>
          <p:cNvSpPr>
            <a:spLocks noGrp="1"/>
          </p:cNvSpPr>
          <p:nvPr>
            <p:ph type="ftr" sz="quarter" idx="3"/>
          </p:nvPr>
        </p:nvSpPr>
        <p:spPr/>
        <p:txBody>
          <a:bodyPr/>
          <a:lstStyle/>
          <a:p>
            <a:r>
              <a:rPr lang="en-US" smtClean="0"/>
              <a:t>S. Pfeiffer, Tutorial 3: Low Level RF Control Systems, HZB Berlin, 14.07.2016</a:t>
            </a:r>
            <a:endParaRPr lang="en-US" dirty="0"/>
          </a:p>
        </p:txBody>
      </p:sp>
      <p:grpSp>
        <p:nvGrpSpPr>
          <p:cNvPr id="37" name="Gruppieren 36"/>
          <p:cNvGrpSpPr/>
          <p:nvPr/>
        </p:nvGrpSpPr>
        <p:grpSpPr>
          <a:xfrm>
            <a:off x="971600" y="3897052"/>
            <a:ext cx="6837158" cy="2124236"/>
            <a:chOff x="4499992" y="724568"/>
            <a:chExt cx="5609503" cy="1552304"/>
          </a:xfrm>
        </p:grpSpPr>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872716"/>
              <a:ext cx="4243636" cy="140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Nach oben gekrümmter Pfeil 38"/>
            <p:cNvSpPr/>
            <p:nvPr/>
          </p:nvSpPr>
          <p:spPr>
            <a:xfrm rot="10800000">
              <a:off x="6084167" y="905910"/>
              <a:ext cx="1835467" cy="36285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Nach oben gekrümmter Pfeil 39"/>
            <p:cNvSpPr/>
            <p:nvPr/>
          </p:nvSpPr>
          <p:spPr>
            <a:xfrm rot="10800000">
              <a:off x="5162639" y="1018053"/>
              <a:ext cx="765333" cy="25070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Nach oben gekrümmter Pfeil 40"/>
            <p:cNvSpPr/>
            <p:nvPr/>
          </p:nvSpPr>
          <p:spPr>
            <a:xfrm rot="10800000">
              <a:off x="5169632" y="724568"/>
              <a:ext cx="2678732" cy="2921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feld 41"/>
            <p:cNvSpPr txBox="1"/>
            <p:nvPr/>
          </p:nvSpPr>
          <p:spPr>
            <a:xfrm>
              <a:off x="9015926" y="918796"/>
              <a:ext cx="1093569" cy="738664"/>
            </a:xfrm>
            <a:prstGeom prst="rect">
              <a:avLst/>
            </a:prstGeom>
            <a:noFill/>
          </p:spPr>
          <p:txBody>
            <a:bodyPr wrap="none" rtlCol="0">
              <a:spAutoFit/>
            </a:bodyPr>
            <a:lstStyle/>
            <a:p>
              <a:r>
                <a:rPr lang="en-US" sz="1400" dirty="0" smtClean="0"/>
                <a:t>e.g.: </a:t>
              </a:r>
            </a:p>
            <a:p>
              <a:r>
                <a:rPr lang="en-US" sz="1400" dirty="0" err="1" smtClean="0"/>
                <a:t>f</a:t>
              </a:r>
              <a:r>
                <a:rPr lang="en-US" sz="1400" baseline="-25000" dirty="0" err="1" smtClean="0"/>
                <a:t>RF</a:t>
              </a:r>
              <a:r>
                <a:rPr lang="en-US" sz="1400" dirty="0" smtClean="0"/>
                <a:t> = 1.3 GHz</a:t>
              </a:r>
            </a:p>
            <a:p>
              <a:r>
                <a:rPr lang="en-US" sz="1400" dirty="0" err="1" smtClean="0"/>
                <a:t>f</a:t>
              </a:r>
              <a:r>
                <a:rPr lang="en-US" sz="1400" baseline="-25000" dirty="0" err="1" smtClean="0"/>
                <a:t>IF</a:t>
              </a:r>
              <a:r>
                <a:rPr lang="en-US" sz="1400" dirty="0" smtClean="0"/>
                <a:t> = 54 MHz</a:t>
              </a:r>
              <a:endParaRPr lang="en-US" sz="1400" dirty="0"/>
            </a:p>
          </p:txBody>
        </p:sp>
      </p:grpSp>
    </p:spTree>
    <p:extLst>
      <p:ext uri="{BB962C8B-B14F-4D97-AF65-F5344CB8AC3E}">
        <p14:creationId xmlns:p14="http://schemas.microsoft.com/office/powerpoint/2010/main" val="34123864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101" y="975953"/>
            <a:ext cx="26193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smtClean="0"/>
              <a:t>Baseband sampling</a:t>
            </a:r>
            <a:endParaRPr lang="en-US" sz="2800" dirty="0"/>
          </a:p>
        </p:txBody>
      </p:sp>
      <p:sp>
        <p:nvSpPr>
          <p:cNvPr id="3" name="Inhaltsplatzhalter 2"/>
          <p:cNvSpPr>
            <a:spLocks noGrp="1"/>
          </p:cNvSpPr>
          <p:nvPr>
            <p:ph idx="1"/>
          </p:nvPr>
        </p:nvSpPr>
        <p:spPr/>
        <p:txBody>
          <a:bodyPr>
            <a:normAutofit/>
          </a:bodyPr>
          <a:lstStyle/>
          <a:p>
            <a:r>
              <a:rPr lang="en-US" sz="2000" dirty="0" smtClean="0"/>
              <a:t>Analog I/Q detector (direct conversion from RF to BB)</a:t>
            </a:r>
          </a:p>
          <a:p>
            <a:r>
              <a:rPr lang="en-US" sz="2000" dirty="0" smtClean="0"/>
              <a:t>Multiplication with LO</a:t>
            </a:r>
          </a:p>
          <a:p>
            <a:r>
              <a:rPr lang="en-US" sz="2000" dirty="0" smtClean="0"/>
              <a:t>LO split by hybrid </a:t>
            </a:r>
            <a:r>
              <a:rPr lang="en-US" sz="2000" dirty="0" smtClean="0">
                <a:sym typeface="Wingdings" panose="05000000000000000000" pitchFamily="2" charset="2"/>
              </a:rPr>
              <a:t> phase difference of 90 </a:t>
            </a:r>
            <a:r>
              <a:rPr lang="en-US" sz="2000" dirty="0" err="1" smtClean="0">
                <a:sym typeface="Wingdings" panose="05000000000000000000" pitchFamily="2" charset="2"/>
              </a:rPr>
              <a:t>deg</a:t>
            </a:r>
            <a:endParaRPr lang="en-US" sz="20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168860"/>
            <a:ext cx="4147692" cy="2296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766" y="4689325"/>
            <a:ext cx="5017409" cy="17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11560" y="5013176"/>
            <a:ext cx="3276364" cy="1200329"/>
          </a:xfrm>
          <a:prstGeom prst="rect">
            <a:avLst/>
          </a:prstGeom>
          <a:noFill/>
        </p:spPr>
        <p:txBody>
          <a:bodyPr wrap="square" rtlCol="0">
            <a:spAutoFit/>
          </a:bodyPr>
          <a:lstStyle/>
          <a:p>
            <a:r>
              <a:rPr lang="en-US" dirty="0" smtClean="0"/>
              <a:t>Problem:</a:t>
            </a:r>
          </a:p>
          <a:p>
            <a:r>
              <a:rPr lang="en-US" dirty="0" smtClean="0"/>
              <a:t>I/Q imbalance and offsets</a:t>
            </a:r>
          </a:p>
          <a:p>
            <a:r>
              <a:rPr lang="en-US" dirty="0" smtClean="0">
                <a:sym typeface="Wingdings" panose="05000000000000000000" pitchFamily="2" charset="2"/>
              </a:rPr>
              <a:t> Phase dependent amplitude measurement</a:t>
            </a:r>
            <a:endParaRPr lang="en-US" dirty="0"/>
          </a:p>
        </p:txBody>
      </p:sp>
      <p:sp>
        <p:nvSpPr>
          <p:cNvPr id="5" name="Textfeld 4"/>
          <p:cNvSpPr txBox="1"/>
          <p:nvPr/>
        </p:nvSpPr>
        <p:spPr>
          <a:xfrm>
            <a:off x="4932040" y="2816932"/>
            <a:ext cx="3420380" cy="923330"/>
          </a:xfrm>
          <a:prstGeom prst="rect">
            <a:avLst/>
          </a:prstGeom>
          <a:noFill/>
        </p:spPr>
        <p:txBody>
          <a:bodyPr wrap="square" rtlCol="0">
            <a:spAutoFit/>
          </a:bodyPr>
          <a:lstStyle/>
          <a:p>
            <a:r>
              <a:rPr lang="en-US" dirty="0" smtClean="0"/>
              <a:t>2 ADCs necessary for digitalization</a:t>
            </a:r>
          </a:p>
          <a:p>
            <a:r>
              <a:rPr lang="en-US" dirty="0" smtClean="0">
                <a:sym typeface="Wingdings" panose="05000000000000000000" pitchFamily="2" charset="2"/>
              </a:rPr>
              <a:t> Higher costs, more space, reduced reliability</a:t>
            </a:r>
            <a:endParaRPr lang="en-US" dirty="0"/>
          </a:p>
        </p:txBody>
      </p:sp>
      <p:sp>
        <p:nvSpPr>
          <p:cNvPr id="7" name="Foliennummernplatzhalter 6"/>
          <p:cNvSpPr>
            <a:spLocks noGrp="1"/>
          </p:cNvSpPr>
          <p:nvPr>
            <p:ph type="sldNum" sz="quarter" idx="4"/>
          </p:nvPr>
        </p:nvSpPr>
        <p:spPr/>
        <p:txBody>
          <a:bodyPr/>
          <a:lstStyle/>
          <a:p>
            <a:fld id="{BA9B540C-44DA-4F69-89C9-7C84606640D3}" type="slidenum">
              <a:rPr lang="en-US" smtClean="0"/>
              <a:pPr/>
              <a:t>77</a:t>
            </a:fld>
            <a:endParaRPr lang="en-US" dirty="0"/>
          </a:p>
        </p:txBody>
      </p:sp>
      <p:sp>
        <p:nvSpPr>
          <p:cNvPr id="9" name="Fußzeilenplatzhalter 8"/>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4424474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Digital I/Q </a:t>
            </a:r>
            <a:r>
              <a:rPr lang="en-US" sz="2800" dirty="0" smtClean="0"/>
              <a:t>sampling</a:t>
            </a:r>
            <a:endParaRPr lang="en-US" sz="2800" dirty="0"/>
          </a:p>
        </p:txBody>
      </p:sp>
      <p:sp>
        <p:nvSpPr>
          <p:cNvPr id="3" name="Inhaltsplatzhalter 2"/>
          <p:cNvSpPr>
            <a:spLocks noGrp="1"/>
          </p:cNvSpPr>
          <p:nvPr>
            <p:ph idx="1"/>
          </p:nvPr>
        </p:nvSpPr>
        <p:spPr/>
        <p:txBody>
          <a:bodyPr>
            <a:normAutofit/>
          </a:bodyPr>
          <a:lstStyle/>
          <a:p>
            <a:r>
              <a:rPr lang="en-US" sz="2000" dirty="0" smtClean="0"/>
              <a:t>Alternative to baseband sampling: </a:t>
            </a:r>
            <a:r>
              <a:rPr lang="en-US" sz="2000" dirty="0"/>
              <a:t>only 1 ADC </a:t>
            </a:r>
            <a:r>
              <a:rPr lang="en-US" sz="2000" dirty="0" smtClean="0"/>
              <a:t>and switched LO (by 90 </a:t>
            </a:r>
            <a:r>
              <a:rPr lang="en-US" sz="2000" dirty="0" err="1" smtClean="0"/>
              <a:t>deg</a:t>
            </a:r>
            <a:r>
              <a:rPr lang="en-US" sz="2000" dirty="0" smtClean="0"/>
              <a:t>)</a:t>
            </a:r>
          </a:p>
          <a:p>
            <a:r>
              <a:rPr lang="en-US" sz="2000" dirty="0" smtClean="0"/>
              <a:t>Output signal represents I, Q, -I, -Q </a:t>
            </a:r>
          </a:p>
          <a:p>
            <a:r>
              <a:rPr lang="en-US" sz="2000" dirty="0" smtClean="0"/>
              <a:t>Field vector computed by 2 samples (I/Q value) and shifted by n </a:t>
            </a:r>
            <a:r>
              <a:rPr lang="en-US" sz="2000" dirty="0" smtClean="0">
                <a:latin typeface="Cambria Math"/>
                <a:ea typeface="Cambria Math"/>
              </a:rPr>
              <a:t>⋅</a:t>
            </a:r>
            <a:r>
              <a:rPr lang="en-US" sz="2000" dirty="0" smtClean="0"/>
              <a:t> 90 </a:t>
            </a:r>
            <a:r>
              <a:rPr lang="en-US" sz="2000" dirty="0" err="1" smtClean="0"/>
              <a:t>deg</a:t>
            </a:r>
            <a:r>
              <a:rPr lang="en-US" sz="2000" dirty="0" smtClean="0"/>
              <a:t> (n…0,1,2,3)</a:t>
            </a:r>
            <a:endParaRPr lang="en-US" sz="2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72" y="2672916"/>
            <a:ext cx="4856700" cy="241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192" y="4955153"/>
            <a:ext cx="5083293" cy="157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156176" y="2492896"/>
            <a:ext cx="2592288" cy="1477328"/>
          </a:xfrm>
          <a:prstGeom prst="rect">
            <a:avLst/>
          </a:prstGeom>
          <a:noFill/>
        </p:spPr>
        <p:txBody>
          <a:bodyPr wrap="square" rtlCol="0">
            <a:spAutoFit/>
          </a:bodyPr>
          <a:lstStyle/>
          <a:p>
            <a:r>
              <a:rPr lang="en-US" dirty="0" smtClean="0"/>
              <a:t>Problems:</a:t>
            </a:r>
          </a:p>
          <a:p>
            <a:r>
              <a:rPr lang="en-US" dirty="0" smtClean="0"/>
              <a:t>Nyquist frequency is f</a:t>
            </a:r>
            <a:r>
              <a:rPr lang="en-US" baseline="-25000" dirty="0" smtClean="0"/>
              <a:t>s</a:t>
            </a:r>
            <a:r>
              <a:rPr lang="en-US" dirty="0" smtClean="0"/>
              <a:t>/4</a:t>
            </a:r>
          </a:p>
          <a:p>
            <a:r>
              <a:rPr lang="en-US" dirty="0" smtClean="0"/>
              <a:t>Rectangular output signal </a:t>
            </a:r>
            <a:r>
              <a:rPr lang="en-US" dirty="0" smtClean="0">
                <a:sym typeface="Wingdings" panose="05000000000000000000" pitchFamily="2" charset="2"/>
              </a:rPr>
              <a:t> high bandwidth needed (amplifier etc.)</a:t>
            </a:r>
            <a:endParaRPr lang="en-US" dirty="0"/>
          </a:p>
        </p:txBody>
      </p:sp>
      <p:sp>
        <p:nvSpPr>
          <p:cNvPr id="6" name="Foliennummernplatzhalter 5"/>
          <p:cNvSpPr>
            <a:spLocks noGrp="1"/>
          </p:cNvSpPr>
          <p:nvPr>
            <p:ph type="sldNum" sz="quarter" idx="4"/>
          </p:nvPr>
        </p:nvSpPr>
        <p:spPr/>
        <p:txBody>
          <a:bodyPr/>
          <a:lstStyle/>
          <a:p>
            <a:fld id="{BA9B540C-44DA-4F69-89C9-7C84606640D3}" type="slidenum">
              <a:rPr lang="en-US" smtClean="0"/>
              <a:pPr/>
              <a:t>78</a:t>
            </a:fld>
            <a:endParaRPr lang="en-US" dirty="0"/>
          </a:p>
        </p:txBody>
      </p:sp>
      <p:sp>
        <p:nvSpPr>
          <p:cNvPr id="8" name="Fußzeilenplatzhalter 7"/>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785573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title"/>
          </p:nvPr>
        </p:nvSpPr>
        <p:spPr/>
        <p:txBody>
          <a:bodyPr/>
          <a:lstStyle/>
          <a:p>
            <a:r>
              <a:rPr lang="en-US" sz="2800" dirty="0">
                <a:solidFill>
                  <a:srgbClr val="F28E00"/>
                </a:solidFill>
              </a:rPr>
              <a:t>F</a:t>
            </a:r>
            <a:r>
              <a:rPr lang="en-US" sz="2800" dirty="0"/>
              <a:t>ree-Electron-</a:t>
            </a:r>
            <a:r>
              <a:rPr lang="en-US" sz="2800" dirty="0" err="1">
                <a:solidFill>
                  <a:srgbClr val="F28E00"/>
                </a:solidFill>
              </a:rPr>
              <a:t>LAS</a:t>
            </a:r>
            <a:r>
              <a:rPr lang="en-US" sz="2800" dirty="0" err="1"/>
              <a:t>er</a:t>
            </a:r>
            <a:r>
              <a:rPr lang="en-US" sz="2800" dirty="0"/>
              <a:t> in </a:t>
            </a:r>
            <a:r>
              <a:rPr lang="en-US" sz="2800" dirty="0">
                <a:solidFill>
                  <a:srgbClr val="F28E00"/>
                </a:solidFill>
              </a:rPr>
              <a:t>H</a:t>
            </a:r>
            <a:r>
              <a:rPr lang="en-US" sz="2800" dirty="0"/>
              <a:t>amburg (FLASH)</a:t>
            </a:r>
          </a:p>
        </p:txBody>
      </p:sp>
      <p:grpSp>
        <p:nvGrpSpPr>
          <p:cNvPr id="51" name="Gruppieren 50"/>
          <p:cNvGrpSpPr/>
          <p:nvPr/>
        </p:nvGrpSpPr>
        <p:grpSpPr>
          <a:xfrm>
            <a:off x="363319" y="2816932"/>
            <a:ext cx="8313137" cy="1414138"/>
            <a:chOff x="363319" y="2816932"/>
            <a:chExt cx="8313137" cy="1414138"/>
          </a:xfrm>
        </p:grpSpPr>
        <p:grpSp>
          <p:nvGrpSpPr>
            <p:cNvPr id="4" name="Group 5"/>
            <p:cNvGrpSpPr/>
            <p:nvPr/>
          </p:nvGrpSpPr>
          <p:grpSpPr>
            <a:xfrm>
              <a:off x="363319" y="2816932"/>
              <a:ext cx="8313137" cy="1414138"/>
              <a:chOff x="48705" y="4538099"/>
              <a:chExt cx="8853995" cy="2269154"/>
            </a:xfrm>
          </p:grpSpPr>
          <p:sp>
            <p:nvSpPr>
              <p:cNvPr id="5" name="Line 4"/>
              <p:cNvSpPr>
                <a:spLocks noChangeShapeType="1"/>
              </p:cNvSpPr>
              <p:nvPr/>
            </p:nvSpPr>
            <p:spPr bwMode="auto">
              <a:xfrm flipV="1">
                <a:off x="2051050" y="5118100"/>
                <a:ext cx="144463" cy="107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6" name="Line 5"/>
              <p:cNvSpPr>
                <a:spLocks noChangeShapeType="1"/>
              </p:cNvSpPr>
              <p:nvPr/>
            </p:nvSpPr>
            <p:spPr bwMode="auto">
              <a:xfrm>
                <a:off x="2197100" y="5118100"/>
                <a:ext cx="288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7" name="Line 6"/>
              <p:cNvSpPr>
                <a:spLocks noChangeShapeType="1"/>
              </p:cNvSpPr>
              <p:nvPr/>
            </p:nvSpPr>
            <p:spPr bwMode="auto">
              <a:xfrm>
                <a:off x="2486025" y="5118100"/>
                <a:ext cx="142875" cy="107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8" name="AutoShape 12"/>
              <p:cNvSpPr>
                <a:spLocks noChangeArrowheads="1"/>
              </p:cNvSpPr>
              <p:nvPr/>
            </p:nvSpPr>
            <p:spPr bwMode="auto">
              <a:xfrm>
                <a:off x="3387506" y="5081588"/>
                <a:ext cx="539751" cy="28892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a:solidFill>
                      <a:srgbClr val="000000"/>
                    </a:solidFill>
                  </a:rPr>
                  <a:t>ACC3</a:t>
                </a:r>
                <a:endParaRPr lang="en-GB" sz="1200" b="1">
                  <a:solidFill>
                    <a:srgbClr val="000000"/>
                  </a:solidFill>
                </a:endParaRPr>
              </a:p>
            </p:txBody>
          </p:sp>
          <p:sp>
            <p:nvSpPr>
              <p:cNvPr id="9" name="Line 13"/>
              <p:cNvSpPr>
                <a:spLocks noChangeShapeType="1"/>
              </p:cNvSpPr>
              <p:nvPr/>
            </p:nvSpPr>
            <p:spPr bwMode="auto">
              <a:xfrm>
                <a:off x="3931039" y="5226050"/>
                <a:ext cx="1079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0" name="Line 14"/>
              <p:cNvSpPr>
                <a:spLocks noChangeShapeType="1"/>
              </p:cNvSpPr>
              <p:nvPr/>
            </p:nvSpPr>
            <p:spPr bwMode="auto">
              <a:xfrm flipV="1">
                <a:off x="4038988" y="5118100"/>
                <a:ext cx="252412" cy="10794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1" name="Line 15"/>
              <p:cNvSpPr>
                <a:spLocks noChangeShapeType="1"/>
              </p:cNvSpPr>
              <p:nvPr/>
            </p:nvSpPr>
            <p:spPr bwMode="auto">
              <a:xfrm>
                <a:off x="4291400" y="5118100"/>
                <a:ext cx="323850" cy="215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2" name="Line 16"/>
              <p:cNvSpPr>
                <a:spLocks noChangeShapeType="1"/>
              </p:cNvSpPr>
              <p:nvPr/>
            </p:nvSpPr>
            <p:spPr bwMode="auto">
              <a:xfrm flipV="1">
                <a:off x="4615249" y="5226050"/>
                <a:ext cx="215900" cy="10794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3" name="Line 17"/>
              <p:cNvSpPr>
                <a:spLocks noChangeShapeType="1"/>
              </p:cNvSpPr>
              <p:nvPr/>
            </p:nvSpPr>
            <p:spPr bwMode="auto">
              <a:xfrm flipV="1">
                <a:off x="4831153" y="5222631"/>
                <a:ext cx="2630097" cy="170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4" name="Line 22"/>
              <p:cNvSpPr>
                <a:spLocks noChangeShapeType="1"/>
              </p:cNvSpPr>
              <p:nvPr/>
            </p:nvSpPr>
            <p:spPr bwMode="auto">
              <a:xfrm>
                <a:off x="814989" y="5226050"/>
                <a:ext cx="180975" cy="40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5" name="Line 23"/>
              <p:cNvSpPr>
                <a:spLocks noChangeShapeType="1"/>
              </p:cNvSpPr>
              <p:nvPr/>
            </p:nvSpPr>
            <p:spPr bwMode="auto">
              <a:xfrm>
                <a:off x="7461250" y="5226051"/>
                <a:ext cx="252413" cy="1793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6" name="Line 24"/>
              <p:cNvSpPr>
                <a:spLocks noChangeShapeType="1"/>
              </p:cNvSpPr>
              <p:nvPr/>
            </p:nvSpPr>
            <p:spPr bwMode="auto">
              <a:xfrm>
                <a:off x="7713663" y="5405438"/>
                <a:ext cx="1189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17" name="Rectangle 31" descr="Dark vertical"/>
              <p:cNvSpPr>
                <a:spLocks noChangeArrowheads="1"/>
              </p:cNvSpPr>
              <p:nvPr/>
            </p:nvSpPr>
            <p:spPr bwMode="auto">
              <a:xfrm>
                <a:off x="8218489" y="5343525"/>
                <a:ext cx="323850" cy="107949"/>
              </a:xfrm>
              <a:prstGeom prst="rect">
                <a:avLst/>
              </a:prstGeom>
              <a:pattFill prst="dkVert">
                <a:fgClr>
                  <a:srgbClr val="FF0000"/>
                </a:fgClr>
                <a:bgClr>
                  <a:srgbClr val="00FF00"/>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FontTx/>
                  <a:buNone/>
                  <a:defRPr/>
                </a:pPr>
                <a:endParaRPr lang="de-DE" sz="1800" dirty="0">
                  <a:solidFill>
                    <a:srgbClr val="000000"/>
                  </a:solidFill>
                  <a:latin typeface="Arial" charset="0"/>
                  <a:ea typeface="+mn-ea"/>
                </a:endParaRPr>
              </a:p>
            </p:txBody>
          </p:sp>
          <p:sp>
            <p:nvSpPr>
              <p:cNvPr id="18" name="Rectangle 32" descr="Dark vertical"/>
              <p:cNvSpPr>
                <a:spLocks noChangeArrowheads="1"/>
              </p:cNvSpPr>
              <p:nvPr/>
            </p:nvSpPr>
            <p:spPr bwMode="auto">
              <a:xfrm>
                <a:off x="8575673" y="5343525"/>
                <a:ext cx="323850" cy="107949"/>
              </a:xfrm>
              <a:prstGeom prst="rect">
                <a:avLst/>
              </a:prstGeom>
              <a:pattFill prst="dkVert">
                <a:fgClr>
                  <a:srgbClr val="FF0000"/>
                </a:fgClr>
                <a:bgClr>
                  <a:srgbClr val="00FF00"/>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FontTx/>
                  <a:buNone/>
                  <a:defRPr/>
                </a:pPr>
                <a:endParaRPr lang="de-DE" sz="1800" dirty="0">
                  <a:solidFill>
                    <a:srgbClr val="000000"/>
                  </a:solidFill>
                  <a:latin typeface="Arial" charset="0"/>
                  <a:ea typeface="+mn-ea"/>
                </a:endParaRPr>
              </a:p>
            </p:txBody>
          </p:sp>
          <p:grpSp>
            <p:nvGrpSpPr>
              <p:cNvPr id="19" name="Group 1"/>
              <p:cNvGrpSpPr>
                <a:grpSpLocks/>
              </p:cNvGrpSpPr>
              <p:nvPr/>
            </p:nvGrpSpPr>
            <p:grpSpPr bwMode="auto">
              <a:xfrm rot="769262">
                <a:off x="7690989" y="5542356"/>
                <a:ext cx="1189038" cy="108188"/>
                <a:chOff x="7729307" y="2001422"/>
                <a:chExt cx="1189037" cy="108188"/>
              </a:xfrm>
            </p:grpSpPr>
            <p:sp>
              <p:nvSpPr>
                <p:cNvPr id="41" name="Line 24"/>
                <p:cNvSpPr>
                  <a:spLocks noChangeShapeType="1"/>
                </p:cNvSpPr>
                <p:nvPr/>
              </p:nvSpPr>
              <p:spPr bwMode="auto">
                <a:xfrm>
                  <a:off x="7729307" y="2063683"/>
                  <a:ext cx="1189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42" name="Rectangle 25" descr="Dark vertical"/>
                <p:cNvSpPr>
                  <a:spLocks noChangeArrowheads="1"/>
                </p:cNvSpPr>
                <p:nvPr/>
              </p:nvSpPr>
              <p:spPr bwMode="auto">
                <a:xfrm>
                  <a:off x="8234088" y="2001422"/>
                  <a:ext cx="323851" cy="107938"/>
                </a:xfrm>
                <a:prstGeom prst="rect">
                  <a:avLst/>
                </a:prstGeom>
                <a:pattFill prst="dkVert">
                  <a:fgClr>
                    <a:srgbClr val="FF0000"/>
                  </a:fgClr>
                  <a:bgClr>
                    <a:srgbClr val="00FF00"/>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FontTx/>
                    <a:buNone/>
                    <a:defRPr/>
                  </a:pPr>
                  <a:endParaRPr lang="de-DE" sz="1800" dirty="0">
                    <a:solidFill>
                      <a:srgbClr val="000000"/>
                    </a:solidFill>
                    <a:latin typeface="Arial" charset="0"/>
                    <a:ea typeface="+mn-ea"/>
                  </a:endParaRPr>
                </a:p>
              </p:txBody>
            </p:sp>
            <p:sp>
              <p:nvSpPr>
                <p:cNvPr id="43" name="Rectangle 26" descr="Dark vertical"/>
                <p:cNvSpPr>
                  <a:spLocks noChangeArrowheads="1"/>
                </p:cNvSpPr>
                <p:nvPr/>
              </p:nvSpPr>
              <p:spPr bwMode="auto">
                <a:xfrm>
                  <a:off x="8590697" y="2001662"/>
                  <a:ext cx="323851" cy="107948"/>
                </a:xfrm>
                <a:prstGeom prst="rect">
                  <a:avLst/>
                </a:prstGeom>
                <a:pattFill prst="dkVert">
                  <a:fgClr>
                    <a:srgbClr val="FF0000"/>
                  </a:fgClr>
                  <a:bgClr>
                    <a:srgbClr val="00FF00"/>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ClrTx/>
                    <a:buFontTx/>
                    <a:buNone/>
                    <a:defRPr/>
                  </a:pPr>
                  <a:endParaRPr lang="de-DE" sz="1800" dirty="0">
                    <a:solidFill>
                      <a:srgbClr val="000000"/>
                    </a:solidFill>
                    <a:latin typeface="Arial" charset="0"/>
                    <a:ea typeface="+mn-ea"/>
                  </a:endParaRPr>
                </a:p>
              </p:txBody>
            </p:sp>
          </p:grpSp>
          <p:sp>
            <p:nvSpPr>
              <p:cNvPr id="20" name="TextBox 109567"/>
              <p:cNvSpPr txBox="1">
                <a:spLocks noChangeArrowheads="1"/>
              </p:cNvSpPr>
              <p:nvPr/>
            </p:nvSpPr>
            <p:spPr bwMode="auto">
              <a:xfrm>
                <a:off x="1849936" y="4538099"/>
                <a:ext cx="985947" cy="56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1"/>
                    </a:solidFill>
                    <a:latin typeface="Arial" pitchFamily="34" charset="0"/>
                    <a:ea typeface="ＭＳ Ｐゴシック" pitchFamily="112" charset="-128"/>
                  </a:defRPr>
                </a:lvl1pPr>
                <a:lvl2pPr marL="742950" indent="-285750" eaLnBrk="0" hangingPunct="0">
                  <a:defRPr sz="900">
                    <a:solidFill>
                      <a:schemeClr val="tx1"/>
                    </a:solidFill>
                    <a:latin typeface="Arial" pitchFamily="34" charset="0"/>
                    <a:ea typeface="ＭＳ Ｐゴシック" pitchFamily="112" charset="-128"/>
                  </a:defRPr>
                </a:lvl2pPr>
                <a:lvl3pPr marL="1143000" indent="-228600" eaLnBrk="0" hangingPunct="0">
                  <a:defRPr sz="900">
                    <a:solidFill>
                      <a:schemeClr val="tx1"/>
                    </a:solidFill>
                    <a:latin typeface="Arial" pitchFamily="34" charset="0"/>
                    <a:ea typeface="ＭＳ Ｐゴシック" pitchFamily="112" charset="-128"/>
                  </a:defRPr>
                </a:lvl3pPr>
                <a:lvl4pPr marL="1600200" indent="-228600" eaLnBrk="0" hangingPunct="0">
                  <a:defRPr sz="900">
                    <a:solidFill>
                      <a:schemeClr val="tx1"/>
                    </a:solidFill>
                    <a:latin typeface="Arial" pitchFamily="34" charset="0"/>
                    <a:ea typeface="ＭＳ Ｐゴシック" pitchFamily="112" charset="-128"/>
                  </a:defRPr>
                </a:lvl4pPr>
                <a:lvl5pPr marL="2057400" indent="-228600" eaLnBrk="0" hangingPunct="0">
                  <a:defRPr sz="900">
                    <a:solidFill>
                      <a:schemeClr val="tx1"/>
                    </a:solidFill>
                    <a:latin typeface="Arial" pitchFamily="34"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9pPr>
              </a:lstStyle>
              <a:p>
                <a:pPr eaLnBrk="1" hangingPunct="1">
                  <a:buFont typeface="Wingdings" pitchFamily="2" charset="2"/>
                  <a:buNone/>
                </a:pPr>
                <a:r>
                  <a:rPr lang="en-US" sz="1000" b="1" dirty="0" smtClean="0"/>
                  <a:t>R56=180mm</a:t>
                </a:r>
                <a:endParaRPr lang="en-US" sz="1000" b="1" dirty="0"/>
              </a:p>
            </p:txBody>
          </p:sp>
          <p:sp>
            <p:nvSpPr>
              <p:cNvPr id="21" name="TextBox 123"/>
              <p:cNvSpPr txBox="1">
                <a:spLocks noChangeArrowheads="1"/>
              </p:cNvSpPr>
              <p:nvPr/>
            </p:nvSpPr>
            <p:spPr bwMode="auto">
              <a:xfrm>
                <a:off x="4101315" y="4538099"/>
                <a:ext cx="609273" cy="34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pitchFamily="34" charset="0"/>
                    <a:ea typeface="ＭＳ Ｐゴシック" pitchFamily="112" charset="-128"/>
                  </a:defRPr>
                </a:lvl1pPr>
                <a:lvl2pPr marL="742950" indent="-285750" eaLnBrk="0" hangingPunct="0">
                  <a:defRPr sz="900">
                    <a:solidFill>
                      <a:schemeClr val="tx1"/>
                    </a:solidFill>
                    <a:latin typeface="Arial" pitchFamily="34" charset="0"/>
                    <a:ea typeface="ＭＳ Ｐゴシック" pitchFamily="112" charset="-128"/>
                  </a:defRPr>
                </a:lvl2pPr>
                <a:lvl3pPr marL="1143000" indent="-228600" eaLnBrk="0" hangingPunct="0">
                  <a:defRPr sz="900">
                    <a:solidFill>
                      <a:schemeClr val="tx1"/>
                    </a:solidFill>
                    <a:latin typeface="Arial" pitchFamily="34" charset="0"/>
                    <a:ea typeface="ＭＳ Ｐゴシック" pitchFamily="112" charset="-128"/>
                  </a:defRPr>
                </a:lvl3pPr>
                <a:lvl4pPr marL="1600200" indent="-228600" eaLnBrk="0" hangingPunct="0">
                  <a:defRPr sz="900">
                    <a:solidFill>
                      <a:schemeClr val="tx1"/>
                    </a:solidFill>
                    <a:latin typeface="Arial" pitchFamily="34" charset="0"/>
                    <a:ea typeface="ＭＳ Ｐゴシック" pitchFamily="112" charset="-128"/>
                  </a:defRPr>
                </a:lvl4pPr>
                <a:lvl5pPr marL="2057400" indent="-228600" eaLnBrk="0" hangingPunct="0">
                  <a:defRPr sz="900">
                    <a:solidFill>
                      <a:schemeClr val="tx1"/>
                    </a:solidFill>
                    <a:latin typeface="Arial" pitchFamily="34"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9pPr>
              </a:lstStyle>
              <a:p>
                <a:pPr eaLnBrk="1" hangingPunct="1">
                  <a:buFont typeface="Wingdings" pitchFamily="2" charset="2"/>
                  <a:buNone/>
                </a:pPr>
                <a:r>
                  <a:rPr lang="en-US" sz="1000" b="1" dirty="0"/>
                  <a:t>R56=43mm</a:t>
                </a:r>
              </a:p>
            </p:txBody>
          </p:sp>
          <p:sp>
            <p:nvSpPr>
              <p:cNvPr id="22" name="TextBox 125"/>
              <p:cNvSpPr txBox="1">
                <a:spLocks noChangeArrowheads="1"/>
              </p:cNvSpPr>
              <p:nvPr/>
            </p:nvSpPr>
            <p:spPr bwMode="auto">
              <a:xfrm>
                <a:off x="8203613" y="4934581"/>
                <a:ext cx="507354" cy="34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pitchFamily="34" charset="0"/>
                    <a:ea typeface="ＭＳ Ｐゴシック" pitchFamily="112" charset="-128"/>
                  </a:defRPr>
                </a:lvl1pPr>
                <a:lvl2pPr marL="742950" indent="-285750" eaLnBrk="0" hangingPunct="0">
                  <a:defRPr sz="900">
                    <a:solidFill>
                      <a:schemeClr val="tx1"/>
                    </a:solidFill>
                    <a:latin typeface="Arial" pitchFamily="34" charset="0"/>
                    <a:ea typeface="ＭＳ Ｐゴシック" pitchFamily="112" charset="-128"/>
                  </a:defRPr>
                </a:lvl2pPr>
                <a:lvl3pPr marL="1143000" indent="-228600" eaLnBrk="0" hangingPunct="0">
                  <a:defRPr sz="900">
                    <a:solidFill>
                      <a:schemeClr val="tx1"/>
                    </a:solidFill>
                    <a:latin typeface="Arial" pitchFamily="34" charset="0"/>
                    <a:ea typeface="ＭＳ Ｐゴシック" pitchFamily="112" charset="-128"/>
                  </a:defRPr>
                </a:lvl3pPr>
                <a:lvl4pPr marL="1600200" indent="-228600" eaLnBrk="0" hangingPunct="0">
                  <a:defRPr sz="900">
                    <a:solidFill>
                      <a:schemeClr val="tx1"/>
                    </a:solidFill>
                    <a:latin typeface="Arial" pitchFamily="34" charset="0"/>
                    <a:ea typeface="ＭＳ Ｐゴシック" pitchFamily="112" charset="-128"/>
                  </a:defRPr>
                </a:lvl4pPr>
                <a:lvl5pPr marL="2057400" indent="-228600" eaLnBrk="0" hangingPunct="0">
                  <a:defRPr sz="900">
                    <a:solidFill>
                      <a:schemeClr val="tx1"/>
                    </a:solidFill>
                    <a:latin typeface="Arial" pitchFamily="34"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9pPr>
              </a:lstStyle>
              <a:p>
                <a:pPr eaLnBrk="1" hangingPunct="1">
                  <a:buFont typeface="Wingdings" pitchFamily="2" charset="2"/>
                  <a:buNone/>
                </a:pPr>
                <a:r>
                  <a:rPr lang="en-US" sz="1000" b="1" dirty="0"/>
                  <a:t>FLASH 1</a:t>
                </a:r>
              </a:p>
            </p:txBody>
          </p:sp>
          <p:sp>
            <p:nvSpPr>
              <p:cNvPr id="23" name="Line 3"/>
              <p:cNvSpPr>
                <a:spLocks noChangeShapeType="1"/>
              </p:cNvSpPr>
              <p:nvPr/>
            </p:nvSpPr>
            <p:spPr bwMode="auto">
              <a:xfrm>
                <a:off x="1798638" y="5226050"/>
                <a:ext cx="2524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24" name="Line 7"/>
              <p:cNvSpPr>
                <a:spLocks noChangeShapeType="1"/>
              </p:cNvSpPr>
              <p:nvPr/>
            </p:nvSpPr>
            <p:spPr bwMode="auto">
              <a:xfrm>
                <a:off x="2625726" y="5219213"/>
                <a:ext cx="269878" cy="683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25" name="AutoShape 9"/>
              <p:cNvSpPr>
                <a:spLocks noChangeArrowheads="1"/>
              </p:cNvSpPr>
              <p:nvPr/>
            </p:nvSpPr>
            <p:spPr bwMode="auto">
              <a:xfrm>
                <a:off x="965366" y="5067611"/>
                <a:ext cx="539751" cy="28892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a:solidFill>
                      <a:srgbClr val="000000"/>
                    </a:solidFill>
                  </a:rPr>
                  <a:t>ACC1</a:t>
                </a:r>
                <a:endParaRPr lang="en-GB" sz="1200" b="1" dirty="0">
                  <a:solidFill>
                    <a:srgbClr val="000000"/>
                  </a:solidFill>
                </a:endParaRPr>
              </a:p>
            </p:txBody>
          </p:sp>
          <p:sp>
            <p:nvSpPr>
              <p:cNvPr id="26" name="AutoShape 10"/>
              <p:cNvSpPr>
                <a:spLocks noChangeArrowheads="1"/>
              </p:cNvSpPr>
              <p:nvPr/>
            </p:nvSpPr>
            <p:spPr bwMode="auto">
              <a:xfrm>
                <a:off x="1529456" y="5131017"/>
                <a:ext cx="317499" cy="215900"/>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a:solidFill>
                      <a:srgbClr val="000000"/>
                    </a:solidFill>
                  </a:rPr>
                  <a:t>3</a:t>
                </a:r>
                <a:r>
                  <a:rPr lang="en-US" sz="1200" b="1" baseline="30000" dirty="0">
                    <a:solidFill>
                      <a:srgbClr val="000000"/>
                    </a:solidFill>
                  </a:rPr>
                  <a:t>rd</a:t>
                </a:r>
                <a:endParaRPr lang="en-GB" sz="1200" b="1" baseline="30000" dirty="0">
                  <a:solidFill>
                    <a:srgbClr val="000000"/>
                  </a:solidFill>
                </a:endParaRPr>
              </a:p>
            </p:txBody>
          </p:sp>
          <p:sp>
            <p:nvSpPr>
              <p:cNvPr id="27" name="AutoShape 19"/>
              <p:cNvSpPr>
                <a:spLocks noChangeArrowheads="1"/>
              </p:cNvSpPr>
              <p:nvPr/>
            </p:nvSpPr>
            <p:spPr bwMode="auto">
              <a:xfrm>
                <a:off x="6831647" y="5081991"/>
                <a:ext cx="539751" cy="28892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a:solidFill>
                      <a:srgbClr val="000000"/>
                    </a:solidFill>
                  </a:rPr>
                  <a:t>ACC7</a:t>
                </a:r>
                <a:endParaRPr lang="en-GB" sz="1200" b="1" dirty="0">
                  <a:solidFill>
                    <a:srgbClr val="000000"/>
                  </a:solidFill>
                </a:endParaRPr>
              </a:p>
            </p:txBody>
          </p:sp>
          <p:sp>
            <p:nvSpPr>
              <p:cNvPr id="30" name="AutoShape 46"/>
              <p:cNvSpPr>
                <a:spLocks noChangeArrowheads="1"/>
              </p:cNvSpPr>
              <p:nvPr/>
            </p:nvSpPr>
            <p:spPr bwMode="auto">
              <a:xfrm>
                <a:off x="48705" y="5671480"/>
                <a:ext cx="448045" cy="418042"/>
              </a:xfrm>
              <a:prstGeom prst="roundRect">
                <a:avLst>
                  <a:gd name="adj" fmla="val 16667"/>
                </a:avLst>
              </a:prstGeom>
              <a:solidFill>
                <a:srgbClr val="689DF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a:solidFill>
                      <a:srgbClr val="000000"/>
                    </a:solidFill>
                  </a:rPr>
                  <a:t>Laser</a:t>
                </a:r>
                <a:endParaRPr lang="en-GB" sz="1200" b="1" dirty="0">
                  <a:solidFill>
                    <a:srgbClr val="000000"/>
                  </a:solidFill>
                </a:endParaRPr>
              </a:p>
            </p:txBody>
          </p:sp>
          <p:sp>
            <p:nvSpPr>
              <p:cNvPr id="31" name="Line 47"/>
              <p:cNvSpPr>
                <a:spLocks noChangeShapeType="1"/>
              </p:cNvSpPr>
              <p:nvPr/>
            </p:nvSpPr>
            <p:spPr bwMode="auto">
              <a:xfrm>
                <a:off x="500657" y="5885178"/>
                <a:ext cx="144462"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32" name="Line 48"/>
              <p:cNvSpPr>
                <a:spLocks noChangeShapeType="1"/>
              </p:cNvSpPr>
              <p:nvPr/>
            </p:nvSpPr>
            <p:spPr bwMode="auto">
              <a:xfrm flipH="1" flipV="1">
                <a:off x="645120" y="5409195"/>
                <a:ext cx="0" cy="50214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FontTx/>
                  <a:buNone/>
                  <a:defRPr/>
                </a:pPr>
                <a:endParaRPr lang="de-DE" sz="1800" dirty="0">
                  <a:solidFill>
                    <a:srgbClr val="000000"/>
                  </a:solidFill>
                  <a:latin typeface="Arial" charset="0"/>
                  <a:ea typeface="+mn-ea"/>
                </a:endParaRPr>
              </a:p>
            </p:txBody>
          </p:sp>
          <p:sp>
            <p:nvSpPr>
              <p:cNvPr id="33" name="Text Box 78"/>
              <p:cNvSpPr txBox="1">
                <a:spLocks noChangeArrowheads="1"/>
              </p:cNvSpPr>
              <p:nvPr/>
            </p:nvSpPr>
            <p:spPr bwMode="auto">
              <a:xfrm>
                <a:off x="2081794" y="5280024"/>
                <a:ext cx="562109" cy="6300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ClrTx/>
                  <a:buFontTx/>
                  <a:buNone/>
                  <a:defRPr/>
                </a:pPr>
                <a:r>
                  <a:rPr lang="pl-PL" sz="1200" b="1" dirty="0">
                    <a:solidFill>
                      <a:srgbClr val="FF0000"/>
                    </a:solidFill>
                    <a:latin typeface="Arial" charset="0"/>
                    <a:ea typeface="+mn-ea"/>
                  </a:rPr>
                  <a:t>BC2</a:t>
                </a:r>
                <a:endParaRPr lang="en-US" sz="1200" b="1" dirty="0">
                  <a:solidFill>
                    <a:srgbClr val="FF0000"/>
                  </a:solidFill>
                  <a:latin typeface="Arial" charset="0"/>
                  <a:ea typeface="+mn-ea"/>
                  <a:sym typeface="Symbol" pitchFamily="18" charset="2"/>
                </a:endParaRPr>
              </a:p>
            </p:txBody>
          </p:sp>
          <p:sp>
            <p:nvSpPr>
              <p:cNvPr id="34" name="Text Box 79"/>
              <p:cNvSpPr txBox="1">
                <a:spLocks noChangeArrowheads="1"/>
              </p:cNvSpPr>
              <p:nvPr/>
            </p:nvSpPr>
            <p:spPr bwMode="auto">
              <a:xfrm>
                <a:off x="3985014" y="5303224"/>
                <a:ext cx="524980" cy="6300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ClrTx/>
                  <a:buFontTx/>
                  <a:buNone/>
                  <a:defRPr/>
                </a:pPr>
                <a:r>
                  <a:rPr lang="pl-PL" sz="1200" b="1" dirty="0">
                    <a:solidFill>
                      <a:srgbClr val="FF0000"/>
                    </a:solidFill>
                    <a:latin typeface="Arial" charset="0"/>
                    <a:ea typeface="+mn-ea"/>
                  </a:rPr>
                  <a:t>BC3</a:t>
                </a:r>
                <a:endParaRPr lang="en-US" sz="1200" b="1" dirty="0">
                  <a:solidFill>
                    <a:srgbClr val="FF0000"/>
                  </a:solidFill>
                  <a:latin typeface="Arial" charset="0"/>
                  <a:ea typeface="+mn-ea"/>
                  <a:sym typeface="Symbol" pitchFamily="18" charset="2"/>
                </a:endParaRPr>
              </a:p>
            </p:txBody>
          </p:sp>
          <p:sp>
            <p:nvSpPr>
              <p:cNvPr id="35" name="TextBox 126"/>
              <p:cNvSpPr txBox="1">
                <a:spLocks noChangeArrowheads="1"/>
              </p:cNvSpPr>
              <p:nvPr/>
            </p:nvSpPr>
            <p:spPr bwMode="auto">
              <a:xfrm>
                <a:off x="8020732" y="5765498"/>
                <a:ext cx="506235" cy="34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a:solidFill>
                      <a:schemeClr val="tx1"/>
                    </a:solidFill>
                    <a:latin typeface="Arial" pitchFamily="34" charset="0"/>
                    <a:ea typeface="ＭＳ Ｐゴシック" pitchFamily="112" charset="-128"/>
                  </a:defRPr>
                </a:lvl1pPr>
                <a:lvl2pPr marL="742950" indent="-285750" eaLnBrk="0" hangingPunct="0">
                  <a:defRPr sz="900">
                    <a:solidFill>
                      <a:schemeClr val="tx1"/>
                    </a:solidFill>
                    <a:latin typeface="Arial" pitchFamily="34" charset="0"/>
                    <a:ea typeface="ＭＳ Ｐゴシック" pitchFamily="112" charset="-128"/>
                  </a:defRPr>
                </a:lvl2pPr>
                <a:lvl3pPr marL="1143000" indent="-228600" eaLnBrk="0" hangingPunct="0">
                  <a:defRPr sz="900">
                    <a:solidFill>
                      <a:schemeClr val="tx1"/>
                    </a:solidFill>
                    <a:latin typeface="Arial" pitchFamily="34" charset="0"/>
                    <a:ea typeface="ＭＳ Ｐゴシック" pitchFamily="112" charset="-128"/>
                  </a:defRPr>
                </a:lvl3pPr>
                <a:lvl4pPr marL="1600200" indent="-228600" eaLnBrk="0" hangingPunct="0">
                  <a:defRPr sz="900">
                    <a:solidFill>
                      <a:schemeClr val="tx1"/>
                    </a:solidFill>
                    <a:latin typeface="Arial" pitchFamily="34" charset="0"/>
                    <a:ea typeface="ＭＳ Ｐゴシック" pitchFamily="112" charset="-128"/>
                  </a:defRPr>
                </a:lvl4pPr>
                <a:lvl5pPr marL="2057400" indent="-228600" eaLnBrk="0" hangingPunct="0">
                  <a:defRPr sz="900">
                    <a:solidFill>
                      <a:schemeClr val="tx1"/>
                    </a:solidFill>
                    <a:latin typeface="Arial" pitchFamily="34"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9pPr>
              </a:lstStyle>
              <a:p>
                <a:pPr eaLnBrk="1" hangingPunct="1">
                  <a:buFont typeface="Wingdings" pitchFamily="2" charset="2"/>
                  <a:buNone/>
                </a:pPr>
                <a:r>
                  <a:rPr lang="en-US" sz="1000" b="1" dirty="0"/>
                  <a:t>FLASH 2</a:t>
                </a:r>
              </a:p>
            </p:txBody>
          </p:sp>
          <p:cxnSp>
            <p:nvCxnSpPr>
              <p:cNvPr id="36" name="Straight Connector 154"/>
              <p:cNvCxnSpPr/>
              <p:nvPr/>
            </p:nvCxnSpPr>
            <p:spPr>
              <a:xfrm>
                <a:off x="466726" y="6279977"/>
                <a:ext cx="8435974" cy="0"/>
              </a:xfrm>
              <a:prstGeom prst="line">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161"/>
              <p:cNvSpPr txBox="1"/>
              <p:nvPr/>
            </p:nvSpPr>
            <p:spPr>
              <a:xfrm>
                <a:off x="4284564" y="6283752"/>
                <a:ext cx="545333" cy="523501"/>
              </a:xfrm>
              <a:prstGeom prst="rect">
                <a:avLst/>
              </a:prstGeom>
              <a:noFill/>
            </p:spPr>
            <p:txBody>
              <a:bodyPr wrap="none" rtlCol="0">
                <a:spAutoFit/>
              </a:bodyPr>
              <a:lstStyle/>
              <a:p>
                <a:r>
                  <a:rPr lang="en-US" dirty="0" smtClean="0"/>
                  <a:t>315 m</a:t>
                </a:r>
                <a:endParaRPr lang="en-US" dirty="0"/>
              </a:p>
            </p:txBody>
          </p:sp>
          <p:sp>
            <p:nvSpPr>
              <p:cNvPr id="38" name="AutoShape 18"/>
              <p:cNvSpPr>
                <a:spLocks noChangeArrowheads="1"/>
              </p:cNvSpPr>
              <p:nvPr/>
            </p:nvSpPr>
            <p:spPr bwMode="auto">
              <a:xfrm>
                <a:off x="4991363" y="5081588"/>
                <a:ext cx="539751" cy="28892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a:solidFill>
                      <a:srgbClr val="000000"/>
                    </a:solidFill>
                  </a:rPr>
                  <a:t>ACC4</a:t>
                </a:r>
                <a:endParaRPr lang="en-GB" sz="1200" b="1">
                  <a:solidFill>
                    <a:srgbClr val="000000"/>
                  </a:solidFill>
                </a:endParaRPr>
              </a:p>
            </p:txBody>
          </p:sp>
          <p:sp>
            <p:nvSpPr>
              <p:cNvPr id="39" name="AutoShape 8"/>
              <p:cNvSpPr>
                <a:spLocks noChangeArrowheads="1"/>
              </p:cNvSpPr>
              <p:nvPr/>
            </p:nvSpPr>
            <p:spPr bwMode="auto">
              <a:xfrm>
                <a:off x="390867" y="5081586"/>
                <a:ext cx="434901" cy="288925"/>
              </a:xfrm>
              <a:prstGeom prst="roundRect">
                <a:avLst>
                  <a:gd name="adj" fmla="val 16667"/>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a:solidFill>
                      <a:srgbClr val="000000"/>
                    </a:solidFill>
                  </a:rPr>
                  <a:t>Gun</a:t>
                </a:r>
                <a:endParaRPr lang="en-GB" sz="1200" b="1" dirty="0">
                  <a:solidFill>
                    <a:srgbClr val="000000"/>
                  </a:solidFill>
                </a:endParaRPr>
              </a:p>
            </p:txBody>
          </p:sp>
          <p:sp>
            <p:nvSpPr>
              <p:cNvPr id="40" name="AutoShape 11"/>
              <p:cNvSpPr>
                <a:spLocks noChangeArrowheads="1"/>
              </p:cNvSpPr>
              <p:nvPr/>
            </p:nvSpPr>
            <p:spPr bwMode="auto">
              <a:xfrm>
                <a:off x="2843974" y="5081588"/>
                <a:ext cx="539751" cy="288925"/>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a:solidFill>
                      <a:srgbClr val="000000"/>
                    </a:solidFill>
                  </a:rPr>
                  <a:t>ACC2</a:t>
                </a:r>
                <a:endParaRPr lang="en-GB" sz="1200" b="1">
                  <a:solidFill>
                    <a:srgbClr val="000000"/>
                  </a:solidFill>
                </a:endParaRPr>
              </a:p>
            </p:txBody>
          </p:sp>
        </p:grpSp>
        <p:sp>
          <p:nvSpPr>
            <p:cNvPr id="45" name="AutoShape 19"/>
            <p:cNvSpPr>
              <a:spLocks noChangeArrowheads="1"/>
            </p:cNvSpPr>
            <p:nvPr/>
          </p:nvSpPr>
          <p:spPr bwMode="auto">
            <a:xfrm>
              <a:off x="5502305" y="3152438"/>
              <a:ext cx="506780" cy="180058"/>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smtClean="0">
                  <a:solidFill>
                    <a:srgbClr val="000000"/>
                  </a:solidFill>
                </a:rPr>
                <a:t>ACC5</a:t>
              </a:r>
              <a:endParaRPr lang="en-GB" sz="1200" b="1" dirty="0">
                <a:solidFill>
                  <a:srgbClr val="000000"/>
                </a:solidFill>
              </a:endParaRPr>
            </a:p>
          </p:txBody>
        </p:sp>
        <p:sp>
          <p:nvSpPr>
            <p:cNvPr id="46" name="AutoShape 19"/>
            <p:cNvSpPr>
              <a:spLocks noChangeArrowheads="1"/>
            </p:cNvSpPr>
            <p:nvPr/>
          </p:nvSpPr>
          <p:spPr bwMode="auto">
            <a:xfrm>
              <a:off x="6224302" y="3151374"/>
              <a:ext cx="506780" cy="180058"/>
            </a:xfrm>
            <a:prstGeom prst="roundRect">
              <a:avLst>
                <a:gd name="adj" fmla="val 16667"/>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FontTx/>
                <a:buNone/>
              </a:pPr>
              <a:r>
                <a:rPr lang="en-US" sz="1200" b="1" dirty="0" smtClean="0">
                  <a:solidFill>
                    <a:srgbClr val="000000"/>
                  </a:solidFill>
                </a:rPr>
                <a:t>ACC6</a:t>
              </a:r>
              <a:endParaRPr lang="en-GB" sz="1200" b="1" dirty="0">
                <a:solidFill>
                  <a:srgbClr val="000000"/>
                </a:solidFill>
              </a:endParaRPr>
            </a:p>
          </p:txBody>
        </p:sp>
      </p:grpSp>
      <p:pic>
        <p:nvPicPr>
          <p:cNvPr id="47" name="Picture 2" descr="https://media.desy.de/DESYmediabank/ConvertAssets/2012-02-21_FLASH-Tunnel_HME-0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676" y="4344334"/>
            <a:ext cx="2496392" cy="1748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8" name="Picture 14" descr="https://media.desy.de/DESYmediabank/ConvertAssets/TESLA-Technolog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266" y="4509120"/>
            <a:ext cx="1347966" cy="1832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 name="Picture 10" descr="https://media.desy.de/DESYmediabank/ConvertAssets/2006-04-12_D66243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1946" y="4231070"/>
            <a:ext cx="2334154" cy="1719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3061590" y="728700"/>
            <a:ext cx="2266494" cy="830997"/>
          </a:xfrm>
          <a:prstGeom prst="rect">
            <a:avLst/>
          </a:prstGeom>
          <a:noFill/>
          <a:ln>
            <a:solidFill>
              <a:schemeClr val="accent1"/>
            </a:solidFill>
          </a:ln>
        </p:spPr>
        <p:txBody>
          <a:bodyPr wrap="square" rtlCol="0">
            <a:spAutoFit/>
          </a:bodyPr>
          <a:lstStyle/>
          <a:p>
            <a:pPr marL="0" lvl="1"/>
            <a:r>
              <a:rPr lang="en-US" sz="1600" b="1" dirty="0" smtClean="0"/>
              <a:t>NRF gun (Q</a:t>
            </a:r>
            <a:r>
              <a:rPr lang="en-US" sz="1600" b="1" baseline="-25000" dirty="0" smtClean="0"/>
              <a:t>L</a:t>
            </a:r>
            <a:r>
              <a:rPr lang="en-US" sz="1600" b="1" dirty="0" smtClean="0"/>
              <a:t> </a:t>
            </a:r>
            <a:r>
              <a:rPr lang="en-US" sz="1600" b="1" dirty="0"/>
              <a:t>= 1.2</a:t>
            </a:r>
            <a:r>
              <a:rPr lang="en-US" sz="1600" b="1" dirty="0">
                <a:latin typeface="Cambria Math"/>
                <a:ea typeface="Cambria Math"/>
              </a:rPr>
              <a:t>⋅</a:t>
            </a:r>
            <a:r>
              <a:rPr lang="en-US" sz="1600" b="1" dirty="0" smtClean="0"/>
              <a:t>10</a:t>
            </a:r>
            <a:r>
              <a:rPr lang="en-US" sz="1600" b="1" baseline="30000" dirty="0" smtClean="0"/>
              <a:t>5</a:t>
            </a:r>
            <a:r>
              <a:rPr lang="en-US" sz="1600" b="1" dirty="0" smtClean="0"/>
              <a:t>)</a:t>
            </a:r>
          </a:p>
          <a:p>
            <a:r>
              <a:rPr lang="en-US" sz="1600" dirty="0" smtClean="0"/>
              <a:t>Klystron with 5 MW input power </a:t>
            </a:r>
            <a:endParaRPr lang="en-US" sz="1600" dirty="0"/>
          </a:p>
        </p:txBody>
      </p:sp>
      <p:sp>
        <p:nvSpPr>
          <p:cNvPr id="52" name="Textfeld 51"/>
          <p:cNvSpPr txBox="1"/>
          <p:nvPr/>
        </p:nvSpPr>
        <p:spPr>
          <a:xfrm>
            <a:off x="4048692" y="1677578"/>
            <a:ext cx="2359512" cy="830997"/>
          </a:xfrm>
          <a:prstGeom prst="rect">
            <a:avLst/>
          </a:prstGeom>
          <a:noFill/>
          <a:ln>
            <a:solidFill>
              <a:schemeClr val="accent1"/>
            </a:solidFill>
          </a:ln>
        </p:spPr>
        <p:txBody>
          <a:bodyPr wrap="square" rtlCol="0">
            <a:spAutoFit/>
          </a:bodyPr>
          <a:lstStyle/>
          <a:p>
            <a:pPr marL="0" lvl="1"/>
            <a:r>
              <a:rPr lang="en-US" sz="1600" b="1" dirty="0" smtClean="0"/>
              <a:t>SRF cavities (Q</a:t>
            </a:r>
            <a:r>
              <a:rPr lang="en-US" sz="1600" b="1" baseline="-25000" dirty="0" smtClean="0"/>
              <a:t>L</a:t>
            </a:r>
            <a:r>
              <a:rPr lang="en-US" sz="1600" b="1" dirty="0" smtClean="0"/>
              <a:t> </a:t>
            </a:r>
            <a:r>
              <a:rPr lang="en-US" sz="1600" b="1" dirty="0"/>
              <a:t>= </a:t>
            </a:r>
            <a:r>
              <a:rPr lang="en-US" sz="1600" b="1" dirty="0" smtClean="0"/>
              <a:t>3</a:t>
            </a:r>
            <a:r>
              <a:rPr lang="en-US" sz="1600" b="1" dirty="0" smtClean="0">
                <a:latin typeface="Cambria Math"/>
                <a:ea typeface="Cambria Math"/>
              </a:rPr>
              <a:t>⋅</a:t>
            </a:r>
            <a:r>
              <a:rPr lang="en-US" sz="1600" b="1" dirty="0" smtClean="0"/>
              <a:t>10</a:t>
            </a:r>
            <a:r>
              <a:rPr lang="en-US" sz="1600" b="1" baseline="30000" dirty="0" smtClean="0"/>
              <a:t>6</a:t>
            </a:r>
            <a:r>
              <a:rPr lang="en-US" sz="1600" b="1" dirty="0" smtClean="0"/>
              <a:t>)</a:t>
            </a:r>
          </a:p>
          <a:p>
            <a:r>
              <a:rPr lang="en-US" sz="1600" dirty="0" smtClean="0"/>
              <a:t>Klystron with 5/10 MW input power </a:t>
            </a:r>
            <a:endParaRPr lang="en-US" sz="1600" dirty="0"/>
          </a:p>
        </p:txBody>
      </p:sp>
      <p:cxnSp>
        <p:nvCxnSpPr>
          <p:cNvPr id="54" name="Gerade Verbindung mit Pfeil 53"/>
          <p:cNvCxnSpPr>
            <a:stCxn id="52" idx="2"/>
            <a:endCxn id="25" idx="0"/>
          </p:cNvCxnSpPr>
          <p:nvPr/>
        </p:nvCxnSpPr>
        <p:spPr>
          <a:xfrm flipH="1">
            <a:off x="1477375" y="2508575"/>
            <a:ext cx="3751073" cy="638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a:stCxn id="50" idx="2"/>
            <a:endCxn id="39" idx="0"/>
          </p:cNvCxnSpPr>
          <p:nvPr/>
        </p:nvCxnSpPr>
        <p:spPr>
          <a:xfrm flipH="1">
            <a:off x="888747" y="1559697"/>
            <a:ext cx="3306090" cy="1595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a:stCxn id="52" idx="2"/>
            <a:endCxn id="27" idx="0"/>
          </p:cNvCxnSpPr>
          <p:nvPr/>
        </p:nvCxnSpPr>
        <p:spPr>
          <a:xfrm>
            <a:off x="5228448" y="2508575"/>
            <a:ext cx="1756858" cy="647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2" name="Picture 12" descr="https://media.desy.de/DESYmediabank/ConvertAssets/2006-04-12_D662436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786742" y="4052520"/>
            <a:ext cx="2123244" cy="1754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3" name="Picture 16" descr="https://media.desy.de/DESYmediabank/ConvertAssets/femtochemistry-experiment-schem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6494" y="764704"/>
            <a:ext cx="2051970" cy="1454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4" name="Picture 18" descr="https://media.desy.de/DESYmediabank/ConvertAssets/FLASH_01_Beugungsbild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6276" y="2104457"/>
            <a:ext cx="1904512" cy="928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5" name="Textfeld 64"/>
          <p:cNvSpPr txBox="1"/>
          <p:nvPr/>
        </p:nvSpPr>
        <p:spPr>
          <a:xfrm>
            <a:off x="287524" y="767026"/>
            <a:ext cx="2468304" cy="1569660"/>
          </a:xfrm>
          <a:prstGeom prst="rect">
            <a:avLst/>
          </a:prstGeom>
          <a:noFill/>
        </p:spPr>
        <p:txBody>
          <a:bodyPr wrap="none" rtlCol="0">
            <a:spAutoFit/>
          </a:bodyPr>
          <a:lstStyle/>
          <a:p>
            <a:r>
              <a:rPr lang="en-US" sz="1600" b="1" dirty="0" smtClean="0"/>
              <a:t>Operated at 10 Hz </a:t>
            </a:r>
            <a:r>
              <a:rPr lang="en-US" sz="1600" dirty="0" smtClean="0"/>
              <a:t>(100 </a:t>
            </a:r>
            <a:r>
              <a:rPr lang="en-US" sz="1600" dirty="0" err="1" smtClean="0"/>
              <a:t>ms</a:t>
            </a:r>
            <a:r>
              <a:rPr lang="en-US" sz="1600" dirty="0" smtClean="0"/>
              <a:t>)</a:t>
            </a:r>
          </a:p>
          <a:p>
            <a:r>
              <a:rPr lang="en-US" sz="1600" dirty="0" smtClean="0"/>
              <a:t>Pulse length ~ 1ms </a:t>
            </a:r>
          </a:p>
          <a:p>
            <a:r>
              <a:rPr lang="en-US" sz="1600" dirty="0" smtClean="0">
                <a:sym typeface="Wingdings" panose="05000000000000000000" pitchFamily="2" charset="2"/>
              </a:rPr>
              <a:t> 1% duty cycle</a:t>
            </a:r>
            <a:endParaRPr lang="en-US" sz="1600" dirty="0" smtClean="0"/>
          </a:p>
          <a:p>
            <a:endParaRPr lang="en-US" sz="1600" dirty="0" smtClean="0"/>
          </a:p>
          <a:p>
            <a:r>
              <a:rPr lang="en-US" sz="1600" dirty="0" smtClean="0"/>
              <a:t>Max. 1.2 GeV beam energy</a:t>
            </a:r>
          </a:p>
          <a:p>
            <a:r>
              <a:rPr lang="en-US" sz="1600" dirty="0" smtClean="0"/>
              <a:t>Wavelength &gt; 4.1 nm</a:t>
            </a:r>
            <a:endParaRPr lang="en-US" sz="1600" dirty="0"/>
          </a:p>
        </p:txBody>
      </p:sp>
      <p:sp>
        <p:nvSpPr>
          <p:cNvPr id="3" name="Foliennummernplatzhalter 2"/>
          <p:cNvSpPr>
            <a:spLocks noGrp="1"/>
          </p:cNvSpPr>
          <p:nvPr>
            <p:ph type="sldNum" sz="quarter" idx="4"/>
          </p:nvPr>
        </p:nvSpPr>
        <p:spPr/>
        <p:txBody>
          <a:bodyPr/>
          <a:lstStyle/>
          <a:p>
            <a:fld id="{BA9B540C-44DA-4F69-89C9-7C84606640D3}" type="slidenum">
              <a:rPr lang="en-US" smtClean="0"/>
              <a:pPr/>
              <a:t>7</a:t>
            </a:fld>
            <a:endParaRPr lang="en-US" dirty="0"/>
          </a:p>
        </p:txBody>
      </p:sp>
      <p:sp>
        <p:nvSpPr>
          <p:cNvPr id="29" name="Fußzeilenplatzhalter 28"/>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3883786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IF Sampling (non-I/Q sampling</a:t>
            </a:r>
            <a:r>
              <a:rPr lang="en-US" sz="2800" dirty="0" smtClean="0"/>
              <a:t>)</a:t>
            </a:r>
            <a:endParaRPr lang="en-US" sz="2800" dirty="0"/>
          </a:p>
        </p:txBody>
      </p:sp>
      <p:sp>
        <p:nvSpPr>
          <p:cNvPr id="3" name="Inhaltsplatzhalter 2"/>
          <p:cNvSpPr>
            <a:spLocks noGrp="1"/>
          </p:cNvSpPr>
          <p:nvPr>
            <p:ph idx="1"/>
          </p:nvPr>
        </p:nvSpPr>
        <p:spPr/>
        <p:txBody>
          <a:bodyPr>
            <a:normAutofit/>
          </a:bodyPr>
          <a:lstStyle/>
          <a:p>
            <a:pPr marL="0" indent="0">
              <a:buNone/>
            </a:pPr>
            <a:r>
              <a:rPr lang="en-US" sz="2000" b="1" dirty="0" smtClean="0"/>
              <a:t>RF signal mixed down to an intermediate frequency (IF)</a:t>
            </a:r>
          </a:p>
          <a:p>
            <a:endParaRPr lang="en-US" sz="2000" dirty="0"/>
          </a:p>
        </p:txBody>
      </p:sp>
      <p:pic>
        <p:nvPicPr>
          <p:cNvPr id="6" name="Picture 5 2"/>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31540" y="1915545"/>
            <a:ext cx="2873655" cy="202387"/>
          </a:xfrm>
          <a:prstGeom prst="rect">
            <a:avLst/>
          </a:prstGeom>
        </p:spPr>
      </p:pic>
      <p:pic>
        <p:nvPicPr>
          <p:cNvPr id="8" name="Picture 7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441288" y="2564904"/>
            <a:ext cx="2863907" cy="204022"/>
          </a:xfrm>
          <a:prstGeom prst="rect">
            <a:avLst/>
          </a:prstGeom>
        </p:spPr>
      </p:pic>
      <p:pic>
        <p:nvPicPr>
          <p:cNvPr id="18" name="Picture 2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429620" y="1838616"/>
            <a:ext cx="1632389" cy="106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Grafik 14"/>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337832" y="1915544"/>
            <a:ext cx="2103120" cy="202387"/>
          </a:xfrm>
          <a:prstGeom prst="rect">
            <a:avLst/>
          </a:prstGeom>
        </p:spPr>
      </p:pic>
      <p:pic>
        <p:nvPicPr>
          <p:cNvPr id="23" name="Grafik 22"/>
          <p:cNvPicPr>
            <a:picLocks noChangeAspect="1"/>
          </p:cNvPicPr>
          <p:nvPr>
            <p:custDataLst>
              <p:tags r:id="rId4"/>
            </p:custDataLst>
          </p:nvPr>
        </p:nvPicPr>
        <p:blipFill>
          <a:blip r:embed="rId11" cstate="screen">
            <a:extLst>
              <a:ext uri="{28A0092B-C50C-407E-A947-70E740481C1C}">
                <a14:useLocalDpi xmlns:a14="http://schemas.microsoft.com/office/drawing/2010/main" val="0"/>
              </a:ext>
            </a:extLst>
          </a:blip>
          <a:stretch>
            <a:fillRect/>
          </a:stretch>
        </p:blipFill>
        <p:spPr>
          <a:xfrm>
            <a:off x="1005877" y="3429000"/>
            <a:ext cx="4722244" cy="671043"/>
          </a:xfrm>
          <a:prstGeom prst="rect">
            <a:avLst/>
          </a:prstGeom>
        </p:spPr>
      </p:pic>
      <p:sp>
        <p:nvSpPr>
          <p:cNvPr id="21" name="Textfeld 20"/>
          <p:cNvSpPr txBox="1"/>
          <p:nvPr/>
        </p:nvSpPr>
        <p:spPr>
          <a:xfrm>
            <a:off x="5867209" y="3460356"/>
            <a:ext cx="1695657" cy="369332"/>
          </a:xfrm>
          <a:prstGeom prst="rect">
            <a:avLst/>
          </a:prstGeom>
          <a:noFill/>
        </p:spPr>
        <p:txBody>
          <a:bodyPr wrap="none" rtlCol="0">
            <a:spAutoFit/>
          </a:bodyPr>
          <a:lstStyle/>
          <a:p>
            <a:r>
              <a:rPr lang="en-US" b="1" dirty="0" smtClean="0"/>
              <a:t>Lower sideband</a:t>
            </a:r>
            <a:endParaRPr lang="en-US" b="1" dirty="0"/>
          </a:p>
        </p:txBody>
      </p:sp>
      <p:sp>
        <p:nvSpPr>
          <p:cNvPr id="28" name="Textfeld 27"/>
          <p:cNvSpPr txBox="1"/>
          <p:nvPr/>
        </p:nvSpPr>
        <p:spPr>
          <a:xfrm>
            <a:off x="5868144" y="3815750"/>
            <a:ext cx="1702710" cy="369332"/>
          </a:xfrm>
          <a:prstGeom prst="rect">
            <a:avLst/>
          </a:prstGeom>
          <a:noFill/>
        </p:spPr>
        <p:txBody>
          <a:bodyPr wrap="none" rtlCol="0">
            <a:spAutoFit/>
          </a:bodyPr>
          <a:lstStyle/>
          <a:p>
            <a:r>
              <a:rPr lang="en-US" b="1" dirty="0" smtClean="0"/>
              <a:t>Upper sideband</a:t>
            </a:r>
            <a:endParaRPr lang="en-US" b="1" dirty="0"/>
          </a:p>
        </p:txBody>
      </p:sp>
      <p:sp>
        <p:nvSpPr>
          <p:cNvPr id="30" name="TextBox 1"/>
          <p:cNvSpPr txBox="1">
            <a:spLocks noChangeArrowheads="1"/>
          </p:cNvSpPr>
          <p:nvPr/>
        </p:nvSpPr>
        <p:spPr bwMode="auto">
          <a:xfrm>
            <a:off x="569653" y="4800054"/>
            <a:ext cx="8134684" cy="1077218"/>
          </a:xfrm>
          <a:prstGeom prst="rect">
            <a:avLst/>
          </a:prstGeom>
          <a:noFill/>
          <a:ln>
            <a:noFill/>
          </a:ln>
        </p:spPr>
        <p:txBody>
          <a:bodyPr wrap="square">
            <a:spAutoFit/>
          </a:bodyPr>
          <a:lstStyle>
            <a:lvl1pPr marL="285750" indent="-285750"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pPr eaLnBrk="1" hangingPunct="1">
              <a:spcAft>
                <a:spcPts val="600"/>
              </a:spcAft>
            </a:pPr>
            <a:r>
              <a:rPr lang="en-US" sz="1800" dirty="0">
                <a:latin typeface="+mn-lt"/>
              </a:rPr>
              <a:t>If LO and RF frequency equal </a:t>
            </a:r>
            <a:r>
              <a:rPr lang="en-US" sz="1800" dirty="0" smtClean="0">
                <a:latin typeface="+mn-lt"/>
                <a:sym typeface="Symbol"/>
              </a:rPr>
              <a:t></a:t>
            </a:r>
            <a:r>
              <a:rPr lang="en-US" sz="1800" dirty="0" smtClean="0">
                <a:latin typeface="+mn-lt"/>
              </a:rPr>
              <a:t> </a:t>
            </a:r>
            <a:r>
              <a:rPr lang="en-US" sz="1800" dirty="0">
                <a:latin typeface="+mn-lt"/>
              </a:rPr>
              <a:t>lower sideband at DC, upper sideband at </a:t>
            </a:r>
            <a:r>
              <a:rPr lang="en-US" sz="1800" dirty="0" smtClean="0">
                <a:latin typeface="+mn-lt"/>
              </a:rPr>
              <a:t>2 </a:t>
            </a:r>
            <a:r>
              <a:rPr lang="en-US" sz="1800" dirty="0" err="1" smtClean="0">
                <a:latin typeface="+mn-lt"/>
              </a:rPr>
              <a:t>f</a:t>
            </a:r>
            <a:r>
              <a:rPr lang="en-US" sz="1800" baseline="-25000" dirty="0" err="1" smtClean="0">
                <a:latin typeface="+mn-lt"/>
              </a:rPr>
              <a:t>RF</a:t>
            </a:r>
            <a:endParaRPr lang="en-US" sz="1800" baseline="-25000" dirty="0">
              <a:latin typeface="+mn-lt"/>
            </a:endParaRPr>
          </a:p>
          <a:p>
            <a:pPr eaLnBrk="1" hangingPunct="1">
              <a:spcAft>
                <a:spcPts val="600"/>
              </a:spcAft>
            </a:pPr>
            <a:r>
              <a:rPr lang="en-US" sz="1800" dirty="0" smtClean="0">
                <a:latin typeface="+mn-lt"/>
              </a:rPr>
              <a:t>If </a:t>
            </a:r>
            <a:r>
              <a:rPr lang="en-US" sz="1800" dirty="0">
                <a:latin typeface="+mn-lt"/>
              </a:rPr>
              <a:t>phase is 0 </a:t>
            </a:r>
            <a:r>
              <a:rPr lang="en-US" sz="1800" dirty="0" err="1">
                <a:latin typeface="+mn-lt"/>
              </a:rPr>
              <a:t>deg</a:t>
            </a:r>
            <a:r>
              <a:rPr lang="en-US" sz="1800" dirty="0">
                <a:latin typeface="+mn-lt"/>
              </a:rPr>
              <a:t> between LO and RF   </a:t>
            </a:r>
            <a:r>
              <a:rPr lang="en-US" sz="1800" dirty="0" smtClean="0">
                <a:latin typeface="+mn-lt"/>
                <a:sym typeface="Symbol"/>
              </a:rPr>
              <a:t></a:t>
            </a:r>
            <a:r>
              <a:rPr lang="en-US" sz="1800" dirty="0" smtClean="0">
                <a:latin typeface="+mn-lt"/>
              </a:rPr>
              <a:t> </a:t>
            </a:r>
            <a:r>
              <a:rPr lang="en-US" sz="1800" dirty="0">
                <a:latin typeface="+mn-lt"/>
              </a:rPr>
              <a:t>amplitude  detector (in phase)    I</a:t>
            </a:r>
          </a:p>
          <a:p>
            <a:pPr eaLnBrk="1" hangingPunct="1">
              <a:spcAft>
                <a:spcPts val="600"/>
              </a:spcAft>
            </a:pPr>
            <a:r>
              <a:rPr lang="en-US" sz="1800" dirty="0" smtClean="0">
                <a:latin typeface="+mn-lt"/>
              </a:rPr>
              <a:t>If </a:t>
            </a:r>
            <a:r>
              <a:rPr lang="en-US" sz="1800" dirty="0">
                <a:latin typeface="+mn-lt"/>
              </a:rPr>
              <a:t>phase is 90 </a:t>
            </a:r>
            <a:r>
              <a:rPr lang="en-US" sz="1800" dirty="0" err="1">
                <a:latin typeface="+mn-lt"/>
              </a:rPr>
              <a:t>deg</a:t>
            </a:r>
            <a:r>
              <a:rPr lang="en-US" sz="1800" dirty="0">
                <a:latin typeface="+mn-lt"/>
              </a:rPr>
              <a:t> between LO and RF </a:t>
            </a:r>
            <a:r>
              <a:rPr lang="en-US" sz="1800" dirty="0" smtClean="0">
                <a:latin typeface="+mn-lt"/>
                <a:sym typeface="Symbol"/>
              </a:rPr>
              <a:t></a:t>
            </a:r>
            <a:r>
              <a:rPr lang="en-US" sz="1800" dirty="0" smtClean="0">
                <a:latin typeface="+mn-lt"/>
              </a:rPr>
              <a:t> </a:t>
            </a:r>
            <a:r>
              <a:rPr lang="en-US" sz="1800" dirty="0">
                <a:latin typeface="+mn-lt"/>
              </a:rPr>
              <a:t>phase detector (in quadrature</a:t>
            </a:r>
            <a:r>
              <a:rPr lang="en-US" sz="1800" dirty="0" smtClean="0">
                <a:latin typeface="+mn-lt"/>
              </a:rPr>
              <a:t>)  Q</a:t>
            </a:r>
            <a:endParaRPr lang="en-US" sz="1800" dirty="0">
              <a:latin typeface="+mn-lt"/>
            </a:endParaRPr>
          </a:p>
        </p:txBody>
      </p:sp>
      <p:sp>
        <p:nvSpPr>
          <p:cNvPr id="5" name="Foliennummernplatzhalter 4"/>
          <p:cNvSpPr>
            <a:spLocks noGrp="1"/>
          </p:cNvSpPr>
          <p:nvPr>
            <p:ph type="sldNum" sz="quarter" idx="4"/>
          </p:nvPr>
        </p:nvSpPr>
        <p:spPr/>
        <p:txBody>
          <a:bodyPr/>
          <a:lstStyle/>
          <a:p>
            <a:fld id="{BA9B540C-44DA-4F69-89C9-7C84606640D3}" type="slidenum">
              <a:rPr lang="en-US" smtClean="0"/>
              <a:pPr/>
              <a:t>79</a:t>
            </a:fld>
            <a:endParaRPr lang="en-US" dirty="0"/>
          </a:p>
        </p:txBody>
      </p:sp>
      <p:sp>
        <p:nvSpPr>
          <p:cNvPr id="9" name="Fußzeilenplatzhalter 8"/>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10" name="Grafik 9"/>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436096" y="2910947"/>
            <a:ext cx="1716409" cy="203203"/>
          </a:xfrm>
          <a:prstGeom prst="rect">
            <a:avLst/>
          </a:prstGeom>
        </p:spPr>
      </p:pic>
    </p:spTree>
    <p:extLst>
      <p:ext uri="{BB962C8B-B14F-4D97-AF65-F5344CB8AC3E}">
        <p14:creationId xmlns:p14="http://schemas.microsoft.com/office/powerpoint/2010/main" val="13444232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IF Sampling (non-I/Q sampling</a:t>
            </a:r>
            <a:r>
              <a:rPr lang="en-US" sz="2800" dirty="0" smtClean="0"/>
              <a:t>)</a:t>
            </a:r>
            <a:endParaRPr lang="en-US" sz="2800" dirty="0"/>
          </a:p>
        </p:txBody>
      </p:sp>
      <p:sp>
        <p:nvSpPr>
          <p:cNvPr id="3" name="Inhaltsplatzhalter 2"/>
          <p:cNvSpPr>
            <a:spLocks noGrp="1"/>
          </p:cNvSpPr>
          <p:nvPr>
            <p:ph idx="1"/>
          </p:nvPr>
        </p:nvSpPr>
        <p:spPr/>
        <p:txBody>
          <a:bodyPr>
            <a:normAutofit/>
          </a:bodyPr>
          <a:lstStyle/>
          <a:p>
            <a:pPr marL="0" indent="0">
              <a:buNone/>
            </a:pPr>
            <a:r>
              <a:rPr lang="en-US" sz="2000" b="1" dirty="0" smtClean="0"/>
              <a:t>RF signal mixed down to an intermediate frequency (IF)  </a:t>
            </a:r>
          </a:p>
          <a:p>
            <a:pPr marL="0" indent="0">
              <a:buNone/>
            </a:pPr>
            <a:r>
              <a:rPr lang="en-US" sz="1800" dirty="0" smtClean="0">
                <a:sym typeface="Wingdings" panose="05000000000000000000" pitchFamily="2" charset="2"/>
              </a:rPr>
              <a:t> </a:t>
            </a:r>
            <a:r>
              <a:rPr lang="en-US" sz="1800" dirty="0" smtClean="0"/>
              <a:t>sampled and mapped into base-band</a:t>
            </a:r>
          </a:p>
          <a:p>
            <a:endParaRPr lang="en-US" sz="1800" dirty="0"/>
          </a:p>
        </p:txBody>
      </p:sp>
      <p:grpSp>
        <p:nvGrpSpPr>
          <p:cNvPr id="10" name="Gruppieren 9"/>
          <p:cNvGrpSpPr/>
          <p:nvPr/>
        </p:nvGrpSpPr>
        <p:grpSpPr>
          <a:xfrm>
            <a:off x="4615794" y="4077072"/>
            <a:ext cx="3970176" cy="2316813"/>
            <a:chOff x="5184068" y="4474019"/>
            <a:chExt cx="3253065" cy="2024613"/>
          </a:xfrm>
        </p:grpSpPr>
        <p:pic>
          <p:nvPicPr>
            <p:cNvPr id="11269" name="Picture 5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4068" y="4474019"/>
              <a:ext cx="3253065" cy="182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287170" y="6129300"/>
              <a:ext cx="3046860" cy="369332"/>
            </a:xfrm>
            <a:prstGeom prst="rect">
              <a:avLst/>
            </a:prstGeom>
            <a:noFill/>
          </p:spPr>
          <p:txBody>
            <a:bodyPr wrap="none" rtlCol="0">
              <a:spAutoFit/>
            </a:bodyPr>
            <a:lstStyle/>
            <a:p>
              <a:r>
                <a:rPr lang="en-US" dirty="0" smtClean="0"/>
                <a:t>Step-window for I/Q detection</a:t>
              </a:r>
              <a:endParaRPr lang="en-US" dirty="0"/>
            </a:p>
          </p:txBody>
        </p:sp>
      </p:grpSp>
      <p:pic>
        <p:nvPicPr>
          <p:cNvPr id="11270" name="Picture 6 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33238" y="2802930"/>
            <a:ext cx="3803895" cy="13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47564" y="5302949"/>
            <a:ext cx="3348372" cy="646331"/>
          </a:xfrm>
          <a:prstGeom prst="rect">
            <a:avLst/>
          </a:prstGeom>
          <a:noFill/>
        </p:spPr>
        <p:txBody>
          <a:bodyPr wrap="square" rtlCol="0">
            <a:spAutoFit/>
          </a:bodyPr>
          <a:lstStyle/>
          <a:p>
            <a:r>
              <a:rPr lang="en-US" dirty="0" smtClean="0"/>
              <a:t>I/Q pair as amplitude and phase information w.r.t. MO signal</a:t>
            </a:r>
            <a:endParaRPr lang="en-US" dirty="0"/>
          </a:p>
        </p:txBody>
      </p:sp>
      <p:pic>
        <p:nvPicPr>
          <p:cNvPr id="7" name="Grafik 6"/>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tretch>
            <a:fillRect/>
          </a:stretch>
        </p:blipFill>
        <p:spPr>
          <a:xfrm>
            <a:off x="1005877" y="1772818"/>
            <a:ext cx="4722244" cy="671043"/>
          </a:xfrm>
          <a:prstGeom prst="rect">
            <a:avLst/>
          </a:prstGeom>
        </p:spPr>
      </p:pic>
      <p:sp>
        <p:nvSpPr>
          <p:cNvPr id="21" name="Textfeld 20"/>
          <p:cNvSpPr txBox="1"/>
          <p:nvPr/>
        </p:nvSpPr>
        <p:spPr>
          <a:xfrm>
            <a:off x="5867209" y="1804174"/>
            <a:ext cx="1695657" cy="369332"/>
          </a:xfrm>
          <a:prstGeom prst="rect">
            <a:avLst/>
          </a:prstGeom>
          <a:noFill/>
        </p:spPr>
        <p:txBody>
          <a:bodyPr wrap="none" rtlCol="0">
            <a:spAutoFit/>
          </a:bodyPr>
          <a:lstStyle/>
          <a:p>
            <a:r>
              <a:rPr lang="en-US" b="1" dirty="0" smtClean="0"/>
              <a:t>Lower sideband</a:t>
            </a:r>
            <a:endParaRPr lang="en-US" b="1" dirty="0"/>
          </a:p>
        </p:txBody>
      </p:sp>
      <p:sp>
        <p:nvSpPr>
          <p:cNvPr id="28" name="Textfeld 27"/>
          <p:cNvSpPr txBox="1"/>
          <p:nvPr/>
        </p:nvSpPr>
        <p:spPr>
          <a:xfrm>
            <a:off x="5868144" y="2159568"/>
            <a:ext cx="1680268" cy="369332"/>
          </a:xfrm>
          <a:prstGeom prst="rect">
            <a:avLst/>
          </a:prstGeom>
          <a:noFill/>
        </p:spPr>
        <p:txBody>
          <a:bodyPr wrap="none" rtlCol="0">
            <a:spAutoFit/>
          </a:bodyPr>
          <a:lstStyle/>
          <a:p>
            <a:r>
              <a:rPr lang="en-US" dirty="0" smtClean="0"/>
              <a:t>Upper sideband</a:t>
            </a:r>
            <a:endParaRPr lang="en-US" dirty="0"/>
          </a:p>
        </p:txBody>
      </p:sp>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852936"/>
            <a:ext cx="4133459" cy="20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Gerade Verbindung 10"/>
          <p:cNvCxnSpPr/>
          <p:nvPr/>
        </p:nvCxnSpPr>
        <p:spPr>
          <a:xfrm flipV="1">
            <a:off x="2663788" y="2240868"/>
            <a:ext cx="2880320" cy="202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V="1">
            <a:off x="5728121" y="2241172"/>
            <a:ext cx="2007840" cy="152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7917738" y="1808820"/>
            <a:ext cx="1046750" cy="646331"/>
          </a:xfrm>
          <a:prstGeom prst="rect">
            <a:avLst/>
          </a:prstGeom>
          <a:noFill/>
        </p:spPr>
        <p:txBody>
          <a:bodyPr wrap="square" rtlCol="0">
            <a:spAutoFit/>
          </a:bodyPr>
          <a:lstStyle/>
          <a:p>
            <a:r>
              <a:rPr lang="en-US" dirty="0" smtClean="0">
                <a:solidFill>
                  <a:schemeClr val="tx1">
                    <a:lumMod val="50000"/>
                    <a:lumOff val="50000"/>
                  </a:schemeClr>
                </a:solidFill>
              </a:rPr>
              <a:t>Low pass filtered</a:t>
            </a:r>
            <a:endParaRPr lang="en-US" dirty="0">
              <a:solidFill>
                <a:schemeClr val="tx1">
                  <a:lumMod val="50000"/>
                  <a:lumOff val="50000"/>
                </a:schemeClr>
              </a:solidFill>
            </a:endParaRPr>
          </a:p>
        </p:txBody>
      </p:sp>
      <p:sp>
        <p:nvSpPr>
          <p:cNvPr id="8" name="Foliennummernplatzhalter 7"/>
          <p:cNvSpPr>
            <a:spLocks noGrp="1"/>
          </p:cNvSpPr>
          <p:nvPr>
            <p:ph type="sldNum" sz="quarter" idx="4"/>
          </p:nvPr>
        </p:nvSpPr>
        <p:spPr/>
        <p:txBody>
          <a:bodyPr/>
          <a:lstStyle/>
          <a:p>
            <a:fld id="{BA9B540C-44DA-4F69-89C9-7C84606640D3}" type="slidenum">
              <a:rPr lang="en-US" smtClean="0"/>
              <a:pPr/>
              <a:t>80</a:t>
            </a:fld>
            <a:endParaRPr lang="en-US" dirty="0"/>
          </a:p>
        </p:txBody>
      </p:sp>
      <p:sp>
        <p:nvSpPr>
          <p:cNvPr id="12" name="Fußzeilenplatzhalter 11"/>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33136302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Differential cavity </a:t>
            </a:r>
            <a:r>
              <a:rPr lang="en-US" sz="2800" dirty="0" smtClean="0"/>
              <a:t>equation</a:t>
            </a:r>
            <a:endParaRPr lang="en-US" sz="2800" dirty="0"/>
          </a:p>
        </p:txBody>
      </p:sp>
      <p:sp>
        <p:nvSpPr>
          <p:cNvPr id="7" name="Textfeld 6"/>
          <p:cNvSpPr txBox="1"/>
          <p:nvPr/>
        </p:nvSpPr>
        <p:spPr>
          <a:xfrm>
            <a:off x="719572" y="1412776"/>
            <a:ext cx="4788532" cy="1200329"/>
          </a:xfrm>
          <a:prstGeom prst="rect">
            <a:avLst/>
          </a:prstGeom>
          <a:noFill/>
        </p:spPr>
        <p:txBody>
          <a:bodyPr wrap="square" rtlCol="0">
            <a:spAutoFit/>
          </a:bodyPr>
          <a:lstStyle/>
          <a:p>
            <a:r>
              <a:rPr lang="en-US" b="1" dirty="0" smtClean="0"/>
              <a:t>Solution </a:t>
            </a:r>
            <a:r>
              <a:rPr lang="en-US" b="1" dirty="0"/>
              <a:t>for input signal </a:t>
            </a:r>
            <a:endParaRPr lang="en-US" b="1" dirty="0" smtClean="0"/>
          </a:p>
          <a:p>
            <a:r>
              <a:rPr lang="en-US" b="1" dirty="0" smtClean="0"/>
              <a:t>(RF source) is given </a:t>
            </a:r>
            <a:r>
              <a:rPr lang="en-US" b="1" dirty="0"/>
              <a:t>as cavity properties with approximation for high Q cavities </a:t>
            </a:r>
            <a:r>
              <a:rPr lang="en-US" b="1" dirty="0" smtClean="0"/>
              <a:t>:</a:t>
            </a:r>
          </a:p>
          <a:p>
            <a:endParaRPr lang="en-US" b="1" dirty="0" smtClean="0"/>
          </a:p>
        </p:txBody>
      </p:sp>
      <p:grpSp>
        <p:nvGrpSpPr>
          <p:cNvPr id="19" name="Gruppieren 18"/>
          <p:cNvGrpSpPr/>
          <p:nvPr/>
        </p:nvGrpSpPr>
        <p:grpSpPr>
          <a:xfrm>
            <a:off x="6660232" y="1890806"/>
            <a:ext cx="2434866" cy="1538194"/>
            <a:chOff x="6804248" y="1808820"/>
            <a:chExt cx="2434866" cy="1538194"/>
          </a:xfrm>
        </p:grpSpPr>
        <mc:AlternateContent xmlns:mc="http://schemas.openxmlformats.org/markup-compatibility/2006" xmlns:a14="http://schemas.microsoft.com/office/drawing/2010/main">
          <mc:Choice Requires="a14">
            <p:sp>
              <p:nvSpPr>
                <p:cNvPr id="10" name="Textfeld 9"/>
                <p:cNvSpPr txBox="1"/>
                <p:nvPr/>
              </p:nvSpPr>
              <p:spPr>
                <a:xfrm>
                  <a:off x="6840252" y="1808820"/>
                  <a:ext cx="2398862" cy="646331"/>
                </a:xfrm>
                <a:prstGeom prst="rect">
                  <a:avLst/>
                </a:prstGeom>
                <a:noFill/>
              </p:spPr>
              <p:txBody>
                <a:bodyPr wrap="none" rtlCol="0">
                  <a:spAutoFit/>
                </a:bodyPr>
                <a:lstStyle/>
                <a:p>
                  <a:r>
                    <a:rPr lang="en-US" b="0" i="1" u="sng" dirty="0" smtClean="0"/>
                    <a:t>Tuning angle</a:t>
                  </a:r>
                </a:p>
                <a:p>
                  <a:pPr/>
                  <a14:m>
                    <m:oMathPara xmlns:m="http://schemas.openxmlformats.org/officeDocument/2006/math">
                      <m:oMathParaPr>
                        <m:jc m:val="left"/>
                      </m:oMathParaPr>
                      <m:oMath xmlns:m="http://schemas.openxmlformats.org/officeDocument/2006/math">
                        <m:sSub>
                          <m:sSubPr>
                            <m:ctrlPr>
                              <a:rPr lang="en-US" b="0" i="1" smtClean="0">
                                <a:latin typeface="Cambria Math"/>
                              </a:rPr>
                            </m:ctrlPr>
                          </m:sSubPr>
                          <m:e>
                            <m:r>
                              <a:rPr lang="en-US" b="0" i="1" smtClean="0">
                                <a:latin typeface="Cambria Math"/>
                              </a:rPr>
                              <m:t>𝜓</m:t>
                            </m:r>
                            <m:r>
                              <a:rPr lang="en-US" b="0" i="1" smtClean="0">
                                <a:latin typeface="Cambria Math"/>
                              </a:rPr>
                              <m:t>(</m:t>
                            </m:r>
                            <m:r>
                              <a:rPr lang="en-US" b="0" i="1" smtClean="0">
                                <a:latin typeface="Cambria Math"/>
                              </a:rPr>
                              <m:t>𝑡</m:t>
                            </m:r>
                            <m:r>
                              <a:rPr lang="en-US" b="0" i="1" smtClean="0">
                                <a:latin typeface="Cambria Math"/>
                              </a:rPr>
                              <m:t>)= ∠</m:t>
                            </m:r>
                            <m:d>
                              <m:dPr>
                                <m:ctrlPr>
                                  <a:rPr lang="en-US" b="0" i="1" smtClean="0">
                                    <a:latin typeface="Cambria Math"/>
                                    <a:ea typeface="Cambria Math"/>
                                  </a:rPr>
                                </m:ctrlPr>
                              </m:dPr>
                              <m:e>
                                <m:r>
                                  <a:rPr lang="en-US" b="0" i="1" smtClean="0">
                                    <a:latin typeface="Cambria Math"/>
                                    <a:ea typeface="Cambria Math"/>
                                  </a:rPr>
                                  <m:t>𝐼</m:t>
                                </m:r>
                                <m:r>
                                  <a:rPr lang="en-US" b="0" i="1" smtClean="0">
                                    <a:latin typeface="Cambria Math"/>
                                    <a:ea typeface="Cambria Math"/>
                                  </a:rPr>
                                  <m:t>(</m:t>
                                </m:r>
                                <m:r>
                                  <a:rPr lang="en-US" b="0" i="1" smtClean="0">
                                    <a:latin typeface="Cambria Math"/>
                                    <a:ea typeface="Cambria Math"/>
                                  </a:rPr>
                                  <m:t>𝑡</m:t>
                                </m:r>
                                <m:r>
                                  <a:rPr lang="en-US" b="0" i="1" smtClean="0">
                                    <a:latin typeface="Cambria Math"/>
                                    <a:ea typeface="Cambria Math"/>
                                  </a:rPr>
                                  <m:t>),</m:t>
                                </m:r>
                                <m:r>
                                  <a:rPr lang="en-US" b="0" i="1" smtClean="0">
                                    <a:latin typeface="Cambria Math"/>
                                    <a:ea typeface="Cambria Math"/>
                                  </a:rPr>
                                  <m:t>𝑉</m:t>
                                </m:r>
                                <m:r>
                                  <a:rPr lang="en-US" b="0" i="1" smtClean="0">
                                    <a:latin typeface="Cambria Math"/>
                                    <a:ea typeface="Cambria Math"/>
                                  </a:rPr>
                                  <m:t>(</m:t>
                                </m:r>
                                <m:r>
                                  <a:rPr lang="en-US" b="0" i="1" smtClean="0">
                                    <a:latin typeface="Cambria Math"/>
                                    <a:ea typeface="Cambria Math"/>
                                  </a:rPr>
                                  <m:t>𝑡</m:t>
                                </m:r>
                                <m:r>
                                  <a:rPr lang="en-US" b="0" i="1" smtClean="0">
                                    <a:latin typeface="Cambria Math"/>
                                    <a:ea typeface="Cambria Math"/>
                                  </a:rPr>
                                  <m:t>)</m:t>
                                </m:r>
                              </m:e>
                            </m:d>
                            <m:r>
                              <a:rPr lang="en-US" b="0" i="1" smtClean="0">
                                <a:latin typeface="Cambria Math"/>
                                <a:ea typeface="Cambria Math"/>
                              </a:rPr>
                              <m:t> </m:t>
                            </m:r>
                          </m:e>
                          <m:sub>
                            <m:r>
                              <a:rPr lang="en-US" b="0" i="1" smtClean="0">
                                <a:latin typeface="Cambria Math"/>
                              </a:rPr>
                              <m:t> </m:t>
                            </m:r>
                          </m:sub>
                        </m:sSub>
                      </m:oMath>
                    </m:oMathPara>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6840252" y="1808820"/>
                  <a:ext cx="2398862" cy="646331"/>
                </a:xfrm>
                <a:prstGeom prst="rect">
                  <a:avLst/>
                </a:prstGeom>
                <a:blipFill rotWithShape="1">
                  <a:blip r:embed="rId7"/>
                  <a:stretch>
                    <a:fillRect l="-2030" t="-4717" b="-6604"/>
                  </a:stretch>
                </a:blipFill>
              </p:spPr>
              <p:txBody>
                <a:bodyPr/>
                <a:lstStyle/>
                <a:p>
                  <a:r>
                    <a:rPr lang="en-US">
                      <a:noFill/>
                    </a:rPr>
                    <a:t> </a:t>
                  </a:r>
                </a:p>
              </p:txBody>
            </p:sp>
          </mc:Fallback>
        </mc:AlternateContent>
        <p:sp>
          <p:nvSpPr>
            <p:cNvPr id="11" name="Textfeld 10"/>
            <p:cNvSpPr txBox="1"/>
            <p:nvPr/>
          </p:nvSpPr>
          <p:spPr>
            <a:xfrm>
              <a:off x="6804248" y="2423684"/>
              <a:ext cx="1944216" cy="923330"/>
            </a:xfrm>
            <a:prstGeom prst="rect">
              <a:avLst/>
            </a:prstGeom>
            <a:noFill/>
          </p:spPr>
          <p:txBody>
            <a:bodyPr wrap="square" rtlCol="0">
              <a:spAutoFit/>
            </a:bodyPr>
            <a:lstStyle/>
            <a:p>
              <a:r>
                <a:rPr lang="en-US" dirty="0" smtClean="0"/>
                <a:t>Angle between driving current  and cavity voltage</a:t>
              </a:r>
              <a:endParaRPr lang="en-US" dirty="0"/>
            </a:p>
          </p:txBody>
        </p:sp>
      </p:grpSp>
      <mc:AlternateContent xmlns:mc="http://schemas.openxmlformats.org/markup-compatibility/2006" xmlns:a14="http://schemas.microsoft.com/office/drawing/2010/main">
        <mc:Choice Requires="a14">
          <p:sp>
            <p:nvSpPr>
              <p:cNvPr id="12" name="Textfeld 11"/>
              <p:cNvSpPr txBox="1"/>
              <p:nvPr/>
            </p:nvSpPr>
            <p:spPr>
              <a:xfrm>
                <a:off x="719572" y="4046465"/>
                <a:ext cx="2986074" cy="111581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m:rPr>
                          <m:sty m:val="p"/>
                        </m:rPr>
                        <a:rPr lang="en-US" i="1" smtClean="0">
                          <a:latin typeface="Cambria Math"/>
                        </a:rPr>
                        <m:t>tan</m:t>
                      </m:r>
                      <m:r>
                        <a:rPr lang="en-US" i="1" smtClean="0">
                          <a:latin typeface="Cambria Math"/>
                        </a:rPr>
                        <m:t> </m:t>
                      </m:r>
                      <m:r>
                        <a:rPr lang="en-US" i="1" smtClean="0">
                          <a:latin typeface="Cambria Math"/>
                        </a:rPr>
                        <m:t>𝜓</m:t>
                      </m:r>
                      <m:r>
                        <a:rPr lang="en-US" i="1" smtClean="0">
                          <a:latin typeface="Cambria Math"/>
                        </a:rPr>
                        <m:t>=</m:t>
                      </m:r>
                      <m:sSub>
                        <m:sSubPr>
                          <m:ctrlPr>
                            <a:rPr lang="en-US" i="1">
                              <a:latin typeface="Cambria Math"/>
                            </a:rPr>
                          </m:ctrlPr>
                        </m:sSubPr>
                        <m:e>
                          <m:r>
                            <a:rPr lang="en-US" b="0" i="1" smtClean="0">
                              <a:latin typeface="Cambria Math"/>
                            </a:rPr>
                            <m:t>𝑄</m:t>
                          </m:r>
                        </m:e>
                        <m:sub>
                          <m:r>
                            <a:rPr lang="en-US" i="1">
                              <a:latin typeface="Cambria Math"/>
                            </a:rPr>
                            <m:t>𝐿</m:t>
                          </m:r>
                        </m:sub>
                      </m:sSub>
                      <m:d>
                        <m:dPr>
                          <m:ctrlPr>
                            <a:rPr lang="en-US" i="1">
                              <a:latin typeface="Cambria Math"/>
                            </a:rPr>
                          </m:ctrlPr>
                        </m:dPr>
                        <m:e>
                          <m:f>
                            <m:fPr>
                              <m:ctrlPr>
                                <a:rPr lang="en-US" i="1">
                                  <a:latin typeface="Cambria Math"/>
                                </a:rPr>
                              </m:ctrlPr>
                            </m:fPr>
                            <m:num>
                              <m:sSub>
                                <m:sSubPr>
                                  <m:ctrlPr>
                                    <a:rPr lang="en-US" b="0" i="1" smtClean="0">
                                      <a:latin typeface="Cambria Math"/>
                                    </a:rPr>
                                  </m:ctrlPr>
                                </m:sSubPr>
                                <m:e>
                                  <m:r>
                                    <a:rPr lang="en-US" b="0" i="1" smtClean="0">
                                      <a:latin typeface="Cambria Math"/>
                                    </a:rPr>
                                    <m:t>𝜔</m:t>
                                  </m:r>
                                </m:e>
                                <m:sub>
                                  <m:r>
                                    <a:rPr lang="en-US" b="0" i="1" smtClean="0">
                                      <a:latin typeface="Cambria Math"/>
                                    </a:rPr>
                                    <m:t>0</m:t>
                                  </m:r>
                                </m:sub>
                              </m:sSub>
                            </m:num>
                            <m:den>
                              <m:r>
                                <a:rPr lang="en-US" i="1">
                                  <a:latin typeface="Cambria Math"/>
                                </a:rPr>
                                <m:t>𝜔</m:t>
                              </m:r>
                            </m:den>
                          </m:f>
                          <m:r>
                            <a:rPr lang="en-US" i="1">
                              <a:latin typeface="Cambria Math"/>
                            </a:rPr>
                            <m:t> −</m:t>
                          </m:r>
                          <m:f>
                            <m:fPr>
                              <m:ctrlPr>
                                <a:rPr lang="en-US" b="0" i="1" smtClean="0">
                                  <a:latin typeface="Cambria Math"/>
                                </a:rPr>
                              </m:ctrlPr>
                            </m:fPr>
                            <m:num>
                              <m:r>
                                <a:rPr lang="en-US" i="1">
                                  <a:latin typeface="Cambria Math"/>
                                </a:rPr>
                                <m:t>𝜔</m:t>
                              </m:r>
                            </m:num>
                            <m:den>
                              <m:sSub>
                                <m:sSubPr>
                                  <m:ctrlPr>
                                    <a:rPr lang="en-US" b="0" i="1" smtClean="0">
                                      <a:latin typeface="Cambria Math"/>
                                    </a:rPr>
                                  </m:ctrlPr>
                                </m:sSubPr>
                                <m:e>
                                  <m:r>
                                    <a:rPr lang="en-US" b="0" i="1" smtClean="0">
                                      <a:latin typeface="Cambria Math"/>
                                    </a:rPr>
                                    <m:t>𝜔</m:t>
                                  </m:r>
                                </m:e>
                                <m:sub>
                                  <m:r>
                                    <a:rPr lang="en-US" b="0" i="1" smtClean="0">
                                      <a:latin typeface="Cambria Math"/>
                                    </a:rPr>
                                    <m:t>0</m:t>
                                  </m:r>
                                </m:sub>
                              </m:sSub>
                            </m:den>
                          </m:f>
                        </m:e>
                      </m:d>
                    </m:oMath>
                  </m:oMathPara>
                </a14:m>
                <a:endParaRPr lang="en-US" i="1" dirty="0" smtClean="0">
                  <a:latin typeface="Cambria Math"/>
                </a:endParaRPr>
              </a:p>
              <a:p>
                <a:r>
                  <a:rPr lang="en-US" b="0" dirty="0" smtClean="0"/>
                  <a:t> </a:t>
                </a:r>
                <a14:m>
                  <m:oMath xmlns:m="http://schemas.openxmlformats.org/officeDocument/2006/math">
                    <m:r>
                      <a:rPr lang="en-US" b="0" i="0" smtClean="0">
                        <a:latin typeface="Cambria Math"/>
                      </a:rPr>
                      <m:t>          </m:t>
                    </m:r>
                    <m:r>
                      <a:rPr lang="en-US" b="0" i="1" smtClean="0">
                        <a:latin typeface="Cambria Math"/>
                      </a:rPr>
                      <m:t>≈2</m:t>
                    </m:r>
                    <m:sSub>
                      <m:sSubPr>
                        <m:ctrlPr>
                          <a:rPr lang="en-US" b="0" i="1" smtClean="0">
                            <a:latin typeface="Cambria Math"/>
                          </a:rPr>
                        </m:ctrlPr>
                      </m:sSubPr>
                      <m:e>
                        <m:r>
                          <a:rPr lang="en-US" b="0" i="1" smtClean="0">
                            <a:latin typeface="Cambria Math"/>
                          </a:rPr>
                          <m:t>𝑄</m:t>
                        </m:r>
                      </m:e>
                      <m:sub>
                        <m:r>
                          <a:rPr lang="en-US" b="0" i="1" smtClean="0">
                            <a:latin typeface="Cambria Math"/>
                          </a:rPr>
                          <m:t>𝐿</m:t>
                        </m:r>
                      </m:sub>
                    </m:sSub>
                    <m:f>
                      <m:fPr>
                        <m:ctrlPr>
                          <a:rPr lang="en-US" b="0" i="1" smtClean="0">
                            <a:latin typeface="Cambria Math"/>
                          </a:rPr>
                        </m:ctrlPr>
                      </m:fPr>
                      <m:num>
                        <m:r>
                          <m:rPr>
                            <m:sty m:val="p"/>
                          </m:rPr>
                          <a:rPr lang="en-US" b="0" i="0" smtClean="0">
                            <a:latin typeface="Cambria Math"/>
                          </a:rPr>
                          <m:t>Δ</m:t>
                        </m:r>
                        <m:r>
                          <a:rPr lang="en-US" b="0" i="1" smtClean="0">
                            <a:latin typeface="Cambria Math"/>
                          </a:rPr>
                          <m:t>𝜔</m:t>
                        </m:r>
                      </m:num>
                      <m:den>
                        <m:r>
                          <a:rPr lang="en-US" b="0" i="1" smtClean="0">
                            <a:latin typeface="Cambria Math"/>
                          </a:rPr>
                          <m:t>𝜔</m:t>
                        </m:r>
                      </m:den>
                    </m:f>
                  </m:oMath>
                </a14:m>
                <a:r>
                  <a:rPr lang="en-US" dirty="0" smtClean="0"/>
                  <a:t>     for </a:t>
                </a:r>
                <a14:m>
                  <m:oMath xmlns:m="http://schemas.openxmlformats.org/officeDocument/2006/math">
                    <m:sSub>
                      <m:sSubPr>
                        <m:ctrlPr>
                          <a:rPr lang="en-US" b="0" i="1" smtClean="0">
                            <a:latin typeface="Cambria Math"/>
                          </a:rPr>
                        </m:ctrlPr>
                      </m:sSubPr>
                      <m:e>
                        <m:r>
                          <a:rPr lang="en-US" b="0" i="1" smtClean="0">
                            <a:latin typeface="Cambria Math"/>
                          </a:rPr>
                          <m:t>𝜔</m:t>
                        </m:r>
                      </m:e>
                      <m:sub>
                        <m:r>
                          <a:rPr lang="en-US" b="0" i="1" smtClean="0">
                            <a:latin typeface="Cambria Math"/>
                          </a:rPr>
                          <m:t>0</m:t>
                        </m:r>
                      </m:sub>
                    </m:sSub>
                    <m:r>
                      <a:rPr lang="en-US" b="0" i="1" smtClean="0">
                        <a:latin typeface="Cambria Math"/>
                      </a:rPr>
                      <m:t>≈</m:t>
                    </m:r>
                    <m:r>
                      <a:rPr lang="en-US" b="0" i="1" smtClean="0">
                        <a:latin typeface="Cambria Math"/>
                      </a:rPr>
                      <m:t>𝜔</m:t>
                    </m:r>
                  </m:oMath>
                </a14:m>
                <a:endParaRPr lang="en-US" dirty="0"/>
              </a:p>
            </p:txBody>
          </p:sp>
        </mc:Choice>
        <mc:Fallback xmlns="">
          <p:sp>
            <p:nvSpPr>
              <p:cNvPr id="12" name="Textfeld 11"/>
              <p:cNvSpPr txBox="1">
                <a:spLocks noRot="1" noChangeAspect="1" noMove="1" noResize="1" noEditPoints="1" noAdjustHandles="1" noChangeArrowheads="1" noChangeShapeType="1" noTextEdit="1"/>
              </p:cNvSpPr>
              <p:nvPr/>
            </p:nvSpPr>
            <p:spPr>
              <a:xfrm>
                <a:off x="719572" y="4046465"/>
                <a:ext cx="2986074" cy="1115818"/>
              </a:xfrm>
              <a:prstGeom prst="rect">
                <a:avLst/>
              </a:prstGeom>
              <a:blipFill rotWithShape="1">
                <a:blip r:embed="rId8"/>
                <a:stretch>
                  <a:fillRect b="-2732"/>
                </a:stretch>
              </a:blipFill>
            </p:spPr>
            <p:txBody>
              <a:bodyPr/>
              <a:lstStyle/>
              <a:p>
                <a:r>
                  <a:rPr lang="en-US">
                    <a:noFill/>
                  </a:rPr>
                  <a:t> </a:t>
                </a:r>
              </a:p>
            </p:txBody>
          </p:sp>
        </mc:Fallback>
      </mc:AlternateContent>
      <p:sp>
        <p:nvSpPr>
          <p:cNvPr id="14" name="Textfeld 13"/>
          <p:cNvSpPr txBox="1"/>
          <p:nvPr/>
        </p:nvSpPr>
        <p:spPr>
          <a:xfrm>
            <a:off x="719572" y="3583648"/>
            <a:ext cx="5898346" cy="369332"/>
          </a:xfrm>
          <a:prstGeom prst="rect">
            <a:avLst/>
          </a:prstGeom>
          <a:noFill/>
        </p:spPr>
        <p:txBody>
          <a:bodyPr wrap="none" rtlCol="0">
            <a:spAutoFit/>
          </a:bodyPr>
          <a:lstStyle/>
          <a:p>
            <a:r>
              <a:rPr lang="en-US" b="1" dirty="0" smtClean="0"/>
              <a:t>As cavity properties with approximation for high Q cavities: </a:t>
            </a:r>
            <a:endParaRPr lang="en-US" b="1" dirty="0"/>
          </a:p>
        </p:txBody>
      </p:sp>
      <mc:AlternateContent xmlns:mc="http://schemas.openxmlformats.org/markup-compatibility/2006" xmlns:a14="http://schemas.microsoft.com/office/drawing/2010/main">
        <mc:Choice Requires="a14">
          <p:sp>
            <p:nvSpPr>
              <p:cNvPr id="15" name="Textfeld 14"/>
              <p:cNvSpPr txBox="1"/>
              <p:nvPr/>
            </p:nvSpPr>
            <p:spPr>
              <a:xfrm>
                <a:off x="4247964" y="4041068"/>
                <a:ext cx="2829364" cy="10011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r>
                            <a:rPr lang="en-US" i="1">
                              <a:latin typeface="Cambria Math"/>
                            </a:rPr>
                            <m:t>𝑉</m:t>
                          </m:r>
                        </m:e>
                      </m:acc>
                      <m:d>
                        <m:dPr>
                          <m:ctrlPr>
                            <a:rPr lang="en-US" b="0" i="1" smtClean="0">
                              <a:latin typeface="Cambria Math"/>
                            </a:rPr>
                          </m:ctrlPr>
                        </m:dPr>
                        <m:e>
                          <m:r>
                            <m:rPr>
                              <m:sty m:val="p"/>
                            </m:rPr>
                            <a:rPr lang="en-US" b="0" i="0" smtClean="0">
                              <a:latin typeface="Cambria Math"/>
                            </a:rPr>
                            <m:t>Δ</m:t>
                          </m:r>
                          <m:r>
                            <a:rPr lang="en-US" b="0" i="1" smtClean="0">
                              <a:latin typeface="Cambria Math"/>
                            </a:rPr>
                            <m:t>𝜔</m:t>
                          </m:r>
                        </m:e>
                      </m:d>
                      <m:r>
                        <a:rPr lang="en-US" b="0" i="1" smtClean="0">
                          <a:latin typeface="Cambria Math"/>
                        </a:rPr>
                        <m:t>≈</m:t>
                      </m:r>
                      <m:f>
                        <m:fPr>
                          <m:ctrlPr>
                            <a:rPr lang="en-US" i="1">
                              <a:latin typeface="Cambria Math"/>
                            </a:rPr>
                          </m:ctrlPr>
                        </m:fPr>
                        <m:num>
                          <m:sSub>
                            <m:sSubPr>
                              <m:ctrlPr>
                                <a:rPr lang="en-US" i="1">
                                  <a:latin typeface="Cambria Math"/>
                                </a:rPr>
                              </m:ctrlPr>
                            </m:sSubPr>
                            <m:e>
                              <m:r>
                                <a:rPr lang="en-US" i="1">
                                  <a:latin typeface="Cambria Math"/>
                                </a:rPr>
                                <m:t>𝑅</m:t>
                              </m:r>
                            </m:e>
                            <m:sub>
                              <m:r>
                                <a:rPr lang="en-US" i="1">
                                  <a:latin typeface="Cambria Math"/>
                                </a:rPr>
                                <m:t>𝐿</m:t>
                              </m:r>
                            </m:sub>
                          </m:sSub>
                          <m:sSub>
                            <m:sSubPr>
                              <m:ctrlPr>
                                <a:rPr lang="en-US" i="1">
                                  <a:latin typeface="Cambria Math"/>
                                </a:rPr>
                              </m:ctrlPr>
                            </m:sSubPr>
                            <m:e>
                              <m:acc>
                                <m:accPr>
                                  <m:chr m:val="̂"/>
                                  <m:ctrlPr>
                                    <a:rPr lang="en-US" i="1">
                                      <a:latin typeface="Cambria Math"/>
                                    </a:rPr>
                                  </m:ctrlPr>
                                </m:accPr>
                                <m:e>
                                  <m:r>
                                    <a:rPr lang="en-US" i="1">
                                      <a:latin typeface="Cambria Math"/>
                                    </a:rPr>
                                    <m:t>𝐼</m:t>
                                  </m:r>
                                </m:e>
                              </m:acc>
                            </m:e>
                            <m:sub>
                              <m:r>
                                <a:rPr lang="en-US" i="1">
                                  <a:latin typeface="Cambria Math"/>
                                </a:rPr>
                                <m:t>0</m:t>
                              </m:r>
                            </m:sub>
                          </m:sSub>
                        </m:num>
                        <m:den>
                          <m:rad>
                            <m:radPr>
                              <m:degHide m:val="on"/>
                              <m:ctrlPr>
                                <a:rPr lang="en-US" i="1">
                                  <a:latin typeface="Cambria Math"/>
                                </a:rPr>
                              </m:ctrlPr>
                            </m:radPr>
                            <m:deg/>
                            <m:e>
                              <m:r>
                                <a:rPr lang="en-US" i="1">
                                  <a:latin typeface="Cambria Math"/>
                                </a:rPr>
                                <m:t>1+</m:t>
                              </m:r>
                              <m:sSup>
                                <m:sSupPr>
                                  <m:ctrlPr>
                                    <a:rPr lang="en-US" b="0" i="1" smtClean="0">
                                      <a:latin typeface="Cambria Math"/>
                                    </a:rPr>
                                  </m:ctrlPr>
                                </m:sSupPr>
                                <m:e>
                                  <m:d>
                                    <m:dPr>
                                      <m:ctrlPr>
                                        <a:rPr lang="en-US" b="0" i="1" smtClean="0">
                                          <a:latin typeface="Cambria Math"/>
                                        </a:rPr>
                                      </m:ctrlPr>
                                    </m:dPr>
                                    <m:e>
                                      <m:r>
                                        <a:rPr lang="en-US" b="0" i="1" smtClean="0">
                                          <a:latin typeface="Cambria Math"/>
                                        </a:rPr>
                                        <m:t>2</m:t>
                                      </m:r>
                                      <m:sSub>
                                        <m:sSubPr>
                                          <m:ctrlPr>
                                            <a:rPr lang="en-US" b="0" i="1" smtClean="0">
                                              <a:latin typeface="Cambria Math"/>
                                            </a:rPr>
                                          </m:ctrlPr>
                                        </m:sSubPr>
                                        <m:e>
                                          <m:r>
                                            <a:rPr lang="en-US" b="0" i="1" smtClean="0">
                                              <a:latin typeface="Cambria Math"/>
                                            </a:rPr>
                                            <m:t>𝑄</m:t>
                                          </m:r>
                                        </m:e>
                                        <m:sub>
                                          <m:r>
                                            <a:rPr lang="en-US" b="0" i="1" smtClean="0">
                                              <a:latin typeface="Cambria Math"/>
                                            </a:rPr>
                                            <m:t>𝐿</m:t>
                                          </m:r>
                                        </m:sub>
                                      </m:sSub>
                                      <m:f>
                                        <m:fPr>
                                          <m:ctrlPr>
                                            <a:rPr lang="en-US" b="0" i="1" smtClean="0">
                                              <a:latin typeface="Cambria Math"/>
                                            </a:rPr>
                                          </m:ctrlPr>
                                        </m:fPr>
                                        <m:num>
                                          <m:r>
                                            <m:rPr>
                                              <m:sty m:val="p"/>
                                            </m:rPr>
                                            <a:rPr lang="en-US" b="0" i="0" smtClean="0">
                                              <a:latin typeface="Cambria Math"/>
                                            </a:rPr>
                                            <m:t>Δ</m:t>
                                          </m:r>
                                          <m:r>
                                            <a:rPr lang="en-US" b="0" i="1" smtClean="0">
                                              <a:latin typeface="Cambria Math"/>
                                            </a:rPr>
                                            <m:t>𝜔</m:t>
                                          </m:r>
                                        </m:num>
                                        <m:den>
                                          <m:r>
                                            <a:rPr lang="en-US" b="0" i="1" smtClean="0">
                                              <a:latin typeface="Cambria Math"/>
                                            </a:rPr>
                                            <m:t>𝜔</m:t>
                                          </m:r>
                                        </m:den>
                                      </m:f>
                                    </m:e>
                                  </m:d>
                                </m:e>
                                <m:sup>
                                  <m:r>
                                    <a:rPr lang="en-US" b="0" i="1" smtClean="0">
                                      <a:latin typeface="Cambria Math"/>
                                    </a:rPr>
                                    <m:t>2</m:t>
                                  </m:r>
                                </m:sup>
                              </m:sSup>
                            </m:e>
                          </m:rad>
                        </m:den>
                      </m:f>
                    </m:oMath>
                  </m:oMathPara>
                </a14:m>
                <a:endParaRPr lang="en-US" dirty="0"/>
              </a:p>
            </p:txBody>
          </p:sp>
        </mc:Choice>
        <mc:Fallback xmlns="">
          <p:sp>
            <p:nvSpPr>
              <p:cNvPr id="15" name="Textfeld 14"/>
              <p:cNvSpPr txBox="1">
                <a:spLocks noRot="1" noChangeAspect="1" noMove="1" noResize="1" noEditPoints="1" noAdjustHandles="1" noChangeArrowheads="1" noChangeShapeType="1" noTextEdit="1"/>
              </p:cNvSpPr>
              <p:nvPr/>
            </p:nvSpPr>
            <p:spPr>
              <a:xfrm>
                <a:off x="4247964" y="4041068"/>
                <a:ext cx="2829364" cy="1001108"/>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683568" y="5338953"/>
                <a:ext cx="2144498" cy="646331"/>
              </a:xfrm>
              <a:prstGeom prst="rect">
                <a:avLst/>
              </a:prstGeom>
              <a:noFill/>
            </p:spPr>
            <p:txBody>
              <a:bodyPr wrap="none" rtlCol="0">
                <a:spAutoFit/>
              </a:bodyPr>
              <a:lstStyle/>
              <a:p>
                <a:r>
                  <a:rPr lang="en-US" b="0" i="1" u="sng" dirty="0" smtClean="0"/>
                  <a:t>Cavity detuning</a:t>
                </a:r>
              </a:p>
              <a:p>
                <a:pPr/>
                <a14:m>
                  <m:oMathPara xmlns:m="http://schemas.openxmlformats.org/officeDocument/2006/math">
                    <m:oMathParaPr>
                      <m:jc m:val="left"/>
                    </m:oMathParaPr>
                    <m:oMath xmlns:m="http://schemas.openxmlformats.org/officeDocument/2006/math">
                      <m:sSub>
                        <m:sSubPr>
                          <m:ctrlPr>
                            <a:rPr lang="en-US" b="0" i="1" smtClean="0">
                              <a:latin typeface="Cambria Math"/>
                            </a:rPr>
                          </m:ctrlPr>
                        </m:sSubPr>
                        <m:e>
                          <m:r>
                            <m:rPr>
                              <m:sty m:val="p"/>
                            </m:rPr>
                            <a:rPr lang="en-US" b="0" i="0" smtClean="0">
                              <a:latin typeface="Cambria Math"/>
                            </a:rPr>
                            <m:t>Δ</m:t>
                          </m:r>
                          <m:r>
                            <a:rPr lang="en-US" b="0" i="1" smtClean="0">
                              <a:latin typeface="Cambria Math"/>
                            </a:rPr>
                            <m:t>𝜔</m:t>
                          </m:r>
                          <m:r>
                            <a:rPr lang="en-US" b="0" i="1" smtClean="0">
                              <a:latin typeface="Cambria Math"/>
                            </a:rPr>
                            <m:t>=</m:t>
                          </m:r>
                          <m:sSub>
                            <m:sSubPr>
                              <m:ctrlPr>
                                <a:rPr lang="en-US" b="0" i="1" smtClean="0">
                                  <a:latin typeface="Cambria Math"/>
                                </a:rPr>
                              </m:ctrlPr>
                            </m:sSubPr>
                            <m:e>
                              <m:r>
                                <a:rPr lang="en-US" b="0" i="1" smtClean="0">
                                  <a:latin typeface="Cambria Math"/>
                                </a:rPr>
                                <m:t>𝜔</m:t>
                              </m:r>
                            </m:e>
                            <m:sub>
                              <m:r>
                                <a:rPr lang="en-US" b="0" i="1" smtClean="0">
                                  <a:latin typeface="Cambria Math"/>
                                </a:rPr>
                                <m:t>0</m:t>
                              </m:r>
                            </m:sub>
                          </m:sSub>
                          <m:r>
                            <a:rPr lang="en-US" b="0" i="1" smtClean="0">
                              <a:latin typeface="Cambria Math"/>
                            </a:rPr>
                            <m:t>−</m:t>
                          </m:r>
                          <m:r>
                            <a:rPr lang="en-US" b="0" i="1" smtClean="0">
                              <a:latin typeface="Cambria Math"/>
                            </a:rPr>
                            <m:t>𝜔</m:t>
                          </m:r>
                          <m:r>
                            <a:rPr lang="en-US" b="0" i="1" smtClean="0">
                              <a:latin typeface="Cambria Math"/>
                            </a:rPr>
                            <m:t>≪</m:t>
                          </m:r>
                          <m:r>
                            <a:rPr lang="en-US" b="0" i="1" smtClean="0">
                              <a:latin typeface="Cambria Math"/>
                            </a:rPr>
                            <m:t>𝜔</m:t>
                          </m:r>
                        </m:e>
                        <m:sub>
                          <m:r>
                            <a:rPr lang="en-US" b="0" i="1" smtClean="0">
                              <a:latin typeface="Cambria Math"/>
                            </a:rPr>
                            <m:t>  </m:t>
                          </m:r>
                        </m:sub>
                      </m:sSub>
                    </m:oMath>
                  </m:oMathPara>
                </a14:m>
                <a:endParaRPr lang="en-US" dirty="0"/>
              </a:p>
            </p:txBody>
          </p:sp>
        </mc:Choice>
        <mc:Fallback xmlns="">
          <p:sp>
            <p:nvSpPr>
              <p:cNvPr id="16" name="Textfeld 15"/>
              <p:cNvSpPr txBox="1">
                <a:spLocks noRot="1" noChangeAspect="1" noMove="1" noResize="1" noEditPoints="1" noAdjustHandles="1" noChangeArrowheads="1" noChangeShapeType="1" noTextEdit="1"/>
              </p:cNvSpPr>
              <p:nvPr/>
            </p:nvSpPr>
            <p:spPr>
              <a:xfrm>
                <a:off x="683568" y="5338953"/>
                <a:ext cx="2144498" cy="646331"/>
              </a:xfrm>
              <a:prstGeom prst="rect">
                <a:avLst/>
              </a:prstGeom>
              <a:blipFill rotWithShape="1">
                <a:blip r:embed="rId10"/>
                <a:stretch>
                  <a:fillRect l="-2273" t="-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5400092" y="864583"/>
                <a:ext cx="3528392" cy="646331"/>
              </a:xfrm>
              <a:prstGeom prst="rect">
                <a:avLst/>
              </a:prstGeom>
              <a:noFill/>
              <a:ln w="28575">
                <a:solidFill>
                  <a:srgbClr val="F28E00"/>
                </a:solidFill>
              </a:ln>
            </p:spPr>
            <p:txBody>
              <a:bodyPr wrap="square" rtlCol="0">
                <a:spAutoFit/>
              </a:bodyPr>
              <a:lstStyle/>
              <a:p>
                <a14:m>
                  <m:oMath xmlns:m="http://schemas.openxmlformats.org/officeDocument/2006/math">
                    <m:sSub>
                      <m:sSubPr>
                        <m:ctrlPr>
                          <a:rPr lang="en-US" b="0" i="1" smtClean="0">
                            <a:latin typeface="Cambria Math"/>
                          </a:rPr>
                        </m:ctrlPr>
                      </m:sSubPr>
                      <m:e>
                        <m:r>
                          <a:rPr lang="en-US" b="0" i="1" smtClean="0">
                            <a:latin typeface="Cambria Math"/>
                          </a:rPr>
                          <m:t>𝜔</m:t>
                        </m:r>
                      </m:e>
                      <m:sub>
                        <m:r>
                          <a:rPr lang="en-US" b="0" i="1" smtClean="0">
                            <a:latin typeface="Cambria Math"/>
                          </a:rPr>
                          <m:t>0</m:t>
                        </m:r>
                      </m:sub>
                    </m:sSub>
                  </m:oMath>
                </a14:m>
                <a:r>
                  <a:rPr lang="en-US" dirty="0" smtClean="0"/>
                  <a:t> … Cavity resonance frequency</a:t>
                </a:r>
              </a:p>
              <a:p>
                <a14:m>
                  <m:oMath xmlns:m="http://schemas.openxmlformats.org/officeDocument/2006/math">
                    <m:r>
                      <a:rPr lang="en-US" b="0" i="1" smtClean="0">
                        <a:latin typeface="Cambria Math"/>
                      </a:rPr>
                      <m:t>𝜔</m:t>
                    </m:r>
                  </m:oMath>
                </a14:m>
                <a:r>
                  <a:rPr lang="en-US" dirty="0"/>
                  <a:t> </a:t>
                </a:r>
                <a:r>
                  <a:rPr lang="en-US" dirty="0" smtClean="0"/>
                  <a:t>  … Driving frequency</a:t>
                </a:r>
                <a:endParaRPr lang="en-US" dirty="0"/>
              </a:p>
            </p:txBody>
          </p:sp>
        </mc:Choice>
        <mc:Fallback xmlns="">
          <p:sp>
            <p:nvSpPr>
              <p:cNvPr id="18" name="Textfeld 17"/>
              <p:cNvSpPr txBox="1">
                <a:spLocks noRot="1" noChangeAspect="1" noMove="1" noResize="1" noEditPoints="1" noAdjustHandles="1" noChangeArrowheads="1" noChangeShapeType="1" noTextEdit="1"/>
              </p:cNvSpPr>
              <p:nvPr/>
            </p:nvSpPr>
            <p:spPr>
              <a:xfrm>
                <a:off x="5400092" y="864583"/>
                <a:ext cx="3528392" cy="646331"/>
              </a:xfrm>
              <a:prstGeom prst="rect">
                <a:avLst/>
              </a:prstGeom>
              <a:blipFill rotWithShape="1">
                <a:blip r:embed="rId11"/>
                <a:stretch>
                  <a:fillRect t="-2703" b="-10811"/>
                </a:stretch>
              </a:blipFill>
              <a:ln w="28575">
                <a:solidFill>
                  <a:srgbClr val="F28E00"/>
                </a:solidFill>
              </a:ln>
            </p:spPr>
            <p:txBody>
              <a:bodyPr/>
              <a:lstStyle/>
              <a:p>
                <a:r>
                  <a:rPr lang="en-US">
                    <a:noFill/>
                  </a:rPr>
                  <a:t> </a:t>
                </a:r>
              </a:p>
            </p:txBody>
          </p:sp>
        </mc:Fallback>
      </mc:AlternateContent>
      <p:sp>
        <p:nvSpPr>
          <p:cNvPr id="20" name="Textfeld 19"/>
          <p:cNvSpPr txBox="1"/>
          <p:nvPr/>
        </p:nvSpPr>
        <p:spPr>
          <a:xfrm>
            <a:off x="4211960" y="5579948"/>
            <a:ext cx="4392488" cy="646331"/>
          </a:xfrm>
          <a:prstGeom prst="rect">
            <a:avLst/>
          </a:prstGeom>
          <a:noFill/>
        </p:spPr>
        <p:txBody>
          <a:bodyPr wrap="square" rtlCol="0">
            <a:spAutoFit/>
          </a:bodyPr>
          <a:lstStyle/>
          <a:p>
            <a:r>
              <a:rPr lang="en-US" dirty="0" smtClean="0"/>
              <a:t>Phase and Amplitude of cavity signal with respect to the RF source</a:t>
            </a:r>
            <a:endParaRPr lang="en-US" dirty="0"/>
          </a:p>
        </p:txBody>
      </p:sp>
      <p:cxnSp>
        <p:nvCxnSpPr>
          <p:cNvPr id="22" name="Gerade Verbindung mit Pfeil 21"/>
          <p:cNvCxnSpPr/>
          <p:nvPr/>
        </p:nvCxnSpPr>
        <p:spPr>
          <a:xfrm flipH="1" flipV="1">
            <a:off x="2447764" y="5060785"/>
            <a:ext cx="2268252" cy="5191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flipV="1">
            <a:off x="4824028" y="4725145"/>
            <a:ext cx="576064" cy="8548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Foliennummernplatzhalter 3"/>
          <p:cNvSpPr>
            <a:spLocks noGrp="1"/>
          </p:cNvSpPr>
          <p:nvPr>
            <p:ph type="sldNum" sz="quarter" idx="4"/>
          </p:nvPr>
        </p:nvSpPr>
        <p:spPr/>
        <p:txBody>
          <a:bodyPr/>
          <a:lstStyle/>
          <a:p>
            <a:fld id="{BA9B540C-44DA-4F69-89C9-7C84606640D3}" type="slidenum">
              <a:rPr lang="en-US" smtClean="0"/>
              <a:pPr/>
              <a:t>81</a:t>
            </a:fld>
            <a:endParaRPr lang="en-US" dirty="0"/>
          </a:p>
        </p:txBody>
      </p:sp>
      <p:sp>
        <p:nvSpPr>
          <p:cNvPr id="9" name="Fußzeilenplatzhalter 8"/>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23" name="Grafik 22"/>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867281" y="864583"/>
            <a:ext cx="3344679" cy="453157"/>
          </a:xfrm>
          <a:prstGeom prst="rect">
            <a:avLst/>
          </a:prstGeom>
          <a:ln w="12700">
            <a:noFill/>
          </a:ln>
        </p:spPr>
      </p:pic>
      <p:pic>
        <p:nvPicPr>
          <p:cNvPr id="17" name="Grafik 16"/>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3239852" y="1448780"/>
            <a:ext cx="1548974" cy="267055"/>
          </a:xfrm>
          <a:prstGeom prst="rect">
            <a:avLst/>
          </a:prstGeom>
        </p:spPr>
      </p:pic>
      <p:pic>
        <p:nvPicPr>
          <p:cNvPr id="27" name="Grafik 26"/>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842816" y="2403158"/>
            <a:ext cx="2271022" cy="267957"/>
          </a:xfrm>
          <a:prstGeom prst="rect">
            <a:avLst/>
          </a:prstGeom>
        </p:spPr>
      </p:pic>
      <p:pic>
        <p:nvPicPr>
          <p:cNvPr id="3" name="Grafik 2"/>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842815" y="2744924"/>
            <a:ext cx="4532200" cy="785887"/>
          </a:xfrm>
          <a:prstGeom prst="rect">
            <a:avLst/>
          </a:prstGeom>
        </p:spPr>
      </p:pic>
    </p:spTree>
    <p:extLst>
      <p:ext uri="{BB962C8B-B14F-4D97-AF65-F5344CB8AC3E}">
        <p14:creationId xmlns:p14="http://schemas.microsoft.com/office/powerpoint/2010/main" val="10560020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80" y="1412776"/>
            <a:ext cx="6876764" cy="266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a:t>Differential cavity equation</a:t>
            </a:r>
          </a:p>
        </p:txBody>
      </p:sp>
      <p:sp>
        <p:nvSpPr>
          <p:cNvPr id="3" name="Inhaltsplatzhalter 2"/>
          <p:cNvSpPr>
            <a:spLocks noGrp="1"/>
          </p:cNvSpPr>
          <p:nvPr>
            <p:ph idx="1"/>
          </p:nvPr>
        </p:nvSpPr>
        <p:spPr/>
        <p:txBody>
          <a:bodyPr>
            <a:normAutofit/>
          </a:bodyPr>
          <a:lstStyle/>
          <a:p>
            <a:pPr marL="0" indent="0">
              <a:buNone/>
            </a:pPr>
            <a:r>
              <a:rPr lang="en-US" sz="2000" b="1" dirty="0" smtClean="0"/>
              <a:t>Resonance curve for amplitude and phase in steady state (no transients)</a:t>
            </a:r>
            <a:endParaRPr lang="en-US" sz="2000" b="1" dirty="0"/>
          </a:p>
        </p:txBody>
      </p:sp>
      <mc:AlternateContent xmlns:mc="http://schemas.openxmlformats.org/markup-compatibility/2006" xmlns:a14="http://schemas.microsoft.com/office/drawing/2010/main">
        <mc:Choice Requires="a14">
          <p:sp>
            <p:nvSpPr>
              <p:cNvPr id="4" name="Textfeld 3"/>
              <p:cNvSpPr txBox="1"/>
              <p:nvPr/>
            </p:nvSpPr>
            <p:spPr>
              <a:xfrm>
                <a:off x="611560" y="4401108"/>
                <a:ext cx="2364237" cy="794769"/>
              </a:xfrm>
              <a:prstGeom prst="rect">
                <a:avLst/>
              </a:prstGeom>
              <a:noFill/>
            </p:spPr>
            <p:txBody>
              <a:bodyPr wrap="none" rtlCol="0">
                <a:spAutoFit/>
              </a:bodyPr>
              <a:lstStyle/>
              <a:p>
                <a:r>
                  <a:rPr lang="en-US" b="0" i="1" u="sng" dirty="0" smtClean="0"/>
                  <a:t>Half cavity bandwidth</a:t>
                </a:r>
              </a:p>
              <a:p>
                <a14:m>
                  <m:oMath xmlns:m="http://schemas.openxmlformats.org/officeDocument/2006/math">
                    <m:sSub>
                      <m:sSubPr>
                        <m:ctrlPr>
                          <a:rPr lang="en-US" b="0" i="1" smtClean="0">
                            <a:latin typeface="Cambria Math"/>
                          </a:rPr>
                        </m:ctrlPr>
                      </m:sSubPr>
                      <m:e>
                        <m:r>
                          <a:rPr lang="en-US" b="0" i="1" smtClean="0">
                            <a:latin typeface="Cambria Math"/>
                          </a:rPr>
                          <m:t>𝜔</m:t>
                        </m:r>
                      </m:e>
                      <m:sub>
                        <m:r>
                          <a:rPr lang="en-US" b="0" i="1" smtClean="0">
                            <a:latin typeface="Cambria Math"/>
                          </a:rPr>
                          <m:t>1/2</m:t>
                        </m:r>
                      </m:sub>
                    </m:sSub>
                    <m:r>
                      <a:rPr lang="en-US" b="0" i="1" smtClean="0">
                        <a:latin typeface="Cambria Math"/>
                      </a:rPr>
                      <m:t>=</m:t>
                    </m:r>
                    <m:f>
                      <m:fPr>
                        <m:ctrlPr>
                          <a:rPr lang="en-US" b="0" i="1" smtClean="0">
                            <a:latin typeface="Cambria Math"/>
                          </a:rPr>
                        </m:ctrlPr>
                      </m:fPr>
                      <m:num>
                        <m:sSub>
                          <m:sSubPr>
                            <m:ctrlPr>
                              <a:rPr lang="en-US" b="0" i="1" smtClean="0">
                                <a:latin typeface="Cambria Math"/>
                              </a:rPr>
                            </m:ctrlPr>
                          </m:sSubPr>
                          <m:e>
                            <m:r>
                              <a:rPr lang="en-US" b="0" i="1" smtClean="0">
                                <a:latin typeface="Cambria Math"/>
                              </a:rPr>
                              <m:t>𝜔</m:t>
                            </m:r>
                          </m:e>
                          <m:sub>
                            <m:r>
                              <a:rPr lang="en-US" b="0" i="1" smtClean="0">
                                <a:latin typeface="Cambria Math"/>
                              </a:rPr>
                              <m:t>0</m:t>
                            </m:r>
                          </m:sub>
                        </m:sSub>
                      </m:num>
                      <m:den>
                        <m:r>
                          <a:rPr lang="en-US" b="0" i="1" smtClean="0">
                            <a:latin typeface="Cambria Math"/>
                          </a:rPr>
                          <m:t>2</m:t>
                        </m:r>
                        <m:sSub>
                          <m:sSubPr>
                            <m:ctrlPr>
                              <a:rPr lang="en-US" b="0" i="1" smtClean="0">
                                <a:latin typeface="Cambria Math"/>
                              </a:rPr>
                            </m:ctrlPr>
                          </m:sSubPr>
                          <m:e>
                            <m:r>
                              <a:rPr lang="en-US" b="0" i="1" smtClean="0">
                                <a:latin typeface="Cambria Math"/>
                              </a:rPr>
                              <m:t>𝑄</m:t>
                            </m:r>
                          </m:e>
                          <m:sub>
                            <m:r>
                              <a:rPr lang="en-US" b="0" i="1" smtClean="0">
                                <a:latin typeface="Cambria Math"/>
                              </a:rPr>
                              <m:t>𝐿</m:t>
                            </m:r>
                          </m:sub>
                        </m:sSub>
                      </m:den>
                    </m:f>
                    <m:r>
                      <a:rPr lang="en-US" b="0" i="1" smtClean="0">
                        <a:latin typeface="Cambria Math"/>
                      </a:rPr>
                      <m:t>=</m:t>
                    </m:r>
                    <m:f>
                      <m:fPr>
                        <m:ctrlPr>
                          <a:rPr lang="en-US" b="0" i="1" smtClean="0">
                            <a:latin typeface="Cambria Math"/>
                          </a:rPr>
                        </m:ctrlPr>
                      </m:fPr>
                      <m:num>
                        <m:r>
                          <a:rPr lang="en-US" b="0" i="1" smtClean="0">
                            <a:latin typeface="Cambria Math"/>
                          </a:rPr>
                          <m:t>1</m:t>
                        </m:r>
                      </m:num>
                      <m:den>
                        <m:r>
                          <a:rPr lang="en-US" b="0" i="1" smtClean="0">
                            <a:latin typeface="Cambria Math"/>
                          </a:rPr>
                          <m:t>𝜏</m:t>
                        </m:r>
                      </m:den>
                    </m:f>
                    <m:d>
                      <m:dPr>
                        <m:ctrlPr>
                          <a:rPr lang="en-US" b="0" i="1" smtClean="0">
                            <a:latin typeface="Cambria Math"/>
                          </a:rPr>
                        </m:ctrlPr>
                      </m:dPr>
                      <m:e>
                        <m:r>
                          <a:rPr lang="en-US" b="0" i="1" smtClean="0">
                            <a:latin typeface="Cambria Math"/>
                            <a:ea typeface="Cambria Math"/>
                          </a:rPr>
                          <m:t>≪</m:t>
                        </m:r>
                        <m:r>
                          <a:rPr lang="en-US" b="0" i="1" smtClean="0">
                            <a:latin typeface="Cambria Math"/>
                            <a:ea typeface="Cambria Math"/>
                          </a:rPr>
                          <m:t>𝜔</m:t>
                        </m:r>
                      </m:e>
                    </m:d>
                  </m:oMath>
                </a14:m>
                <a:r>
                  <a:rPr lang="en-US" dirty="0" smtClean="0"/>
                  <a:t> </a:t>
                </a:r>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611560" y="4401108"/>
                <a:ext cx="2364237" cy="794769"/>
              </a:xfrm>
              <a:prstGeom prst="rect">
                <a:avLst/>
              </a:prstGeom>
              <a:blipFill rotWithShape="1">
                <a:blip r:embed="rId3"/>
                <a:stretch>
                  <a:fillRect l="-2062" t="-3846" b="-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3491880" y="4423941"/>
                <a:ext cx="4823594" cy="409215"/>
              </a:xfrm>
              <a:prstGeom prst="rect">
                <a:avLst/>
              </a:prstGeom>
              <a:noFill/>
              <a:ln w="28575">
                <a:solidFill>
                  <a:srgbClr val="F28E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r>
                            <a:rPr lang="en-US" i="1">
                              <a:latin typeface="Cambria Math"/>
                            </a:rPr>
                            <m:t>𝑉</m:t>
                          </m:r>
                        </m:e>
                      </m:acc>
                      <m:d>
                        <m:dPr>
                          <m:ctrlPr>
                            <a:rPr lang="en-US" i="1">
                              <a:latin typeface="Cambria Math"/>
                            </a:rPr>
                          </m:ctrlPr>
                        </m:dPr>
                        <m:e>
                          <m:r>
                            <a:rPr lang="en-US" i="1">
                              <a:latin typeface="Cambria Math"/>
                            </a:rPr>
                            <m:t>𝑡</m:t>
                          </m:r>
                        </m:e>
                      </m:d>
                      <m:r>
                        <a:rPr lang="en-US" i="1">
                          <a:latin typeface="Cambria Math"/>
                        </a:rPr>
                        <m:t>+</m:t>
                      </m:r>
                      <m:r>
                        <a:rPr lang="en-US" b="0" i="1" smtClean="0">
                          <a:latin typeface="Cambria Math"/>
                        </a:rPr>
                        <m:t>2</m:t>
                      </m:r>
                      <m:sSub>
                        <m:sSubPr>
                          <m:ctrlPr>
                            <a:rPr lang="en-US" b="0" i="1" smtClean="0">
                              <a:latin typeface="Cambria Math"/>
                            </a:rPr>
                          </m:ctrlPr>
                        </m:sSubPr>
                        <m:e>
                          <m:r>
                            <a:rPr lang="en-US" b="0" i="1" smtClean="0">
                              <a:latin typeface="Cambria Math"/>
                            </a:rPr>
                            <m:t>𝜔</m:t>
                          </m:r>
                        </m:e>
                        <m:sub>
                          <m:r>
                            <a:rPr lang="en-US" b="0" i="1" smtClean="0">
                              <a:latin typeface="Cambria Math"/>
                            </a:rPr>
                            <m:t>1/2</m:t>
                          </m:r>
                        </m:sub>
                      </m:sSub>
                      <m:acc>
                        <m:accPr>
                          <m:chr m:val="̇"/>
                          <m:ctrlPr>
                            <a:rPr lang="en-US" i="1">
                              <a:latin typeface="Cambria Math"/>
                            </a:rPr>
                          </m:ctrlPr>
                        </m:accPr>
                        <m:e>
                          <m:r>
                            <a:rPr lang="en-US" i="1">
                              <a:latin typeface="Cambria Math"/>
                            </a:rPr>
                            <m:t>𝑉</m:t>
                          </m:r>
                        </m:e>
                      </m:acc>
                      <m:d>
                        <m:dPr>
                          <m:ctrlPr>
                            <a:rPr lang="en-US" i="1">
                              <a:latin typeface="Cambria Math"/>
                            </a:rPr>
                          </m:ctrlPr>
                        </m:dPr>
                        <m:e>
                          <m:r>
                            <a:rPr lang="en-US" i="1">
                              <a:latin typeface="Cambria Math"/>
                            </a:rPr>
                            <m:t>𝑡</m:t>
                          </m:r>
                        </m:e>
                      </m:d>
                      <m:r>
                        <a:rPr lang="en-US" i="1">
                          <a:latin typeface="Cambria Math"/>
                        </a:rPr>
                        <m:t>+</m:t>
                      </m:r>
                      <m:sSubSup>
                        <m:sSubSupPr>
                          <m:ctrlPr>
                            <a:rPr lang="en-US" i="1">
                              <a:latin typeface="Cambria Math"/>
                            </a:rPr>
                          </m:ctrlPr>
                        </m:sSubSupPr>
                        <m:e>
                          <m:r>
                            <a:rPr lang="en-US" i="1">
                              <a:latin typeface="Cambria Math"/>
                            </a:rPr>
                            <m:t>𝜔</m:t>
                          </m:r>
                        </m:e>
                        <m:sub>
                          <m:r>
                            <a:rPr lang="en-US" i="1">
                              <a:latin typeface="Cambria Math"/>
                            </a:rPr>
                            <m:t>0</m:t>
                          </m:r>
                        </m:sub>
                        <m:sup>
                          <m:r>
                            <a:rPr lang="en-US" i="1">
                              <a:latin typeface="Cambria Math"/>
                            </a:rPr>
                            <m:t>2</m:t>
                          </m:r>
                        </m:sup>
                      </m:sSubSup>
                      <m:r>
                        <a:rPr lang="en-US" b="0" i="1" smtClean="0">
                          <a:latin typeface="Cambria Math"/>
                        </a:rPr>
                        <m:t> </m:t>
                      </m:r>
                      <m:r>
                        <a:rPr lang="en-US" i="1">
                          <a:latin typeface="Cambria Math"/>
                        </a:rPr>
                        <m:t>𝑉</m:t>
                      </m:r>
                      <m:d>
                        <m:dPr>
                          <m:ctrlPr>
                            <a:rPr lang="en-US" i="1">
                              <a:latin typeface="Cambria Math"/>
                            </a:rPr>
                          </m:ctrlPr>
                        </m:dPr>
                        <m:e>
                          <m:r>
                            <a:rPr lang="en-US" i="1">
                              <a:latin typeface="Cambria Math"/>
                            </a:rPr>
                            <m:t>𝑡</m:t>
                          </m:r>
                        </m:e>
                      </m:d>
                      <m:r>
                        <a:rPr lang="en-US" i="1">
                          <a:latin typeface="Cambria Math"/>
                        </a:rPr>
                        <m:t>=2</m:t>
                      </m:r>
                      <m:sSub>
                        <m:sSubPr>
                          <m:ctrlPr>
                            <a:rPr lang="en-US" i="1">
                              <a:latin typeface="Cambria Math"/>
                            </a:rPr>
                          </m:ctrlPr>
                        </m:sSubPr>
                        <m:e>
                          <m:r>
                            <a:rPr lang="en-US" i="1">
                              <a:latin typeface="Cambria Math"/>
                            </a:rPr>
                            <m:t>𝜔</m:t>
                          </m:r>
                        </m:e>
                        <m:sub>
                          <m:r>
                            <a:rPr lang="en-US" i="1">
                              <a:latin typeface="Cambria Math"/>
                            </a:rPr>
                            <m:t>1/2</m:t>
                          </m:r>
                        </m:sub>
                      </m:sSub>
                      <m:r>
                        <a:rPr lang="en-US" b="0" i="1" smtClean="0">
                          <a:latin typeface="Cambria Math"/>
                        </a:rPr>
                        <m:t> </m:t>
                      </m:r>
                      <m:sSub>
                        <m:sSubPr>
                          <m:ctrlPr>
                            <a:rPr lang="en-US" b="0" i="1" smtClean="0">
                              <a:latin typeface="Cambria Math"/>
                            </a:rPr>
                          </m:ctrlPr>
                        </m:sSubPr>
                        <m:e>
                          <m:r>
                            <a:rPr lang="en-US" b="0" i="1" smtClean="0">
                              <a:latin typeface="Cambria Math"/>
                            </a:rPr>
                            <m:t>𝑅</m:t>
                          </m:r>
                        </m:e>
                        <m:sub>
                          <m:r>
                            <a:rPr lang="en-US" b="0" i="1" smtClean="0">
                              <a:latin typeface="Cambria Math"/>
                            </a:rPr>
                            <m:t>𝐿</m:t>
                          </m:r>
                        </m:sub>
                      </m:sSub>
                      <m:r>
                        <a:rPr lang="en-US" b="0" i="1" smtClean="0">
                          <a:latin typeface="Cambria Math"/>
                        </a:rPr>
                        <m:t> </m:t>
                      </m:r>
                      <m:acc>
                        <m:accPr>
                          <m:chr m:val="̇"/>
                          <m:ctrlPr>
                            <a:rPr lang="en-US" i="1">
                              <a:latin typeface="Cambria Math"/>
                            </a:rPr>
                          </m:ctrlPr>
                        </m:accPr>
                        <m:e>
                          <m:r>
                            <a:rPr lang="en-US" i="1">
                              <a:latin typeface="Cambria Math"/>
                            </a:rPr>
                            <m:t>𝐼</m:t>
                          </m:r>
                        </m:e>
                      </m:acc>
                      <m:d>
                        <m:dPr>
                          <m:ctrlPr>
                            <a:rPr lang="en-US" i="1">
                              <a:latin typeface="Cambria Math"/>
                            </a:rPr>
                          </m:ctrlPr>
                        </m:dPr>
                        <m:e>
                          <m:r>
                            <a:rPr lang="en-US" i="1">
                              <a:latin typeface="Cambria Math"/>
                            </a:rPr>
                            <m:t>𝑡</m:t>
                          </m:r>
                        </m:e>
                      </m:d>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3491880" y="4423941"/>
                <a:ext cx="4823594" cy="409215"/>
              </a:xfrm>
              <a:prstGeom prst="rect">
                <a:avLst/>
              </a:prstGeom>
              <a:blipFill rotWithShape="1">
                <a:blip r:embed="rId4"/>
                <a:stretch>
                  <a:fillRect b="-4167"/>
                </a:stretch>
              </a:blipFill>
              <a:ln w="28575">
                <a:solidFill>
                  <a:srgbClr val="F28E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611560" y="5229200"/>
                <a:ext cx="2201565" cy="369332"/>
              </a:xfrm>
              <a:prstGeom prst="rect">
                <a:avLst/>
              </a:prstGeom>
              <a:noFill/>
            </p:spPr>
            <p:txBody>
              <a:bodyPr wrap="none" rtlCol="0">
                <a:spAutoFit/>
              </a:bodyPr>
              <a:lstStyle/>
              <a:p>
                <a:r>
                  <a:rPr lang="en-US" dirty="0" smtClean="0"/>
                  <a:t>With time constant </a:t>
                </a:r>
                <a14:m>
                  <m:oMath xmlns:m="http://schemas.openxmlformats.org/officeDocument/2006/math">
                    <m:r>
                      <a:rPr lang="en-US" b="0" i="1" smtClean="0">
                        <a:latin typeface="Cambria Math"/>
                      </a:rPr>
                      <m:t>𝜏</m:t>
                    </m:r>
                  </m:oMath>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611560" y="5229200"/>
                <a:ext cx="2201565" cy="369332"/>
              </a:xfrm>
              <a:prstGeom prst="rect">
                <a:avLst/>
              </a:prstGeom>
              <a:blipFill rotWithShape="1">
                <a:blip r:embed="rId5"/>
                <a:stretch>
                  <a:fillRect l="-2216" t="-8333" b="-26667"/>
                </a:stretch>
              </a:blipFill>
            </p:spPr>
            <p:txBody>
              <a:bodyPr/>
              <a:lstStyle/>
              <a:p>
                <a:r>
                  <a:rPr lang="en-US">
                    <a:noFill/>
                  </a:rPr>
                  <a:t> </a:t>
                </a:r>
              </a:p>
            </p:txBody>
          </p:sp>
        </mc:Fallback>
      </mc:AlternateContent>
      <p:sp>
        <p:nvSpPr>
          <p:cNvPr id="7" name="Textfeld 6"/>
          <p:cNvSpPr txBox="1"/>
          <p:nvPr/>
        </p:nvSpPr>
        <p:spPr>
          <a:xfrm>
            <a:off x="3635896" y="5072987"/>
            <a:ext cx="4788532" cy="1200329"/>
          </a:xfrm>
          <a:prstGeom prst="rect">
            <a:avLst/>
          </a:prstGeom>
          <a:noFill/>
        </p:spPr>
        <p:txBody>
          <a:bodyPr wrap="square" rtlCol="0">
            <a:spAutoFit/>
          </a:bodyPr>
          <a:lstStyle/>
          <a:p>
            <a:r>
              <a:rPr lang="en-US" b="1" dirty="0" smtClean="0"/>
              <a:t>The high (carrier) </a:t>
            </a:r>
            <a:r>
              <a:rPr lang="en-US" b="1" dirty="0"/>
              <a:t>frequency cavity model is not </a:t>
            </a:r>
            <a:r>
              <a:rPr lang="en-US" b="1" dirty="0" smtClean="0"/>
              <a:t>of our interest for studying the cavity response under feedback operation; we are interested at the baseband model (envelope of HF signal)!</a:t>
            </a:r>
          </a:p>
        </p:txBody>
      </p:sp>
      <p:sp>
        <p:nvSpPr>
          <p:cNvPr id="9" name="Foliennummernplatzhalter 8"/>
          <p:cNvSpPr>
            <a:spLocks noGrp="1"/>
          </p:cNvSpPr>
          <p:nvPr>
            <p:ph type="sldNum" sz="quarter" idx="4"/>
          </p:nvPr>
        </p:nvSpPr>
        <p:spPr/>
        <p:txBody>
          <a:bodyPr/>
          <a:lstStyle/>
          <a:p>
            <a:fld id="{BA9B540C-44DA-4F69-89C9-7C84606640D3}" type="slidenum">
              <a:rPr lang="en-US" smtClean="0"/>
              <a:pPr/>
              <a:t>82</a:t>
            </a:fld>
            <a:endParaRPr lang="en-US" dirty="0"/>
          </a:p>
        </p:txBody>
      </p:sp>
      <p:sp>
        <p:nvSpPr>
          <p:cNvPr id="11" name="Fußzeilenplatzhalter 10"/>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13787259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4509120"/>
            <a:ext cx="2124236" cy="209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sz="2800" dirty="0"/>
              <a:t>Differential cavity equation</a:t>
            </a:r>
          </a:p>
        </p:txBody>
      </p:sp>
      <p:sp>
        <p:nvSpPr>
          <p:cNvPr id="6" name="Textfeld 5"/>
          <p:cNvSpPr txBox="1"/>
          <p:nvPr/>
        </p:nvSpPr>
        <p:spPr>
          <a:xfrm>
            <a:off x="395536" y="4473116"/>
            <a:ext cx="2769156" cy="646331"/>
          </a:xfrm>
          <a:prstGeom prst="rect">
            <a:avLst/>
          </a:prstGeom>
          <a:noFill/>
        </p:spPr>
        <p:txBody>
          <a:bodyPr wrap="none" rtlCol="0">
            <a:spAutoFit/>
          </a:bodyPr>
          <a:lstStyle/>
          <a:p>
            <a:r>
              <a:rPr lang="en-US" b="0" i="1" u="sng" dirty="0" smtClean="0"/>
              <a:t>Variation of cavity detuning</a:t>
            </a:r>
          </a:p>
          <a:p>
            <a:endParaRPr lang="en-US" b="0" i="1" u="sng" dirty="0" smtClean="0"/>
          </a:p>
        </p:txBody>
      </p:sp>
      <p:pic>
        <p:nvPicPr>
          <p:cNvPr id="7" name="Grafik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9765" y="1344756"/>
            <a:ext cx="7338309" cy="3164363"/>
          </a:xfrm>
          <a:prstGeom prst="rect">
            <a:avLst/>
          </a:prstGeom>
        </p:spPr>
      </p:pic>
      <p:sp>
        <p:nvSpPr>
          <p:cNvPr id="4" name="Foliennummernplatzhalter 3"/>
          <p:cNvSpPr>
            <a:spLocks noGrp="1"/>
          </p:cNvSpPr>
          <p:nvPr>
            <p:ph type="sldNum" sz="quarter" idx="4"/>
          </p:nvPr>
        </p:nvSpPr>
        <p:spPr/>
        <p:txBody>
          <a:bodyPr/>
          <a:lstStyle/>
          <a:p>
            <a:fld id="{BA9B540C-44DA-4F69-89C9-7C84606640D3}" type="slidenum">
              <a:rPr lang="en-US" smtClean="0"/>
              <a:pPr/>
              <a:t>83</a:t>
            </a:fld>
            <a:endParaRPr lang="en-US" dirty="0"/>
          </a:p>
        </p:txBody>
      </p:sp>
      <p:sp>
        <p:nvSpPr>
          <p:cNvPr id="26" name="Fußzeilenplatzhalter 25"/>
          <p:cNvSpPr>
            <a:spLocks noGrp="1"/>
          </p:cNvSpPr>
          <p:nvPr>
            <p:ph type="ftr" sz="quarter" idx="3"/>
          </p:nvPr>
        </p:nvSpPr>
        <p:spPr/>
        <p:txBody>
          <a:bodyPr/>
          <a:lstStyle/>
          <a:p>
            <a:r>
              <a:rPr lang="en-US" smtClean="0"/>
              <a:t>S. Pfeiffer, Tutorial 3: Low Level RF Control Systems, HZB Berlin, 14.07.2016</a:t>
            </a:r>
            <a:endParaRPr lang="en-US" dirty="0"/>
          </a:p>
        </p:txBody>
      </p:sp>
      <p:pic>
        <p:nvPicPr>
          <p:cNvPr id="30" name="Grafik 29"/>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67544" y="6093006"/>
            <a:ext cx="3612156" cy="259180"/>
          </a:xfrm>
          <a:prstGeom prst="rect">
            <a:avLst/>
          </a:prstGeom>
          <a:ln w="12700">
            <a:noFill/>
          </a:ln>
        </p:spPr>
      </p:pic>
      <p:sp>
        <p:nvSpPr>
          <p:cNvPr id="31" name="Rechteck 30"/>
          <p:cNvSpPr/>
          <p:nvPr/>
        </p:nvSpPr>
        <p:spPr>
          <a:xfrm>
            <a:off x="351312" y="5981152"/>
            <a:ext cx="3824643" cy="472184"/>
          </a:xfrm>
          <a:prstGeom prst="rect">
            <a:avLst/>
          </a:prstGeom>
          <a:noFill/>
          <a:ln>
            <a:solidFill>
              <a:srgbClr val="F28E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3" name="Grafik 3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67544" y="5135952"/>
            <a:ext cx="4067550" cy="705316"/>
          </a:xfrm>
          <a:prstGeom prst="rect">
            <a:avLst/>
          </a:prstGeom>
        </p:spPr>
      </p:pic>
      <p:sp>
        <p:nvSpPr>
          <p:cNvPr id="38" name="Textfeld 37"/>
          <p:cNvSpPr txBox="1"/>
          <p:nvPr/>
        </p:nvSpPr>
        <p:spPr>
          <a:xfrm>
            <a:off x="6012160" y="692696"/>
            <a:ext cx="1360244" cy="523220"/>
          </a:xfrm>
          <a:prstGeom prst="rect">
            <a:avLst/>
          </a:prstGeom>
          <a:noFill/>
        </p:spPr>
        <p:txBody>
          <a:bodyPr wrap="none" rtlCol="0">
            <a:spAutoFit/>
          </a:bodyPr>
          <a:lstStyle/>
          <a:p>
            <a:r>
              <a:rPr lang="en-US" sz="1400" dirty="0" smtClean="0"/>
              <a:t>Black: RF source</a:t>
            </a:r>
          </a:p>
          <a:p>
            <a:r>
              <a:rPr lang="en-US" sz="1400" dirty="0" smtClean="0"/>
              <a:t>Red: Cavity field</a:t>
            </a:r>
            <a:endParaRPr lang="en-US" sz="1400" dirty="0"/>
          </a:p>
        </p:txBody>
      </p:sp>
      <p:sp>
        <p:nvSpPr>
          <p:cNvPr id="24" name="Textfeld 23"/>
          <p:cNvSpPr txBox="1"/>
          <p:nvPr/>
        </p:nvSpPr>
        <p:spPr>
          <a:xfrm>
            <a:off x="395537" y="683404"/>
            <a:ext cx="5724636" cy="646331"/>
          </a:xfrm>
          <a:prstGeom prst="rect">
            <a:avLst/>
          </a:prstGeom>
          <a:noFill/>
        </p:spPr>
        <p:txBody>
          <a:bodyPr wrap="square" rtlCol="0">
            <a:spAutoFit/>
          </a:bodyPr>
          <a:lstStyle/>
          <a:p>
            <a:r>
              <a:rPr lang="en-US" dirty="0" smtClean="0"/>
              <a:t>Steady state solution of cavity model (field) for sinusoidal input signal (RF source) with amplitude of one </a:t>
            </a:r>
            <a:endParaRPr lang="en-US" dirty="0"/>
          </a:p>
        </p:txBody>
      </p:sp>
      <p:pic>
        <p:nvPicPr>
          <p:cNvPr id="39" name="Grafik 38"/>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7344308" y="748050"/>
            <a:ext cx="1188441" cy="204896"/>
          </a:xfrm>
          <a:prstGeom prst="rect">
            <a:avLst/>
          </a:prstGeom>
        </p:spPr>
      </p:pic>
      <p:pic>
        <p:nvPicPr>
          <p:cNvPr id="40" name="Grafik 39"/>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348672" y="987437"/>
            <a:ext cx="1651820" cy="194897"/>
          </a:xfrm>
          <a:prstGeom prst="rect">
            <a:avLst/>
          </a:prstGeom>
        </p:spPr>
      </p:pic>
      <p:sp>
        <p:nvSpPr>
          <p:cNvPr id="41" name="Rechteck 40"/>
          <p:cNvSpPr/>
          <p:nvPr/>
        </p:nvSpPr>
        <p:spPr>
          <a:xfrm>
            <a:off x="6016368" y="692696"/>
            <a:ext cx="3056132" cy="523220"/>
          </a:xfrm>
          <a:prstGeom prst="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3" name="Grafik 42"/>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431540" y="4842448"/>
            <a:ext cx="1895583" cy="212070"/>
          </a:xfrm>
          <a:prstGeom prst="rect">
            <a:avLst/>
          </a:prstGeom>
        </p:spPr>
      </p:pic>
      <p:sp>
        <p:nvSpPr>
          <p:cNvPr id="9" name="Textfeld 8"/>
          <p:cNvSpPr txBox="1"/>
          <p:nvPr/>
        </p:nvSpPr>
        <p:spPr>
          <a:xfrm>
            <a:off x="5349376" y="4509120"/>
            <a:ext cx="1346860" cy="646331"/>
          </a:xfrm>
          <a:prstGeom prst="rect">
            <a:avLst/>
          </a:prstGeom>
          <a:noFill/>
        </p:spPr>
        <p:txBody>
          <a:bodyPr wrap="square" rtlCol="0">
            <a:spAutoFit/>
          </a:bodyPr>
          <a:lstStyle/>
          <a:p>
            <a:r>
              <a:rPr lang="en-US" dirty="0" smtClean="0"/>
              <a:t>Phasor diagram</a:t>
            </a:r>
            <a:endParaRPr lang="en-US" dirty="0"/>
          </a:p>
        </p:txBody>
      </p:sp>
    </p:spTree>
    <p:extLst>
      <p:ext uri="{BB962C8B-B14F-4D97-AF65-F5344CB8AC3E}">
        <p14:creationId xmlns:p14="http://schemas.microsoft.com/office/powerpoint/2010/main" val="13897490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2771880"/>
            <a:ext cx="2724439" cy="360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U:\Presentations DESY\20120131 FLASH Seminar\Exc_chirp_sine_examp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3788" y="4665147"/>
            <a:ext cx="2311384" cy="92409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sz="2800" dirty="0" smtClean="0"/>
              <a:t>Example: SRF Cavity (vector-sum)</a:t>
            </a:r>
            <a:endParaRPr lang="en-US" sz="2800" dirty="0"/>
          </a:p>
        </p:txBody>
      </p:sp>
      <p:sp>
        <p:nvSpPr>
          <p:cNvPr id="3" name="Fußzeilenplatzhalter 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4" name="Foliennummernplatzhalter 3"/>
          <p:cNvSpPr>
            <a:spLocks noGrp="1"/>
          </p:cNvSpPr>
          <p:nvPr>
            <p:ph type="sldNum" sz="quarter" idx="4"/>
          </p:nvPr>
        </p:nvSpPr>
        <p:spPr/>
        <p:txBody>
          <a:bodyPr/>
          <a:lstStyle/>
          <a:p>
            <a:fld id="{BA9B540C-44DA-4F69-89C9-7C84606640D3}" type="slidenum">
              <a:rPr lang="en-US" smtClean="0"/>
              <a:pPr/>
              <a:t>84</a:t>
            </a:fld>
            <a:endParaRPr lang="en-US" dirty="0"/>
          </a:p>
        </p:txBody>
      </p:sp>
      <p:sp>
        <p:nvSpPr>
          <p:cNvPr id="5" name="Textfeld 4"/>
          <p:cNvSpPr txBox="1"/>
          <p:nvPr/>
        </p:nvSpPr>
        <p:spPr>
          <a:xfrm>
            <a:off x="359532" y="777478"/>
            <a:ext cx="3004605" cy="923330"/>
          </a:xfrm>
          <a:prstGeom prst="rect">
            <a:avLst/>
          </a:prstGeom>
          <a:noFill/>
        </p:spPr>
        <p:txBody>
          <a:bodyPr wrap="none" rtlCol="0">
            <a:spAutoFit/>
          </a:bodyPr>
          <a:lstStyle/>
          <a:p>
            <a:r>
              <a:rPr lang="en-US" b="1" dirty="0" smtClean="0"/>
              <a:t>Grey box modelling - MIMO</a:t>
            </a:r>
          </a:p>
          <a:p>
            <a:pPr marL="534988" indent="-354013">
              <a:buAutoNum type="arabicParenBoth"/>
            </a:pPr>
            <a:r>
              <a:rPr lang="en-US" dirty="0" smtClean="0">
                <a:solidFill>
                  <a:srgbClr val="0070C0"/>
                </a:solidFill>
              </a:rPr>
              <a:t>Low frequency (index r) </a:t>
            </a:r>
          </a:p>
          <a:p>
            <a:pPr marL="534988" indent="-354013">
              <a:buAutoNum type="arabicParenBoth"/>
            </a:pPr>
            <a:r>
              <a:rPr lang="en-US" dirty="0" smtClean="0">
                <a:solidFill>
                  <a:srgbClr val="FF0000"/>
                </a:solidFill>
              </a:rPr>
              <a:t>High frequency (index c)</a:t>
            </a:r>
            <a:endParaRPr lang="en-US" dirty="0">
              <a:solidFill>
                <a:srgbClr val="FF0000"/>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709523"/>
            <a:ext cx="3348372" cy="81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U:\Presentations DESY\20120131 FLASH Seminar\prb_sig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3047818"/>
            <a:ext cx="2304256" cy="9212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033"/>
          <a:stretch/>
        </p:blipFill>
        <p:spPr bwMode="auto">
          <a:xfrm>
            <a:off x="4965655" y="3537013"/>
            <a:ext cx="3998833" cy="291632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 name="Picture 5"/>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48064" y="719700"/>
            <a:ext cx="3708412" cy="278130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8860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10107" y="1404681"/>
            <a:ext cx="4474666" cy="396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130313" y="4393784"/>
            <a:ext cx="4364038" cy="1135746"/>
          </a:xfrm>
        </p:spPr>
        <p:txBody>
          <a:bodyPr>
            <a:noAutofit/>
          </a:bodyPr>
          <a:lstStyle/>
          <a:p>
            <a:r>
              <a:rPr lang="en-US" sz="1800" b="1" dirty="0" smtClean="0"/>
              <a:t>Cooling water regulation</a:t>
            </a:r>
          </a:p>
          <a:p>
            <a:pPr lvl="1"/>
            <a:r>
              <a:rPr lang="en-US" sz="1600" b="1" noProof="0" dirty="0" smtClean="0"/>
              <a:t>GOAL:</a:t>
            </a:r>
            <a:r>
              <a:rPr lang="en-US" sz="1600" noProof="0" dirty="0" smtClean="0"/>
              <a:t> Constant cooling, i.e. keep geometry and reflected signal constant</a:t>
            </a:r>
          </a:p>
        </p:txBody>
      </p:sp>
      <p:sp>
        <p:nvSpPr>
          <p:cNvPr id="2" name="Titel 1"/>
          <p:cNvSpPr>
            <a:spLocks noGrp="1"/>
          </p:cNvSpPr>
          <p:nvPr>
            <p:ph type="title"/>
          </p:nvPr>
        </p:nvSpPr>
        <p:spPr/>
        <p:txBody>
          <a:bodyPr/>
          <a:lstStyle/>
          <a:p>
            <a:r>
              <a:rPr lang="en-US" sz="2800" dirty="0"/>
              <a:t>RF field Control for an NRF cavity</a:t>
            </a:r>
            <a:r>
              <a:rPr lang="en-US" sz="2800" dirty="0">
                <a:solidFill>
                  <a:srgbClr val="FFCC00"/>
                </a:solidFill>
              </a:rPr>
              <a:t>.</a:t>
            </a:r>
            <a:endParaRPr lang="en-US" sz="2800" noProof="0" dirty="0"/>
          </a:p>
        </p:txBody>
      </p:sp>
      <p:sp>
        <p:nvSpPr>
          <p:cNvPr id="6" name="Textfeld 5"/>
          <p:cNvSpPr txBox="1"/>
          <p:nvPr/>
        </p:nvSpPr>
        <p:spPr>
          <a:xfrm>
            <a:off x="5078813" y="5404609"/>
            <a:ext cx="2536977" cy="369332"/>
          </a:xfrm>
          <a:prstGeom prst="rect">
            <a:avLst/>
          </a:prstGeom>
          <a:noFill/>
        </p:spPr>
        <p:txBody>
          <a:bodyPr wrap="none" rtlCol="0">
            <a:spAutoFit/>
          </a:bodyPr>
          <a:lstStyle/>
          <a:p>
            <a:r>
              <a:rPr lang="en-US" sz="1800" b="1" dirty="0" smtClean="0"/>
              <a:t>Cooling water </a:t>
            </a:r>
            <a:r>
              <a:rPr lang="en-US" sz="1800" b="1" dirty="0" smtClean="0"/>
              <a:t>regulation</a:t>
            </a:r>
            <a:endParaRPr lang="en-US" sz="1800" b="1" dirty="0" smtClean="0"/>
          </a:p>
        </p:txBody>
      </p:sp>
      <p:sp>
        <p:nvSpPr>
          <p:cNvPr id="7" name="Textfeld 6"/>
          <p:cNvSpPr txBox="1"/>
          <p:nvPr/>
        </p:nvSpPr>
        <p:spPr>
          <a:xfrm>
            <a:off x="6785595" y="977900"/>
            <a:ext cx="1749197" cy="369332"/>
          </a:xfrm>
          <a:prstGeom prst="rect">
            <a:avLst/>
          </a:prstGeom>
          <a:noFill/>
        </p:spPr>
        <p:txBody>
          <a:bodyPr wrap="none" rtlCol="0">
            <a:spAutoFit/>
          </a:bodyPr>
          <a:lstStyle/>
          <a:p>
            <a:r>
              <a:rPr lang="en-US" sz="1800" b="1" dirty="0" smtClean="0"/>
              <a:t>LLRF controls</a:t>
            </a:r>
            <a:endParaRPr lang="en-US" sz="1800" b="1" dirty="0"/>
          </a:p>
        </p:txBody>
      </p:sp>
      <p:sp>
        <p:nvSpPr>
          <p:cNvPr id="20" name="Nach links gekrümmter Pfeil 19"/>
          <p:cNvSpPr/>
          <p:nvPr/>
        </p:nvSpPr>
        <p:spPr bwMode="auto">
          <a:xfrm>
            <a:off x="8082951" y="1595580"/>
            <a:ext cx="793630" cy="4097548"/>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13" name="Inhaltsplatzhalter 2"/>
          <p:cNvSpPr txBox="1">
            <a:spLocks/>
          </p:cNvSpPr>
          <p:nvPr/>
        </p:nvSpPr>
        <p:spPr bwMode="auto">
          <a:xfrm>
            <a:off x="282574" y="5451600"/>
            <a:ext cx="4605579" cy="43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600" b="1" dirty="0" smtClean="0"/>
              <a:t>How: Variation of input water temperature T</a:t>
            </a:r>
            <a:r>
              <a:rPr lang="en-US" sz="1600" b="1" baseline="-25000" dirty="0" smtClean="0"/>
              <a:t>IN</a:t>
            </a:r>
          </a:p>
          <a:p>
            <a:pPr marL="0" indent="0">
              <a:buNone/>
            </a:pPr>
            <a:r>
              <a:rPr lang="en-US" sz="1600" b="1" dirty="0" smtClean="0">
                <a:solidFill>
                  <a:srgbClr val="00A5EB"/>
                </a:solidFill>
              </a:rPr>
              <a:t>Disturbance for LLRF regulation</a:t>
            </a:r>
            <a:endParaRPr lang="en-US" sz="1600" dirty="0">
              <a:solidFill>
                <a:srgbClr val="00A5EB"/>
              </a:solidFill>
            </a:endParaRPr>
          </a:p>
        </p:txBody>
      </p:sp>
      <p:sp>
        <p:nvSpPr>
          <p:cNvPr id="19" name="Inhaltsplatzhalter 2"/>
          <p:cNvSpPr txBox="1">
            <a:spLocks/>
          </p:cNvSpPr>
          <p:nvPr/>
        </p:nvSpPr>
        <p:spPr bwMode="auto">
          <a:xfrm>
            <a:off x="282574" y="2199736"/>
            <a:ext cx="4176714" cy="77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None/>
            </a:pPr>
            <a:r>
              <a:rPr lang="en-US" sz="1600" b="1" dirty="0" smtClean="0"/>
              <a:t>How: Variation of input signal </a:t>
            </a:r>
            <a:r>
              <a:rPr lang="en-US" sz="1600" b="1" dirty="0"/>
              <a:t>P</a:t>
            </a:r>
            <a:r>
              <a:rPr lang="en-US" sz="1600" b="1" baseline="-25000" dirty="0"/>
              <a:t>IN</a:t>
            </a:r>
            <a:endParaRPr lang="en-US" sz="1600" b="1" dirty="0"/>
          </a:p>
          <a:p>
            <a:pPr marL="0" indent="0">
              <a:buNone/>
            </a:pPr>
            <a:r>
              <a:rPr lang="en-US" sz="1600" b="1" dirty="0">
                <a:solidFill>
                  <a:srgbClr val="00A5EB"/>
                </a:solidFill>
              </a:rPr>
              <a:t>Disturbance for water circuit</a:t>
            </a:r>
            <a:endParaRPr lang="en-US" sz="1600" dirty="0">
              <a:solidFill>
                <a:srgbClr val="00A5EB"/>
              </a:solidFill>
            </a:endParaRPr>
          </a:p>
          <a:p>
            <a:pPr marL="0" indent="0">
              <a:buNone/>
            </a:pPr>
            <a:endParaRPr lang="en-US" sz="1600" b="1" dirty="0"/>
          </a:p>
        </p:txBody>
      </p:sp>
      <p:sp>
        <p:nvSpPr>
          <p:cNvPr id="22" name="Nach links gekrümmter Pfeil 21"/>
          <p:cNvSpPr/>
          <p:nvPr/>
        </p:nvSpPr>
        <p:spPr bwMode="auto">
          <a:xfrm rot="10800000">
            <a:off x="4280270" y="1497815"/>
            <a:ext cx="793630" cy="4097548"/>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23" name="Inhaltsplatzhalter 2"/>
          <p:cNvSpPr txBox="1">
            <a:spLocks/>
          </p:cNvSpPr>
          <p:nvPr/>
        </p:nvSpPr>
        <p:spPr bwMode="auto">
          <a:xfrm>
            <a:off x="282575" y="977900"/>
            <a:ext cx="4364038" cy="122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r>
              <a:rPr lang="en-US" b="1" kern="0" dirty="0" smtClean="0"/>
              <a:t>RF-field control </a:t>
            </a:r>
            <a:r>
              <a:rPr lang="en-US" b="1" kern="0" dirty="0" smtClean="0">
                <a:sym typeface="Wingdings" panose="05000000000000000000" pitchFamily="2" charset="2"/>
              </a:rPr>
              <a:t> LLRF control</a:t>
            </a:r>
            <a:endParaRPr lang="en-US" b="1" kern="0" dirty="0" smtClean="0"/>
          </a:p>
          <a:p>
            <a:pPr lvl="1"/>
            <a:r>
              <a:rPr lang="en-US" b="1" kern="0" dirty="0" smtClean="0"/>
              <a:t>GOAL:</a:t>
            </a:r>
            <a:r>
              <a:rPr lang="en-US" kern="0" dirty="0" smtClean="0"/>
              <a:t> Maintain constant acceleration field in amplitude and phase</a:t>
            </a:r>
          </a:p>
        </p:txBody>
      </p:sp>
      <p:sp>
        <p:nvSpPr>
          <p:cNvPr id="14" name="Textfeld 13"/>
          <p:cNvSpPr txBox="1"/>
          <p:nvPr/>
        </p:nvSpPr>
        <p:spPr>
          <a:xfrm>
            <a:off x="282575" y="3136522"/>
            <a:ext cx="3794831" cy="1015663"/>
          </a:xfrm>
          <a:prstGeom prst="rect">
            <a:avLst/>
          </a:prstGeom>
          <a:solidFill>
            <a:schemeClr val="bg1">
              <a:lumMod val="95000"/>
            </a:schemeClr>
          </a:solidFill>
          <a:ln w="57150">
            <a:solidFill>
              <a:srgbClr val="FF0000"/>
            </a:solidFill>
          </a:ln>
        </p:spPr>
        <p:txBody>
          <a:bodyPr wrap="square" rtlCol="0">
            <a:spAutoFit/>
          </a:bodyPr>
          <a:lstStyle/>
          <a:p>
            <a:pPr algn="ctr"/>
            <a:r>
              <a:rPr lang="en-US" sz="2000" b="1" i="1" dirty="0" smtClean="0">
                <a:solidFill>
                  <a:srgbClr val="F28E00"/>
                </a:solidFill>
              </a:rPr>
              <a:t>Separation of both feedback loops is impossible for precision regulation</a:t>
            </a:r>
            <a:endParaRPr lang="en-US" sz="2000" b="1" i="1" dirty="0">
              <a:solidFill>
                <a:srgbClr val="F28E00"/>
              </a:solidFill>
            </a:endParaRPr>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5" name="Foliennummernplatzhalter 4"/>
          <p:cNvSpPr>
            <a:spLocks noGrp="1"/>
          </p:cNvSpPr>
          <p:nvPr>
            <p:ph type="sldNum" sz="quarter" idx="4"/>
          </p:nvPr>
        </p:nvSpPr>
        <p:spPr/>
        <p:txBody>
          <a:bodyPr/>
          <a:lstStyle/>
          <a:p>
            <a:fld id="{BA9B540C-44DA-4F69-89C9-7C84606640D3}" type="slidenum">
              <a:rPr lang="en-US" smtClean="0"/>
              <a:pPr/>
              <a:t>85</a:t>
            </a:fld>
            <a:endParaRPr lang="en-US" dirty="0"/>
          </a:p>
        </p:txBody>
      </p:sp>
    </p:spTree>
    <p:extLst>
      <p:ext uri="{BB962C8B-B14F-4D97-AF65-F5344CB8AC3E}">
        <p14:creationId xmlns:p14="http://schemas.microsoft.com/office/powerpoint/2010/main" val="27673542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noProof="0" dirty="0" smtClean="0"/>
              <a:t>Water regulation/RF gun </a:t>
            </a:r>
            <a:r>
              <a:rPr lang="en-US" sz="2800" noProof="0" dirty="0" smtClean="0"/>
              <a:t>cooling</a:t>
            </a:r>
            <a:endParaRPr lang="en-US" sz="2800" noProof="0" dirty="0"/>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8426" r="13257"/>
          <a:stretch/>
        </p:blipFill>
        <p:spPr bwMode="auto">
          <a:xfrm>
            <a:off x="869165" y="4106526"/>
            <a:ext cx="4163527" cy="177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bwMode="auto">
          <a:xfrm>
            <a:off x="2372604" y="4034836"/>
            <a:ext cx="563647" cy="52800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6" name="Textfeld 5"/>
          <p:cNvSpPr txBox="1"/>
          <p:nvPr/>
        </p:nvSpPr>
        <p:spPr>
          <a:xfrm>
            <a:off x="3121715" y="3542584"/>
            <a:ext cx="1253518" cy="523220"/>
          </a:xfrm>
          <a:prstGeom prst="rect">
            <a:avLst/>
          </a:prstGeom>
          <a:noFill/>
        </p:spPr>
        <p:txBody>
          <a:bodyPr wrap="square" rtlCol="0">
            <a:spAutoFit/>
          </a:bodyPr>
          <a:lstStyle/>
          <a:p>
            <a:r>
              <a:rPr lang="en-US" sz="1400" b="1" dirty="0" smtClean="0">
                <a:solidFill>
                  <a:srgbClr val="F28E00"/>
                </a:solidFill>
              </a:rPr>
              <a:t>Water from GUN</a:t>
            </a:r>
            <a:endParaRPr lang="en-US" sz="1400" b="1" dirty="0">
              <a:solidFill>
                <a:srgbClr val="F28E00"/>
              </a:solidFill>
            </a:endParaRPr>
          </a:p>
        </p:txBody>
      </p:sp>
      <p:sp>
        <p:nvSpPr>
          <p:cNvPr id="21" name="Textfeld 20"/>
          <p:cNvSpPr txBox="1"/>
          <p:nvPr/>
        </p:nvSpPr>
        <p:spPr>
          <a:xfrm>
            <a:off x="1381332" y="3482424"/>
            <a:ext cx="1067886" cy="523220"/>
          </a:xfrm>
          <a:prstGeom prst="rect">
            <a:avLst/>
          </a:prstGeom>
          <a:noFill/>
        </p:spPr>
        <p:txBody>
          <a:bodyPr wrap="square" rtlCol="0">
            <a:spAutoFit/>
          </a:bodyPr>
          <a:lstStyle/>
          <a:p>
            <a:r>
              <a:rPr lang="en-US" sz="1400" b="1" dirty="0" smtClean="0">
                <a:solidFill>
                  <a:srgbClr val="F28E00"/>
                </a:solidFill>
              </a:rPr>
              <a:t>Water to GUN</a:t>
            </a:r>
            <a:endParaRPr lang="en-US" sz="1400" b="1" dirty="0">
              <a:solidFill>
                <a:srgbClr val="F28E00"/>
              </a:solidFill>
            </a:endParaRPr>
          </a:p>
        </p:txBody>
      </p:sp>
      <p:sp>
        <p:nvSpPr>
          <p:cNvPr id="22" name="Textfeld 21"/>
          <p:cNvSpPr txBox="1"/>
          <p:nvPr/>
        </p:nvSpPr>
        <p:spPr>
          <a:xfrm>
            <a:off x="179512" y="3115830"/>
            <a:ext cx="1283081" cy="954107"/>
          </a:xfrm>
          <a:prstGeom prst="rect">
            <a:avLst/>
          </a:prstGeom>
          <a:noFill/>
        </p:spPr>
        <p:txBody>
          <a:bodyPr wrap="square" rtlCol="0">
            <a:spAutoFit/>
          </a:bodyPr>
          <a:lstStyle/>
          <a:p>
            <a:r>
              <a:rPr lang="en-US" sz="1400" dirty="0" smtClean="0"/>
              <a:t>Cold water and valve position to be controlled</a:t>
            </a:r>
            <a:endParaRPr lang="en-US" sz="1400" dirty="0"/>
          </a:p>
        </p:txBody>
      </p:sp>
      <p:sp>
        <p:nvSpPr>
          <p:cNvPr id="23" name="Textfeld 22"/>
          <p:cNvSpPr txBox="1"/>
          <p:nvPr/>
        </p:nvSpPr>
        <p:spPr>
          <a:xfrm>
            <a:off x="3121715" y="5282624"/>
            <a:ext cx="1323832" cy="738664"/>
          </a:xfrm>
          <a:prstGeom prst="rect">
            <a:avLst/>
          </a:prstGeom>
          <a:noFill/>
        </p:spPr>
        <p:txBody>
          <a:bodyPr wrap="square" rtlCol="0">
            <a:spAutoFit/>
          </a:bodyPr>
          <a:lstStyle/>
          <a:p>
            <a:r>
              <a:rPr lang="en-US" sz="1400" dirty="0" smtClean="0"/>
              <a:t>Warm water, pump, heater, tank</a:t>
            </a:r>
            <a:endParaRPr lang="en-US" sz="1400" dirty="0"/>
          </a:p>
        </p:txBody>
      </p:sp>
      <p:cxnSp>
        <p:nvCxnSpPr>
          <p:cNvPr id="8" name="Gerade Verbindung mit Pfeil 7"/>
          <p:cNvCxnSpPr/>
          <p:nvPr/>
        </p:nvCxnSpPr>
        <p:spPr bwMode="auto">
          <a:xfrm flipH="1" flipV="1">
            <a:off x="1885388" y="4984305"/>
            <a:ext cx="2" cy="774943"/>
          </a:xfrm>
          <a:prstGeom prst="straightConnector1">
            <a:avLst/>
          </a:prstGeom>
          <a:solidFill>
            <a:schemeClr val="accent1"/>
          </a:solidFill>
          <a:ln w="57150" cap="flat" cmpd="sng" algn="ctr">
            <a:solidFill>
              <a:srgbClr val="FF0000">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mit Pfeil 33"/>
          <p:cNvCxnSpPr/>
          <p:nvPr/>
        </p:nvCxnSpPr>
        <p:spPr bwMode="auto">
          <a:xfrm>
            <a:off x="1134100" y="4850576"/>
            <a:ext cx="663946" cy="0"/>
          </a:xfrm>
          <a:prstGeom prst="straightConnector1">
            <a:avLst/>
          </a:prstGeom>
          <a:solidFill>
            <a:schemeClr val="accent1"/>
          </a:solidFill>
          <a:ln w="57150" cap="flat" cmpd="sng" algn="ctr">
            <a:solidFill>
              <a:srgbClr val="00A5EB">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mit Pfeil 34"/>
          <p:cNvCxnSpPr/>
          <p:nvPr/>
        </p:nvCxnSpPr>
        <p:spPr bwMode="auto">
          <a:xfrm flipV="1">
            <a:off x="1885388" y="4106526"/>
            <a:ext cx="0" cy="669842"/>
          </a:xfrm>
          <a:prstGeom prst="straightConnector1">
            <a:avLst/>
          </a:prstGeom>
          <a:solidFill>
            <a:schemeClr val="accent1"/>
          </a:solidFill>
          <a:ln w="57150" cap="flat" cmpd="sng" algn="ctr">
            <a:solidFill>
              <a:srgbClr val="FF481D">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mit Pfeil 35"/>
          <p:cNvCxnSpPr/>
          <p:nvPr/>
        </p:nvCxnSpPr>
        <p:spPr bwMode="auto">
          <a:xfrm>
            <a:off x="3706681" y="4065804"/>
            <a:ext cx="3724" cy="637253"/>
          </a:xfrm>
          <a:prstGeom prst="straightConnector1">
            <a:avLst/>
          </a:prstGeom>
          <a:solidFill>
            <a:schemeClr val="accent1"/>
          </a:solidFill>
          <a:ln w="57150" cap="flat" cmpd="sng" algn="ctr">
            <a:solidFill>
              <a:srgbClr val="FF0000">
                <a:alpha val="75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Inhaltsplatzhalter 3"/>
          <p:cNvSpPr>
            <a:spLocks noGrp="1"/>
          </p:cNvSpPr>
          <p:nvPr>
            <p:ph idx="1"/>
          </p:nvPr>
        </p:nvSpPr>
        <p:spPr/>
        <p:txBody>
          <a:bodyPr>
            <a:normAutofit/>
          </a:bodyPr>
          <a:lstStyle/>
          <a:p>
            <a:r>
              <a:rPr lang="en-US" sz="2000" dirty="0"/>
              <a:t>With applied RF power in steady state </a:t>
            </a:r>
          </a:p>
          <a:p>
            <a:pPr lvl="1"/>
            <a:r>
              <a:rPr lang="en-US" sz="1800" dirty="0"/>
              <a:t>nominal operation @ 4.5MW, 600us RF pulse </a:t>
            </a:r>
            <a:endParaRPr lang="en-US" sz="1800" dirty="0" smtClean="0"/>
          </a:p>
          <a:p>
            <a:r>
              <a:rPr lang="en-US" sz="2000" dirty="0" smtClean="0"/>
              <a:t>Mixing </a:t>
            </a:r>
            <a:r>
              <a:rPr lang="en-US" sz="2000" dirty="0"/>
              <a:t>valves are controlled via PLC with PI control </a:t>
            </a:r>
            <a:r>
              <a:rPr lang="en-US" sz="2000" dirty="0" smtClean="0"/>
              <a:t>scheme</a:t>
            </a:r>
          </a:p>
          <a:p>
            <a:pPr lvl="1"/>
            <a:r>
              <a:rPr lang="en-US" sz="1800" dirty="0" smtClean="0">
                <a:sym typeface="Wingdings" panose="05000000000000000000" pitchFamily="2" charset="2"/>
              </a:rPr>
              <a:t>Goal: Keep RF </a:t>
            </a:r>
            <a:r>
              <a:rPr lang="en-US" sz="1800" dirty="0" smtClean="0">
                <a:sym typeface="Wingdings" panose="05000000000000000000" pitchFamily="2" charset="2"/>
              </a:rPr>
              <a:t>GUN </a:t>
            </a:r>
            <a:r>
              <a:rPr lang="en-US" sz="1800" dirty="0" smtClean="0">
                <a:sym typeface="Wingdings" panose="05000000000000000000" pitchFamily="2" charset="2"/>
              </a:rPr>
              <a:t>(IRIS) temperature constant, e.g. on-resonance </a:t>
            </a:r>
            <a:endParaRPr lang="en-US" sz="1800" dirty="0" smtClean="0">
              <a:sym typeface="Wingdings" panose="05000000000000000000" pitchFamily="2" charset="2"/>
            </a:endParaRPr>
          </a:p>
          <a:p>
            <a:pPr lvl="1"/>
            <a:endParaRPr lang="en-US" sz="1800" dirty="0"/>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036" y="2285949"/>
            <a:ext cx="3960440" cy="178384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 name="Textfeld 24"/>
          <p:cNvSpPr txBox="1"/>
          <p:nvPr/>
        </p:nvSpPr>
        <p:spPr>
          <a:xfrm>
            <a:off x="5275327" y="4113076"/>
            <a:ext cx="3329122" cy="738664"/>
          </a:xfrm>
          <a:prstGeom prst="rect">
            <a:avLst/>
          </a:prstGeom>
          <a:noFill/>
        </p:spPr>
        <p:txBody>
          <a:bodyPr wrap="square" rtlCol="0">
            <a:spAutoFit/>
          </a:bodyPr>
          <a:lstStyle/>
          <a:p>
            <a:pPr marL="0" lvl="1"/>
            <a:r>
              <a:rPr lang="en-US" sz="1400" dirty="0" smtClean="0"/>
              <a:t>Long term error </a:t>
            </a:r>
            <a:r>
              <a:rPr lang="en-US" sz="1400" dirty="0"/>
              <a:t>± 1 </a:t>
            </a:r>
            <a:r>
              <a:rPr lang="en-US" sz="1400" dirty="0" err="1" smtClean="0"/>
              <a:t>bit@Resolution</a:t>
            </a:r>
            <a:r>
              <a:rPr lang="en-US" sz="1400" dirty="0" smtClean="0"/>
              <a:t> </a:t>
            </a:r>
            <a:endParaRPr lang="en-US" sz="1400" dirty="0" smtClean="0"/>
          </a:p>
          <a:p>
            <a:pPr marL="0" lvl="1"/>
            <a:r>
              <a:rPr lang="en-US" sz="1400" dirty="0"/>
              <a:t>(</a:t>
            </a:r>
            <a:r>
              <a:rPr lang="en-US" sz="1400" dirty="0" smtClean="0"/>
              <a:t>16 </a:t>
            </a:r>
            <a:r>
              <a:rPr lang="en-US" sz="1400" dirty="0" smtClean="0"/>
              <a:t>bit ADC) of 0.02 K – 0.03 K</a:t>
            </a:r>
            <a:endParaRPr lang="en-US" sz="1400" dirty="0"/>
          </a:p>
          <a:p>
            <a:r>
              <a:rPr lang="en-US" sz="1400" b="1" dirty="0" smtClean="0">
                <a:sym typeface="Wingdings" panose="05000000000000000000" pitchFamily="2" charset="2"/>
              </a:rPr>
              <a:t> 14mK (rms) temperature stability</a:t>
            </a:r>
            <a:endParaRPr lang="en-US" sz="1400" b="1" dirty="0"/>
          </a:p>
        </p:txBody>
      </p:sp>
      <p:sp>
        <p:nvSpPr>
          <p:cNvPr id="16" name="Textfeld 15"/>
          <p:cNvSpPr txBox="1"/>
          <p:nvPr/>
        </p:nvSpPr>
        <p:spPr>
          <a:xfrm>
            <a:off x="4641000" y="4938844"/>
            <a:ext cx="3927444" cy="1046440"/>
          </a:xfrm>
          <a:prstGeom prst="rect">
            <a:avLst/>
          </a:prstGeom>
          <a:noFill/>
        </p:spPr>
        <p:txBody>
          <a:bodyPr wrap="square" rtlCol="0">
            <a:spAutoFit/>
          </a:bodyPr>
          <a:lstStyle/>
          <a:p>
            <a:r>
              <a:rPr lang="en-US" b="1" dirty="0" smtClean="0"/>
              <a:t>Required stability for d</a:t>
            </a:r>
            <a:r>
              <a:rPr lang="en-US" b="1" dirty="0" smtClean="0">
                <a:sym typeface="Mathematica1"/>
              </a:rPr>
              <a:t> &lt; 0.01 </a:t>
            </a:r>
            <a:r>
              <a:rPr lang="en-US" b="1" dirty="0" err="1" smtClean="0">
                <a:sym typeface="Mathematica1"/>
              </a:rPr>
              <a:t>deg</a:t>
            </a:r>
            <a:endParaRPr lang="en-US" b="1" dirty="0" smtClean="0">
              <a:sym typeface="Mathematica1"/>
            </a:endParaRPr>
          </a:p>
          <a:p>
            <a:r>
              <a:rPr lang="en-US" b="1" dirty="0">
                <a:sym typeface="Mathematica1"/>
              </a:rPr>
              <a:t>w</a:t>
            </a:r>
            <a:r>
              <a:rPr lang="en-US" b="1" dirty="0" smtClean="0">
                <a:sym typeface="Mathematica1"/>
              </a:rPr>
              <a:t>ithout LLRF control</a:t>
            </a:r>
            <a:r>
              <a:rPr lang="en-US" b="1" dirty="0" smtClean="0"/>
              <a:t>:</a:t>
            </a:r>
          </a:p>
          <a:p>
            <a:endParaRPr lang="en-US" sz="800" dirty="0" smtClean="0"/>
          </a:p>
          <a:p>
            <a:endParaRPr lang="en-US" dirty="0"/>
          </a:p>
        </p:txBody>
      </p:sp>
      <p:pic>
        <p:nvPicPr>
          <p:cNvPr id="17" name="Grafik 1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355976" y="5589240"/>
            <a:ext cx="4490775" cy="861438"/>
          </a:xfrm>
          <a:prstGeom prst="rect">
            <a:avLst/>
          </a:prstGeom>
        </p:spPr>
      </p:pic>
      <p:sp>
        <p:nvSpPr>
          <p:cNvPr id="3" name="Fußzeilenplatzhalter 2"/>
          <p:cNvSpPr>
            <a:spLocks noGrp="1"/>
          </p:cNvSpPr>
          <p:nvPr>
            <p:ph type="ftr" sz="quarter" idx="3"/>
          </p:nvPr>
        </p:nvSpPr>
        <p:spPr/>
        <p:txBody>
          <a:bodyPr/>
          <a:lstStyle/>
          <a:p>
            <a:r>
              <a:rPr lang="en-US" smtClean="0"/>
              <a:t>S. Pfeiffer, Tutorial 3: Low Level RF Control Systems, HZB Berlin, 14.07.2016</a:t>
            </a:r>
            <a:endParaRPr lang="en-US" dirty="0"/>
          </a:p>
        </p:txBody>
      </p:sp>
      <p:sp>
        <p:nvSpPr>
          <p:cNvPr id="7" name="Foliennummernplatzhalter 6"/>
          <p:cNvSpPr>
            <a:spLocks noGrp="1"/>
          </p:cNvSpPr>
          <p:nvPr>
            <p:ph type="sldNum" sz="quarter" idx="4"/>
          </p:nvPr>
        </p:nvSpPr>
        <p:spPr/>
        <p:txBody>
          <a:bodyPr/>
          <a:lstStyle/>
          <a:p>
            <a:fld id="{BA9B540C-44DA-4F69-89C9-7C84606640D3}" type="slidenum">
              <a:rPr lang="en-US" smtClean="0"/>
              <a:pPr/>
              <a:t>86</a:t>
            </a:fld>
            <a:endParaRPr lang="en-US" dirty="0"/>
          </a:p>
        </p:txBody>
      </p:sp>
    </p:spTree>
    <p:extLst>
      <p:ext uri="{BB962C8B-B14F-4D97-AF65-F5344CB8AC3E}">
        <p14:creationId xmlns:p14="http://schemas.microsoft.com/office/powerpoint/2010/main" val="138047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sz="2800" dirty="0" smtClean="0"/>
              <a:t>Example: RF </a:t>
            </a:r>
            <a:r>
              <a:rPr lang="en-US" sz="2800" dirty="0"/>
              <a:t>GUN Frequency Control @ FLASH</a:t>
            </a:r>
          </a:p>
        </p:txBody>
      </p:sp>
      <p:sp>
        <p:nvSpPr>
          <p:cNvPr id="9" name="Content Placeholder 2"/>
          <p:cNvSpPr txBox="1">
            <a:spLocks/>
          </p:cNvSpPr>
          <p:nvPr/>
        </p:nvSpPr>
        <p:spPr bwMode="auto">
          <a:xfrm>
            <a:off x="4782512" y="2599822"/>
            <a:ext cx="3947259" cy="62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lvl="1"/>
            <a:endParaRPr lang="en-US" sz="1400" dirty="0"/>
          </a:p>
          <a:p>
            <a:endParaRPr lang="en-US" sz="1600" kern="0" dirty="0" smtClean="0"/>
          </a:p>
          <a:p>
            <a:endParaRPr lang="de-DE" sz="1600" kern="0" dirty="0" smtClean="0"/>
          </a:p>
        </p:txBody>
      </p:sp>
      <mc:AlternateContent xmlns:mc="http://schemas.openxmlformats.org/markup-compatibility/2006" xmlns:a14="http://schemas.microsoft.com/office/drawing/2010/main">
        <mc:Choice Requires="a14">
          <p:sp>
            <p:nvSpPr>
              <p:cNvPr id="10" name="Textfeld 9"/>
              <p:cNvSpPr txBox="1"/>
              <p:nvPr/>
            </p:nvSpPr>
            <p:spPr>
              <a:xfrm>
                <a:off x="382860" y="5061866"/>
                <a:ext cx="3601371" cy="1462644"/>
              </a:xfrm>
              <a:prstGeom prst="rect">
                <a:avLst/>
              </a:prstGeom>
              <a:noFill/>
            </p:spPr>
            <p:txBody>
              <a:bodyPr wrap="none" rtlCol="0">
                <a:spAutoFit/>
              </a:bodyPr>
              <a:lstStyle/>
              <a:p>
                <a:r>
                  <a:rPr lang="en-US" sz="1600" dirty="0" smtClean="0"/>
                  <a:t>Detuning: </a:t>
                </a:r>
                <a14:m>
                  <m:oMath xmlns:m="http://schemas.openxmlformats.org/officeDocument/2006/math">
                    <m:r>
                      <a:rPr lang="en-US" sz="1600" i="1" smtClean="0">
                        <a:latin typeface="Cambria Math"/>
                      </a:rPr>
                      <m:t>𝜓</m:t>
                    </m:r>
                    <m:r>
                      <a:rPr lang="en-US" sz="1600" i="1" smtClean="0">
                        <a:latin typeface="Cambria Math"/>
                      </a:rPr>
                      <m:t>=</m:t>
                    </m:r>
                    <m:sSub>
                      <m:sSubPr>
                        <m:ctrlPr>
                          <a:rPr lang="en-US" sz="1600" i="1">
                            <a:latin typeface="Cambria Math"/>
                          </a:rPr>
                        </m:ctrlPr>
                      </m:sSubPr>
                      <m:e>
                        <m:r>
                          <a:rPr lang="en-US" sz="1600" i="1">
                            <a:latin typeface="Cambria Math"/>
                          </a:rPr>
                          <m:t>𝜙</m:t>
                        </m:r>
                      </m:e>
                      <m:sub>
                        <m:r>
                          <a:rPr lang="en-US" sz="1600" i="1">
                            <a:latin typeface="Cambria Math"/>
                          </a:rPr>
                          <m:t>𝑃</m:t>
                        </m:r>
                      </m:sub>
                    </m:sSub>
                    <m:r>
                      <a:rPr lang="en-US" sz="1600" i="1">
                        <a:latin typeface="Cambria Math"/>
                      </a:rPr>
                      <m:t>−</m:t>
                    </m:r>
                    <m:sSub>
                      <m:sSubPr>
                        <m:ctrlPr>
                          <a:rPr lang="en-US" sz="1600" i="1">
                            <a:latin typeface="Cambria Math"/>
                          </a:rPr>
                        </m:ctrlPr>
                      </m:sSubPr>
                      <m:e>
                        <m:r>
                          <a:rPr lang="en-US" sz="1600" i="1">
                            <a:latin typeface="Cambria Math"/>
                          </a:rPr>
                          <m:t>𝜙</m:t>
                        </m:r>
                      </m:e>
                      <m:sub>
                        <m:r>
                          <a:rPr lang="en-US" sz="1600" i="1">
                            <a:latin typeface="Cambria Math"/>
                          </a:rPr>
                          <m:t>𝐹</m:t>
                        </m:r>
                      </m:sub>
                    </m:sSub>
                    <m:r>
                      <a:rPr lang="en-US" sz="1600" b="0" i="0" smtClean="0">
                        <a:latin typeface="Cambria Math"/>
                      </a:rPr>
                      <m:t>  ;  </m:t>
                    </m:r>
                    <m:r>
                      <a:rPr lang="en-US" sz="1600" b="1" i="0" smtClean="0">
                        <a:latin typeface="Cambria Math"/>
                      </a:rPr>
                      <m:t>𝚫</m:t>
                    </m:r>
                    <m:r>
                      <a:rPr lang="en-US" sz="1600" b="1" i="1" smtClean="0">
                        <a:latin typeface="Cambria Math"/>
                      </a:rPr>
                      <m:t>𝑻</m:t>
                    </m:r>
                    <m:r>
                      <a:rPr lang="en-US" sz="1600" b="1" i="1" smtClean="0">
                        <a:latin typeface="Cambria Math"/>
                      </a:rPr>
                      <m:t>=</m:t>
                    </m:r>
                    <m:f>
                      <m:fPr>
                        <m:ctrlPr>
                          <a:rPr lang="en-US" sz="1600" b="1" i="1" smtClean="0">
                            <a:latin typeface="Cambria Math"/>
                          </a:rPr>
                        </m:ctrlPr>
                      </m:fPr>
                      <m:num>
                        <m:func>
                          <m:funcPr>
                            <m:ctrlPr>
                              <a:rPr lang="en-US" sz="1600" b="1" i="1" smtClean="0">
                                <a:latin typeface="Cambria Math"/>
                              </a:rPr>
                            </m:ctrlPr>
                          </m:funcPr>
                          <m:fName>
                            <m:r>
                              <a:rPr lang="en-US" sz="1600" b="1" i="0" smtClean="0">
                                <a:latin typeface="Cambria Math"/>
                              </a:rPr>
                              <m:t>𝐭𝐚𝐧</m:t>
                            </m:r>
                          </m:fName>
                          <m:e>
                            <m:r>
                              <a:rPr lang="en-US" sz="1600" b="1" i="1" smtClean="0">
                                <a:latin typeface="Cambria Math"/>
                              </a:rPr>
                              <m:t>𝝍</m:t>
                            </m:r>
                            <m:r>
                              <a:rPr lang="en-US" sz="1600" b="1" i="1" smtClean="0">
                                <a:latin typeface="Cambria Math"/>
                              </a:rPr>
                              <m:t>⋅</m:t>
                            </m:r>
                            <m:sSub>
                              <m:sSubPr>
                                <m:ctrlPr>
                                  <a:rPr lang="en-US" sz="1600" b="1" i="1" smtClean="0">
                                    <a:latin typeface="Cambria Math"/>
                                  </a:rPr>
                                </m:ctrlPr>
                              </m:sSubPr>
                              <m:e>
                                <m:r>
                                  <a:rPr lang="en-US" sz="1600" b="1" i="1" smtClean="0">
                                    <a:latin typeface="Cambria Math"/>
                                  </a:rPr>
                                  <m:t>𝒇</m:t>
                                </m:r>
                              </m:e>
                              <m:sub>
                                <m:r>
                                  <a:rPr lang="en-US" sz="1600" b="1" i="1" smtClean="0">
                                    <a:latin typeface="Cambria Math"/>
                                  </a:rPr>
                                  <m:t>𝟎</m:t>
                                </m:r>
                              </m:sub>
                            </m:sSub>
                          </m:e>
                        </m:func>
                      </m:num>
                      <m:den>
                        <m:r>
                          <a:rPr lang="en-US" sz="1600" b="1" i="1" smtClean="0">
                            <a:latin typeface="Cambria Math"/>
                          </a:rPr>
                          <m:t>𝟐</m:t>
                        </m:r>
                        <m:sSub>
                          <m:sSubPr>
                            <m:ctrlPr>
                              <a:rPr lang="en-US" sz="1600" b="1" i="1" smtClean="0">
                                <a:latin typeface="Cambria Math"/>
                              </a:rPr>
                            </m:ctrlPr>
                          </m:sSubPr>
                          <m:e>
                            <m:r>
                              <a:rPr lang="en-US" sz="1600" b="1" i="1" smtClean="0">
                                <a:latin typeface="Cambria Math"/>
                              </a:rPr>
                              <m:t>𝑸</m:t>
                            </m:r>
                          </m:e>
                          <m:sub>
                            <m:r>
                              <a:rPr lang="en-US" sz="1600" b="1" i="1" smtClean="0">
                                <a:latin typeface="Cambria Math"/>
                              </a:rPr>
                              <m:t>𝑳</m:t>
                            </m:r>
                          </m:sub>
                        </m:sSub>
                        <m:sSub>
                          <m:sSubPr>
                            <m:ctrlPr>
                              <a:rPr lang="en-US" sz="1600" b="1" i="1" smtClean="0">
                                <a:latin typeface="Cambria Math"/>
                              </a:rPr>
                            </m:ctrlPr>
                          </m:sSubPr>
                          <m:e>
                            <m:r>
                              <a:rPr lang="en-US" sz="1600" b="1" i="1" smtClean="0">
                                <a:latin typeface="Cambria Math"/>
                              </a:rPr>
                              <m:t>𝑲</m:t>
                            </m:r>
                          </m:e>
                          <m:sub>
                            <m:r>
                              <a:rPr lang="en-US" sz="1600" b="1" i="1" smtClean="0">
                                <a:latin typeface="Cambria Math"/>
                              </a:rPr>
                              <m:t>𝒇</m:t>
                            </m:r>
                            <m:r>
                              <a:rPr lang="en-US" sz="1600" b="1" i="1" smtClean="0">
                                <a:latin typeface="Cambria Math"/>
                              </a:rPr>
                              <m:t>/</m:t>
                            </m:r>
                            <m:r>
                              <a:rPr lang="en-US" sz="1600" b="1" i="1" smtClean="0">
                                <a:latin typeface="Cambria Math"/>
                              </a:rPr>
                              <m:t>𝑻</m:t>
                            </m:r>
                          </m:sub>
                        </m:sSub>
                      </m:den>
                    </m:f>
                  </m:oMath>
                </a14:m>
                <a:endParaRPr lang="en-US" sz="1600" b="1" dirty="0" smtClean="0"/>
              </a:p>
              <a:p>
                <a:r>
                  <a:rPr lang="en-US" sz="1600" dirty="0" err="1" smtClean="0"/>
                  <a:t>K</a:t>
                </a:r>
                <a:r>
                  <a:rPr lang="en-US" sz="1600" baseline="-25000" dirty="0" err="1" smtClean="0"/>
                  <a:t>f</a:t>
                </a:r>
                <a:r>
                  <a:rPr lang="en-US" sz="1600" baseline="-25000" dirty="0" smtClean="0"/>
                  <a:t>/T</a:t>
                </a:r>
                <a:r>
                  <a:rPr lang="en-US" sz="1600" dirty="0" smtClean="0"/>
                  <a:t> = 21 kHz/K</a:t>
                </a:r>
              </a:p>
              <a:p>
                <a:r>
                  <a:rPr lang="en-US" sz="1600" dirty="0" smtClean="0"/>
                  <a:t>Q</a:t>
                </a:r>
                <a:r>
                  <a:rPr lang="en-US" sz="1600" baseline="-25000" dirty="0" smtClean="0"/>
                  <a:t>L </a:t>
                </a:r>
                <a:r>
                  <a:rPr lang="en-US" sz="1600" dirty="0" smtClean="0"/>
                  <a:t>  = 10.000</a:t>
                </a:r>
              </a:p>
              <a:p>
                <a:r>
                  <a:rPr lang="en-US" sz="1600" dirty="0" smtClean="0"/>
                  <a:t>f</a:t>
                </a:r>
                <a:r>
                  <a:rPr lang="en-US" sz="1600" baseline="-25000" dirty="0" smtClean="0"/>
                  <a:t>0</a:t>
                </a:r>
                <a:r>
                  <a:rPr lang="en-US" sz="1600" dirty="0" smtClean="0"/>
                  <a:t>    = 1.3 GHz</a:t>
                </a:r>
              </a:p>
              <a:p>
                <a:endParaRPr lang="en-US" sz="1600" baseline="-25000" dirty="0"/>
              </a:p>
            </p:txBody>
          </p:sp>
        </mc:Choice>
        <mc:Fallback xmlns="">
          <p:sp>
            <p:nvSpPr>
              <p:cNvPr id="10" name="Textfeld 9"/>
              <p:cNvSpPr txBox="1">
                <a:spLocks noRot="1" noChangeAspect="1" noMove="1" noResize="1" noEditPoints="1" noAdjustHandles="1" noChangeArrowheads="1" noChangeShapeType="1" noTextEdit="1"/>
              </p:cNvSpPr>
              <p:nvPr/>
            </p:nvSpPr>
            <p:spPr>
              <a:xfrm>
                <a:off x="382860" y="5061866"/>
                <a:ext cx="3601371" cy="1462644"/>
              </a:xfrm>
              <a:prstGeom prst="rect">
                <a:avLst/>
              </a:prstGeom>
              <a:blipFill rotWithShape="1">
                <a:blip r:embed="rId2"/>
                <a:stretch>
                  <a:fillRect l="-1015"/>
                </a:stretch>
              </a:blipFill>
            </p:spPr>
            <p:txBody>
              <a:bodyPr/>
              <a:lstStyle/>
              <a:p>
                <a:r>
                  <a:rPr lang="en-US">
                    <a:noFill/>
                  </a:rPr>
                  <a:t> </a:t>
                </a:r>
              </a:p>
            </p:txBody>
          </p:sp>
        </mc:Fallback>
      </mc:AlternateContent>
      <p:sp>
        <p:nvSpPr>
          <p:cNvPr id="11" name="Geschweifte Klammer rechts 10"/>
          <p:cNvSpPr/>
          <p:nvPr/>
        </p:nvSpPr>
        <p:spPr bwMode="auto">
          <a:xfrm>
            <a:off x="1799692" y="5517232"/>
            <a:ext cx="148682" cy="795457"/>
          </a:xfrm>
          <a:prstGeom prst="righ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2" name="Textfeld 11"/>
          <p:cNvSpPr txBox="1"/>
          <p:nvPr/>
        </p:nvSpPr>
        <p:spPr>
          <a:xfrm>
            <a:off x="2015716" y="5661248"/>
            <a:ext cx="1877630" cy="523220"/>
          </a:xfrm>
          <a:prstGeom prst="rect">
            <a:avLst/>
          </a:prstGeom>
          <a:noFill/>
        </p:spPr>
        <p:txBody>
          <a:bodyPr wrap="none" rtlCol="0">
            <a:spAutoFit/>
          </a:bodyPr>
          <a:lstStyle/>
          <a:p>
            <a:r>
              <a:rPr lang="en-US" sz="1600" b="1" dirty="0" smtClean="0"/>
              <a:t>Resolution ~ 0.1 </a:t>
            </a:r>
            <a:r>
              <a:rPr lang="en-US" sz="1600" b="1" dirty="0" err="1" smtClean="0"/>
              <a:t>mK</a:t>
            </a:r>
            <a:endParaRPr lang="en-US" sz="1600" b="1" dirty="0" smtClean="0"/>
          </a:p>
          <a:p>
            <a:r>
              <a:rPr lang="en-US" sz="1200" b="1" dirty="0" smtClean="0"/>
              <a:t>(Sub-</a:t>
            </a:r>
            <a:r>
              <a:rPr lang="en-US" sz="1200" b="1" dirty="0" err="1" smtClean="0"/>
              <a:t>mK</a:t>
            </a:r>
            <a:r>
              <a:rPr lang="en-US" sz="1200" b="1" dirty="0" smtClean="0"/>
              <a:t>)</a:t>
            </a:r>
            <a:endParaRPr lang="en-US" sz="1200" b="1" dirty="0"/>
          </a:p>
        </p:txBody>
      </p:sp>
      <mc:AlternateContent xmlns:mc="http://schemas.openxmlformats.org/markup-compatibility/2006" xmlns:a14="http://schemas.microsoft.com/office/drawing/2010/main">
        <mc:Choice Requires="a14">
          <p:sp>
            <p:nvSpPr>
              <p:cNvPr id="13" name="Textfeld 12"/>
              <p:cNvSpPr txBox="1"/>
              <p:nvPr/>
            </p:nvSpPr>
            <p:spPr>
              <a:xfrm>
                <a:off x="3373090" y="3094800"/>
                <a:ext cx="1186402" cy="523220"/>
              </a:xfrm>
              <a:prstGeom prst="rect">
                <a:avLst/>
              </a:prstGeom>
              <a:noFill/>
            </p:spPr>
            <p:txBody>
              <a:bodyPr wrap="square" rtlCol="0">
                <a:spAutoFit/>
              </a:bodyPr>
              <a:lstStyle/>
              <a:p>
                <a14:m>
                  <m:oMath xmlns:m="http://schemas.openxmlformats.org/officeDocument/2006/math">
                    <m:r>
                      <a:rPr lang="en-US" b="1">
                        <a:latin typeface="Cambria Math"/>
                      </a:rPr>
                      <m:t>𝚫</m:t>
                    </m:r>
                    <m:r>
                      <a:rPr lang="en-US" b="1" i="1">
                        <a:latin typeface="Cambria Math"/>
                      </a:rPr>
                      <m:t>𝑻</m:t>
                    </m:r>
                  </m:oMath>
                </a14:m>
                <a:r>
                  <a:rPr lang="en-US" dirty="0" smtClean="0"/>
                  <a:t> [K]</a:t>
                </a:r>
              </a:p>
              <a:p>
                <a:r>
                  <a:rPr lang="en-US" sz="1200" b="1" dirty="0" smtClean="0"/>
                  <a:t>Pk2pk ~ 0.1K</a:t>
                </a:r>
                <a:endParaRPr lang="en-US" sz="1200" b="1" dirty="0"/>
              </a:p>
            </p:txBody>
          </p:sp>
        </mc:Choice>
        <mc:Fallback xmlns="">
          <p:sp>
            <p:nvSpPr>
              <p:cNvPr id="13" name="Textfeld 12"/>
              <p:cNvSpPr txBox="1">
                <a:spLocks noRot="1" noChangeAspect="1" noMove="1" noResize="1" noEditPoints="1" noAdjustHandles="1" noChangeArrowheads="1" noChangeShapeType="1" noTextEdit="1"/>
              </p:cNvSpPr>
              <p:nvPr/>
            </p:nvSpPr>
            <p:spPr>
              <a:xfrm>
                <a:off x="3373090" y="3094800"/>
                <a:ext cx="1186402" cy="523220"/>
              </a:xfrm>
              <a:prstGeom prst="rect">
                <a:avLst/>
              </a:prstGeom>
              <a:blipFill rotWithShape="1">
                <a:blip r:embed="rId3"/>
                <a:stretch>
                  <a:fillRect t="-5814"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3395391" y="4057521"/>
                <a:ext cx="1132041" cy="523220"/>
              </a:xfrm>
              <a:prstGeom prst="rect">
                <a:avLst/>
              </a:prstGeom>
              <a:noFill/>
            </p:spPr>
            <p:txBody>
              <a:bodyPr wrap="none" rtlCol="0">
                <a:spAutoFit/>
              </a:bodyPr>
              <a:lstStyle/>
              <a:p>
                <a14:m>
                  <m:oMath xmlns:m="http://schemas.openxmlformats.org/officeDocument/2006/math">
                    <m:r>
                      <a:rPr lang="en-US" b="1" smtClean="0">
                        <a:latin typeface="Cambria Math"/>
                      </a:rPr>
                      <m:t>𝚫</m:t>
                    </m:r>
                    <m:r>
                      <a:rPr lang="en-US" b="1" i="1" smtClean="0">
                        <a:latin typeface="Cambria Math"/>
                      </a:rPr>
                      <m:t>𝝓</m:t>
                    </m:r>
                  </m:oMath>
                </a14:m>
                <a:r>
                  <a:rPr lang="en-US" dirty="0" smtClean="0"/>
                  <a:t> [deg.]</a:t>
                </a:r>
              </a:p>
              <a:p>
                <a:r>
                  <a:rPr lang="en-US" sz="1200" b="1" dirty="0"/>
                  <a:t>Pk2pk ~ </a:t>
                </a:r>
                <a:r>
                  <a:rPr lang="en-US" sz="1200" b="1" dirty="0" smtClean="0"/>
                  <a:t>0.4</a:t>
                </a:r>
                <a:r>
                  <a:rPr lang="en-US" sz="1200" b="1" baseline="30000" dirty="0" smtClean="0"/>
                  <a:t>o</a:t>
                </a:r>
                <a:r>
                  <a:rPr lang="en-US" sz="1200" b="1" dirty="0" smtClean="0"/>
                  <a:t> </a:t>
                </a:r>
                <a:endParaRPr lang="en-US" sz="1200" b="1" dirty="0"/>
              </a:p>
            </p:txBody>
          </p:sp>
        </mc:Choice>
        <mc:Fallback xmlns="">
          <p:sp>
            <p:nvSpPr>
              <p:cNvPr id="14" name="Textfeld 13"/>
              <p:cNvSpPr txBox="1">
                <a:spLocks noRot="1" noChangeAspect="1" noMove="1" noResize="1" noEditPoints="1" noAdjustHandles="1" noChangeArrowheads="1" noChangeShapeType="1" noTextEdit="1"/>
              </p:cNvSpPr>
              <p:nvPr/>
            </p:nvSpPr>
            <p:spPr>
              <a:xfrm>
                <a:off x="3395391" y="4057521"/>
                <a:ext cx="1132041" cy="523220"/>
              </a:xfrm>
              <a:prstGeom prst="rect">
                <a:avLst/>
              </a:prstGeom>
              <a:blipFill rotWithShape="1">
                <a:blip r:embed="rId4"/>
                <a:stretch>
                  <a:fillRect l="-538" t="-5882" r="-2688" b="-15294"/>
                </a:stretch>
              </a:blipFill>
            </p:spPr>
            <p:txBody>
              <a:bodyPr/>
              <a:lstStyle/>
              <a:p>
                <a:r>
                  <a:rPr lang="en-US">
                    <a:noFill/>
                  </a:rPr>
                  <a:t> </a:t>
                </a:r>
              </a:p>
            </p:txBody>
          </p:sp>
        </mc:Fallback>
      </mc:AlternateContent>
      <p:sp>
        <p:nvSpPr>
          <p:cNvPr id="15" name="Textfeld 14"/>
          <p:cNvSpPr txBox="1"/>
          <p:nvPr/>
        </p:nvSpPr>
        <p:spPr>
          <a:xfrm>
            <a:off x="3464392" y="1574824"/>
            <a:ext cx="2067104" cy="646331"/>
          </a:xfrm>
          <a:prstGeom prst="rect">
            <a:avLst/>
          </a:prstGeom>
          <a:noFill/>
        </p:spPr>
        <p:txBody>
          <a:bodyPr wrap="none" rtlCol="0">
            <a:spAutoFit/>
          </a:bodyPr>
          <a:lstStyle/>
          <a:p>
            <a:r>
              <a:rPr lang="en-US" sz="1200" b="1" dirty="0" smtClean="0"/>
              <a:t>Operated in pulsed mode</a:t>
            </a:r>
          </a:p>
          <a:p>
            <a:pPr marL="171450" indent="-171450">
              <a:buFont typeface="Wingdings"/>
              <a:buChar char="à"/>
            </a:pPr>
            <a:r>
              <a:rPr lang="en-US" sz="1200" dirty="0" smtClean="0">
                <a:sym typeface="Wingdings" panose="05000000000000000000" pitchFamily="2" charset="2"/>
              </a:rPr>
              <a:t>Pulse Width Modulation</a:t>
            </a:r>
          </a:p>
          <a:p>
            <a:r>
              <a:rPr lang="en-US" sz="1200" dirty="0" smtClean="0">
                <a:sym typeface="Wingdings" panose="05000000000000000000" pitchFamily="2" charset="2"/>
              </a:rPr>
              <a:t>    to keep cavity on resonance</a:t>
            </a:r>
            <a:endParaRPr lang="en-US" sz="1200" dirty="0"/>
          </a:p>
        </p:txBody>
      </p:sp>
      <p:sp>
        <p:nvSpPr>
          <p:cNvPr id="16" name="Textfeld 15"/>
          <p:cNvSpPr txBox="1"/>
          <p:nvPr/>
        </p:nvSpPr>
        <p:spPr>
          <a:xfrm>
            <a:off x="3386983" y="3708387"/>
            <a:ext cx="801823" cy="276999"/>
          </a:xfrm>
          <a:prstGeom prst="rect">
            <a:avLst/>
          </a:prstGeom>
          <a:noFill/>
          <a:ln>
            <a:noFill/>
          </a:ln>
        </p:spPr>
        <p:txBody>
          <a:bodyPr wrap="none" rtlCol="0">
            <a:spAutoFit/>
          </a:bodyPr>
          <a:lstStyle/>
          <a:p>
            <a:r>
              <a:rPr lang="en-US" sz="1200" b="1" dirty="0" smtClean="0">
                <a:solidFill>
                  <a:srgbClr val="F28E00"/>
                </a:solidFill>
                <a:sym typeface="Wingdings" panose="05000000000000000000" pitchFamily="2" charset="2"/>
              </a:rPr>
              <a:t>PWM off</a:t>
            </a:r>
            <a:endParaRPr lang="en-US" sz="1200" b="1" dirty="0">
              <a:solidFill>
                <a:srgbClr val="F28E00"/>
              </a:solidFill>
            </a:endParaRPr>
          </a:p>
        </p:txBody>
      </p:sp>
      <p:sp>
        <p:nvSpPr>
          <p:cNvPr id="17" name="Inhaltsplatzhalter 18"/>
          <p:cNvSpPr txBox="1">
            <a:spLocks/>
          </p:cNvSpPr>
          <p:nvPr/>
        </p:nvSpPr>
        <p:spPr>
          <a:xfrm>
            <a:off x="282574" y="728700"/>
            <a:ext cx="5801593" cy="65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t>RF gun temperature disturbance rejection</a:t>
            </a:r>
          </a:p>
          <a:p>
            <a:r>
              <a:rPr lang="en-US" sz="1600" dirty="0" smtClean="0"/>
              <a:t>Normal conducting RF (NRF) cavity as heater @ FLASH </a:t>
            </a:r>
          </a:p>
          <a:p>
            <a:endParaRPr lang="en-US" sz="1600" dirty="0"/>
          </a:p>
        </p:txBody>
      </p:sp>
      <p:sp>
        <p:nvSpPr>
          <p:cNvPr id="18" name="Textfeld 17"/>
          <p:cNvSpPr txBox="1"/>
          <p:nvPr/>
        </p:nvSpPr>
        <p:spPr>
          <a:xfrm>
            <a:off x="3319603" y="2371073"/>
            <a:ext cx="2507418" cy="338554"/>
          </a:xfrm>
          <a:prstGeom prst="rect">
            <a:avLst/>
          </a:prstGeom>
          <a:noFill/>
        </p:spPr>
        <p:txBody>
          <a:bodyPr wrap="none" rtlCol="0">
            <a:spAutoFit/>
          </a:bodyPr>
          <a:lstStyle/>
          <a:p>
            <a:pPr algn="ctr"/>
            <a:r>
              <a:rPr lang="en-US" b="1" dirty="0" smtClean="0">
                <a:solidFill>
                  <a:srgbClr val="FF0000"/>
                </a:solidFill>
              </a:rPr>
              <a:t>Factor &gt; 3 improvement</a:t>
            </a:r>
            <a:endParaRPr lang="en-US" b="1" dirty="0">
              <a:solidFill>
                <a:srgbClr val="FF0000"/>
              </a:solidFill>
            </a:endParaRPr>
          </a:p>
        </p:txBody>
      </p:sp>
      <p:pic>
        <p:nvPicPr>
          <p:cNvPr id="19" name="Picture 3" descr="U:\Presentations DESY\20150716_ARD_KIT\PWM_small_active.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61206" y="1418505"/>
            <a:ext cx="3181197" cy="34667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U:\Presentations DESY\20150716_ARD_KIT\PWM_small_off.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17096" y="1408272"/>
            <a:ext cx="3147528" cy="34669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feld 20"/>
              <p:cNvSpPr txBox="1"/>
              <p:nvPr/>
            </p:nvSpPr>
            <p:spPr>
              <a:xfrm>
                <a:off x="4559491" y="3086750"/>
                <a:ext cx="1298615" cy="523220"/>
              </a:xfrm>
              <a:prstGeom prst="rect">
                <a:avLst/>
              </a:prstGeom>
              <a:noFill/>
            </p:spPr>
            <p:txBody>
              <a:bodyPr wrap="square" rtlCol="0">
                <a:spAutoFit/>
              </a:bodyPr>
              <a:lstStyle/>
              <a:p>
                <a:pPr algn="r"/>
                <a14:m>
                  <m:oMath xmlns:m="http://schemas.openxmlformats.org/officeDocument/2006/math">
                    <m:r>
                      <a:rPr lang="en-US" b="1">
                        <a:latin typeface="Cambria Math"/>
                      </a:rPr>
                      <m:t>𝚫</m:t>
                    </m:r>
                    <m:r>
                      <a:rPr lang="en-US" b="1" i="1">
                        <a:latin typeface="Cambria Math"/>
                      </a:rPr>
                      <m:t>𝑻</m:t>
                    </m:r>
                  </m:oMath>
                </a14:m>
                <a:r>
                  <a:rPr lang="en-US" dirty="0" smtClean="0"/>
                  <a:t> [K]</a:t>
                </a:r>
              </a:p>
              <a:p>
                <a:pPr algn="r"/>
                <a:r>
                  <a:rPr lang="en-US" sz="1200" b="1" dirty="0" smtClean="0"/>
                  <a:t>Pk2pk ~ 0.03K</a:t>
                </a:r>
                <a:endParaRPr lang="en-US" sz="1200" b="1" dirty="0"/>
              </a:p>
            </p:txBody>
          </p:sp>
        </mc:Choice>
        <mc:Fallback xmlns="">
          <p:sp>
            <p:nvSpPr>
              <p:cNvPr id="21" name="Textfeld 20"/>
              <p:cNvSpPr txBox="1">
                <a:spLocks noRot="1" noChangeAspect="1" noMove="1" noResize="1" noEditPoints="1" noAdjustHandles="1" noChangeArrowheads="1" noChangeShapeType="1" noTextEdit="1"/>
              </p:cNvSpPr>
              <p:nvPr/>
            </p:nvSpPr>
            <p:spPr>
              <a:xfrm>
                <a:off x="4559491" y="3086750"/>
                <a:ext cx="1298615" cy="523220"/>
              </a:xfrm>
              <a:prstGeom prst="rect">
                <a:avLst/>
              </a:prstGeom>
              <a:blipFill rotWithShape="1">
                <a:blip r:embed="rId7"/>
                <a:stretch>
                  <a:fillRect t="-5814" r="-375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4629369" y="4045758"/>
                <a:ext cx="1217000" cy="523220"/>
              </a:xfrm>
              <a:prstGeom prst="rect">
                <a:avLst/>
              </a:prstGeom>
              <a:noFill/>
            </p:spPr>
            <p:txBody>
              <a:bodyPr wrap="none" rtlCol="0">
                <a:spAutoFit/>
              </a:bodyPr>
              <a:lstStyle/>
              <a:p>
                <a:pPr algn="r"/>
                <a14:m>
                  <m:oMath xmlns:m="http://schemas.openxmlformats.org/officeDocument/2006/math">
                    <m:r>
                      <a:rPr lang="en-US" b="1" smtClean="0">
                        <a:latin typeface="Cambria Math"/>
                      </a:rPr>
                      <m:t>𝚫</m:t>
                    </m:r>
                    <m:r>
                      <a:rPr lang="en-US" b="1" i="1" smtClean="0">
                        <a:latin typeface="Cambria Math"/>
                      </a:rPr>
                      <m:t>𝝓</m:t>
                    </m:r>
                  </m:oMath>
                </a14:m>
                <a:r>
                  <a:rPr lang="en-US" dirty="0" smtClean="0"/>
                  <a:t> [deg.]</a:t>
                </a:r>
              </a:p>
              <a:p>
                <a:pPr algn="r"/>
                <a:r>
                  <a:rPr lang="en-US" sz="1200" b="1" dirty="0"/>
                  <a:t>Pk2pk ~ </a:t>
                </a:r>
                <a:r>
                  <a:rPr lang="en-US" sz="1200" b="1" dirty="0" smtClean="0"/>
                  <a:t>0.17</a:t>
                </a:r>
                <a:r>
                  <a:rPr lang="en-US" sz="1200" b="1" baseline="30000" dirty="0" smtClean="0"/>
                  <a:t>o</a:t>
                </a:r>
                <a:endParaRPr lang="en-US" sz="1200" b="1" dirty="0"/>
              </a:p>
            </p:txBody>
          </p:sp>
        </mc:Choice>
        <mc:Fallback xmlns="">
          <p:sp>
            <p:nvSpPr>
              <p:cNvPr id="22" name="Textfeld 21"/>
              <p:cNvSpPr txBox="1">
                <a:spLocks noRot="1" noChangeAspect="1" noMove="1" noResize="1" noEditPoints="1" noAdjustHandles="1" noChangeArrowheads="1" noChangeShapeType="1" noTextEdit="1"/>
              </p:cNvSpPr>
              <p:nvPr/>
            </p:nvSpPr>
            <p:spPr>
              <a:xfrm>
                <a:off x="4629369" y="4045758"/>
                <a:ext cx="1217000" cy="523220"/>
              </a:xfrm>
              <a:prstGeom prst="rect">
                <a:avLst/>
              </a:prstGeom>
              <a:blipFill rotWithShape="1">
                <a:blip r:embed="rId8"/>
                <a:stretch>
                  <a:fillRect t="-5814" r="-4500" b="-13953"/>
                </a:stretch>
              </a:blipFill>
            </p:spPr>
            <p:txBody>
              <a:bodyPr/>
              <a:lstStyle/>
              <a:p>
                <a:r>
                  <a:rPr lang="en-US">
                    <a:noFill/>
                  </a:rPr>
                  <a:t> </a:t>
                </a:r>
              </a:p>
            </p:txBody>
          </p:sp>
        </mc:Fallback>
      </mc:AlternateContent>
      <p:sp>
        <p:nvSpPr>
          <p:cNvPr id="23" name="Textfeld 22"/>
          <p:cNvSpPr txBox="1"/>
          <p:nvPr/>
        </p:nvSpPr>
        <p:spPr>
          <a:xfrm>
            <a:off x="4945968" y="3699985"/>
            <a:ext cx="793807" cy="276999"/>
          </a:xfrm>
          <a:prstGeom prst="rect">
            <a:avLst/>
          </a:prstGeom>
          <a:noFill/>
          <a:ln>
            <a:noFill/>
          </a:ln>
        </p:spPr>
        <p:txBody>
          <a:bodyPr wrap="none" rtlCol="0">
            <a:spAutoFit/>
          </a:bodyPr>
          <a:lstStyle/>
          <a:p>
            <a:pPr algn="r"/>
            <a:r>
              <a:rPr lang="en-US" sz="1200" b="1" dirty="0" smtClean="0">
                <a:solidFill>
                  <a:srgbClr val="F28E00"/>
                </a:solidFill>
                <a:sym typeface="Wingdings" panose="05000000000000000000" pitchFamily="2" charset="2"/>
              </a:rPr>
              <a:t>PWM on</a:t>
            </a:r>
            <a:endParaRPr lang="en-US" sz="1200" b="1" dirty="0">
              <a:solidFill>
                <a:srgbClr val="F28E00"/>
              </a:solidFill>
            </a:endParaRPr>
          </a:p>
        </p:txBody>
      </p:sp>
      <p:sp>
        <p:nvSpPr>
          <p:cNvPr id="24" name="Nach unten gekrümmter Pfeil 23"/>
          <p:cNvSpPr/>
          <p:nvPr/>
        </p:nvSpPr>
        <p:spPr bwMode="auto">
          <a:xfrm>
            <a:off x="3632893" y="2680676"/>
            <a:ext cx="1836234" cy="413819"/>
          </a:xfrm>
          <a:prstGeom prst="curved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5" name="Textfeld 24"/>
          <p:cNvSpPr txBox="1"/>
          <p:nvPr/>
        </p:nvSpPr>
        <p:spPr>
          <a:xfrm>
            <a:off x="4535996" y="5175193"/>
            <a:ext cx="4222943" cy="954107"/>
          </a:xfrm>
          <a:prstGeom prst="rect">
            <a:avLst/>
          </a:prstGeom>
          <a:noFill/>
        </p:spPr>
        <p:txBody>
          <a:bodyPr wrap="square" rtlCol="0">
            <a:spAutoFit/>
          </a:bodyPr>
          <a:lstStyle/>
          <a:p>
            <a:pPr algn="ctr"/>
            <a:r>
              <a:rPr lang="en-US" sz="1400" b="1" dirty="0" smtClean="0"/>
              <a:t>Extremely precise frequency control  is essential for all NRF cavities due to limited FB gain caused by high bandwidth (e.g. QL = 10000 </a:t>
            </a:r>
            <a:r>
              <a:rPr lang="en-US" sz="1400" b="1" dirty="0" smtClean="0">
                <a:sym typeface="Wingdings" panose="05000000000000000000" pitchFamily="2" charset="2"/>
              </a:rPr>
              <a:t> f</a:t>
            </a:r>
            <a:r>
              <a:rPr lang="en-US" sz="1400" b="1" baseline="-25000" dirty="0" smtClean="0">
                <a:sym typeface="Wingdings" panose="05000000000000000000" pitchFamily="2" charset="2"/>
              </a:rPr>
              <a:t>1/2</a:t>
            </a:r>
            <a:r>
              <a:rPr lang="en-US" sz="1400" b="1" dirty="0" smtClean="0"/>
              <a:t>= 65kHz) and relatively large system delay </a:t>
            </a:r>
            <a:r>
              <a:rPr lang="en-US" sz="1400" b="1" dirty="0" smtClean="0"/>
              <a:t>(~1 </a:t>
            </a:r>
            <a:r>
              <a:rPr lang="el-GR" sz="1400" b="1" dirty="0" smtClean="0"/>
              <a:t>μ</a:t>
            </a:r>
            <a:r>
              <a:rPr lang="en-US" sz="1400" b="1" dirty="0" smtClean="0"/>
              <a:t>s)!</a:t>
            </a:r>
            <a:endParaRPr lang="en-US" sz="1400" b="1" dirty="0"/>
          </a:p>
        </p:txBody>
      </p:sp>
      <p:sp>
        <p:nvSpPr>
          <p:cNvPr id="26" name="Textfeld 25"/>
          <p:cNvSpPr txBox="1"/>
          <p:nvPr/>
        </p:nvSpPr>
        <p:spPr>
          <a:xfrm>
            <a:off x="6418689" y="991761"/>
            <a:ext cx="2504212" cy="276999"/>
          </a:xfrm>
          <a:prstGeom prst="rect">
            <a:avLst/>
          </a:prstGeom>
          <a:noFill/>
        </p:spPr>
        <p:txBody>
          <a:bodyPr wrap="none" rtlCol="0">
            <a:spAutoFit/>
          </a:bodyPr>
          <a:lstStyle/>
          <a:p>
            <a:r>
              <a:rPr lang="de-DE" sz="1200" b="1" dirty="0" smtClean="0"/>
              <a:t>Same y-</a:t>
            </a:r>
            <a:r>
              <a:rPr lang="de-DE" sz="1200" b="1" dirty="0" err="1" smtClean="0"/>
              <a:t>scaling</a:t>
            </a:r>
            <a:r>
              <a:rPr lang="de-DE" sz="1200" b="1" dirty="0" smtClean="0"/>
              <a:t> </a:t>
            </a:r>
            <a:r>
              <a:rPr lang="de-DE" sz="1200" b="1" dirty="0" err="1" smtClean="0"/>
              <a:t>for</a:t>
            </a:r>
            <a:r>
              <a:rPr lang="de-DE" sz="1200" b="1" dirty="0" smtClean="0"/>
              <a:t> </a:t>
            </a:r>
            <a:r>
              <a:rPr lang="de-DE" sz="1200" b="1" dirty="0" err="1" smtClean="0"/>
              <a:t>both</a:t>
            </a:r>
            <a:r>
              <a:rPr lang="de-DE" sz="1200" b="1" dirty="0" smtClean="0"/>
              <a:t> </a:t>
            </a:r>
            <a:r>
              <a:rPr lang="de-DE" sz="1200" b="1" dirty="0" err="1" smtClean="0"/>
              <a:t>panels</a:t>
            </a:r>
            <a:r>
              <a:rPr lang="de-DE" sz="1200" b="1" dirty="0" smtClean="0"/>
              <a:t> </a:t>
            </a:r>
            <a:endParaRPr lang="en-US" sz="1200" b="1" dirty="0"/>
          </a:p>
        </p:txBody>
      </p:sp>
      <p:sp>
        <p:nvSpPr>
          <p:cNvPr id="2" name="Foliennummernplatzhalter 1"/>
          <p:cNvSpPr>
            <a:spLocks noGrp="1"/>
          </p:cNvSpPr>
          <p:nvPr>
            <p:ph type="sldNum" sz="quarter" idx="4"/>
          </p:nvPr>
        </p:nvSpPr>
        <p:spPr/>
        <p:txBody>
          <a:bodyPr/>
          <a:lstStyle/>
          <a:p>
            <a:fld id="{BA9B540C-44DA-4F69-89C9-7C84606640D3}" type="slidenum">
              <a:rPr lang="en-US" smtClean="0"/>
              <a:pPr/>
              <a:t>87</a:t>
            </a:fld>
            <a:endParaRPr lang="en-US" dirty="0"/>
          </a:p>
        </p:txBody>
      </p:sp>
      <p:sp>
        <p:nvSpPr>
          <p:cNvPr id="4" name="Fußzeilenplatzhalter 3"/>
          <p:cNvSpPr>
            <a:spLocks noGrp="1"/>
          </p:cNvSpPr>
          <p:nvPr>
            <p:ph type="ftr" sz="quarter" idx="3"/>
          </p:nvPr>
        </p:nvSpPr>
        <p:spPr/>
        <p:txBody>
          <a:bodyPr/>
          <a:lstStyle/>
          <a:p>
            <a:r>
              <a:rPr lang="en-US" smtClean="0"/>
              <a:t>S. Pfeiffer, Tutorial 3: Low Level RF Control Systems, HZB Berlin, 14.07.2016</a:t>
            </a:r>
            <a:endParaRPr lang="en-US" dirty="0"/>
          </a:p>
        </p:txBody>
      </p:sp>
    </p:spTree>
    <p:extLst>
      <p:ext uri="{BB962C8B-B14F-4D97-AF65-F5344CB8AC3E}">
        <p14:creationId xmlns:p14="http://schemas.microsoft.com/office/powerpoint/2010/main" val="288427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a:xfrm>
            <a:off x="457200" y="512676"/>
            <a:ext cx="4040188" cy="639762"/>
          </a:xfrm>
        </p:spPr>
        <p:txBody>
          <a:bodyPr>
            <a:normAutofit/>
          </a:bodyPr>
          <a:lstStyle/>
          <a:p>
            <a:r>
              <a:rPr lang="en-US" altLang="ja-JP" sz="2000" u="sng" dirty="0"/>
              <a:t>Compact ERL @ KEK</a:t>
            </a:r>
            <a:endParaRPr lang="en-US" sz="2000" u="sng" dirty="0"/>
          </a:p>
        </p:txBody>
      </p:sp>
      <p:sp>
        <p:nvSpPr>
          <p:cNvPr id="3" name="Inhaltsplatzhalter 2"/>
          <p:cNvSpPr>
            <a:spLocks noGrp="1"/>
          </p:cNvSpPr>
          <p:nvPr>
            <p:ph sz="half" idx="2"/>
          </p:nvPr>
        </p:nvSpPr>
        <p:spPr>
          <a:xfrm>
            <a:off x="457200" y="1152438"/>
            <a:ext cx="4150804" cy="3536702"/>
          </a:xfrm>
        </p:spPr>
        <p:txBody>
          <a:bodyPr>
            <a:normAutofit/>
          </a:bodyPr>
          <a:lstStyle/>
          <a:p>
            <a:r>
              <a:rPr lang="en-US" sz="1800" dirty="0" smtClean="0"/>
              <a:t>Photocathode DC gun</a:t>
            </a:r>
          </a:p>
          <a:p>
            <a:r>
              <a:rPr lang="en-US" sz="1800" dirty="0" smtClean="0"/>
              <a:t>NRF Buncher </a:t>
            </a:r>
          </a:p>
          <a:p>
            <a:pPr lvl="1"/>
            <a:r>
              <a:rPr lang="en-US" sz="1600" b="1" dirty="0" smtClean="0"/>
              <a:t>Q</a:t>
            </a:r>
            <a:r>
              <a:rPr lang="en-US" sz="1600" b="1" baseline="-25000" dirty="0" smtClean="0"/>
              <a:t>L</a:t>
            </a:r>
            <a:r>
              <a:rPr lang="en-US" sz="1600" b="1" dirty="0" smtClean="0"/>
              <a:t> = 1.1</a:t>
            </a:r>
            <a:r>
              <a:rPr lang="en-US" sz="1600" b="1" dirty="0" smtClean="0">
                <a:latin typeface="Cambria Math"/>
                <a:ea typeface="Cambria Math"/>
              </a:rPr>
              <a:t>⋅</a:t>
            </a:r>
            <a:r>
              <a:rPr lang="en-US" sz="1600" b="1" dirty="0" smtClean="0"/>
              <a:t>10</a:t>
            </a:r>
            <a:r>
              <a:rPr lang="en-US" sz="1600" b="1" baseline="30000" dirty="0" smtClean="0"/>
              <a:t>5</a:t>
            </a:r>
            <a:endParaRPr lang="en-US" sz="1600" b="1" dirty="0" smtClean="0"/>
          </a:p>
          <a:p>
            <a:r>
              <a:rPr lang="en-US" sz="1800" dirty="0" smtClean="0"/>
              <a:t>SRF cavities</a:t>
            </a:r>
          </a:p>
          <a:p>
            <a:pPr lvl="1"/>
            <a:r>
              <a:rPr lang="en-US" sz="1600" b="1" dirty="0"/>
              <a:t>Q</a:t>
            </a:r>
            <a:r>
              <a:rPr lang="en-US" sz="1600" b="1" baseline="-25000" dirty="0"/>
              <a:t>L</a:t>
            </a:r>
            <a:r>
              <a:rPr lang="en-US" sz="1600" b="1" dirty="0"/>
              <a:t> = </a:t>
            </a:r>
            <a:r>
              <a:rPr lang="en-US" sz="1600" b="1" dirty="0" smtClean="0"/>
              <a:t>4.8</a:t>
            </a:r>
            <a:r>
              <a:rPr lang="en-US" sz="1600" b="1" dirty="0" smtClean="0">
                <a:latin typeface="Cambria Math"/>
                <a:ea typeface="Cambria Math"/>
              </a:rPr>
              <a:t>⋅</a:t>
            </a:r>
            <a:r>
              <a:rPr lang="en-US" sz="1600" b="1" dirty="0" smtClean="0"/>
              <a:t>10</a:t>
            </a:r>
            <a:r>
              <a:rPr lang="en-US" sz="1600" b="1" baseline="30000" dirty="0" smtClean="0"/>
              <a:t>5</a:t>
            </a:r>
            <a:r>
              <a:rPr lang="en-US" sz="1600" b="1" dirty="0"/>
              <a:t> </a:t>
            </a:r>
            <a:r>
              <a:rPr lang="en-US" sz="1600" b="1" dirty="0" smtClean="0"/>
              <a:t>... 1.3</a:t>
            </a:r>
            <a:r>
              <a:rPr lang="en-US" sz="1600" b="1" dirty="0" smtClean="0">
                <a:latin typeface="Cambria Math"/>
                <a:ea typeface="Cambria Math"/>
              </a:rPr>
              <a:t>⋅</a:t>
            </a:r>
            <a:r>
              <a:rPr lang="en-US" sz="1600" b="1" dirty="0" smtClean="0"/>
              <a:t>10</a:t>
            </a:r>
            <a:r>
              <a:rPr lang="en-US" sz="1600" b="1" baseline="30000" dirty="0" smtClean="0"/>
              <a:t>7</a:t>
            </a:r>
            <a:endParaRPr lang="en-US" sz="1600" b="1" dirty="0" smtClean="0"/>
          </a:p>
          <a:p>
            <a:r>
              <a:rPr lang="en-US" sz="1800" dirty="0" smtClean="0"/>
              <a:t>Driven by </a:t>
            </a:r>
            <a:r>
              <a:rPr lang="en-US" sz="1800" b="1" dirty="0" smtClean="0"/>
              <a:t>SSA, Klystron, (IOT)</a:t>
            </a:r>
          </a:p>
          <a:p>
            <a:pPr lvl="1"/>
            <a:r>
              <a:rPr lang="en-US" sz="1600" dirty="0" smtClean="0"/>
              <a:t>1 Amplifier per cavity</a:t>
            </a:r>
          </a:p>
          <a:p>
            <a:pPr marL="457200" lvl="1" indent="0">
              <a:buNone/>
            </a:pPr>
            <a:r>
              <a:rPr lang="en-US" sz="1600" dirty="0" smtClean="0">
                <a:sym typeface="Wingdings" panose="05000000000000000000" pitchFamily="2" charset="2"/>
              </a:rPr>
              <a:t>	 </a:t>
            </a:r>
            <a:r>
              <a:rPr lang="en-US" sz="1600" b="1" dirty="0" smtClean="0">
                <a:sym typeface="Wingdings" panose="05000000000000000000" pitchFamily="2" charset="2"/>
              </a:rPr>
              <a:t>single cavity regulation</a:t>
            </a:r>
            <a:endParaRPr lang="en-US" sz="1600" b="1" dirty="0"/>
          </a:p>
        </p:txBody>
      </p:sp>
      <p:sp>
        <p:nvSpPr>
          <p:cNvPr id="6" name="Textplatzhalter 5"/>
          <p:cNvSpPr>
            <a:spLocks noGrp="1"/>
          </p:cNvSpPr>
          <p:nvPr>
            <p:ph type="body" sz="quarter" idx="3"/>
          </p:nvPr>
        </p:nvSpPr>
        <p:spPr>
          <a:xfrm>
            <a:off x="4645025" y="512676"/>
            <a:ext cx="4041775" cy="639762"/>
          </a:xfrm>
        </p:spPr>
        <p:txBody>
          <a:bodyPr>
            <a:normAutofit/>
          </a:bodyPr>
          <a:lstStyle/>
          <a:p>
            <a:r>
              <a:rPr lang="en-US" sz="2000" u="sng" dirty="0" smtClean="0"/>
              <a:t>FLASH @ DESY</a:t>
            </a:r>
            <a:endParaRPr lang="en-US" sz="2000" u="sng" dirty="0"/>
          </a:p>
        </p:txBody>
      </p:sp>
      <p:sp>
        <p:nvSpPr>
          <p:cNvPr id="7" name="Inhaltsplatzhalter 6"/>
          <p:cNvSpPr>
            <a:spLocks noGrp="1"/>
          </p:cNvSpPr>
          <p:nvPr>
            <p:ph sz="quarter" idx="4"/>
          </p:nvPr>
        </p:nvSpPr>
        <p:spPr>
          <a:xfrm>
            <a:off x="4645025" y="1152437"/>
            <a:ext cx="4041775" cy="3212667"/>
          </a:xfrm>
        </p:spPr>
        <p:txBody>
          <a:bodyPr>
            <a:normAutofit/>
          </a:bodyPr>
          <a:lstStyle/>
          <a:p>
            <a:r>
              <a:rPr lang="en-US" sz="1800" dirty="0" smtClean="0"/>
              <a:t>NRF gun </a:t>
            </a:r>
          </a:p>
          <a:p>
            <a:pPr lvl="1"/>
            <a:r>
              <a:rPr lang="en-US" sz="1600" b="1" dirty="0"/>
              <a:t>Q</a:t>
            </a:r>
            <a:r>
              <a:rPr lang="en-US" sz="1600" b="1" baseline="-25000" dirty="0"/>
              <a:t>L</a:t>
            </a:r>
            <a:r>
              <a:rPr lang="en-US" sz="1600" b="1" dirty="0"/>
              <a:t> = </a:t>
            </a:r>
            <a:r>
              <a:rPr lang="en-US" sz="1600" b="1" dirty="0" smtClean="0"/>
              <a:t>1.2</a:t>
            </a:r>
            <a:r>
              <a:rPr lang="en-US" sz="1600" b="1" dirty="0" smtClean="0">
                <a:latin typeface="Cambria Math"/>
                <a:ea typeface="Cambria Math"/>
              </a:rPr>
              <a:t>⋅</a:t>
            </a:r>
            <a:r>
              <a:rPr lang="en-US" sz="1600" b="1" dirty="0" smtClean="0"/>
              <a:t>10</a:t>
            </a:r>
            <a:r>
              <a:rPr lang="en-US" sz="1600" b="1" baseline="30000" dirty="0" smtClean="0"/>
              <a:t>5</a:t>
            </a:r>
          </a:p>
          <a:p>
            <a:pPr lvl="1"/>
            <a:endParaRPr lang="en-US" sz="1800" dirty="0"/>
          </a:p>
          <a:p>
            <a:r>
              <a:rPr lang="en-US" sz="1800" dirty="0" smtClean="0"/>
              <a:t>SRF cavities</a:t>
            </a:r>
          </a:p>
          <a:p>
            <a:pPr lvl="1"/>
            <a:r>
              <a:rPr lang="en-US" sz="1600" b="1" dirty="0"/>
              <a:t>Q</a:t>
            </a:r>
            <a:r>
              <a:rPr lang="en-US" sz="1600" b="1" baseline="-25000" dirty="0"/>
              <a:t>L</a:t>
            </a:r>
            <a:r>
              <a:rPr lang="en-US" sz="1600" b="1" dirty="0"/>
              <a:t> = </a:t>
            </a:r>
            <a:r>
              <a:rPr lang="en-US" sz="1600" b="1" dirty="0" smtClean="0"/>
              <a:t>3.0</a:t>
            </a:r>
            <a:r>
              <a:rPr lang="en-US" sz="1600" b="1" dirty="0" smtClean="0">
                <a:latin typeface="Cambria Math"/>
                <a:ea typeface="Cambria Math"/>
              </a:rPr>
              <a:t>⋅</a:t>
            </a:r>
            <a:r>
              <a:rPr lang="en-US" sz="1600" b="1" dirty="0" smtClean="0"/>
              <a:t>10</a:t>
            </a:r>
            <a:r>
              <a:rPr lang="en-US" sz="1600" b="1" baseline="30000" dirty="0" smtClean="0"/>
              <a:t>6</a:t>
            </a:r>
            <a:endParaRPr lang="en-US" sz="1600" b="1" baseline="30000" dirty="0"/>
          </a:p>
          <a:p>
            <a:r>
              <a:rPr lang="en-US" sz="1800" dirty="0" smtClean="0"/>
              <a:t>Driven by </a:t>
            </a:r>
            <a:r>
              <a:rPr lang="en-US" sz="1800" b="1" dirty="0" smtClean="0"/>
              <a:t>Klystron</a:t>
            </a:r>
          </a:p>
          <a:p>
            <a:pPr lvl="1"/>
            <a:r>
              <a:rPr lang="en-US" sz="1600" dirty="0" smtClean="0"/>
              <a:t>1 </a:t>
            </a:r>
            <a:r>
              <a:rPr lang="en-US" sz="1600" dirty="0"/>
              <a:t>amplifier </a:t>
            </a:r>
            <a:r>
              <a:rPr lang="en-US" sz="1600" dirty="0" smtClean="0"/>
              <a:t>for RF gun</a:t>
            </a:r>
          </a:p>
          <a:p>
            <a:pPr marL="457200" lvl="1" indent="0">
              <a:buNone/>
            </a:pPr>
            <a:r>
              <a:rPr lang="en-US" sz="1600" dirty="0" smtClean="0">
                <a:sym typeface="Wingdings" panose="05000000000000000000" pitchFamily="2" charset="2"/>
              </a:rPr>
              <a:t>	 </a:t>
            </a:r>
            <a:r>
              <a:rPr lang="en-US" sz="1600" b="1" dirty="0">
                <a:sym typeface="Wingdings" panose="05000000000000000000" pitchFamily="2" charset="2"/>
              </a:rPr>
              <a:t>single cavity regulation</a:t>
            </a:r>
            <a:endParaRPr lang="en-US" sz="1600" b="1" dirty="0"/>
          </a:p>
          <a:p>
            <a:pPr lvl="1"/>
            <a:r>
              <a:rPr lang="en-US" sz="1600" dirty="0" smtClean="0"/>
              <a:t>1 amplifier per </a:t>
            </a:r>
            <a:r>
              <a:rPr lang="en-US" sz="1600" dirty="0" smtClean="0"/>
              <a:t>8/16 </a:t>
            </a:r>
            <a:r>
              <a:rPr lang="en-US" sz="1600" dirty="0" smtClean="0"/>
              <a:t>cavities</a:t>
            </a:r>
            <a:endParaRPr lang="en-US" sz="1600" dirty="0"/>
          </a:p>
          <a:p>
            <a:pPr marL="457200" lvl="1" indent="0">
              <a:buNone/>
            </a:pPr>
            <a:r>
              <a:rPr lang="en-US" sz="1600" dirty="0" smtClean="0">
                <a:sym typeface="Wingdings" panose="05000000000000000000" pitchFamily="2" charset="2"/>
              </a:rPr>
              <a:t>	 </a:t>
            </a:r>
            <a:r>
              <a:rPr lang="en-US" sz="1600" b="1" dirty="0" smtClean="0">
                <a:sym typeface="Wingdings" panose="05000000000000000000" pitchFamily="2" charset="2"/>
              </a:rPr>
              <a:t>multi-cavity regulation</a:t>
            </a:r>
            <a:endParaRPr lang="en-US" sz="1600" b="1" dirty="0"/>
          </a:p>
        </p:txBody>
      </p:sp>
      <p:sp>
        <p:nvSpPr>
          <p:cNvPr id="2" name="Titel 1"/>
          <p:cNvSpPr>
            <a:spLocks noGrp="1"/>
          </p:cNvSpPr>
          <p:nvPr>
            <p:ph type="title"/>
          </p:nvPr>
        </p:nvSpPr>
        <p:spPr/>
        <p:txBody>
          <a:bodyPr/>
          <a:lstStyle/>
          <a:p>
            <a:r>
              <a:rPr lang="en-US" altLang="ja-JP" sz="2800" dirty="0" smtClean="0"/>
              <a:t>Example ERL and FEL Parameters</a:t>
            </a:r>
            <a:endParaRPr lang="en-US" sz="2800" dirty="0"/>
          </a:p>
        </p:txBody>
      </p:sp>
      <p:sp>
        <p:nvSpPr>
          <p:cNvPr id="4" name="Textfeld 3"/>
          <p:cNvSpPr txBox="1"/>
          <p:nvPr/>
        </p:nvSpPr>
        <p:spPr>
          <a:xfrm>
            <a:off x="467544" y="4329100"/>
            <a:ext cx="3843168"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Operated in </a:t>
            </a:r>
            <a:r>
              <a:rPr lang="en-US" b="1" dirty="0" smtClean="0"/>
              <a:t>Continuous Wave (CW)</a:t>
            </a:r>
          </a:p>
          <a:p>
            <a:pPr marL="285750" indent="-285750">
              <a:buFont typeface="Arial" panose="020B0604020202020204" pitchFamily="34" charset="0"/>
              <a:buChar char="•"/>
            </a:pPr>
            <a:r>
              <a:rPr lang="en-US" b="1" dirty="0" smtClean="0"/>
              <a:t>High beam </a:t>
            </a:r>
            <a:r>
              <a:rPr lang="en-US" b="1" dirty="0"/>
              <a:t>loading </a:t>
            </a:r>
            <a:r>
              <a:rPr lang="en-US" b="1" dirty="0" smtClean="0"/>
              <a:t>(10’s of mA</a:t>
            </a:r>
            <a:r>
              <a:rPr lang="en-US" b="1" dirty="0"/>
              <a:t>) </a:t>
            </a:r>
          </a:p>
          <a:p>
            <a:pPr marL="742950" lvl="1" indent="-285750">
              <a:buFont typeface="Arial" panose="020B0604020202020204" pitchFamily="34" charset="0"/>
              <a:buChar char="•"/>
            </a:pPr>
            <a:r>
              <a:rPr lang="en-US" dirty="0" smtClean="0"/>
              <a:t>100mA @ </a:t>
            </a:r>
            <a:r>
              <a:rPr lang="en-US" dirty="0" err="1" smtClean="0"/>
              <a:t>bERLinPro</a:t>
            </a:r>
            <a:endParaRPr lang="en-US" dirty="0"/>
          </a:p>
        </p:txBody>
      </p:sp>
      <p:sp>
        <p:nvSpPr>
          <p:cNvPr id="8" name="Textfeld 7"/>
          <p:cNvSpPr txBox="1"/>
          <p:nvPr/>
        </p:nvSpPr>
        <p:spPr>
          <a:xfrm>
            <a:off x="4644008" y="4329100"/>
            <a:ext cx="3347007"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Operated in </a:t>
            </a:r>
            <a:r>
              <a:rPr lang="en-US" b="1" dirty="0" smtClean="0"/>
              <a:t>Short Pulse (SP)</a:t>
            </a:r>
          </a:p>
          <a:p>
            <a:pPr marL="285750" indent="-285750">
              <a:buFont typeface="Arial" panose="020B0604020202020204" pitchFamily="34" charset="0"/>
              <a:buChar char="•"/>
            </a:pPr>
            <a:r>
              <a:rPr lang="en-US" b="1" dirty="0" smtClean="0"/>
              <a:t>Moderate beam loading (mA) </a:t>
            </a:r>
            <a:endParaRPr lang="en-US" b="1" dirty="0"/>
          </a:p>
        </p:txBody>
      </p:sp>
      <p:sp>
        <p:nvSpPr>
          <p:cNvPr id="9" name="Inhaltsplatzhalter 2"/>
          <p:cNvSpPr txBox="1">
            <a:spLocks/>
          </p:cNvSpPr>
          <p:nvPr/>
        </p:nvSpPr>
        <p:spPr>
          <a:xfrm>
            <a:off x="1583668" y="5337212"/>
            <a:ext cx="5688632" cy="1080120"/>
          </a:xfrm>
          <a:prstGeom prst="rect">
            <a:avLst/>
          </a:prstGeom>
          <a:solidFill>
            <a:schemeClr val="accent1">
              <a:lumMod val="20000"/>
              <a:lumOff val="80000"/>
            </a:schemeClr>
          </a:solidFill>
          <a:ln w="28575">
            <a:solidFill>
              <a:srgbClr val="00589C"/>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b="1" dirty="0" smtClean="0"/>
              <a:t>Goal of </a:t>
            </a:r>
            <a:r>
              <a:rPr lang="en-US" sz="2000" b="1" dirty="0"/>
              <a:t>LLRF Controls and Feedback</a:t>
            </a:r>
            <a:r>
              <a:rPr lang="en-US" sz="2000" b="1" dirty="0" smtClean="0"/>
              <a:t>: </a:t>
            </a:r>
          </a:p>
          <a:p>
            <a:r>
              <a:rPr lang="en-US" sz="1800" dirty="0" smtClean="0"/>
              <a:t>Stabilize certain properties/values to high performance</a:t>
            </a:r>
          </a:p>
          <a:p>
            <a:r>
              <a:rPr lang="en-US" sz="1800" dirty="0" smtClean="0"/>
              <a:t>Being able to measure the quantities</a:t>
            </a:r>
          </a:p>
        </p:txBody>
      </p:sp>
      <p:sp>
        <p:nvSpPr>
          <p:cNvPr id="11" name="Foliennummernplatzhalter 10"/>
          <p:cNvSpPr>
            <a:spLocks noGrp="1"/>
          </p:cNvSpPr>
          <p:nvPr>
            <p:ph type="sldNum" sz="quarter" idx="11"/>
          </p:nvPr>
        </p:nvSpPr>
        <p:spPr/>
        <p:txBody>
          <a:bodyPr/>
          <a:lstStyle/>
          <a:p>
            <a:fld id="{BA9B540C-44DA-4F69-89C9-7C84606640D3}" type="slidenum">
              <a:rPr lang="en-US" smtClean="0"/>
              <a:pPr/>
              <a:t>8</a:t>
            </a:fld>
            <a:endParaRPr lang="en-US" dirty="0"/>
          </a:p>
        </p:txBody>
      </p:sp>
      <p:sp>
        <p:nvSpPr>
          <p:cNvPr id="15" name="Fußzeilenplatzhalter 14"/>
          <p:cNvSpPr>
            <a:spLocks noGrp="1"/>
          </p:cNvSpPr>
          <p:nvPr>
            <p:ph type="ftr" sz="quarter" idx="10"/>
          </p:nvPr>
        </p:nvSpPr>
        <p:spPr/>
        <p:txBody>
          <a:bodyPr/>
          <a:lstStyle/>
          <a:p>
            <a:r>
              <a:rPr lang="en-US" dirty="0" smtClean="0"/>
              <a:t>S. Pfeiffer, Tutorial 3: Low Level RF Control Systems, HZB Berlin, 14.07.2016</a:t>
            </a:r>
            <a:endParaRPr lang="en-US" dirty="0"/>
          </a:p>
        </p:txBody>
      </p:sp>
    </p:spTree>
    <p:extLst>
      <p:ext uri="{BB962C8B-B14F-4D97-AF65-F5344CB8AC3E}">
        <p14:creationId xmlns:p14="http://schemas.microsoft.com/office/powerpoint/2010/main" val="11801998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306"/>
  <p:tag name="ORIGINALWIDTH" val="1274,25"/>
  <p:tag name="OUTPUTDPI" val="1200"/>
  <p:tag name="LATEXADDIN" val="\documentclass{article}&#10;\usepackage{amsmath}&#10;\pagestyle{empty}&#10;\begin{document}&#10;&#10;\begin{align*}&#10;\Delta A/A &amp;= 0.1\% \ldots 0.01\%\\&#10;\Delta \phi &amp;= 0.1^o \ldots 0.01^o&#10;\end{align*}&#10;&#10;\end{document}"/>
  <p:tag name="IGUANATEXSIZE" val="20"/>
  <p:tag name="IGUANATEXCURSOR" val="134"/>
  <p:tag name="TRANSPARENCY" val="Wahr"/>
  <p:tag name="FILENAME" val=""/>
  <p:tag name="INPUTTYPE" val="0"/>
  <p:tag name="LATEXENGINEID" val="0"/>
  <p:tag name="TEMPFOLDER" val="D:\temp\"/>
</p:tagLst>
</file>

<file path=ppt/tags/tag10.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100.xml><?xml version="1.0" encoding="utf-8"?>
<p:tagLst xmlns:a="http://schemas.openxmlformats.org/drawingml/2006/main" xmlns:r="http://schemas.openxmlformats.org/officeDocument/2006/relationships" xmlns:p="http://schemas.openxmlformats.org/presentationml/2006/main">
  <p:tag name="ORIGINALHEIGHT" val="124,5"/>
  <p:tag name="ORIGINALWIDTH" val="1323,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y(t) = K \cdot \sin(2 \pi f_i t + \phi)&#10;\end{flalign*}&#10;&#10;\end{document}"/>
  <p:tag name="IGUANATEXSIZE" val="16"/>
  <p:tag name="IGUANATEXCURSOR" val="313"/>
  <p:tag name="TRANSPARENCY" val="Wahr"/>
  <p:tag name="FILENAME" val=""/>
  <p:tag name="INPUTTYPE" val="0"/>
  <p:tag name="LATEXENGINEID" val="0"/>
  <p:tag name="TEMPFOLDER" val="c:\temp\"/>
</p:tagLst>
</file>

<file path=ppt/tags/tag101.xml><?xml version="1.0" encoding="utf-8"?>
<p:tagLst xmlns:a="http://schemas.openxmlformats.org/drawingml/2006/main" xmlns:r="http://schemas.openxmlformats.org/officeDocument/2006/relationships" xmlns:p="http://schemas.openxmlformats.org/presentationml/2006/main">
  <p:tag name="ORIGINALHEIGHT" val="840"/>
  <p:tag name="ORIGINALWIDTH" val="1393,5"/>
  <p:tag name="OUTPUTDPI" val="1200"/>
  <p:tag name="LATEXADDIN" val="\documentclass{article}&#10;\newcommand{\bbma} {\begin{bmatrix}}&#10;\newcommand{\ebma} {\end{bmatrix}}&#10;\newcommand{\bpma} {\begin{pmatrix}}&#10;\newcommand{\epma} {\end{pmatrix}}&#10;\newcommand{\vs}[1]{\vspace{#1mm}}&#10;\usepackage[fleqn]{amsmath}&#10;\pagestyle{empty}&#10;\begin{document}&#10;Example:&#10;\vspace{-0.2cm}&#10;\begin{flalign*}&#10;\omega_c &amp;= a_0 = 2\pi \cdot 214~\text{Hz, }\\&#10;K_P &amp;= \frac{b_0}{a_0} = 1 \text{ and }\\&#10;T_d &amp;= 10\mu s&#10;\end{flalign*}&#10;&#10;\end{document}"/>
  <p:tag name="IGUANATEXSIZE" val="16"/>
  <p:tag name="IGUANATEXCURSOR" val="274"/>
  <p:tag name="TRANSPARENCY" val="Wahr"/>
  <p:tag name="FILENAME" val=""/>
  <p:tag name="INPUTTYPE" val="0"/>
  <p:tag name="LATEXENGINEID" val="0"/>
  <p:tag name="TEMPFOLDER" val="c:\temp\"/>
</p:tagLst>
</file>

<file path=ppt/tags/tag102.xml><?xml version="1.0" encoding="utf-8"?>
<p:tagLst xmlns:a="http://schemas.openxmlformats.org/drawingml/2006/main" xmlns:r="http://schemas.openxmlformats.org/officeDocument/2006/relationships" xmlns:p="http://schemas.openxmlformats.org/presentationml/2006/main">
  <p:tag name="ORIGINALHEIGHT" val="510"/>
  <p:tag name="ORIGINALWIDTH" val="2331,75"/>
  <p:tag name="OUTPUTDPI" val="1200"/>
  <p:tag name="LATEXADDIN" val="\documentclass{article}&#10;\newcommand{\bbma} {\begin{bmatrix}}&#10;\newcommand{\ebma} {\end{bmatrix}}&#10;\newcommand{\bpma} {\begin{pmatrix}}&#10;\newcommand{\epma} {\end{pmatrix}}&#10;\newcommand{\vs}[1]{\vspace{#1mm}}&#10;\usepackage[fleqn]{amsmath}&#10;\pagestyle{empty}&#10;\begin{document}&#10;\subsection*{Bode magnitude and phase plot}&#10;\vspace{-0.0cm}&#10;\begin{tabular}{l l}&#10;\text{ - Magnitude: } &amp; $20 \log_{10}(|G(s = j\omega)|)$\\&#10;\text{ - Phase: } &amp; $\arg(G(s = j\omega))$ &#10;\end{tabular}&#10;&#10;\end{document}"/>
  <p:tag name="IGUANATEXSIZE" val="16"/>
  <p:tag name="IGUANATEXCURSOR" val="322"/>
  <p:tag name="TRANSPARENCY" val="Wahr"/>
  <p:tag name="FILENAME" val=""/>
  <p:tag name="INPUTTYPE" val="0"/>
  <p:tag name="LATEXENGINEID" val="0"/>
  <p:tag name="TEMPFOLDER" val="c:\temp\"/>
</p:tagLst>
</file>

<file path=ppt/tags/tag103.xml><?xml version="1.0" encoding="utf-8"?>
<p:tagLst xmlns:a="http://schemas.openxmlformats.org/drawingml/2006/main" xmlns:r="http://schemas.openxmlformats.org/officeDocument/2006/relationships" xmlns:p="http://schemas.openxmlformats.org/presentationml/2006/main">
  <p:tag name="ORIGINALHEIGHT" val="124,5"/>
  <p:tag name="ORIGINALWIDTH" val="291"/>
  <p:tag name="OUTPUTDPI" val="1200"/>
  <p:tag name="LATEXADDIN" val="\documentclass{article}&#10;\usepackage{amsmath}&#10;\pagestyle{empty}&#10;\begin{document}&#10;&#10;\begin{align*}&#10;G_1(s)&#10;\end{align*}&#10;&#10;\end{document}"/>
  <p:tag name="IGUANATEXSIZE" val="16"/>
  <p:tag name="IGUANATEXCURSOR" val="101"/>
  <p:tag name="TRANSPARENCY" val="Wahr"/>
  <p:tag name="FILENAME" val=""/>
  <p:tag name="INPUTTYPE" val="0"/>
  <p:tag name="LATEXENGINEID" val="0"/>
  <p:tag name="TEMPFOLDER" val="c:\temp\"/>
</p:tagLst>
</file>

<file path=ppt/tags/tag104.xml><?xml version="1.0" encoding="utf-8"?>
<p:tagLst xmlns:a="http://schemas.openxmlformats.org/drawingml/2006/main" xmlns:r="http://schemas.openxmlformats.org/officeDocument/2006/relationships" xmlns:p="http://schemas.openxmlformats.org/presentationml/2006/main">
  <p:tag name="ORIGINALHEIGHT" val="124,5"/>
  <p:tag name="ORIGINALWIDTH" val="291"/>
  <p:tag name="OUTPUTDPI" val="1200"/>
  <p:tag name="LATEXADDIN" val="\documentclass{article}&#10;\usepackage{amsmath}&#10;\pagestyle{empty}&#10;\begin{document}&#10;&#10;\begin{align*}&#10;G_2(s)&#10;\end{align*}&#10;&#10;\end{document}"/>
  <p:tag name="IGUANATEXSIZE" val="16"/>
  <p:tag name="IGUANATEXCURSOR" val="99"/>
  <p:tag name="TRANSPARENCY" val="Wahr"/>
  <p:tag name="FILENAME" val=""/>
  <p:tag name="INPUTTYPE" val="0"/>
  <p:tag name="LATEXENGINEID" val="0"/>
  <p:tag name="TEMPFOLDER" val="c:\temp\"/>
</p:tagLst>
</file>

<file path=ppt/tags/tag105.xml><?xml version="1.0" encoding="utf-8"?>
<p:tagLst xmlns:a="http://schemas.openxmlformats.org/drawingml/2006/main" xmlns:r="http://schemas.openxmlformats.org/officeDocument/2006/relationships" xmlns:p="http://schemas.openxmlformats.org/presentationml/2006/main">
  <p:tag name="ORIGINALHEIGHT" val="73,5"/>
  <p:tag name="ORIGINALWIDTH" val="109,5"/>
  <p:tag name="OUTPUTDPI" val="1200"/>
  <p:tag name="LATEXADDIN" val="\documentclass{article}&#10;\usepackage{amsmath}&#10;\pagestyle{empty}&#10;\begin{document}&#10;&#10;\begin{align*}&#10;u_1&#10;\end{align*}&#10;&#10;\end{document}"/>
  <p:tag name="IGUANATEXSIZE" val="16"/>
  <p:tag name="IGUANATEXCURSOR" val="99"/>
  <p:tag name="TRANSPARENCY" val="Wahr"/>
  <p:tag name="FILENAME" val=""/>
  <p:tag name="INPUTTYPE" val="0"/>
  <p:tag name="LATEXENGINEID" val="0"/>
  <p:tag name="TEMPFOLDER" val="c:\temp\"/>
</p:tagLst>
</file>

<file path=ppt/tags/tag106.xml><?xml version="1.0" encoding="utf-8"?>
<p:tagLst xmlns:a="http://schemas.openxmlformats.org/drawingml/2006/main" xmlns:r="http://schemas.openxmlformats.org/officeDocument/2006/relationships" xmlns:p="http://schemas.openxmlformats.org/presentationml/2006/main">
  <p:tag name="ORIGINALHEIGHT" val="80,25"/>
  <p:tag name="ORIGINALWIDTH" val="395,25"/>
  <p:tag name="OUTPUTDPI" val="1200"/>
  <p:tag name="LATEXADDIN" val="\documentclass{article}&#10;\usepackage{amsmath}&#10;\pagestyle{empty}&#10;\begin{document}&#10;&#10;\begin{align*}&#10;y_1 = u_2&#10;\end{align*}&#10;&#10;\end{document}"/>
  <p:tag name="IGUANATEXSIZE" val="16"/>
  <p:tag name="IGUANATEXCURSOR" val="105"/>
  <p:tag name="TRANSPARENCY" val="Wahr"/>
  <p:tag name="FILENAME" val=""/>
  <p:tag name="INPUTTYPE" val="0"/>
  <p:tag name="LATEXENGINEID" val="0"/>
  <p:tag name="TEMPFOLDER" val="c:\temp\"/>
</p:tagLst>
</file>

<file path=ppt/tags/tag107.xml><?xml version="1.0" encoding="utf-8"?>
<p:tagLst xmlns:a="http://schemas.openxmlformats.org/drawingml/2006/main" xmlns:r="http://schemas.openxmlformats.org/officeDocument/2006/relationships" xmlns:p="http://schemas.openxmlformats.org/presentationml/2006/main">
  <p:tag name="ORIGINALHEIGHT" val="80,25"/>
  <p:tag name="ORIGINALWIDTH" val="102"/>
  <p:tag name="OUTPUTDPI" val="1200"/>
  <p:tag name="LATEXADDIN" val="\documentclass{article}&#10;\usepackage{amsmath}&#10;\pagestyle{empty}&#10;\begin{document}&#10;&#10;\begin{align*}&#10;y_2&#10;\end{align*}&#10;&#10;\end{document}"/>
  <p:tag name="IGUANATEXSIZE" val="16"/>
  <p:tag name="IGUANATEXCURSOR" val="99"/>
  <p:tag name="TRANSPARENCY" val="Wahr"/>
  <p:tag name="FILENAME" val=""/>
  <p:tag name="INPUTTYPE" val="0"/>
  <p:tag name="LATEXENGINEID" val="0"/>
  <p:tag name="TEMPFOLDER" val="c:\temp\"/>
</p:tagLst>
</file>

<file path=ppt/tags/tag108.xml><?xml version="1.0" encoding="utf-8"?>
<p:tagLst xmlns:a="http://schemas.openxmlformats.org/drawingml/2006/main" xmlns:r="http://schemas.openxmlformats.org/officeDocument/2006/relationships" xmlns:p="http://schemas.openxmlformats.org/presentationml/2006/main">
  <p:tag name="ORIGINALHEIGHT" val="124,5"/>
  <p:tag name="ORIGINALWIDTH" val="600"/>
  <p:tag name="OUTPUTDPI" val="1200"/>
  <p:tag name="LATEXADDIN" val="\documentclass{article}&#10;\usepackage{amsmath}&#10;\pagestyle{empty}&#10;\begin{document}&#10;&#10;\begin{align*}&#10;G_1(s)G_2(s)&#10;\end{align*}&#10;&#10;\end{document}"/>
  <p:tag name="IGUANATEXSIZE" val="16"/>
  <p:tag name="IGUANATEXCURSOR" val="107"/>
  <p:tag name="TRANSPARENCY" val="Wahr"/>
  <p:tag name="FILENAME" val=""/>
  <p:tag name="INPUTTYPE" val="0"/>
  <p:tag name="LATEXENGINEID" val="0"/>
  <p:tag name="TEMPFOLDER" val="c:\temp\"/>
</p:tagLst>
</file>

<file path=ppt/tags/tag109.xml><?xml version="1.0" encoding="utf-8"?>
<p:tagLst xmlns:a="http://schemas.openxmlformats.org/drawingml/2006/main" xmlns:r="http://schemas.openxmlformats.org/officeDocument/2006/relationships" xmlns:p="http://schemas.openxmlformats.org/presentationml/2006/main">
  <p:tag name="ORIGINALHEIGHT" val="73,5"/>
  <p:tag name="ORIGINALWIDTH" val="109,5"/>
  <p:tag name="OUTPUTDPI" val="1200"/>
  <p:tag name="LATEXADDIN" val="\documentclass{article}&#10;\usepackage{amsmath}&#10;\pagestyle{empty}&#10;\begin{document}&#10;&#10;\begin{align*}&#10;u_1&#10;\end{align*}&#10;&#10;\end{document}"/>
  <p:tag name="IGUANATEXSIZE" val="16"/>
  <p:tag name="IGUANATEXCURSOR" val="99"/>
  <p:tag name="TRANSPARENCY" val="Wahr"/>
  <p:tag name="FILENAME" val=""/>
  <p:tag name="INPUTTYPE" val="0"/>
  <p:tag name="LATEXENGINEID" val="0"/>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110.xml><?xml version="1.0" encoding="utf-8"?>
<p:tagLst xmlns:a="http://schemas.openxmlformats.org/drawingml/2006/main" xmlns:r="http://schemas.openxmlformats.org/officeDocument/2006/relationships" xmlns:p="http://schemas.openxmlformats.org/presentationml/2006/main">
  <p:tag name="ORIGINALHEIGHT" val="80,25"/>
  <p:tag name="ORIGINALWIDTH" val="102"/>
  <p:tag name="OUTPUTDPI" val="1200"/>
  <p:tag name="LATEXADDIN" val="\documentclass{article}&#10;\usepackage{amsmath}&#10;\pagestyle{empty}&#10;\begin{document}&#10;&#10;\begin{align*}&#10;y_2&#10;\end{align*}&#10;&#10;\end{document}"/>
  <p:tag name="IGUANATEXSIZE" val="16"/>
  <p:tag name="IGUANATEXCURSOR" val="99"/>
  <p:tag name="TRANSPARENCY" val="Wahr"/>
  <p:tag name="FILENAME" val=""/>
  <p:tag name="INPUTTYPE" val="0"/>
  <p:tag name="LATEXENGINEID" val="0"/>
  <p:tag name="TEMPFOLDER" val="c:\temp\"/>
</p:tagLst>
</file>

<file path=ppt/tags/tag111.xml><?xml version="1.0" encoding="utf-8"?>
<p:tagLst xmlns:a="http://schemas.openxmlformats.org/drawingml/2006/main" xmlns:r="http://schemas.openxmlformats.org/officeDocument/2006/relationships" xmlns:p="http://schemas.openxmlformats.org/presentationml/2006/main">
  <p:tag name="ORIGINALHEIGHT" val="124,5"/>
  <p:tag name="ORIGINALWIDTH" val="1527"/>
  <p:tag name="OUTPUTDPI" val="1200"/>
  <p:tag name="LATEXADDIN" val="\documentclass{article}&#10;\usepackage{amsmath}&#10;\pagestyle{empty}&#10;\begin{document}&#10;&#10;\begin{align*}&#10;Y_2(s) = G_1(s)\cdot G_2(s) \cdot U_1(s)&#10;\end{align*}&#10;&#10;\end{document}"/>
  <p:tag name="IGUANATEXSIZE" val="16"/>
  <p:tag name="IGUANATEXCURSOR" val="117"/>
  <p:tag name="TRANSPARENCY" val="Wahr"/>
  <p:tag name="FILENAME" val=""/>
  <p:tag name="INPUTTYPE" val="0"/>
  <p:tag name="LATEXENGINEID" val="0"/>
  <p:tag name="TEMPFOLDER" val="c:\temp\"/>
</p:tagLst>
</file>

<file path=ppt/tags/tag112.xml><?xml version="1.0" encoding="utf-8"?>
<p:tagLst xmlns:a="http://schemas.openxmlformats.org/drawingml/2006/main" xmlns:r="http://schemas.openxmlformats.org/officeDocument/2006/relationships" xmlns:p="http://schemas.openxmlformats.org/presentationml/2006/main">
  <p:tag name="ORIGINALHEIGHT" val="124,5"/>
  <p:tag name="ORIGINALWIDTH" val="291"/>
  <p:tag name="OUTPUTDPI" val="1200"/>
  <p:tag name="LATEXADDIN" val="\documentclass{article}&#10;\usepackage{amsmath}&#10;\pagestyle{empty}&#10;\begin{document}&#10;&#10;\begin{align*}&#10;G_1(s)&#10;\end{align*}&#10;&#10;\end{document}"/>
  <p:tag name="IGUANATEXSIZE" val="16"/>
  <p:tag name="IGUANATEXCURSOR" val="101"/>
  <p:tag name="TRANSPARENCY" val="Wahr"/>
  <p:tag name="FILENAME" val=""/>
  <p:tag name="INPUTTYPE" val="0"/>
  <p:tag name="LATEXENGINEID" val="0"/>
  <p:tag name="TEMPFOLDER" val="c:\temp\"/>
</p:tagLst>
</file>

<file path=ppt/tags/tag113.xml><?xml version="1.0" encoding="utf-8"?>
<p:tagLst xmlns:a="http://schemas.openxmlformats.org/drawingml/2006/main" xmlns:r="http://schemas.openxmlformats.org/officeDocument/2006/relationships" xmlns:p="http://schemas.openxmlformats.org/presentationml/2006/main">
  <p:tag name="ORIGINALHEIGHT" val="124,5"/>
  <p:tag name="ORIGINALWIDTH" val="291"/>
  <p:tag name="OUTPUTDPI" val="1200"/>
  <p:tag name="LATEXADDIN" val="\documentclass{article}&#10;\usepackage{amsmath}&#10;\pagestyle{empty}&#10;\begin{document}&#10;&#10;\begin{align*}&#10;G_2(s)&#10;\end{align*}&#10;&#10;\end{document}"/>
  <p:tag name="IGUANATEXSIZE" val="16"/>
  <p:tag name="IGUANATEXCURSOR" val="99"/>
  <p:tag name="TRANSPARENCY" val="Wahr"/>
  <p:tag name="FILENAME" val=""/>
  <p:tag name="INPUTTYPE" val="0"/>
  <p:tag name="LATEXENGINEID" val="0"/>
  <p:tag name="TEMPFOLDER" val="c:\temp\"/>
</p:tagLst>
</file>

<file path=ppt/tags/tag114.xml><?xml version="1.0" encoding="utf-8"?>
<p:tagLst xmlns:a="http://schemas.openxmlformats.org/drawingml/2006/main" xmlns:r="http://schemas.openxmlformats.org/officeDocument/2006/relationships" xmlns:p="http://schemas.openxmlformats.org/presentationml/2006/main">
  <p:tag name="ORIGINALHEIGHT" val="73,5"/>
  <p:tag name="ORIGINALWIDTH" val="109,5"/>
  <p:tag name="OUTPUTDPI" val="1200"/>
  <p:tag name="LATEXADDIN" val="\documentclass{article}&#10;\usepackage{amsmath}&#10;\pagestyle{empty}&#10;\begin{document}&#10;&#10;\begin{align*}&#10;u_1&#10;\end{align*}&#10;&#10;\end{document}"/>
  <p:tag name="IGUANATEXSIZE" val="16"/>
  <p:tag name="IGUANATEXCURSOR" val="99"/>
  <p:tag name="TRANSPARENCY" val="Wahr"/>
  <p:tag name="FILENAME" val=""/>
  <p:tag name="INPUTTYPE" val="0"/>
  <p:tag name="LATEXENGINEID" val="0"/>
  <p:tag name="TEMPFOLDER" val="c:\temp\"/>
</p:tagLst>
</file>

<file path=ppt/tags/tag115.xml><?xml version="1.0" encoding="utf-8"?>
<p:tagLst xmlns:a="http://schemas.openxmlformats.org/drawingml/2006/main" xmlns:r="http://schemas.openxmlformats.org/officeDocument/2006/relationships" xmlns:p="http://schemas.openxmlformats.org/presentationml/2006/main">
  <p:tag name="ORIGINALHEIGHT" val="80,25"/>
  <p:tag name="ORIGINALWIDTH" val="99"/>
  <p:tag name="OUTPUTDPI" val="1200"/>
  <p:tag name="LATEXADDIN" val="\documentclass{article}&#10;\usepackage{amsmath}&#10;\pagestyle{empty}&#10;\begin{document}&#10;&#10;\begin{align*}&#10;y_1&#10;\end{align*}&#10;&#10;\end{document}"/>
  <p:tag name="IGUANATEXSIZE" val="16"/>
  <p:tag name="IGUANATEXCURSOR" val="99"/>
  <p:tag name="TRANSPARENCY" val="Wahr"/>
  <p:tag name="FILENAME" val=""/>
  <p:tag name="INPUTTYPE" val="0"/>
  <p:tag name="LATEXENGINEID" val="0"/>
  <p:tag name="TEMPFOLDER" val="c:\temp\"/>
</p:tagLst>
</file>

<file path=ppt/tags/tag116.xml><?xml version="1.0" encoding="utf-8"?>
<p:tagLst xmlns:a="http://schemas.openxmlformats.org/drawingml/2006/main" xmlns:r="http://schemas.openxmlformats.org/officeDocument/2006/relationships" xmlns:p="http://schemas.openxmlformats.org/presentationml/2006/main">
  <p:tag name="ORIGINALHEIGHT" val="124,5"/>
  <p:tag name="ORIGINALWIDTH" val="752,25"/>
  <p:tag name="OUTPUTDPI" val="1200"/>
  <p:tag name="LATEXADDIN" val="\documentclass{article}&#10;\usepackage{amsmath}&#10;\pagestyle{empty}&#10;\begin{document}&#10;&#10;\begin{align*}&#10;G_1(s)+G_2(s)&#10;\end{align*}&#10;&#10;\end{document}"/>
  <p:tag name="IGUANATEXSIZE" val="16"/>
  <p:tag name="IGUANATEXCURSOR" val="103"/>
  <p:tag name="TRANSPARENCY" val="Wahr"/>
  <p:tag name="FILENAME" val=""/>
  <p:tag name="INPUTTYPE" val="0"/>
  <p:tag name="LATEXENGINEID" val="0"/>
  <p:tag name="TEMPFOLDER" val="c:\temp\"/>
</p:tagLst>
</file>

<file path=ppt/tags/tag117.xml><?xml version="1.0" encoding="utf-8"?>
<p:tagLst xmlns:a="http://schemas.openxmlformats.org/drawingml/2006/main" xmlns:r="http://schemas.openxmlformats.org/officeDocument/2006/relationships" xmlns:p="http://schemas.openxmlformats.org/presentationml/2006/main">
  <p:tag name="ORIGINALHEIGHT" val="73,5"/>
  <p:tag name="ORIGINALWIDTH" val="109,5"/>
  <p:tag name="OUTPUTDPI" val="1200"/>
  <p:tag name="LATEXADDIN" val="\documentclass{article}&#10;\usepackage{amsmath}&#10;\pagestyle{empty}&#10;\begin{document}&#10;&#10;\begin{align*}&#10;u_1&#10;\end{align*}&#10;&#10;\end{document}"/>
  <p:tag name="IGUANATEXSIZE" val="16"/>
  <p:tag name="IGUANATEXCURSOR" val="99"/>
  <p:tag name="TRANSPARENCY" val="Wahr"/>
  <p:tag name="FILENAME" val=""/>
  <p:tag name="INPUTTYPE" val="0"/>
  <p:tag name="LATEXENGINEID" val="0"/>
  <p:tag name="TEMPFOLDER" val="c:\temp\"/>
</p:tagLst>
</file>

<file path=ppt/tags/tag118.xml><?xml version="1.0" encoding="utf-8"?>
<p:tagLst xmlns:a="http://schemas.openxmlformats.org/drawingml/2006/main" xmlns:r="http://schemas.openxmlformats.org/officeDocument/2006/relationships" xmlns:p="http://schemas.openxmlformats.org/presentationml/2006/main">
  <p:tag name="ORIGINALHEIGHT" val="80,25"/>
  <p:tag name="ORIGINALWIDTH" val="99"/>
  <p:tag name="OUTPUTDPI" val="1200"/>
  <p:tag name="LATEXADDIN" val="\documentclass{article}&#10;\usepackage{amsmath}&#10;\pagestyle{empty}&#10;\begin{document}&#10;&#10;\begin{align*}&#10;y_1&#10;\end{align*}&#10;&#10;\end{document}"/>
  <p:tag name="IGUANATEXSIZE" val="16"/>
  <p:tag name="IGUANATEXCURSOR" val="99"/>
  <p:tag name="TRANSPARENCY" val="Wahr"/>
  <p:tag name="FILENAME" val=""/>
  <p:tag name="INPUTTYPE" val="0"/>
  <p:tag name="LATEXENGINEID" val="0"/>
  <p:tag name="TEMPFOLDER" val="c:\temp\"/>
</p:tagLst>
</file>

<file path=ppt/tags/tag119.xml><?xml version="1.0" encoding="utf-8"?>
<p:tagLst xmlns:a="http://schemas.openxmlformats.org/drawingml/2006/main" xmlns:r="http://schemas.openxmlformats.org/officeDocument/2006/relationships" xmlns:p="http://schemas.openxmlformats.org/presentationml/2006/main">
  <p:tag name="ORIGINALHEIGHT" val="124,5"/>
  <p:tag name="ORIGINALWIDTH" val="1686"/>
  <p:tag name="OUTPUTDPI" val="1200"/>
  <p:tag name="LATEXADDIN" val="\documentclass{article}&#10;\usepackage{amsmath}&#10;\pagestyle{empty}&#10;\begin{document}&#10;&#10;\begin{align*}&#10;Y_1(s) = (G_1(s)+ G_2(s)) \cdot U_1(s)&#10;\end{align*}&#10;&#10;\end{document}"/>
  <p:tag name="IGUANATEXSIZE" val="16"/>
  <p:tag name="IGUANATEXCURSOR" val="99"/>
  <p:tag name="TRANSPARENCY" val="Wahr"/>
  <p:tag name="FILENAME" val=""/>
  <p:tag name="INPUTTYPE" val="0"/>
  <p:tag name="LATEXENGINEID" val="0"/>
  <p:tag name="TEMPFOLDER" val="c:\temp\"/>
</p:tagLst>
</file>

<file path=ppt/tags/tag12.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120.xml><?xml version="1.0" encoding="utf-8"?>
<p:tagLst xmlns:a="http://schemas.openxmlformats.org/drawingml/2006/main" xmlns:r="http://schemas.openxmlformats.org/officeDocument/2006/relationships" xmlns:p="http://schemas.openxmlformats.org/presentationml/2006/main">
  <p:tag name="ORIGINALHEIGHT" val="124,5"/>
  <p:tag name="ORIGINALWIDTH" val="291"/>
  <p:tag name="OUTPUTDPI" val="1200"/>
  <p:tag name="LATEXADDIN" val="\documentclass{article}&#10;\usepackage{amsmath}&#10;\pagestyle{empty}&#10;\begin{document}&#10;&#10;\begin{align*}&#10;G_1(s)&#10;\end{align*}&#10;&#10;\end{document}"/>
  <p:tag name="IGUANATEXSIZE" val="16"/>
  <p:tag name="IGUANATEXCURSOR" val="101"/>
  <p:tag name="TRANSPARENCY" val="Wahr"/>
  <p:tag name="FILENAME" val=""/>
  <p:tag name="INPUTTYPE" val="0"/>
  <p:tag name="LATEXENGINEID" val="0"/>
  <p:tag name="TEMPFOLDER" val="c:\temp\"/>
</p:tagLst>
</file>

<file path=ppt/tags/tag121.xml><?xml version="1.0" encoding="utf-8"?>
<p:tagLst xmlns:a="http://schemas.openxmlformats.org/drawingml/2006/main" xmlns:r="http://schemas.openxmlformats.org/officeDocument/2006/relationships" xmlns:p="http://schemas.openxmlformats.org/presentationml/2006/main">
  <p:tag name="ORIGINALHEIGHT" val="124,5"/>
  <p:tag name="ORIGINALWIDTH" val="291"/>
  <p:tag name="OUTPUTDPI" val="1200"/>
  <p:tag name="LATEXADDIN" val="\documentclass{article}&#10;\usepackage{amsmath}&#10;\pagestyle{empty}&#10;\begin{document}&#10;&#10;\begin{align*}&#10;G_2(s)&#10;\end{align*}&#10;&#10;\end{document}"/>
  <p:tag name="IGUANATEXSIZE" val="16"/>
  <p:tag name="IGUANATEXCURSOR" val="99"/>
  <p:tag name="TRANSPARENCY" val="Wahr"/>
  <p:tag name="FILENAME" val=""/>
  <p:tag name="INPUTTYPE" val="0"/>
  <p:tag name="LATEXENGINEID" val="0"/>
  <p:tag name="TEMPFOLDER" val="c:\temp\"/>
</p:tagLst>
</file>

<file path=ppt/tags/tag122.xml><?xml version="1.0" encoding="utf-8"?>
<p:tagLst xmlns:a="http://schemas.openxmlformats.org/drawingml/2006/main" xmlns:r="http://schemas.openxmlformats.org/officeDocument/2006/relationships" xmlns:p="http://schemas.openxmlformats.org/presentationml/2006/main">
  <p:tag name="ORIGINALHEIGHT" val="73,5"/>
  <p:tag name="ORIGINALWIDTH" val="109,5"/>
  <p:tag name="OUTPUTDPI" val="1200"/>
  <p:tag name="LATEXADDIN" val="\documentclass{article}&#10;\usepackage{amsmath}&#10;\pagestyle{empty}&#10;\begin{document}&#10;&#10;\begin{align*}&#10;u_1&#10;\end{align*}&#10;&#10;\end{document}"/>
  <p:tag name="IGUANATEXSIZE" val="16"/>
  <p:tag name="IGUANATEXCURSOR" val="99"/>
  <p:tag name="TRANSPARENCY" val="Wahr"/>
  <p:tag name="FILENAME" val=""/>
  <p:tag name="INPUTTYPE" val="0"/>
  <p:tag name="LATEXENGINEID" val="0"/>
  <p:tag name="TEMPFOLDER" val="c:\temp\"/>
</p:tagLst>
</file>

<file path=ppt/tags/tag123.xml><?xml version="1.0" encoding="utf-8"?>
<p:tagLst xmlns:a="http://schemas.openxmlformats.org/drawingml/2006/main" xmlns:r="http://schemas.openxmlformats.org/officeDocument/2006/relationships" xmlns:p="http://schemas.openxmlformats.org/presentationml/2006/main">
  <p:tag name="ORIGINALHEIGHT" val="80,25"/>
  <p:tag name="ORIGINALWIDTH" val="99"/>
  <p:tag name="OUTPUTDPI" val="1200"/>
  <p:tag name="LATEXADDIN" val="\documentclass{article}&#10;\usepackage{amsmath}&#10;\pagestyle{empty}&#10;\begin{document}&#10;&#10;\begin{align*}&#10;y_1&#10;\end{align*}&#10;&#10;\end{document}"/>
  <p:tag name="IGUANATEXSIZE" val="16"/>
  <p:tag name="IGUANATEXCURSOR" val="99"/>
  <p:tag name="TRANSPARENCY" val="Wahr"/>
  <p:tag name="FILENAME" val=""/>
  <p:tag name="INPUTTYPE" val="0"/>
  <p:tag name="LATEXENGINEID" val="0"/>
  <p:tag name="TEMPFOLDER" val="c:\temp\"/>
</p:tagLst>
</file>

<file path=ppt/tags/tag124.xml><?xml version="1.0" encoding="utf-8"?>
<p:tagLst xmlns:a="http://schemas.openxmlformats.org/drawingml/2006/main" xmlns:r="http://schemas.openxmlformats.org/officeDocument/2006/relationships" xmlns:p="http://schemas.openxmlformats.org/presentationml/2006/main">
  <p:tag name="ORIGINALHEIGHT" val="73,5"/>
  <p:tag name="ORIGINALWIDTH" val="112,5"/>
  <p:tag name="OUTPUTDPI" val="1200"/>
  <p:tag name="LATEXADDIN" val="\documentclass{article}&#10;\usepackage{amsmath}&#10;\pagestyle{empty}&#10;\begin{document}&#10;&#10;\begin{align*}&#10;u_2&#10;\end{align*}&#10;&#10;\end{document}"/>
  <p:tag name="IGUANATEXSIZE" val="16"/>
  <p:tag name="IGUANATEXCURSOR" val="99"/>
  <p:tag name="TRANSPARENCY" val="Wahr"/>
  <p:tag name="FILENAME" val=""/>
  <p:tag name="INPUTTYPE" val="0"/>
  <p:tag name="LATEXENGINEID" val="0"/>
  <p:tag name="TEMPFOLDER" val="c:\temp\"/>
</p:tagLst>
</file>

<file path=ppt/tags/tag125.xml><?xml version="1.0" encoding="utf-8"?>
<p:tagLst xmlns:a="http://schemas.openxmlformats.org/drawingml/2006/main" xmlns:r="http://schemas.openxmlformats.org/officeDocument/2006/relationships" xmlns:p="http://schemas.openxmlformats.org/presentationml/2006/main">
  <p:tag name="ORIGINALHEIGHT" val="80,25"/>
  <p:tag name="ORIGINALWIDTH" val="102"/>
  <p:tag name="OUTPUTDPI" val="1200"/>
  <p:tag name="LATEXADDIN" val="\documentclass{article}&#10;\usepackage{amsmath}&#10;\pagestyle{empty}&#10;\begin{document}&#10;&#10;\begin{align*}&#10;y_2&#10;\end{align*}&#10;&#10;\end{document}"/>
  <p:tag name="IGUANATEXSIZE" val="16"/>
  <p:tag name="IGUANATEXCURSOR" val="99"/>
  <p:tag name="TRANSPARENCY" val="Wahr"/>
  <p:tag name="FILENAME" val=""/>
  <p:tag name="INPUTTYPE" val="0"/>
  <p:tag name="LATEXENGINEID" val="0"/>
  <p:tag name="TEMPFOLDER" val="c:\temp\"/>
</p:tagLst>
</file>

<file path=ppt/tags/tag126.xml><?xml version="1.0" encoding="utf-8"?>
<p:tagLst xmlns:a="http://schemas.openxmlformats.org/drawingml/2006/main" xmlns:r="http://schemas.openxmlformats.org/officeDocument/2006/relationships" xmlns:p="http://schemas.openxmlformats.org/presentationml/2006/main">
  <p:tag name="ORIGINALHEIGHT" val="56,25"/>
  <p:tag name="ORIGINALWIDTH" val="65,25"/>
  <p:tag name="OUTPUTDPI" val="1200"/>
  <p:tag name="LATEXADDIN" val="\documentclass{article}&#10;\usepackage{amsmath}&#10;\pagestyle{empty}&#10;\begin{document}&#10;&#10;\begin{align*}&#10;u&#10;\end{align*}&#10;&#10;\end{document}"/>
  <p:tag name="IGUANATEXSIZE" val="16"/>
  <p:tag name="IGUANATEXCURSOR" val="97"/>
  <p:tag name="TRANSPARENCY" val="Wahr"/>
  <p:tag name="FILENAME" val=""/>
  <p:tag name="INPUTTYPE" val="0"/>
  <p:tag name="LATEXENGINEID" val="0"/>
  <p:tag name="TEMPFOLDER" val="c:\temp\"/>
</p:tagLst>
</file>

<file path=ppt/tags/tag127.xml><?xml version="1.0" encoding="utf-8"?>
<p:tagLst xmlns:a="http://schemas.openxmlformats.org/drawingml/2006/main" xmlns:r="http://schemas.openxmlformats.org/officeDocument/2006/relationships" xmlns:p="http://schemas.openxmlformats.org/presentationml/2006/main">
  <p:tag name="ORIGINALHEIGHT" val="294"/>
  <p:tag name="ORIGINALWIDTH" val="834,75"/>
  <p:tag name="OUTPUTDPI" val="1200"/>
  <p:tag name="LATEXADDIN" val="\documentclass{article}&#10;\usepackage{amsmath}&#10;\pagestyle{empty}&#10;\begin{document}&#10;&#10;\begin{align*}&#10;\frac{G_1(s)}{I-G_1(s)G_2(s)}&#10;\end{align*}&#10;&#10;\end{document}"/>
  <p:tag name="IGUANATEXSIZE" val="16"/>
  <p:tag name="IGUANATEXCURSOR" val="125"/>
  <p:tag name="TRANSPARENCY" val="Wahr"/>
  <p:tag name="FILENAME" val=""/>
  <p:tag name="INPUTTYPE" val="0"/>
  <p:tag name="LATEXENGINEID" val="0"/>
  <p:tag name="TEMPFOLDER" val="c:\temp\"/>
</p:tagLst>
</file>

<file path=ppt/tags/tag128.xml><?xml version="1.0" encoding="utf-8"?>
<p:tagLst xmlns:a="http://schemas.openxmlformats.org/drawingml/2006/main" xmlns:r="http://schemas.openxmlformats.org/officeDocument/2006/relationships" xmlns:p="http://schemas.openxmlformats.org/presentationml/2006/main">
  <p:tag name="ORIGINALHEIGHT" val="56,25"/>
  <p:tag name="ORIGINALWIDTH" val="65,25"/>
  <p:tag name="OUTPUTDPI" val="1200"/>
  <p:tag name="LATEXADDIN" val="\documentclass{article}&#10;\usepackage{amsmath}&#10;\pagestyle{empty}&#10;\begin{document}&#10;&#10;\begin{align*}&#10;u&#10;\end{align*}&#10;&#10;\end{document}"/>
  <p:tag name="IGUANATEXSIZE" val="16"/>
  <p:tag name="IGUANATEXCURSOR" val="97"/>
  <p:tag name="TRANSPARENCY" val="Wahr"/>
  <p:tag name="FILENAME" val=""/>
  <p:tag name="INPUTTYPE" val="0"/>
  <p:tag name="LATEXENGINEID" val="0"/>
  <p:tag name="TEMPFOLDER" val="c:\temp\"/>
</p:tagLst>
</file>

<file path=ppt/tags/tag129.xml><?xml version="1.0" encoding="utf-8"?>
<p:tagLst xmlns:a="http://schemas.openxmlformats.org/drawingml/2006/main" xmlns:r="http://schemas.openxmlformats.org/officeDocument/2006/relationships" xmlns:p="http://schemas.openxmlformats.org/presentationml/2006/main">
  <p:tag name="ORIGINALHEIGHT" val="80,25"/>
  <p:tag name="ORIGINALWIDTH" val="99"/>
  <p:tag name="OUTPUTDPI" val="1200"/>
  <p:tag name="LATEXADDIN" val="\documentclass{article}&#10;\usepackage{amsmath}&#10;\pagestyle{empty}&#10;\begin{document}&#10;&#10;\begin{align*}&#10;y_1&#10;\end{align*}&#10;&#10;\end{document}"/>
  <p:tag name="IGUANATEXSIZE" val="16"/>
  <p:tag name="IGUANATEXCURSOR" val="99"/>
  <p:tag name="TRANSPARENCY" val="Wahr"/>
  <p:tag name="FILENAME" val=""/>
  <p:tag name="INPUTTYPE" val="0"/>
  <p:tag name="LATEXENGINEID" val="0"/>
  <p:tag name="TEMPFOLDER" val="c:\temp\"/>
</p:tagLst>
</file>

<file path=ppt/tags/tag13.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130.xml><?xml version="1.0" encoding="utf-8"?>
<p:tagLst xmlns:a="http://schemas.openxmlformats.org/drawingml/2006/main" xmlns:r="http://schemas.openxmlformats.org/officeDocument/2006/relationships" xmlns:p="http://schemas.openxmlformats.org/presentationml/2006/main">
  <p:tag name="ORIGINALHEIGHT" val="294"/>
  <p:tag name="ORIGINALWIDTH" val="1641,75"/>
  <p:tag name="OUTPUTDPI" val="1200"/>
  <p:tag name="LATEXADDIN" val="\documentclass{article}&#10;\usepackage{amsmath}&#10;\pagestyle{empty}&#10;\begin{document}&#10;&#10;\begin{align*}&#10;Y_1(s) = \frac{G_1(s)}{I-G_1(s)G_2(s)} \cdot U(s)&#10;\end{align*}&#10;&#10;\end{document}"/>
  <p:tag name="IGUANATEXSIZE" val="16"/>
  <p:tag name="IGUANATEXCURSOR" val="142"/>
  <p:tag name="TRANSPARENCY" val="Wahr"/>
  <p:tag name="FILENAME" val=""/>
  <p:tag name="INPUTTYPE" val="0"/>
  <p:tag name="LATEXENGINEID" val="0"/>
  <p:tag name="TEMPFOLDER" val="c:\temp\"/>
</p:tagLst>
</file>

<file path=ppt/tags/tag131.xml><?xml version="1.0" encoding="utf-8"?>
<p:tagLst xmlns:a="http://schemas.openxmlformats.org/drawingml/2006/main" xmlns:r="http://schemas.openxmlformats.org/officeDocument/2006/relationships" xmlns:p="http://schemas.openxmlformats.org/presentationml/2006/main">
  <p:tag name="ORIGINALHEIGHT" val="294"/>
  <p:tag name="ORIGINALWIDTH" val="1553,25"/>
  <p:tag name="OUTPUTDPI" val="1200"/>
  <p:tag name="LATEXADDIN" val="\documentclass{article}&#10;\usepackage{amsmath}&#10;\pagestyle{empty}&#10;\begin{document}&#10;&#10;\begin{align*}&#10;G_{cl} = \frac{Y_1(s)}{U(s)} = \frac{\text{forward gain}}{I-\text{loop gain}}&#10;\end{align*}&#10;&#10;\end{document}"/>
  <p:tag name="IGUANATEXSIZE" val="16"/>
  <p:tag name="IGUANATEXCURSOR" val="120"/>
  <p:tag name="TRANSPARENCY" val="Wahr"/>
  <p:tag name="FILENAME" val=""/>
  <p:tag name="INPUTTYPE" val="0"/>
  <p:tag name="LATEXENGINEID" val="0"/>
  <p:tag name="TEMPFOLDER" val="c:\temp\"/>
</p:tagLst>
</file>

<file path=ppt/tags/tag132.xml><?xml version="1.0" encoding="utf-8"?>
<p:tagLst xmlns:a="http://schemas.openxmlformats.org/drawingml/2006/main" xmlns:r="http://schemas.openxmlformats.org/officeDocument/2006/relationships" xmlns:p="http://schemas.openxmlformats.org/presentationml/2006/main">
  <p:tag name="ORIGINALHEIGHT" val="145,5"/>
  <p:tag name="ORIGINALWIDTH" val="1163,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tilde{G}(s) = G(s) + \Delta G(s)&#10;\end{flalign*}&#10;&#10;\end{document}"/>
  <p:tag name="IGUANATEXSIZE" val="16"/>
  <p:tag name="IGUANATEXCURSOR" val="316"/>
  <p:tag name="TRANSPARENCY" val="Wahr"/>
  <p:tag name="FILENAME" val=""/>
  <p:tag name="INPUTTYPE" val="0"/>
  <p:tag name="LATEXENGINEID" val="0"/>
  <p:tag name="TEMPFOLDER" val="c:\temp\"/>
</p:tagLst>
</file>

<file path=ppt/tags/tag133.xml><?xml version="1.0" encoding="utf-8"?>
<p:tagLst xmlns:a="http://schemas.openxmlformats.org/drawingml/2006/main" xmlns:r="http://schemas.openxmlformats.org/officeDocument/2006/relationships" xmlns:p="http://schemas.openxmlformats.org/presentationml/2006/main">
  <p:tag name="ORIGINALHEIGHT" val="293,25"/>
  <p:tag name="ORIGINALWIDTH" val="1049,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nt_{t = -\infty}^{\infty}{ |g(t)| dt} &lt; \infty &#10;\end{flalign*}&#10;&#10;\end{document}"/>
  <p:tag name="IGUANATEXSIZE" val="16"/>
  <p:tag name="IGUANATEXCURSOR" val="333"/>
  <p:tag name="TRANSPARENCY" val="Wahr"/>
  <p:tag name="FILENAME" val=""/>
  <p:tag name="INPUTTYPE" val="0"/>
  <p:tag name="LATEXENGINEID" val="0"/>
  <p:tag name="TEMPFOLDER" val="c:\temp\"/>
</p:tagLst>
</file>

<file path=ppt/tags/tag134.xml><?xml version="1.0" encoding="utf-8"?>
<p:tagLst xmlns:a="http://schemas.openxmlformats.org/drawingml/2006/main" xmlns:r="http://schemas.openxmlformats.org/officeDocument/2006/relationships" xmlns:p="http://schemas.openxmlformats.org/presentationml/2006/main">
  <p:tag name="ORIGINALHEIGHT" val="293,25"/>
  <p:tag name="ORIGINALWIDTH" val="2316"/>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G(s) = \frac{b_m s^m + b_{m-1} s^{m-1}  + \ldots + b_1 s + b_0}{s^n + a_{n-1} s^{n-1} + \ldots + a_1 s + a_0}&#10;\end{flalign*}&#10;&#10;\end{document}"/>
  <p:tag name="IGUANATEXSIZE" val="16"/>
  <p:tag name="IGUANATEXCURSOR" val="384"/>
  <p:tag name="TRANSPARENCY" val="Wahr"/>
  <p:tag name="FILENAME" val=""/>
  <p:tag name="INPUTTYPE" val="0"/>
  <p:tag name="LATEXENGINEID" val="0"/>
  <p:tag name="TEMPFOLDER" val="c:\temp\"/>
</p:tagLst>
</file>

<file path=ppt/tags/tag135.xml><?xml version="1.0" encoding="utf-8"?>
<p:tagLst xmlns:a="http://schemas.openxmlformats.org/drawingml/2006/main" xmlns:r="http://schemas.openxmlformats.org/officeDocument/2006/relationships" xmlns:p="http://schemas.openxmlformats.org/presentationml/2006/main">
  <p:tag name="ORIGINALHEIGHT" val="115,5"/>
  <p:tag name="ORIGINALWIDTH" val="533,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phi &lt; \text{PM}&#10;\end{flalign*}&#10;&#10;\end{document}"/>
  <p:tag name="IGUANATEXSIZE" val="16"/>
  <p:tag name="IGUANATEXCURSOR" val="306"/>
  <p:tag name="TRANSPARENCY" val="Wahr"/>
  <p:tag name="FILENAME" val=""/>
  <p:tag name="INPUTTYPE" val="0"/>
  <p:tag name="LATEXENGINEID" val="0"/>
  <p:tag name="TEMPFOLDER" val="c:\temp\"/>
</p:tagLst>
</file>

<file path=ppt/tags/tag136.xml><?xml version="1.0" encoding="utf-8"?>
<p:tagLst xmlns:a="http://schemas.openxmlformats.org/drawingml/2006/main" xmlns:r="http://schemas.openxmlformats.org/officeDocument/2006/relationships" xmlns:p="http://schemas.openxmlformats.org/presentationml/2006/main">
  <p:tag name="ORIGINALHEIGHT" val="106,5"/>
  <p:tag name="ORIGINALWIDTH" val="557,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K_P &lt; \text{GM}&#10;\end{flalign*}&#10;&#10;\end{document}"/>
  <p:tag name="IGUANATEXSIZE" val="16"/>
  <p:tag name="IGUANATEXCURSOR" val="297"/>
  <p:tag name="TRANSPARENCY" val="Wahr"/>
  <p:tag name="FILENAME" val=""/>
  <p:tag name="INPUTTYPE" val="0"/>
  <p:tag name="LATEXENGINEID" val="0"/>
  <p:tag name="TEMPFOLDER" val="c:\temp\"/>
</p:tagLst>
</file>

<file path=ppt/tags/tag137.xml><?xml version="1.0" encoding="utf-8"?>
<p:tagLst xmlns:a="http://schemas.openxmlformats.org/drawingml/2006/main" xmlns:r="http://schemas.openxmlformats.org/officeDocument/2006/relationships" xmlns:p="http://schemas.openxmlformats.org/presentationml/2006/main">
  <p:tag name="ORIGINALHEIGHT" val="293,25"/>
  <p:tag name="ORIGINALWIDTH" val="1049,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nt_{t = -\infty}^{\infty}{ |g(t)| dt} &lt; \infty &#10;\end{flalign*}&#10;&#10;\end{document}"/>
  <p:tag name="IGUANATEXSIZE" val="16"/>
  <p:tag name="IGUANATEXCURSOR" val="333"/>
  <p:tag name="TRANSPARENCY" val="Wahr"/>
  <p:tag name="FILENAME" val=""/>
  <p:tag name="INPUTTYPE" val="0"/>
  <p:tag name="LATEXENGINEID" val="0"/>
  <p:tag name="TEMPFOLDER" val="c:\temp\"/>
</p:tagLst>
</file>

<file path=ppt/tags/tag138.xml><?xml version="1.0" encoding="utf-8"?>
<p:tagLst xmlns:a="http://schemas.openxmlformats.org/drawingml/2006/main" xmlns:r="http://schemas.openxmlformats.org/officeDocument/2006/relationships" xmlns:p="http://schemas.openxmlformats.org/presentationml/2006/main">
  <p:tag name="ORIGINALHEIGHT" val="540,0261"/>
  <p:tag name="ORIGINALWIDTH" val="588,7921"/>
  <p:tag name="OUTPUTDPI" val="1200"/>
  <p:tag name="LATEXADDIN" val="\documentclass{article}&#10;\newcommand{\bbma} {\begin{bmatrix}}&#10;\newcommand{\ebma} {\end{bmatrix}}&#10;\newcommand{\bpma} {\begin{pmatrix}}&#10;\newcommand{\epma} {\end{pmatrix}}&#10;\newcommand{\vs}[1]{\vspace{#1mm}}&#10;\usepackage[fleqn]{amsmath}&#10;\pagestyle{empty}&#10;\begin{document}&#10;\subsubsection*{Response of y(t) to disturbance d(t) and}&#10;\vspace{-0.1cm}&#10;\subsubsection*{response of u(t) to measurement noise n(t):}&#10;\begin{flalign*}&#10;G_{yd} = \frac{G}{1+GC} \quad G_{un} = -\frac{C}{1+GC}&#10;\end{flalign*}&#10;%\subsection*{}&#10;%\begin{flalign*}&#10;%G_{un} = -\frac{C}{1+GC}&#10;%\end{flalign*}&#10;\subsection*{Robustness to process variations:}&#10;\begin{flalign*}&#10;S = \frac{1}{1+GC} \quad \text{ and } \quad T = \frac{GC}{1+GC}&#10;\end{flalign*}&#10;S is called sentitivity function \\&#10;T is called complementary sentitivity function \\&#10;Both depends on the loop transfer function L = GC\\&#10;Coupling: S + T = 1\\&#10;Typical: S(0) small, S($\infty$) = 1; T(0) = 1, T($\infty$) small\\&#10;\vspace{0.1cm} \\&#10;\textit{(Gang of six (6 TF to be checked) using reference filter)}&#10;\end{document}"/>
  <p:tag name="IGUANATEXSIZE" val="16"/>
  <p:tag name="IGUANATEXCURSOR" val="953"/>
  <p:tag name="TRANSPARENCY" val="Wahr"/>
  <p:tag name="FILENAME" val=""/>
  <p:tag name="INPUTTYPE" val="0"/>
  <p:tag name="LATEXENGINEID" val="0"/>
  <p:tag name="TEMPFOLDER" val="c:\temp\"/>
</p:tagLst>
</file>

<file path=ppt/tags/tag139.xml><?xml version="1.0" encoding="utf-8"?>
<p:tagLst xmlns:a="http://schemas.openxmlformats.org/drawingml/2006/main" xmlns:r="http://schemas.openxmlformats.org/officeDocument/2006/relationships" xmlns:p="http://schemas.openxmlformats.org/presentationml/2006/main">
  <p:tag name="ORIGINALHEIGHT" val="1202,25"/>
  <p:tag name="ORIGINALWIDTH" val="2687,25"/>
  <p:tag name="OUTPUTDPI" val="1200"/>
  <p:tag name="LATEXADDIN" val="\documentclass{article}&#10;\newcommand{\bbma} {\begin{bmatrix}}&#10;\newcommand{\ebma} {\end{bmatrix}}&#10;\newcommand{\bpma} {\begin{pmatrix}}&#10;\newcommand{\epma} {\end{pmatrix}}&#10;\newcommand{\vs}[1]{\vspace{#1mm}}&#10;\usepackage[fleqn]{amsmath}&#10;\pagestyle{empty}&#10;\begin{document}&#10;\subsection*{PID-Control}&#10;$\frac{U(s)}{E(s)} = C(s) = K_P$&#10;\begin{flalign*}&#10;u(t) &amp;= K_P \left(e(t) + \frac{1}{T_I}\int_{t_0}^t e(\tau)d\tau + T_D \dot{e}(t)\right)\\&#10;U(s) &amp;= K_P\left[ 1+\frac{1}{T_Is}+T_Ds \right] E(s)&#10;\end{flalign*}&#10;&#10;\end{document}"/>
  <p:tag name="IGUANATEXSIZE" val="16"/>
  <p:tag name="IGUANATEXCURSOR" val="471"/>
  <p:tag name="TRANSPARENCY" val="Wahr"/>
  <p:tag name="FILENAME" val=""/>
  <p:tag name="INPUTTYPE" val="0"/>
  <p:tag name="LATEXENGINEID" val="0"/>
  <p:tag name="TEMPFOLDER" val="c:\temp\"/>
</p:tagLst>
</file>

<file path=ppt/tags/tag14.xml><?xml version="1.0" encoding="utf-8"?>
<p:tagLst xmlns:a="http://schemas.openxmlformats.org/drawingml/2006/main" xmlns:r="http://schemas.openxmlformats.org/officeDocument/2006/relationships" xmlns:p="http://schemas.openxmlformats.org/presentationml/2006/main">
  <p:tag name="ORIGINALHEIGHT" val="713,25"/>
  <p:tag name="ORIGINALWIDTH" val="865,5"/>
  <p:tag name="OUTPUTDPI" val="1200"/>
  <p:tag name="LATEXADDIN" val="\documentclass{article}&#10;\usepackage{amsmath}&#10;\pagestyle{empty}&#10;\begin{document}&#10;&#10;\begin{align*}&#10;I &amp;= A\cdot \cos\phi\\&#10;Q &amp;= A\cdot \sin\phi\\&#10;A &amp;= \sqrt{I^2+Q^2}\\&#10;\phi &amp;= \text{atan2}(Q,I)&#10;\end{align*}&#10;&#10;\end{document}"/>
  <p:tag name="IGUANATEXSIZE" val="16"/>
  <p:tag name="IGUANATEXCURSOR" val="187"/>
  <p:tag name="TRANSPARENCY" val="Wahr"/>
  <p:tag name="FILENAME" val=""/>
  <p:tag name="INPUTTYPE" val="0"/>
  <p:tag name="LATEXENGINEID" val="0"/>
  <p:tag name="TEMPFOLDER" val="c:\temp\"/>
</p:tagLst>
</file>

<file path=ppt/tags/tag140.xml><?xml version="1.0" encoding="utf-8"?>
<p:tagLst xmlns:a="http://schemas.openxmlformats.org/drawingml/2006/main" xmlns:r="http://schemas.openxmlformats.org/officeDocument/2006/relationships" xmlns:p="http://schemas.openxmlformats.org/presentationml/2006/main">
  <p:tag name="ORIGINALHEIGHT" val="311,25"/>
  <p:tag name="ORIGINALWIDTH" val="1146,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ot{x}(t) &amp;= A x(t) + B u(t)\\&#10;y(t) &amp;= C x(t) + D u(t)&#10;\end{flalign*}&#10;&#10;\end{document}"/>
  <p:tag name="IGUANATEXSIZE" val="16"/>
  <p:tag name="IGUANATEXCURSOR" val="338"/>
  <p:tag name="TRANSPARENCY" val="Wahr"/>
  <p:tag name="FILENAME" val=""/>
  <p:tag name="INPUTTYPE" val="0"/>
  <p:tag name="LATEXENGINEID" val="0"/>
  <p:tag name="TEMPFOLDER" val="c:\temp\"/>
</p:tagLst>
</file>

<file path=ppt/tags/tag141.xml><?xml version="1.0" encoding="utf-8"?>
<p:tagLst xmlns:a="http://schemas.openxmlformats.org/drawingml/2006/main" xmlns:r="http://schemas.openxmlformats.org/officeDocument/2006/relationships" xmlns:p="http://schemas.openxmlformats.org/presentationml/2006/main">
  <p:tag name="ORIGINALHEIGHT" val="124,5"/>
  <p:tag name="ORIGINALWIDTH" val="878,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u(t) &amp;= -K \cdot x(t)&#10;\end{flalign*}&#10;&#10;\end{document}"/>
  <p:tag name="IGUANATEXSIZE" val="16"/>
  <p:tag name="IGUANATEXCURSOR" val="305"/>
  <p:tag name="TRANSPARENCY" val="Wahr"/>
  <p:tag name="FILENAME" val=""/>
  <p:tag name="INPUTTYPE" val="0"/>
  <p:tag name="LATEXENGINEID" val="0"/>
  <p:tag name="TEMPFOLDER" val="c:\temp\"/>
</p:tagLst>
</file>

<file path=ppt/tags/tag142.xml><?xml version="1.0" encoding="utf-8"?>
<p:tagLst xmlns:a="http://schemas.openxmlformats.org/drawingml/2006/main" xmlns:r="http://schemas.openxmlformats.org/officeDocument/2006/relationships" xmlns:p="http://schemas.openxmlformats.org/presentationml/2006/main">
  <p:tag name="ORIGINALHEIGHT" val="110,25"/>
  <p:tag name="ORIGINALWIDTH" val="179,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1 \mu s&#10;\end{flalign*}&#10;&#10;\end{document}"/>
  <p:tag name="IGUANATEXSIZE" val="16"/>
  <p:tag name="IGUANATEXCURSOR" val="284"/>
  <p:tag name="TRANSPARENCY" val="Wahr"/>
  <p:tag name="FILENAME" val=""/>
  <p:tag name="INPUTTYPE" val="0"/>
  <p:tag name="LATEXENGINEID" val="0"/>
  <p:tag name="TEMPFOLDER" val="c:\temp\"/>
</p:tagLst>
</file>

<file path=ppt/tags/tag143.xml><?xml version="1.0" encoding="utf-8"?>
<p:tagLst xmlns:a="http://schemas.openxmlformats.org/drawingml/2006/main" xmlns:r="http://schemas.openxmlformats.org/officeDocument/2006/relationships" xmlns:p="http://schemas.openxmlformats.org/presentationml/2006/main">
  <p:tag name="ORIGINALHEIGHT" val="109,5"/>
  <p:tag name="ORIGINALWIDTH" val="308,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500 \mu s&#10;\end{flalign*}&#10;&#10;\end{document}"/>
  <p:tag name="IGUANATEXSIZE" val="16"/>
  <p:tag name="IGUANATEXCURSOR" val="293"/>
  <p:tag name="TRANSPARENCY" val="Wahr"/>
  <p:tag name="FILENAME" val=""/>
  <p:tag name="INPUTTYPE" val="0"/>
  <p:tag name="LATEXENGINEID" val="0"/>
  <p:tag name="TEMPFOLDER" val="c:\temp\"/>
</p:tagLst>
</file>

<file path=ppt/tags/tag144.xml><?xml version="1.0" encoding="utf-8"?>
<p:tagLst xmlns:a="http://schemas.openxmlformats.org/drawingml/2006/main" xmlns:r="http://schemas.openxmlformats.org/officeDocument/2006/relationships" xmlns:p="http://schemas.openxmlformats.org/presentationml/2006/main">
  <p:tag name="ORIGINALHEIGHT" val="85,5"/>
  <p:tag name="ORIGINALWIDTH" val="280,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50ms&#10;\end{flalign*}&#10;&#10;\end{document}"/>
  <p:tag name="IGUANATEXSIZE" val="16"/>
  <p:tag name="IGUANATEXCURSOR" val="285"/>
  <p:tag name="TRANSPARENCY" val="Wahr"/>
  <p:tag name="FILENAME" val=""/>
  <p:tag name="INPUTTYPE" val="0"/>
  <p:tag name="LATEXENGINEID" val="0"/>
  <p:tag name="TEMPFOLDER" val="c:\temp\"/>
</p:tagLst>
</file>

<file path=ppt/tags/tag145.xml><?xml version="1.0" encoding="utf-8"?>
<p:tagLst xmlns:a="http://schemas.openxmlformats.org/drawingml/2006/main" xmlns:r="http://schemas.openxmlformats.org/officeDocument/2006/relationships" xmlns:p="http://schemas.openxmlformats.org/presentationml/2006/main">
  <p:tag name="ORIGINALHEIGHT" val="57"/>
  <p:tag name="ORIGINALWIDTH" val="111"/>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nfty&#10;\end{flalign*}&#10;&#10;\end{document}"/>
  <p:tag name="IGUANATEXSIZE" val="16"/>
  <p:tag name="IGUANATEXCURSOR" val="290"/>
  <p:tag name="TRANSPARENCY" val="Wahr"/>
  <p:tag name="FILENAME" val=""/>
  <p:tag name="INPUTTYPE" val="0"/>
  <p:tag name="LATEXENGINEID" val="0"/>
  <p:tag name="TEMPFOLDER" val="c:\temp\"/>
</p:tagLst>
</file>

<file path=ppt/tags/tag146.xml><?xml version="1.0" encoding="utf-8"?>
<p:tagLst xmlns:a="http://schemas.openxmlformats.org/drawingml/2006/main" xmlns:r="http://schemas.openxmlformats.org/officeDocument/2006/relationships" xmlns:p="http://schemas.openxmlformats.org/presentationml/2006/main">
  <p:tag name="ORIGINALHEIGHT" val="85,5"/>
  <p:tag name="ORIGINALWIDTH" val="53,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0&#10;\end{flalign*}&#10;&#10;\end{document}"/>
  <p:tag name="IGUANATEXSIZE" val="16"/>
  <p:tag name="IGUANATEXCURSOR" val="285"/>
  <p:tag name="TRANSPARENCY" val="Wahr"/>
  <p:tag name="FILENAME" val=""/>
  <p:tag name="INPUTTYPE" val="0"/>
  <p:tag name="LATEXENGINEID" val="0"/>
  <p:tag name="TEMPFOLDER" val="c:\temp\"/>
</p:tagLst>
</file>

<file path=ppt/tags/tag147.xml><?xml version="1.0" encoding="utf-8"?>
<p:tagLst xmlns:a="http://schemas.openxmlformats.org/drawingml/2006/main" xmlns:r="http://schemas.openxmlformats.org/officeDocument/2006/relationships" xmlns:p="http://schemas.openxmlformats.org/presentationml/2006/main">
  <p:tag name="ORIGINALHEIGHT" val="110,25"/>
  <p:tag name="ORIGINALWIDTH" val="179,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1 \mu s&#10;\end{flalign*}&#10;&#10;\end{document}"/>
  <p:tag name="IGUANATEXSIZE" val="16"/>
  <p:tag name="IGUANATEXCURSOR" val="284"/>
  <p:tag name="TRANSPARENCY" val="Wahr"/>
  <p:tag name="FILENAME" val=""/>
  <p:tag name="INPUTTYPE" val="0"/>
  <p:tag name="LATEXENGINEID" val="0"/>
  <p:tag name="TEMPFOLDER" val="c:\temp\"/>
</p:tagLst>
</file>

<file path=ppt/tags/tag148.xml><?xml version="1.0" encoding="utf-8"?>
<p:tagLst xmlns:a="http://schemas.openxmlformats.org/drawingml/2006/main" xmlns:r="http://schemas.openxmlformats.org/officeDocument/2006/relationships" xmlns:p="http://schemas.openxmlformats.org/presentationml/2006/main">
  <p:tag name="ORIGINALHEIGHT" val="109,5"/>
  <p:tag name="ORIGINALWIDTH" val="308,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500 \mu s&#10;\end{flalign*}&#10;&#10;\end{document}"/>
  <p:tag name="IGUANATEXSIZE" val="16"/>
  <p:tag name="IGUANATEXCURSOR" val="293"/>
  <p:tag name="TRANSPARENCY" val="Wahr"/>
  <p:tag name="FILENAME" val=""/>
  <p:tag name="INPUTTYPE" val="0"/>
  <p:tag name="LATEXENGINEID" val="0"/>
  <p:tag name="TEMPFOLDER" val="c:\temp\"/>
</p:tagLst>
</file>

<file path=ppt/tags/tag149.xml><?xml version="1.0" encoding="utf-8"?>
<p:tagLst xmlns:a="http://schemas.openxmlformats.org/drawingml/2006/main" xmlns:r="http://schemas.openxmlformats.org/officeDocument/2006/relationships" xmlns:p="http://schemas.openxmlformats.org/presentationml/2006/main">
  <p:tag name="ORIGINALHEIGHT" val="85,5"/>
  <p:tag name="ORIGINALWIDTH" val="280,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50ms&#10;\end{flalign*}&#10;&#10;\end{document}"/>
  <p:tag name="IGUANATEXSIZE" val="16"/>
  <p:tag name="IGUANATEXCURSOR" val="285"/>
  <p:tag name="TRANSPARENCY" val="Wahr"/>
  <p:tag name="FILENAME" val=""/>
  <p:tag name="INPUTTYPE" val="0"/>
  <p:tag name="LATEXENGINEID" val="0"/>
  <p:tag name="TEMPFOLDER" val="c:\temp\"/>
</p:tagLst>
</file>

<file path=ppt/tags/tag15.xml><?xml version="1.0" encoding="utf-8"?>
<p:tagLst xmlns:a="http://schemas.openxmlformats.org/drawingml/2006/main" xmlns:r="http://schemas.openxmlformats.org/officeDocument/2006/relationships" xmlns:p="http://schemas.openxmlformats.org/presentationml/2006/main">
  <p:tag name="ORIGINALHEIGHT" val="124,5"/>
  <p:tag name="ORIGINALWIDTH" val="1055,25"/>
  <p:tag name="OUTPUTDPI" val="1200"/>
  <p:tag name="LATEXADDIN" val="\documentclass{article}&#10;\usepackage{amsmath}&#10;\pagestyle{empty}&#10;\begin{document}&#10;&#10;\begin{align*}&#10;|f_{IF}| = |f_{RF} -f_{LO}|&#10;\end{align*}&#10;&#10;\end{document}"/>
  <p:tag name="IGUANATEXSIZE" val="16"/>
  <p:tag name="IGUANATEXCURSOR" val="123"/>
  <p:tag name="TRANSPARENCY" val="Wahr"/>
  <p:tag name="FILENAME" val=""/>
  <p:tag name="INPUTTYPE" val="0"/>
  <p:tag name="LATEXENGINEID" val="0"/>
  <p:tag name="TEMPFOLDER" val="c:\temp\"/>
</p:tagLst>
</file>

<file path=ppt/tags/tag150.xml><?xml version="1.0" encoding="utf-8"?>
<p:tagLst xmlns:a="http://schemas.openxmlformats.org/drawingml/2006/main" xmlns:r="http://schemas.openxmlformats.org/officeDocument/2006/relationships" xmlns:p="http://schemas.openxmlformats.org/presentationml/2006/main">
  <p:tag name="ORIGINALHEIGHT" val="57"/>
  <p:tag name="ORIGINALWIDTH" val="111"/>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nfty&#10;\end{flalign*}&#10;&#10;\end{document}"/>
  <p:tag name="IGUANATEXSIZE" val="16"/>
  <p:tag name="IGUANATEXCURSOR" val="290"/>
  <p:tag name="TRANSPARENCY" val="Wahr"/>
  <p:tag name="FILENAME" val=""/>
  <p:tag name="INPUTTYPE" val="0"/>
  <p:tag name="LATEXENGINEID" val="0"/>
  <p:tag name="TEMPFOLDER" val="c:\temp\"/>
</p:tagLst>
</file>

<file path=ppt/tags/tag151.xml><?xml version="1.0" encoding="utf-8"?>
<p:tagLst xmlns:a="http://schemas.openxmlformats.org/drawingml/2006/main" xmlns:r="http://schemas.openxmlformats.org/officeDocument/2006/relationships" xmlns:p="http://schemas.openxmlformats.org/presentationml/2006/main">
  <p:tag name="ORIGINALHEIGHT" val="85,5"/>
  <p:tag name="ORIGINALWIDTH" val="53,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0&#10;\end{flalign*}&#10;&#10;\end{document}"/>
  <p:tag name="IGUANATEXSIZE" val="16"/>
  <p:tag name="IGUANATEXCURSOR" val="285"/>
  <p:tag name="TRANSPARENCY" val="Wahr"/>
  <p:tag name="FILENAME" val=""/>
  <p:tag name="INPUTTYPE" val="0"/>
  <p:tag name="LATEXENGINEID" val="0"/>
  <p:tag name="TEMPFOLDER" val="c:\temp\"/>
</p:tagLst>
</file>

<file path=ppt/tags/tag152.xml><?xml version="1.0" encoding="utf-8"?>
<p:tagLst xmlns:a="http://schemas.openxmlformats.org/drawingml/2006/main" xmlns:r="http://schemas.openxmlformats.org/officeDocument/2006/relationships" xmlns:p="http://schemas.openxmlformats.org/presentationml/2006/main">
  <p:tag name="ORIGINALHEIGHT" val="320,25"/>
  <p:tag name="ORIGINALWIDTH" val="2558,25"/>
  <p:tag name="OUTPUTDPI" val="1200"/>
  <p:tag name="LATEXADDIN" val="\documentclass{article}&#10;\newcommand{\bbma} {\begin{bmatrix}}&#10;\newcommand{\ebma} {\end{bmatrix}}&#10;\newcommand{\bpma} {\begin{pmatrix}}&#10;\newcommand{\epma} {\end{pmatrix}}&#10;\newcommand{\vs}[1]{\vspace{#1mm}}&#10;\usepackage[fleqn]{amsmath}&#10;\pagestyle{empty}&#10;\begin{document}&#10;\textbf{Model-Based Controller Design to reach: }  &#10;\vspace{-0.2cm}&#10;\begin{flalign*}&#10;\mathbf{\Delta A/A &lt; 0.01\%} \textbf{ and } \mathbf{\Delta \phi &lt; 0.01 deg}&#10;\end{flalign*}&#10;&#10;\end{document}"/>
  <p:tag name="IGUANATEXSIZE" val="16"/>
  <p:tag name="IGUANATEXCURSOR" val="332"/>
  <p:tag name="TRANSPARENCY" val="Wahr"/>
  <p:tag name="FILENAME" val=""/>
  <p:tag name="INPUTTYPE" val="0"/>
  <p:tag name="LATEXENGINEID" val="0"/>
  <p:tag name="TEMPFOLDER" val="c:\temp\"/>
</p:tagLst>
</file>

<file path=ppt/tags/tag153.xml><?xml version="1.0" encoding="utf-8"?>
<p:tagLst xmlns:a="http://schemas.openxmlformats.org/drawingml/2006/main" xmlns:r="http://schemas.openxmlformats.org/officeDocument/2006/relationships" xmlns:p="http://schemas.openxmlformats.org/presentationml/2006/main">
  <p:tag name="ORIGINALHEIGHT" val="123,75"/>
  <p:tag name="ORIGINALWIDTH" val="252,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8\pi / 9&#10;\end{flalign*}&#10;&#10;\end{document}"/>
  <p:tag name="IGUANATEXSIZE" val="16"/>
  <p:tag name="IGUANATEXCURSOR" val="292"/>
  <p:tag name="TRANSPARENCY" val="Wahr"/>
  <p:tag name="FILENAME" val=""/>
  <p:tag name="INPUTTYPE" val="0"/>
  <p:tag name="LATEXENGINEID" val="0"/>
  <p:tag name="TEMPFOLDER" val="c:\temp\"/>
</p:tagLst>
</file>

<file path=ppt/tags/tag154.xml><?xml version="1.0" encoding="utf-8"?>
<p:tagLst xmlns:a="http://schemas.openxmlformats.org/drawingml/2006/main" xmlns:r="http://schemas.openxmlformats.org/officeDocument/2006/relationships" xmlns:p="http://schemas.openxmlformats.org/presentationml/2006/main">
  <p:tag name="ORIGINALHEIGHT" val="501,75"/>
  <p:tag name="ORIGINALWIDTH" val="2619,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T = \frac{\tan \psi \cdot f}{2 Q_L K_{f/T}} \approx \frac{\Delta \phi \cdot f}{2 Q_L K_{f/T}} &lt; 0.45mK \\&#10;(f = 1.3 GHz, Q_L = 12000, &#10;K_{f/T} = -21 kHz/K)&#10;\end{flalign*}&#10;&#10;\end{document}"/>
  <p:tag name="IGUANATEXSIZE" val="16"/>
  <p:tag name="IGUANATEXCURSOR" val="424"/>
  <p:tag name="TRANSPARENCY" val="Wahr"/>
  <p:tag name="FILENAME" val=""/>
  <p:tag name="INPUTTYPE" val="0"/>
  <p:tag name="LATEXENGINEID" val="0"/>
  <p:tag name="TEMPFOLDER" val="c:\temp\"/>
</p:tagLst>
</file>

<file path=ppt/tags/tag155.xml><?xml version="1.0" encoding="utf-8"?>
<p:tagLst xmlns:a="http://schemas.openxmlformats.org/drawingml/2006/main" xmlns:r="http://schemas.openxmlformats.org/officeDocument/2006/relationships" xmlns:p="http://schemas.openxmlformats.org/presentationml/2006/main">
  <p:tag name="ORIGINALHEIGHT" val="114,75"/>
  <p:tag name="ORIGINALWIDTH" val="167,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f&#10;\end{flalign*}&#10;&#10;\end{document}"/>
  <p:tag name="IGUANATEXSIZE" val="16"/>
  <p:tag name="IGUANATEXCURSOR" val="292"/>
  <p:tag name="TRANSPARENCY" val="Wahr"/>
  <p:tag name="FILENAME" val=""/>
  <p:tag name="INPUTTYPE" val="0"/>
  <p:tag name="LATEXENGINEID" val="0"/>
  <p:tag name="TEMPFOLDER" val="c:\temp\"/>
</p:tagLst>
</file>

<file path=ppt/tags/tag156.xml><?xml version="1.0" encoding="utf-8"?>
<p:tagLst xmlns:a="http://schemas.openxmlformats.org/drawingml/2006/main" xmlns:r="http://schemas.openxmlformats.org/officeDocument/2006/relationships" xmlns:p="http://schemas.openxmlformats.org/presentationml/2006/main">
  <p:tag name="ORIGINALHEIGHT" val="111,75"/>
  <p:tag name="ORIGINALWIDTH" val="76,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psi&#10;\end{flalign*}&#10;&#10;\end{document}"/>
  <p:tag name="IGUANATEXSIZE" val="20"/>
  <p:tag name="IGUANATEXCURSOR" val="288"/>
  <p:tag name="TRANSPARENCY" val="Wahr"/>
  <p:tag name="FILENAME" val=""/>
  <p:tag name="INPUTTYPE" val="0"/>
  <p:tag name="LATEXENGINEID" val="0"/>
  <p:tag name="TEMPFOLDER" val="c:\temp\"/>
</p:tagLst>
</file>

<file path=ppt/tags/tag157.xml><?xml version="1.0" encoding="utf-8"?>
<p:tagLst xmlns:a="http://schemas.openxmlformats.org/drawingml/2006/main" xmlns:r="http://schemas.openxmlformats.org/officeDocument/2006/relationships" xmlns:p="http://schemas.openxmlformats.org/presentationml/2006/main">
  <p:tag name="ORIGINALHEIGHT" val="92,25"/>
  <p:tag name="ORIGINALWIDTH" val="796,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T \approx 0.24 mK&#10;\end{flalign*}&#10;&#10;\end{document}"/>
  <p:tag name="IGUANATEXSIZE" val="16"/>
  <p:tag name="IGUANATEXCURSOR" val="305"/>
  <p:tag name="TRANSPARENCY" val="Wahr"/>
  <p:tag name="FILENAME" val=""/>
  <p:tag name="INPUTTYPE" val="0"/>
  <p:tag name="LATEXENGINEID" val="0"/>
  <p:tag name="TEMPFOLDER" val="c:\temp\"/>
</p:tagLst>
</file>

<file path=ppt/tags/tag158.xml><?xml version="1.0" encoding="utf-8"?>
<p:tagLst xmlns:a="http://schemas.openxmlformats.org/drawingml/2006/main" xmlns:r="http://schemas.openxmlformats.org/officeDocument/2006/relationships" xmlns:p="http://schemas.openxmlformats.org/presentationml/2006/main">
  <p:tag name="ORIGINALHEIGHT" val="124,5"/>
  <p:tag name="ORIGINALWIDTH" val="1067,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T \approx 24\mu K (10\mu K)&#10;\end{flalign*}&#10;&#10;\end{document}"/>
  <p:tag name="IGUANATEXSIZE" val="16"/>
  <p:tag name="IGUANATEXCURSOR" val="312"/>
  <p:tag name="TRANSPARENCY" val="Wahr"/>
  <p:tag name="FILENAME" val=""/>
  <p:tag name="INPUTTYPE" val="0"/>
  <p:tag name="LATEXENGINEID" val="0"/>
  <p:tag name="TEMPFOLDER" val="c:\temp\"/>
</p:tagLst>
</file>

<file path=ppt/tags/tag159.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16.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160.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161.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162.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163.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164.xml><?xml version="1.0" encoding="utf-8"?>
<p:tagLst xmlns:a="http://schemas.openxmlformats.org/drawingml/2006/main" xmlns:r="http://schemas.openxmlformats.org/officeDocument/2006/relationships" xmlns:p="http://schemas.openxmlformats.org/presentationml/2006/main">
  <p:tag name="ORIGINALHEIGHT" val="713,25"/>
  <p:tag name="ORIGINALWIDTH" val="865,5"/>
  <p:tag name="OUTPUTDPI" val="1200"/>
  <p:tag name="LATEXADDIN" val="\documentclass{article}&#10;\usepackage{amsmath}&#10;\pagestyle{empty}&#10;\begin{document}&#10;&#10;\begin{align*}&#10;I &amp;= A\cdot \cos\phi\\&#10;Q &amp;= A\cdot \sin\phi\\&#10;A &amp;= \sqrt{I^2+Q^2}\\&#10;\phi &amp;= \text{atan2}(Q,I)&#10;\end{align*}&#10;&#10;\end{document}"/>
  <p:tag name="IGUANATEXSIZE" val="16"/>
  <p:tag name="IGUANATEXCURSOR" val="187"/>
  <p:tag name="TRANSPARENCY" val="Wahr"/>
  <p:tag name="FILENAME" val=""/>
  <p:tag name="INPUTTYPE" val="0"/>
  <p:tag name="LATEXENGINEID" val="0"/>
  <p:tag name="TEMPFOLDER" val="c:\temp\"/>
</p:tagLst>
</file>

<file path=ppt/tags/tag165.xml><?xml version="1.0" encoding="utf-8"?>
<p:tagLst xmlns:a="http://schemas.openxmlformats.org/drawingml/2006/main" xmlns:r="http://schemas.openxmlformats.org/officeDocument/2006/relationships" xmlns:p="http://schemas.openxmlformats.org/presentationml/2006/main">
  <p:tag name="ORIGINALHEIGHT" val="124,5"/>
  <p:tag name="ORIGINALWIDTH" val="1767,75"/>
  <p:tag name="OUTPUTDPI" val="1200"/>
  <p:tag name="LATEXADDIN" val="\documentclass{article}&#10;\usepackage{amsmath}&#10;\pagestyle{empty}&#10;\begin{document}&#10;&#10;\begin{align*}&#10;y_{RF}(t) = A_{RF}\cdot \sin(\omega_{RF}t+\phi_{RF})&#10;\end{align*}&#10;&#10;\end{document}"/>
  <p:tag name="IGUANATEXSIZE" val="16"/>
  <p:tag name="IGUANATEXCURSOR" val="146"/>
  <p:tag name="TRANSPARENCY" val="Wahr"/>
  <p:tag name="FILENAME" val=""/>
  <p:tag name="INPUTTYPE" val="0"/>
  <p:tag name="LATEXENGINEID" val="0"/>
  <p:tag name="TEMPFOLDER" val="c:\temp\"/>
</p:tagLst>
</file>

<file path=ppt/tags/tag166.xml><?xml version="1.0" encoding="utf-8"?>
<p:tagLst xmlns:a="http://schemas.openxmlformats.org/drawingml/2006/main" xmlns:r="http://schemas.openxmlformats.org/officeDocument/2006/relationships" xmlns:p="http://schemas.openxmlformats.org/presentationml/2006/main">
  <p:tag name="ORIGINALHEIGHT" val="124,5"/>
  <p:tag name="ORIGINALWIDTH" val="1760,25"/>
  <p:tag name="OUTPUTDPI" val="1200"/>
  <p:tag name="LATEXADDIN" val="\documentclass{article}&#10;\usepackage{amsmath}&#10;\pagestyle{empty}&#10;\begin{document}&#10;&#10;\begin{align*}&#10;y_{LO}(t) = A_{LO}\cdot \cos(\omega_{LO}t+\phi_{LO})&#10;\end{align*}&#10;&#10;\end{document}"/>
  <p:tag name="IGUANATEXSIZE" val="16"/>
  <p:tag name="IGUANATEXCURSOR" val="124"/>
  <p:tag name="TRANSPARENCY" val="Wahr"/>
  <p:tag name="FILENAME" val=""/>
  <p:tag name="INPUTTYPE" val="0"/>
  <p:tag name="LATEXENGINEID" val="0"/>
  <p:tag name="TEMPFOLDER" val="c:\temp\"/>
</p:tagLst>
</file>

<file path=ppt/tags/tag167.xml><?xml version="1.0" encoding="utf-8"?>
<p:tagLst xmlns:a="http://schemas.openxmlformats.org/drawingml/2006/main" xmlns:r="http://schemas.openxmlformats.org/officeDocument/2006/relationships" xmlns:p="http://schemas.openxmlformats.org/presentationml/2006/main">
  <p:tag name="ORIGINALHEIGHT" val="124,5"/>
  <p:tag name="ORIGINALWIDTH" val="1293,75"/>
  <p:tag name="OUTPUTDPI" val="1200"/>
  <p:tag name="LATEXADDIN" val="\documentclass{article}&#10;\usepackage{amsmath}&#10;\pagestyle{empty}&#10;\begin{document}&#10;&#10;\begin{align*}&#10;y_{IF}(t) &amp;= y_{RF}(t) \cdot y_{LO}(t)&#10;\end{align*}&#10;&#10;\end{document}"/>
  <p:tag name="IGUANATEXSIZE" val="16"/>
  <p:tag name="IGUANATEXCURSOR" val="134"/>
  <p:tag name="TRANSPARENCY" val="Wahr"/>
  <p:tag name="FILENAME" val=""/>
  <p:tag name="INPUTTYPE" val="0"/>
  <p:tag name="LATEXENGINEID" val="0"/>
  <p:tag name="TEMPFOLDER" val="c:\temp\"/>
</p:tagLst>
</file>

<file path=ppt/tags/tag168.xml><?xml version="1.0" encoding="utf-8"?>
<p:tagLst xmlns:a="http://schemas.openxmlformats.org/drawingml/2006/main" xmlns:r="http://schemas.openxmlformats.org/officeDocument/2006/relationships" xmlns:p="http://schemas.openxmlformats.org/presentationml/2006/main">
  <p:tag name="ORIGINALHEIGHT" val="438"/>
  <p:tag name="ORIGINALWIDTH" val="3128,25"/>
  <p:tag name="OUTPUTDPI" val="1200"/>
  <p:tag name="LATEXADDIN" val="\documentclass{article}&#10;\usepackage{amsmath}&#10;\pagestyle{empty}&#10;\begin{document}&#10;&#10;\begin{align*}&#10;         y_{IF}(t) = \frac{1}{2} A_{RF}A_{LO} \cdot(&amp; \sin[(\omega_{RF}-\omega_{LO})t+(\phi_{RF}-\phi_{LO})] \\&#10;                                          +&amp; \sin[(\omega_{RF}+\omega_{LO})t+(\phi_{RF}+\phi_{LO})]) &#10;\end{align*}&#10;&#10;\end{document}"/>
  <p:tag name="IGUANATEXSIZE" val="16"/>
  <p:tag name="IGUANATEXCURSOR" val="108"/>
  <p:tag name="TRANSPARENCY" val="Wahr"/>
  <p:tag name="FILENAME" val=""/>
  <p:tag name="INPUTTYPE" val="0"/>
  <p:tag name="LATEXENGINEID" val="0"/>
  <p:tag name="TEMPFOLDER" val="c:\temp\"/>
</p:tagLst>
</file>

<file path=ppt/tags/tag169.xml><?xml version="1.0" encoding="utf-8"?>
<p:tagLst xmlns:a="http://schemas.openxmlformats.org/drawingml/2006/main" xmlns:r="http://schemas.openxmlformats.org/officeDocument/2006/relationships" xmlns:p="http://schemas.openxmlformats.org/presentationml/2006/main">
  <p:tag name="ORIGINALHEIGHT" val="124,5"/>
  <p:tag name="ORIGINALWIDTH" val="1055,25"/>
  <p:tag name="OUTPUTDPI" val="1200"/>
  <p:tag name="LATEXADDIN" val="\documentclass{article}&#10;\usepackage{amsmath}&#10;\pagestyle{empty}&#10;\begin{document}&#10;&#10;\begin{align*}&#10;|f_{IF}| = |f_{RF} -f_{LO}|&#10;\end{align*}&#10;&#10;\end{document}"/>
  <p:tag name="IGUANATEXSIZE" val="16"/>
  <p:tag name="IGUANATEXCURSOR" val="123"/>
  <p:tag name="TRANSPARENCY" val="Wahr"/>
  <p:tag name="FILENAME" val=""/>
  <p:tag name="INPUTTYPE" val="0"/>
  <p:tag name="LATEXENGINEID" val="0"/>
  <p:tag name="TEMPFOLDER" val="c:\temp\"/>
</p:tagLst>
</file>

<file path=ppt/tags/tag17.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170.xml><?xml version="1.0" encoding="utf-8"?>
<p:tagLst xmlns:a="http://schemas.openxmlformats.org/drawingml/2006/main" xmlns:r="http://schemas.openxmlformats.org/officeDocument/2006/relationships" xmlns:p="http://schemas.openxmlformats.org/presentationml/2006/main">
  <p:tag name="ORIGINALHEIGHT" val="438"/>
  <p:tag name="ORIGINALWIDTH" val="3128,25"/>
  <p:tag name="OUTPUTDPI" val="1200"/>
  <p:tag name="LATEXADDIN" val="\documentclass{article}&#10;\usepackage{amsmath}&#10;\pagestyle{empty}&#10;\begin{document}&#10;&#10;\begin{align*}&#10;         y_{IF}(t) = \frac{1}{2} A_{RF}A_{LO} \cdot(&amp; \sin[(\omega_{RF}-\omega_{LO})t+(\phi_{RF}-\phi_{LO})] \\&#10;                                          +&amp; \sin[(\omega_{RF}+\omega_{LO})t+(\phi_{RF}+\phi_{LO})]) &#10;\end{align*}&#10;&#10;\end{document}"/>
  <p:tag name="IGUANATEXSIZE" val="16"/>
  <p:tag name="IGUANATEXCURSOR" val="110"/>
  <p:tag name="TRANSPARENCY" val="Wahr"/>
  <p:tag name="FILENAME" val=""/>
  <p:tag name="INPUTTYPE" val="0"/>
  <p:tag name="LATEXENGINEID" val="0"/>
  <p:tag name="TEMPFOLDER" val="c:\temp\"/>
</p:tagLst>
</file>

<file path=ppt/tags/tag171.xml><?xml version="1.0" encoding="utf-8"?>
<p:tagLst xmlns:a="http://schemas.openxmlformats.org/drawingml/2006/main" xmlns:r="http://schemas.openxmlformats.org/officeDocument/2006/relationships" xmlns:p="http://schemas.openxmlformats.org/presentationml/2006/main">
  <p:tag name="ORIGINALHEIGHT" val="278,25"/>
  <p:tag name="ORIGINALWIDTH" val="2057,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dot{V}(t) + \frac{\omega_0}{Q_L}\dot{V}(t)+\omega_0^2 V(t) = \frac{\omega_0 R_L}{Q_L}\dot{I}(t)&#10;\end{flalign*}&#10;&#10;\end{document}"/>
  <p:tag name="IGUANATEXSIZE" val="16"/>
  <p:tag name="IGUANATEXCURSOR" val="381"/>
  <p:tag name="TRANSPARENCY" val="Wahr"/>
  <p:tag name="FILENAME" val=""/>
  <p:tag name="INPUTTYPE" val="0"/>
  <p:tag name="LATEXENGINEID" val="0"/>
  <p:tag name="TEMPFOLDER" val="c:\temp\"/>
</p:tagLst>
</file>

<file path=ppt/tags/tag172.xml><?xml version="1.0" encoding="utf-8"?>
<p:tagLst xmlns:a="http://schemas.openxmlformats.org/drawingml/2006/main" xmlns:r="http://schemas.openxmlformats.org/officeDocument/2006/relationships" xmlns:p="http://schemas.openxmlformats.org/presentationml/2006/main">
  <p:tag name="ORIGINALHEIGHT" val="148,5"/>
  <p:tag name="ORIGINALWIDTH" val="864"/>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t) = \hat{I}_0 \sin(\omega t)&#10;\end{flalign*}&#10;&#10;\end{document}"/>
  <p:tag name="IGUANATEXSIZE" val="16"/>
  <p:tag name="IGUANATEXCURSOR" val="315"/>
  <p:tag name="TRANSPARENCY" val="Wahr"/>
  <p:tag name="FILENAME" val=""/>
  <p:tag name="INPUTTYPE" val="0"/>
  <p:tag name="LATEXENGINEID" val="0"/>
  <p:tag name="TEMPFOLDER" val="c:\temp\"/>
</p:tagLst>
</file>

<file path=ppt/tags/tag173.xml><?xml version="1.0" encoding="utf-8"?>
<p:tagLst xmlns:a="http://schemas.openxmlformats.org/drawingml/2006/main" xmlns:r="http://schemas.openxmlformats.org/officeDocument/2006/relationships" xmlns:p="http://schemas.openxmlformats.org/presentationml/2006/main">
  <p:tag name="ORIGINALHEIGHT" val="148,5"/>
  <p:tag name="ORIGINALWIDTH" val="1266,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V(t) = \hat{V} \sin(\omega t + \psi(t))&#10;\end{flalign*}&#10;&#10;\end{document}"/>
  <p:tag name="IGUANATEXSIZE" val="16"/>
  <p:tag name="IGUANATEXCURSOR" val="321"/>
  <p:tag name="TRANSPARENCY" val="Wahr"/>
  <p:tag name="FILENAME" val=""/>
  <p:tag name="INPUTTYPE" val="0"/>
  <p:tag name="LATEXENGINEID" val="0"/>
  <p:tag name="TEMPFOLDER" val="c:\temp\"/>
</p:tagLst>
</file>

<file path=ppt/tags/tag174.xml><?xml version="1.0" encoding="utf-8"?>
<p:tagLst xmlns:a="http://schemas.openxmlformats.org/drawingml/2006/main" xmlns:r="http://schemas.openxmlformats.org/officeDocument/2006/relationships" xmlns:p="http://schemas.openxmlformats.org/presentationml/2006/main">
  <p:tag name="ORIGINALHEIGHT" val="417"/>
  <p:tag name="ORIGINALWIDTH" val="2403,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hat{V} \approx \frac{R_L \hat{I}_0}{\sqrt{1 + \left(2Q_L\frac{\Delta \omega}{\omega}\right)^2}} \quad ; \quad \tan \psi \approx 2Q_L \frac{\Delta \omega}{\omega} &#10;\end{flalign*}&#10;&#10;\end{document}"/>
  <p:tag name="IGUANATEXSIZE" val="16"/>
  <p:tag name="IGUANATEXCURSOR" val="414"/>
  <p:tag name="TRANSPARENCY" val="Wahr"/>
  <p:tag name="FILENAME" val=""/>
  <p:tag name="INPUTTYPE" val="0"/>
  <p:tag name="LATEXENGINEID" val="0"/>
  <p:tag name="TEMPFOLDER" val="c:\temp\"/>
</p:tagLst>
</file>

<file path=ppt/tags/tag175.xml><?xml version="1.0" encoding="utf-8"?>
<p:tagLst xmlns:a="http://schemas.openxmlformats.org/drawingml/2006/main" xmlns:r="http://schemas.openxmlformats.org/officeDocument/2006/relationships" xmlns:p="http://schemas.openxmlformats.org/presentationml/2006/main">
  <p:tag name="ORIGINALHEIGHT" val="159"/>
  <p:tag name="ORIGINALWIDTH" val="2221,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dot{V}(t) + 2\omega_{1/2}\dot{V}(t)+\omega_0^2 V(t) = \omega_{1/2} R_L \dot{I}(t)&#10;\end{flalign*}&#10;&#10;\end{document}"/>
  <p:tag name="IGUANATEXSIZE" val="16"/>
  <p:tag name="IGUANATEXCURSOR" val="293"/>
  <p:tag name="TRANSPARENCY" val="Wahr"/>
  <p:tag name="FILENAME" val=""/>
  <p:tag name="INPUTTYPE" val="0"/>
  <p:tag name="LATEXENGINEID" val="0"/>
  <p:tag name="TEMPFOLDER" val="c:\temp\"/>
</p:tagLst>
</file>

<file path=ppt/tags/tag176.xml><?xml version="1.0" encoding="utf-8"?>
<p:tagLst xmlns:a="http://schemas.openxmlformats.org/drawingml/2006/main" xmlns:r="http://schemas.openxmlformats.org/officeDocument/2006/relationships" xmlns:p="http://schemas.openxmlformats.org/presentationml/2006/main">
  <p:tag name="ORIGINALHEIGHT" val="417"/>
  <p:tag name="ORIGINALWIDTH" val="2403,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hat{V} \approx \frac{R_L \hat{I}_0}{\sqrt{1 + \left(2Q_L\frac{\Delta \omega}{\omega}\right)^2}} \quad ; \quad \tan \psi \approx 2Q_L \frac{\Delta \omega}{\omega} &#10;\end{flalign*}&#10;&#10;\end{document}"/>
  <p:tag name="IGUANATEXSIZE" val="16"/>
  <p:tag name="IGUANATEXCURSOR" val="414"/>
  <p:tag name="TRANSPARENCY" val="Wahr"/>
  <p:tag name="FILENAME" val=""/>
  <p:tag name="INPUTTYPE" val="0"/>
  <p:tag name="LATEXENGINEID" val="0"/>
  <p:tag name="TEMPFOLDER" val="c:\temp\"/>
</p:tagLst>
</file>

<file path=ppt/tags/tag177.xml><?xml version="1.0" encoding="utf-8"?>
<p:tagLst xmlns:a="http://schemas.openxmlformats.org/drawingml/2006/main" xmlns:r="http://schemas.openxmlformats.org/officeDocument/2006/relationships" xmlns:p="http://schemas.openxmlformats.org/presentationml/2006/main">
  <p:tag name="ORIGINALHEIGHT" val="148,5"/>
  <p:tag name="ORIGINALWIDTH" val="864"/>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t) = \hat{I}_0 \sin(\omega t)&#10;\end{flalign*}&#10;&#10;\end{document}"/>
  <p:tag name="IGUANATEXSIZE" val="16"/>
  <p:tag name="IGUANATEXCURSOR" val="315"/>
  <p:tag name="TRANSPARENCY" val="Wahr"/>
  <p:tag name="FILENAME" val=""/>
  <p:tag name="INPUTTYPE" val="0"/>
  <p:tag name="LATEXENGINEID" val="0"/>
  <p:tag name="TEMPFOLDER" val="c:\temp\"/>
</p:tagLst>
</file>

<file path=ppt/tags/tag178.xml><?xml version="1.0" encoding="utf-8"?>
<p:tagLst xmlns:a="http://schemas.openxmlformats.org/drawingml/2006/main" xmlns:r="http://schemas.openxmlformats.org/officeDocument/2006/relationships" xmlns:p="http://schemas.openxmlformats.org/presentationml/2006/main">
  <p:tag name="ORIGINALHEIGHT" val="148,5"/>
  <p:tag name="ORIGINALWIDTH" val="1266,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V(t) = \hat{V} \sin(\omega t + \psi(t))&#10;\end{flalign*}&#10;&#10;\end{document}"/>
  <p:tag name="IGUANATEXSIZE" val="16"/>
  <p:tag name="IGUANATEXCURSOR" val="321"/>
  <p:tag name="TRANSPARENCY" val="Wahr"/>
  <p:tag name="FILENAME" val=""/>
  <p:tag name="INPUTTYPE" val="0"/>
  <p:tag name="LATEXENGINEID" val="0"/>
  <p:tag name="TEMPFOLDER" val="c:\temp\"/>
</p:tagLst>
</file>

<file path=ppt/tags/tag179.xml><?xml version="1.0" encoding="utf-8"?>
<p:tagLst xmlns:a="http://schemas.openxmlformats.org/drawingml/2006/main" xmlns:r="http://schemas.openxmlformats.org/officeDocument/2006/relationships" xmlns:p="http://schemas.openxmlformats.org/presentationml/2006/main">
  <p:tag name="ORIGINALHEIGHT" val="109,5"/>
  <p:tag name="ORIGINALWIDTH" val="983,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omega = \omega_0-\omega \ll \omega&#10;\end{flalign*}&#10;&#10;\end{document}"/>
  <p:tag name="IGUANATEXSIZE" val="16"/>
  <p:tag name="IGUANATEXCURSOR" val="319"/>
  <p:tag name="TRANSPARENCY" val="Wahr"/>
  <p:tag name="FILENAME" val=""/>
  <p:tag name="INPUTTYPE" val="0"/>
  <p:tag name="LATEXENGINEID" val="0"/>
  <p:tag name="TEMPFOLDER" val="c:\temp\"/>
</p:tagLst>
</file>

<file path=ppt/tags/tag18.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180.xml><?xml version="1.0" encoding="utf-8"?>
<p:tagLst xmlns:a="http://schemas.openxmlformats.org/drawingml/2006/main" xmlns:r="http://schemas.openxmlformats.org/officeDocument/2006/relationships" xmlns:p="http://schemas.openxmlformats.org/presentationml/2006/main">
  <p:tag name="ORIGINALHEIGHT" val="501,75"/>
  <p:tag name="ORIGINALWIDTH" val="2619,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T = \frac{\tan \psi \cdot f}{2 Q_L K_{f/T}} \approx \frac{\Delta \phi \cdot f}{2 Q_L K_{f/T}} &lt; 0.45mK \\&#10;(f = 1.3 GHz, Q_L = 12000, &#10;K_{f/T} = -21 kHz/K)&#10;\end{flalign*}&#10;&#10;\end{document}"/>
  <p:tag name="IGUANATEXSIZE" val="16"/>
  <p:tag name="IGUANATEXCURSOR" val="424"/>
  <p:tag name="TRANSPARENCY" val="Wahr"/>
  <p:tag name="FILENAME" val=""/>
  <p:tag name="INPUTTYPE" val="0"/>
  <p:tag name="LATEXENGINEID" val="0"/>
  <p:tag name="TEMPFOLDER" val="c:\temp\"/>
</p:tagLst>
</file>

<file path=ppt/tags/tag19.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2.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20.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21.xml><?xml version="1.0" encoding="utf-8"?>
<p:tagLst xmlns:a="http://schemas.openxmlformats.org/drawingml/2006/main" xmlns:r="http://schemas.openxmlformats.org/officeDocument/2006/relationships" xmlns:p="http://schemas.openxmlformats.org/presentationml/2006/main">
  <p:tag name="ORIGINALHEIGHT" val="311,25"/>
  <p:tag name="ORIGINALWIDTH" val="2201,25"/>
  <p:tag name="OUTPUTDPI" val="1200"/>
  <p:tag name="LATEXADDIN" val="\documentclass{article}&#10;\usepackage{amsmath}&#10;\pagestyle{empty}&#10;\begin{document}&#10;&#10;\begin{align*}&#10;y_{out}(t) &amp;= I \cdot A_{in}\sin(\omega t) + Q \cdot A_{in}\cos(\omega t)\\&#10;           &amp;= A_{out} \sin(\omega t + \Delta\phi)&#10;\end{align*}&#10;&#10;\end{document}"/>
  <p:tag name="IGUANATEXSIZE" val="16"/>
  <p:tag name="IGUANATEXCURSOR" val="96"/>
  <p:tag name="TRANSPARENCY" val="Wahr"/>
  <p:tag name="FILENAME" val=""/>
  <p:tag name="INPUTTYPE" val="0"/>
  <p:tag name="LATEXENGINEID" val="0"/>
  <p:tag name="TEMPFOLDER" val="c:\temp\"/>
</p:tagLst>
</file>

<file path=ppt/tags/tag22.xml><?xml version="1.0" encoding="utf-8"?>
<p:tagLst xmlns:a="http://schemas.openxmlformats.org/drawingml/2006/main" xmlns:r="http://schemas.openxmlformats.org/officeDocument/2006/relationships" xmlns:p="http://schemas.openxmlformats.org/presentationml/2006/main">
  <p:tag name="ORIGINALHEIGHT" val="558"/>
  <p:tag name="ORIGINALWIDTH" val="1543,5"/>
  <p:tag name="OUTPUTDPI" val="1200"/>
  <p:tag name="LATEXADDIN" val="\documentclass{article}&#10;\usepackage{amsmath}&#10;\pagestyle{empty}&#10;\begin{document}&#10;&#10;\begin{align*}&#10;A_{out} &amp;= A_{in} \cdot \sqrt{I^2+Q^2}\\&#10;\Delta A &amp;= A_{in} \cdot ( \sqrt{I^2+Q^2}-1)\\&#10;\Delta \phi &amp;= \text{atan2}(Q,I)&#10;\end{align*}&#10;&#10;\end{document}"/>
  <p:tag name="IGUANATEXSIZE" val="16"/>
  <p:tag name="IGUANATEXCURSOR" val="183"/>
  <p:tag name="TRANSPARENCY" val="Wahr"/>
  <p:tag name="FILENAME" val=""/>
  <p:tag name="INPUTTYPE" val="0"/>
  <p:tag name="LATEXENGINEID" val="0"/>
  <p:tag name="TEMPFOLDER" val="c:\temp\"/>
</p:tagLst>
</file>

<file path=ppt/tags/tag23.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24.xml><?xml version="1.0" encoding="utf-8"?>
<p:tagLst xmlns:a="http://schemas.openxmlformats.org/drawingml/2006/main" xmlns:r="http://schemas.openxmlformats.org/officeDocument/2006/relationships" xmlns:p="http://schemas.openxmlformats.org/presentationml/2006/main">
  <p:tag name="ORIGINALHEIGHT" val="124,5"/>
  <p:tag name="ORIGINALWIDTH" val="1311,75"/>
  <p:tag name="OUTPUTDPI" val="1200"/>
  <p:tag name="LATEXADDIN" val="\documentclass{article}&#10;\usepackage{amsmath}&#10;\pagestyle{empty}&#10;\begin{document}&#10;\begin{align*}&#10;(A+\Delta A ) \cdot \sin(\omega t + \Delta\phi)&#10;\end{align*}&#10;&#10;\end{document}"/>
  <p:tag name="IGUANATEXSIZE" val="15"/>
  <p:tag name="IGUANATEXCURSOR" val="115"/>
  <p:tag name="TRANSPARENCY" val="Wahr"/>
  <p:tag name="FILENAME" val=""/>
  <p:tag name="INPUTTYPE" val="0"/>
  <p:tag name="LATEXENGINEID" val="0"/>
  <p:tag name="TEMPFOLDER" val="D:\temp\"/>
</p:tagLst>
</file>

<file path=ppt/tags/tag25.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26.xml><?xml version="1.0" encoding="utf-8"?>
<p:tagLst xmlns:a="http://schemas.openxmlformats.org/drawingml/2006/main" xmlns:r="http://schemas.openxmlformats.org/officeDocument/2006/relationships" xmlns:p="http://schemas.openxmlformats.org/presentationml/2006/main">
  <p:tag name="ORIGINALHEIGHT" val="93"/>
  <p:tag name="ORIGINALWIDTH" val="104,25"/>
  <p:tag name="OUTPUTDPI" val="1200"/>
  <p:tag name="LATEXADDIN" val="\documentclass{article}&#10;\usepackage{amsmath}&#10;\pagestyle{empty}&#10;\begin{document}&#10;&#10;\begin{align*}&#10;0^o&#10;\end{align*}&#10;&#10;\end{document}"/>
  <p:tag name="IGUANATEXSIZE" val="16"/>
  <p:tag name="IGUANATEXCURSOR" val="99"/>
  <p:tag name="TRANSPARENCY" val="Wahr"/>
  <p:tag name="FILENAME" val=""/>
  <p:tag name="INPUTTYPE" val="0"/>
  <p:tag name="LATEXENGINEID" val="0"/>
  <p:tag name="TEMPFOLDER" val="c:\temp\"/>
</p:tagLst>
</file>

<file path=ppt/tags/tag27.xml><?xml version="1.0" encoding="utf-8"?>
<p:tagLst xmlns:a="http://schemas.openxmlformats.org/drawingml/2006/main" xmlns:r="http://schemas.openxmlformats.org/officeDocument/2006/relationships" xmlns:p="http://schemas.openxmlformats.org/presentationml/2006/main">
  <p:tag name="ORIGINALHEIGHT" val="93"/>
  <p:tag name="ORIGINALWIDTH" val="166,5"/>
  <p:tag name="OUTPUTDPI" val="1200"/>
  <p:tag name="LATEXADDIN" val="\documentclass{article}&#10;\usepackage{amsmath}&#10;\pagestyle{empty}&#10;\begin{document}&#10;&#10;\begin{align*}&#10;90^o&#10;\end{align*}&#10;&#10;\end{document}"/>
  <p:tag name="IGUANATEXSIZE" val="16"/>
  <p:tag name="IGUANATEXCURSOR" val="97"/>
  <p:tag name="TRANSPARENCY" val="Wahr"/>
  <p:tag name="FILENAME" val=""/>
  <p:tag name="INPUTTYPE" val="0"/>
  <p:tag name="LATEXENGINEID" val="0"/>
  <p:tag name="TEMPFOLDER" val="c:\temp\"/>
</p:tagLst>
</file>

<file path=ppt/tags/tag28.xml><?xml version="1.0" encoding="utf-8"?>
<p:tagLst xmlns:a="http://schemas.openxmlformats.org/drawingml/2006/main" xmlns:r="http://schemas.openxmlformats.org/officeDocument/2006/relationships" xmlns:p="http://schemas.openxmlformats.org/presentationml/2006/main">
  <p:tag name="ORIGINALHEIGHT" val="84,75"/>
  <p:tag name="ORIGINALWIDTH" val="146,25"/>
  <p:tag name="OUTPUTDPI" val="1200"/>
  <p:tag name="LATEXADDIN" val="\documentclass{article}&#10;\usepackage{amsmath}&#10;\pagestyle{empty}&#10;\begin{document}&#10;&#10;\begin{align*}&#10;\sin&#10;\end{align*}&#10;&#10;\end{document}"/>
  <p:tag name="IGUANATEXSIZE" val="16"/>
  <p:tag name="IGUANATEXCURSOR" val="97"/>
  <p:tag name="TRANSPARENCY" val="Wahr"/>
  <p:tag name="FILENAME" val=""/>
  <p:tag name="INPUTTYPE" val="0"/>
  <p:tag name="LATEXENGINEID" val="0"/>
  <p:tag name="TEMPFOLDER" val="c:\temp\"/>
</p:tagLst>
</file>

<file path=ppt/tags/tag29.xml><?xml version="1.0" encoding="utf-8"?>
<p:tagLst xmlns:a="http://schemas.openxmlformats.org/drawingml/2006/main" xmlns:r="http://schemas.openxmlformats.org/officeDocument/2006/relationships" xmlns:p="http://schemas.openxmlformats.org/presentationml/2006/main">
  <p:tag name="ORIGINALHEIGHT" val="57"/>
  <p:tag name="ORIGINALWIDTH" val="159"/>
  <p:tag name="OUTPUTDPI" val="1200"/>
  <p:tag name="LATEXADDIN" val="\documentclass{article}&#10;\usepackage{amsmath}&#10;\pagestyle{empty}&#10;\begin{document}&#10;&#10;\begin{align*}&#10;\cos&#10;\end{align*}&#10;&#10;\end{document}"/>
  <p:tag name="IGUANATEXSIZE" val="16"/>
  <p:tag name="IGUANATEXCURSOR" val="100"/>
  <p:tag name="TRANSPARENCY" val="Wahr"/>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30.xml><?xml version="1.0" encoding="utf-8"?>
<p:tagLst xmlns:a="http://schemas.openxmlformats.org/drawingml/2006/main" xmlns:r="http://schemas.openxmlformats.org/officeDocument/2006/relationships" xmlns:p="http://schemas.openxmlformats.org/presentationml/2006/main">
  <p:tag name="ORIGINALHEIGHT" val="84"/>
  <p:tag name="ORIGINALWIDTH" val="58,5"/>
  <p:tag name="OUTPUTDPI" val="1200"/>
  <p:tag name="LATEXADDIN" val="\documentclass{article}&#10;\usepackage{amsmath}&#10;\pagestyle{empty}&#10;\begin{document}&#10;&#10;\begin{align*}&#10;I&#10;\end{align*}&#10;&#10;\end{document}"/>
  <p:tag name="IGUANATEXSIZE" val="16"/>
  <p:tag name="IGUANATEXCURSOR" val="97"/>
  <p:tag name="TRANSPARENCY" val="Wahr"/>
  <p:tag name="FILENAME" val=""/>
  <p:tag name="INPUTTYPE" val="0"/>
  <p:tag name="LATEXENGINEID" val="0"/>
  <p:tag name="TEMPFOLDER" val="c:\temp\"/>
</p:tagLst>
</file>

<file path=ppt/tags/tag31.xml><?xml version="1.0" encoding="utf-8"?>
<p:tagLst xmlns:a="http://schemas.openxmlformats.org/drawingml/2006/main" xmlns:r="http://schemas.openxmlformats.org/officeDocument/2006/relationships" xmlns:p="http://schemas.openxmlformats.org/presentationml/2006/main">
  <p:tag name="ORIGINALHEIGHT" val="111,75"/>
  <p:tag name="ORIGINALWIDTH" val="86,25"/>
  <p:tag name="OUTPUTDPI" val="1200"/>
  <p:tag name="LATEXADDIN" val="\documentclass{article}&#10;\usepackage{amsmath}&#10;\pagestyle{empty}&#10;\begin{document}&#10;&#10;\begin{align*}&#10;Q&#10;\end{align*}&#10;&#10;\end{document}"/>
  <p:tag name="IGUANATEXSIZE" val="16"/>
  <p:tag name="IGUANATEXCURSOR" val="97"/>
  <p:tag name="TRANSPARENCY" val="Wahr"/>
  <p:tag name="FILENAME" val=""/>
  <p:tag name="INPUTTYPE" val="0"/>
  <p:tag name="LATEXENGINEID" val="0"/>
  <p:tag name="TEMPFOLDER" val="c:\temp\"/>
</p:tagLst>
</file>

<file path=ppt/tags/tag32.xml><?xml version="1.0" encoding="utf-8"?>
<p:tagLst xmlns:a="http://schemas.openxmlformats.org/drawingml/2006/main" xmlns:r="http://schemas.openxmlformats.org/officeDocument/2006/relationships" xmlns:p="http://schemas.openxmlformats.org/presentationml/2006/main">
  <p:tag name="ORIGINALHEIGHT" val="124,5"/>
  <p:tag name="ORIGINALWIDTH" val="1050,75"/>
  <p:tag name="OUTPUTDPI" val="1200"/>
  <p:tag name="LATEXADDIN" val="\documentclass{article}&#10;\usepackage{amsmath}&#10;\pagestyle{empty}&#10;\begin{document}&#10;&#10;\begin{align*}&#10;y_{in}(t) &amp;= A_{in}\sin(\omega t)&#10;\end{align*}&#10;&#10;\end{document}"/>
  <p:tag name="IGUANATEXSIZE" val="16"/>
  <p:tag name="IGUANATEXCURSOR" val="129"/>
  <p:tag name="TRANSPARENCY" val="Wahr"/>
  <p:tag name="FILENAME" val=""/>
  <p:tag name="INPUTTYPE" val="0"/>
  <p:tag name="LATEXENGINEID" val="0"/>
  <p:tag name="TEMPFOLDER" val="c:\temp\"/>
</p:tagLst>
</file>

<file path=ppt/tags/tag33.xml><?xml version="1.0" encoding="utf-8"?>
<p:tagLst xmlns:a="http://schemas.openxmlformats.org/drawingml/2006/main" xmlns:r="http://schemas.openxmlformats.org/officeDocument/2006/relationships" xmlns:p="http://schemas.openxmlformats.org/presentationml/2006/main">
  <p:tag name="ORIGINALHEIGHT" val="174,75"/>
  <p:tag name="ORIGINALWIDTH" val="166,5"/>
  <p:tag name="OUTPUTDPI" val="1200"/>
  <p:tag name="LATEXADDIN" val="\documentclass{article}&#10;\usepackage{amsmath}&#10;\pagestyle{empty}&#10;\begin{document}&#10;&#10;\begin{align*}&#10;\sum&#10;\end{align*}&#10;&#10;\end{document}"/>
  <p:tag name="IGUANATEXSIZE" val="24"/>
  <p:tag name="IGUANATEXCURSOR" val="98"/>
  <p:tag name="TRANSPARENCY" val="Wahr"/>
  <p:tag name="FILENAME" val=""/>
  <p:tag name="INPUTTYPE" val="0"/>
  <p:tag name="LATEXENGINEID" val="0"/>
  <p:tag name="TEMPFOLDER" val="c:\temp\"/>
</p:tagLst>
</file>

<file path=ppt/tags/tag34.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35.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36.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37.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38.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39.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4.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40.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41.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42.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43.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44.xml><?xml version="1.0" encoding="utf-8"?>
<p:tagLst xmlns:a="http://schemas.openxmlformats.org/drawingml/2006/main" xmlns:r="http://schemas.openxmlformats.org/officeDocument/2006/relationships" xmlns:p="http://schemas.openxmlformats.org/presentationml/2006/main">
  <p:tag name="ORIGINALHEIGHT" val="1086"/>
  <p:tag name="ORIGINALWIDTH" val="1809,75"/>
  <p:tag name="OUTPUTDPI" val="1200"/>
  <p:tag name="LATEXADDIN" val="\documentclass{article}&#10;\newcommand{\bbma} {\begin{bmatrix}}&#10;\newcommand{\ebma} {\end{bmatrix}}&#10;\newcommand{\bpma} {\begin{pmatrix}}&#10;\newcommand{\epma} {\end{pmatrix}}&#10;\newcommand{\vs}[1]{\vspace{#1mm}}&#10;\usepackage[fleqn]{amsmath}&#10;\pagestyle{empty}&#10;\begin{document}&#10;&#10;\subsubsection*{Parameters for SRF cavity}&#10;\begin{tabular}{l l}&#10;Operating frequency: &amp; 1.3 GHz \\&#10;Length:&amp;       1.036 m\\&#10;Aperture diameter:&amp;     70 mm\\&#10;Cell to cell coupling:&amp;    $\approx2\%$\\&#10;Quality factor $Q_0$: &amp;      $\approx 10^{10}$\\&#10;r/Q := $r_{sh}$/$Q_0$: &amp;     $1036 \Omega $&#10;\end{tabular}&#10;\end{document}"/>
  <p:tag name="IGUANATEXSIZE" val="16"/>
  <p:tag name="IGUANATEXCURSOR" val="266"/>
  <p:tag name="TRANSPARENCY" val="Wahr"/>
  <p:tag name="FILENAME" val=""/>
  <p:tag name="INPUTTYPE" val="0"/>
  <p:tag name="LATEXENGINEID" val="0"/>
  <p:tag name="TEMPFOLDER" val="c:\temp\"/>
</p:tagLst>
</file>

<file path=ppt/tags/tag45.xml><?xml version="1.0" encoding="utf-8"?>
<p:tagLst xmlns:a="http://schemas.openxmlformats.org/drawingml/2006/main" xmlns:r="http://schemas.openxmlformats.org/officeDocument/2006/relationships" xmlns:p="http://schemas.openxmlformats.org/presentationml/2006/main">
  <p:tag name="ORIGINALHEIGHT" val="836,25"/>
  <p:tag name="ORIGINALWIDTH" val="1532,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_C+I_{R_L}+I_L = I = \tilde{I}_g+I_b\\&#10;\frac{1}{R_L C} = \frac{\omega_0}{Q_L} \text{ and }&#10;\frac{1}{L C} = \omega_{0}^2 \\&#10;\dot{I}_L = \frac{V}{L} , \dot{I}_R = \frac{\dot{V}}{R_L}, \dot{I}_C = C \ddot{V}&#10;\end{flalign*}&#10;&#10;\end{document}"/>
  <p:tag name="IGUANATEXSIZE" val="16"/>
  <p:tag name="IGUANATEXCURSOR" val="392"/>
  <p:tag name="TRANSPARENCY" val="Wahr"/>
  <p:tag name="FILENAME" val=""/>
  <p:tag name="INPUTTYPE" val="0"/>
  <p:tag name="LATEXENGINEID" val="0"/>
  <p:tag name="TEMPFOLDER" val="c:\temp\"/>
</p:tagLst>
</file>

<file path=ppt/tags/tag46.xml><?xml version="1.0" encoding="utf-8"?>
<p:tagLst xmlns:a="http://schemas.openxmlformats.org/drawingml/2006/main" xmlns:r="http://schemas.openxmlformats.org/officeDocument/2006/relationships" xmlns:p="http://schemas.openxmlformats.org/presentationml/2006/main">
  <p:tag name="ORIGINALHEIGHT" val="271,5"/>
  <p:tag name="ORIGINALWIDTH" val="2021,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dot{V}(t) + \frac{1}{R_L C}\dot{V}(t)+\frac{1}{LC}V(t) = \frac{1}{C}\dot{I}(t)&#10;\end{flalign*}&#10;&#10;\end{document}"/>
  <p:tag name="IGUANATEXSIZE" val="16"/>
  <p:tag name="IGUANATEXCURSOR" val="363"/>
  <p:tag name="TRANSPARENCY" val="Wahr"/>
  <p:tag name="FILENAME" val=""/>
  <p:tag name="INPUTTYPE" val="0"/>
  <p:tag name="LATEXENGINEID" val="0"/>
  <p:tag name="TEMPFOLDER" val="c:\temp\"/>
</p:tagLst>
</file>

<file path=ppt/tags/tag47.xml><?xml version="1.0" encoding="utf-8"?>
<p:tagLst xmlns:a="http://schemas.openxmlformats.org/drawingml/2006/main" xmlns:r="http://schemas.openxmlformats.org/officeDocument/2006/relationships" xmlns:p="http://schemas.openxmlformats.org/presentationml/2006/main">
  <p:tag name="ORIGINALHEIGHT" val="2067"/>
  <p:tag name="ORIGINALWIDTH" val="2047,5"/>
  <p:tag name="OUTPUTDPI" val="1200"/>
  <p:tag name="LATEXADDIN" val="\documentclass{article}&#10;\newcommand{\bbma} {\begin{bmatrix}}&#10;\newcommand{\ebma} {\end{bmatrix}}&#10;\newcommand{\bpma} {\begin{pmatrix}}&#10;\newcommand{\epma} {\end{pmatrix}}&#10;\newcommand{\vs}[1]{\vspace{#1mm}}&#10;\usepackage[fleqn]{amsmath}&#10;\pagestyle{empty}&#10;\begin{document}&#10;\subsubsection*{Coupling factor:}&#10;\vspace{-0.2cm}&#10;\begin{flalign*}&#10;\beta = \frac{R}{Z_{ext}}&#10;\end{flalign*}&#10;\subsubsection*{Loaded shunt impedance:}&#10;\vspace{-0.2cm}&#10;\begin{flalign*}&#10;R_L = \left(\frac{1}{R} + \frac{1}{Z_{ext}}\right)^{-1} = \frac{R}{1+\beta}&#10;\end{flalign*}&#10;\subsubsection*{Loaded quality factor:}&#10;\vspace{-0.2cm}&#10;\begin{flalign*}&#10;Q_L = \left(\frac{1}{Q_0} + \frac{1}{Q_{ext}}\right)^{-1} = \frac{Q_0}{1+\beta}&#10;\end{flalign*}&#10;\end{document}"/>
  <p:tag name="IGUANATEXSIZE" val="16"/>
  <p:tag name="IGUANATEXCURSOR" val="416"/>
  <p:tag name="TRANSPARENCY" val="Wahr"/>
  <p:tag name="FILENAME" val=""/>
  <p:tag name="INPUTTYPE" val="0"/>
  <p:tag name="LATEXENGINEID" val="0"/>
  <p:tag name="TEMPFOLDER" val="c:\temp\"/>
</p:tagLst>
</file>

<file path=ppt/tags/tag48.xml><?xml version="1.0" encoding="utf-8"?>
<p:tagLst xmlns:a="http://schemas.openxmlformats.org/drawingml/2006/main" xmlns:r="http://schemas.openxmlformats.org/officeDocument/2006/relationships" xmlns:p="http://schemas.openxmlformats.org/presentationml/2006/main">
  <p:tag name="ORIGINALHEIGHT" val="278,25"/>
  <p:tag name="ORIGINALWIDTH" val="2057,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dot{V}(t) + \frac{\omega_0}{Q_L}\dot{V}(t)+\omega_0^2 V(t) = \frac{\omega_0 R_L}{Q_L}\dot{I}(t)&#10;\end{flalign*}&#10;&#10;\end{document}"/>
  <p:tag name="IGUANATEXSIZE" val="16"/>
  <p:tag name="IGUANATEXCURSOR" val="381"/>
  <p:tag name="TRANSPARENCY" val="Wahr"/>
  <p:tag name="FILENAME" val=""/>
  <p:tag name="INPUTTYPE" val="0"/>
  <p:tag name="LATEXENGINEID" val="0"/>
  <p:tag name="TEMPFOLDER" val="c:\temp\"/>
</p:tagLst>
</file>

<file path=ppt/tags/tag49.xml><?xml version="1.0" encoding="utf-8"?>
<p:tagLst xmlns:a="http://schemas.openxmlformats.org/drawingml/2006/main" xmlns:r="http://schemas.openxmlformats.org/officeDocument/2006/relationships" xmlns:p="http://schemas.openxmlformats.org/presentationml/2006/main">
  <p:tag name="ORIGINALHEIGHT" val="148,5"/>
  <p:tag name="ORIGINALWIDTH" val="864"/>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t) = \hat{I}_0 \sin(\omega t)&#10;\end{flalign*}&#10;&#10;\end{document}"/>
  <p:tag name="IGUANATEXSIZE" val="16"/>
  <p:tag name="IGUANATEXCURSOR" val="314"/>
  <p:tag name="TRANSPARENCY" val="Wahr"/>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50.xml><?xml version="1.0" encoding="utf-8"?>
<p:tagLst xmlns:a="http://schemas.openxmlformats.org/drawingml/2006/main" xmlns:r="http://schemas.openxmlformats.org/officeDocument/2006/relationships" xmlns:p="http://schemas.openxmlformats.org/presentationml/2006/main">
  <p:tag name="ORIGINALHEIGHT" val="417"/>
  <p:tag name="ORIGINALWIDTH" val="2403,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hat{V} \approx \frac{R_L \hat{I}_0}{\sqrt{1 + \left(2Q_L\frac{\Delta \omega}{\omega}\right)^2}} \quad ; \quad \tan \psi \approx 2Q_L \frac{\Delta \omega}{\omega} &#10;\end{flalign*}&#10;&#10;\end{document}"/>
  <p:tag name="IGUANATEXSIZE" val="16"/>
  <p:tag name="IGUANATEXCURSOR" val="414"/>
  <p:tag name="TRANSPARENCY" val="Wahr"/>
  <p:tag name="FILENAME" val=""/>
  <p:tag name="INPUTTYPE" val="0"/>
  <p:tag name="LATEXENGINEID" val="0"/>
  <p:tag name="TEMPFOLDER" val="c:\temp\"/>
</p:tagLst>
</file>

<file path=ppt/tags/tag51.xml><?xml version="1.0" encoding="utf-8"?>
<p:tagLst xmlns:a="http://schemas.openxmlformats.org/drawingml/2006/main" xmlns:r="http://schemas.openxmlformats.org/officeDocument/2006/relationships" xmlns:p="http://schemas.openxmlformats.org/presentationml/2006/main">
  <p:tag name="ORIGINALHEIGHT" val="278,25"/>
  <p:tag name="ORIGINALWIDTH" val="2057,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dot{V}(t) + \frac{\omega_0}{Q_L}\dot{V}(t)+\omega_0^2 V(t) = \frac{\omega_0 R_L}{Q_L}\dot{I}(t)&#10;\end{flalign*}&#10;&#10;\end{document}"/>
  <p:tag name="IGUANATEXSIZE" val="16"/>
  <p:tag name="IGUANATEXCURSOR" val="381"/>
  <p:tag name="TRANSPARENCY" val="Wahr"/>
  <p:tag name="FILENAME" val=""/>
  <p:tag name="INPUTTYPE" val="0"/>
  <p:tag name="LATEXENGINEID" val="0"/>
  <p:tag name="TEMPFOLDER" val="c:\temp\"/>
</p:tagLst>
</file>

<file path=ppt/tags/tag52.xml><?xml version="1.0" encoding="utf-8"?>
<p:tagLst xmlns:a="http://schemas.openxmlformats.org/drawingml/2006/main" xmlns:r="http://schemas.openxmlformats.org/officeDocument/2006/relationships" xmlns:p="http://schemas.openxmlformats.org/presentationml/2006/main">
  <p:tag name="ORIGINALHEIGHT" val="148,5"/>
  <p:tag name="ORIGINALWIDTH" val="864"/>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I(t) = \hat{I}_0 \sin(\omega t)&#10;\end{flalign*}&#10;&#10;\end{document}"/>
  <p:tag name="IGUANATEXSIZE" val="16"/>
  <p:tag name="IGUANATEXCURSOR" val="315"/>
  <p:tag name="TRANSPARENCY" val="Wahr"/>
  <p:tag name="FILENAME" val=""/>
  <p:tag name="INPUTTYPE" val="0"/>
  <p:tag name="LATEXENGINEID" val="0"/>
  <p:tag name="TEMPFOLDER" val="c:\temp\"/>
</p:tagLst>
</file>

<file path=ppt/tags/tag53.xml><?xml version="1.0" encoding="utf-8"?>
<p:tagLst xmlns:a="http://schemas.openxmlformats.org/drawingml/2006/main" xmlns:r="http://schemas.openxmlformats.org/officeDocument/2006/relationships" xmlns:p="http://schemas.openxmlformats.org/presentationml/2006/main">
  <p:tag name="ORIGINALHEIGHT" val="148,5"/>
  <p:tag name="ORIGINALWIDTH" val="1266,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V(t) = \hat{V} \sin(\omega t + \psi(t))&#10;\end{flalign*}&#10;&#10;\end{document}"/>
  <p:tag name="IGUANATEXSIZE" val="16"/>
  <p:tag name="IGUANATEXCURSOR" val="321"/>
  <p:tag name="TRANSPARENCY" val="Wahr"/>
  <p:tag name="FILENAME" val=""/>
  <p:tag name="INPUTTYPE" val="0"/>
  <p:tag name="LATEXENGINEID" val="0"/>
  <p:tag name="TEMPFOLDER" val="c:\temp\"/>
</p:tagLst>
</file>

<file path=ppt/tags/tag54.xml><?xml version="1.0" encoding="utf-8"?>
<p:tagLst xmlns:a="http://schemas.openxmlformats.org/drawingml/2006/main" xmlns:r="http://schemas.openxmlformats.org/officeDocument/2006/relationships" xmlns:p="http://schemas.openxmlformats.org/presentationml/2006/main">
  <p:tag name="ORIGINALHEIGHT" val="159"/>
  <p:tag name="ORIGINALWIDTH" val="2221,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dot{V}(t) + 2\omega_{1/2}\dot{V}(t)+\omega_0^2 V(t) = \omega_{1/2} R_L \dot{I}(t)&#10;\end{flalign*}&#10;&#10;\end{document}"/>
  <p:tag name="IGUANATEXSIZE" val="16"/>
  <p:tag name="IGUANATEXCURSOR" val="293"/>
  <p:tag name="TRANSPARENCY" val="Wahr"/>
  <p:tag name="FILENAME" val=""/>
  <p:tag name="INPUTTYPE" val="0"/>
  <p:tag name="LATEXENGINEID" val="0"/>
  <p:tag name="TEMPFOLDER" val="c:\temp\"/>
</p:tagLst>
</file>

<file path=ppt/tags/tag55.xml><?xml version="1.0" encoding="utf-8"?>
<p:tagLst xmlns:a="http://schemas.openxmlformats.org/drawingml/2006/main" xmlns:r="http://schemas.openxmlformats.org/officeDocument/2006/relationships" xmlns:p="http://schemas.openxmlformats.org/presentationml/2006/main">
  <p:tag name="ORIGINALHEIGHT" val="305,25"/>
  <p:tag name="ORIGINALWIDTH" val="1974"/>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omega_0 &amp;\ldots \text{Cavity resonance frequency}\\&#10;\omega &amp;\ldots \text{Driving frequency (RF source)}\\&#10;\end{flalign*}&#10;&#10;\end{document}"/>
  <p:tag name="IGUANATEXSIZE" val="16"/>
  <p:tag name="IGUANATEXCURSOR" val="345"/>
  <p:tag name="TRANSPARENCY" val="Wahr"/>
  <p:tag name="FILENAME" val=""/>
  <p:tag name="INPUTTYPE" val="0"/>
  <p:tag name="LATEXENGINEID" val="0"/>
  <p:tag name="TEMPFOLDER" val="c:\temp\"/>
</p:tagLst>
</file>

<file path=ppt/tags/tag56.xml><?xml version="1.0" encoding="utf-8"?>
<p:tagLst xmlns:a="http://schemas.openxmlformats.org/drawingml/2006/main" xmlns:r="http://schemas.openxmlformats.org/officeDocument/2006/relationships" xmlns:p="http://schemas.openxmlformats.org/presentationml/2006/main">
  <p:tag name="ORIGINALHEIGHT" val="109,5"/>
  <p:tag name="ORIGINALWIDTH" val="983,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omega = \omega_0-\omega \ll \omega&#10;\end{flalign*}&#10;&#10;\end{document}"/>
  <p:tag name="IGUANATEXSIZE" val="16"/>
  <p:tag name="IGUANATEXCURSOR" val="319"/>
  <p:tag name="TRANSPARENCY" val="Wahr"/>
  <p:tag name="FILENAME" val=""/>
  <p:tag name="INPUTTYPE" val="0"/>
  <p:tag name="LATEXENGINEID" val="0"/>
  <p:tag name="TEMPFOLDER" val="c:\temp\"/>
</p:tagLst>
</file>

<file path=ppt/tags/tag57.xml><?xml version="1.0" encoding="utf-8"?>
<p:tagLst xmlns:a="http://schemas.openxmlformats.org/drawingml/2006/main" xmlns:r="http://schemas.openxmlformats.org/officeDocument/2006/relationships" xmlns:p="http://schemas.openxmlformats.org/presentationml/2006/main">
  <p:tag name="ORIGINALHEIGHT" val="124,5"/>
  <p:tag name="ORIGINALWIDTH" val="1059"/>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psi(t) = \angle(I(t),V(t))&#10;\end{flalign*}&#10;&#10;\end{document}"/>
  <p:tag name="IGUANATEXSIZE" val="16"/>
  <p:tag name="IGUANATEXCURSOR" val="309"/>
  <p:tag name="TRANSPARENCY" val="Wahr"/>
  <p:tag name="FILENAME" val=""/>
  <p:tag name="INPUTTYPE" val="0"/>
  <p:tag name="LATEXENGINEID" val="0"/>
  <p:tag name="TEMPFOLDER" val="c:\temp\"/>
</p:tagLst>
</file>

<file path=ppt/tags/tag58.xml><?xml version="1.0" encoding="utf-8"?>
<p:tagLst xmlns:a="http://schemas.openxmlformats.org/drawingml/2006/main" xmlns:r="http://schemas.openxmlformats.org/officeDocument/2006/relationships" xmlns:p="http://schemas.openxmlformats.org/presentationml/2006/main">
  <p:tag name="ORIGINALHEIGHT" val="502,5"/>
  <p:tag name="ORIGINALWIDTH" val="1254"/>
  <p:tag name="OUTPUTDPI" val="1200"/>
  <p:tag name="LATEXADDIN" val="\documentclass{article}&#10;\newcommand{\bbma} {\begin{bmatrix}}&#10;\newcommand{\ebma} {\end{bmatrix}}&#10;\newcommand{\bpma} {\begin{pmatrix}}&#10;\newcommand{\epma} {\end{pmatrix}}&#10;\newcommand{\vs}[1]{\vspace{#1mm}}&#10;\usepackage[fleqn]{amsmath}&#10;\pagestyle{empty}&#10;\begin{document}&#10;\begin{flalign*}&#10;\omega_{1/2} = \frac{\omega_0}{2 Q_L} = \frac{1}{\tau} (\ll \omega)&#10;\end{flalign*}&#10;\quad \quad \ \ with time constant $\tau$&#10;\end{document}"/>
  <p:tag name="IGUANATEXSIZE" val="16"/>
  <p:tag name="IGUANATEXCURSOR" val="382"/>
  <p:tag name="TRANSPARENCY" val="Wahr"/>
  <p:tag name="FILENAME" val=""/>
  <p:tag name="INPUTTYPE" val="0"/>
  <p:tag name="LATEXENGINEID" val="0"/>
  <p:tag name="TEMPFOLDER" val="c:\temp\"/>
</p:tagLst>
</file>

<file path=ppt/tags/tag59.xml><?xml version="1.0" encoding="utf-8"?>
<p:tagLst xmlns:a="http://schemas.openxmlformats.org/drawingml/2006/main" xmlns:r="http://schemas.openxmlformats.org/officeDocument/2006/relationships" xmlns:p="http://schemas.openxmlformats.org/presentationml/2006/main">
  <p:tag name="ORIGINALHEIGHT" val="368,25"/>
  <p:tag name="ORIGINALWIDTH" val="1857,75"/>
  <p:tag name="OUTPUTDPI" val="1200"/>
  <p:tag name="LATEXADDIN" val="\documentclass{article}&#10;\usepackage{amsmath}&#10;\pagestyle{empty}&#10;\begin{document}&#10;&#10;\begin{align*}&#10;\dot{V}_I+\omega_{1/2} V_I + \Delta\omega V_Q &amp;= R_L \omega_{1/2} I_I\\&#10;\dot{V}_Q+\omega_{1/2} V_Q - \Delta\omega V_I &amp;= R_L \omega_{1/2} I_Q&#10;\end{align*}&#10;&#10;\end{document}"/>
  <p:tag name="IGUANATEXSIZE" val="16"/>
  <p:tag name="IGUANATEXCURSOR" val="125"/>
  <p:tag name="TRANSPARENCY" val="Wahr"/>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60.xml><?xml version="1.0" encoding="utf-8"?>
<p:tagLst xmlns:a="http://schemas.openxmlformats.org/drawingml/2006/main" xmlns:r="http://schemas.openxmlformats.org/officeDocument/2006/relationships" xmlns:p="http://schemas.openxmlformats.org/presentationml/2006/main">
  <p:tag name="ORIGINALHEIGHT" val="218,25"/>
  <p:tag name="ORIGINALWIDTH" val="1809"/>
  <p:tag name="OUTPUTDPI" val="1200"/>
  <p:tag name="LATEXADDIN" val="\documentclass{article}&#10;\usepackage{amsmath}&#10;\pagestyle{empty}&#10;\begin{document}&#10;&#10;\begin{align*}&#10;\dot{\stackrel{\rightarrow}{V}} + (\omega_{1/2} - j \Delta\omega) \stackrel{\rightarrow}{V} &amp;= \omega_{1/2} R_L \stackrel{\rightarrow}{I}&#10;\end{align*}&#10;&#10;\end{document}"/>
  <p:tag name="IGUANATEXSIZE" val="16"/>
  <p:tag name="IGUANATEXCURSOR" val="204"/>
  <p:tag name="TRANSPARENCY" val="Wahr"/>
  <p:tag name="FILENAME" val=""/>
  <p:tag name="INPUTTYPE" val="0"/>
  <p:tag name="LATEXENGINEID" val="0"/>
  <p:tag name="TEMPFOLDER" val="c:\temp\"/>
</p:tagLst>
</file>

<file path=ppt/tags/tag61.xml><?xml version="1.0" encoding="utf-8"?>
<p:tagLst xmlns:a="http://schemas.openxmlformats.org/drawingml/2006/main" xmlns:r="http://schemas.openxmlformats.org/officeDocument/2006/relationships" xmlns:p="http://schemas.openxmlformats.org/presentationml/2006/main">
  <p:tag name="ORIGINALHEIGHT" val="178,5"/>
  <p:tag name="ORIGINALWIDTH" val="2793"/>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V = \stackrel{\rightarrow}{V}(t) e^{j\omega t} \text{ and }&#10;I = \stackrel{\rightarrow}{I}(t) e^{j\omega t} \quad ; \stackrel{\rightarrow}{V}(t) = V_I + jV_Q&#10;\end{flalign*}&#10;&#10;\end{document}"/>
  <p:tag name="IGUANATEXSIZE" val="16"/>
  <p:tag name="IGUANATEXCURSOR" val="438"/>
  <p:tag name="TRANSPARENCY" val="Wahr"/>
  <p:tag name="FILENAME" val=""/>
  <p:tag name="INPUTTYPE" val="0"/>
  <p:tag name="LATEXENGINEID" val="0"/>
  <p:tag name="TEMPFOLDER" val="c:\temp\"/>
</p:tagLst>
</file>

<file path=ppt/tags/tag62.xml><?xml version="1.0" encoding="utf-8"?>
<p:tagLst xmlns:a="http://schemas.openxmlformats.org/drawingml/2006/main" xmlns:r="http://schemas.openxmlformats.org/officeDocument/2006/relationships" xmlns:p="http://schemas.openxmlformats.org/presentationml/2006/main">
  <p:tag name="ORIGINALHEIGHT" val="133,5"/>
  <p:tag name="ORIGINALWIDTH" val="1917,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text{Remember: }\Delta \omega \ll \omega \text{ and } \omega_{1/2} \ll \omega&#10;\end{flalign*}&#10;&#10;\end{document}"/>
  <p:tag name="IGUANATEXSIZE" val="16"/>
  <p:tag name="IGUANATEXCURSOR" val="339"/>
  <p:tag name="TRANSPARENCY" val="Wahr"/>
  <p:tag name="FILENAME" val=""/>
  <p:tag name="INPUTTYPE" val="0"/>
  <p:tag name="LATEXENGINEID" val="0"/>
  <p:tag name="TEMPFOLDER" val="c:\temp\"/>
</p:tagLst>
</file>

<file path=ppt/tags/tag63.xml><?xml version="1.0" encoding="utf-8"?>
<p:tagLst xmlns:a="http://schemas.openxmlformats.org/drawingml/2006/main" xmlns:r="http://schemas.openxmlformats.org/officeDocument/2006/relationships" xmlns:p="http://schemas.openxmlformats.org/presentationml/2006/main">
  <p:tag name="ORIGINALHEIGHT" val="218,25"/>
  <p:tag name="ORIGINALWIDTH" val="2463"/>
  <p:tag name="OUTPUTDPI" val="1200"/>
  <p:tag name="LATEXADDIN" val="\documentclass{article}&#10;\usepackage{amsmath}&#10;\pagestyle{empty}&#10;\begin{document}&#10;&#10;\begin{align*}&#10;\text{Cavity BB: }\dot{\stackrel{\rightarrow}{V}} + (\omega_{1/2} - j \Delta\omega) \stackrel{\rightarrow}{V} &amp;= \omega_{1/2} R_L \stackrel{\rightarrow}{I}\\&#10;\end{align*}&#10;&#10;\end{document}"/>
  <p:tag name="IGUANATEXSIZE" val="16"/>
  <p:tag name="IGUANATEXCURSOR" val="254"/>
  <p:tag name="TRANSPARENCY" val="Wahr"/>
  <p:tag name="FILENAME" val=""/>
  <p:tag name="INPUTTYPE" val="0"/>
  <p:tag name="LATEXENGINEID" val="0"/>
  <p:tag name="TEMPFOLDER" val="c:\temp\"/>
</p:tagLst>
</file>

<file path=ppt/tags/tag64.xml><?xml version="1.0" encoding="utf-8"?>
<p:tagLst xmlns:a="http://schemas.openxmlformats.org/drawingml/2006/main" xmlns:r="http://schemas.openxmlformats.org/officeDocument/2006/relationships" xmlns:p="http://schemas.openxmlformats.org/presentationml/2006/main">
  <p:tag name="ORIGINALHEIGHT" val="548,25"/>
  <p:tag name="ORIGINALWIDTH" val="1110"/>
  <p:tag name="OUTPUTDPI" val="1200"/>
  <p:tag name="LATEXADDIN" val="\documentclass{article}&#10;\usepackage{amsmath}&#10;\pagestyle{empty}&#10;\begin{document}&#10;&#10;\begin{align*}&#10;R_L \stackrel{\rightarrow}{I}&#10;&amp;=\begin{cases}&#10;    1 &amp; \text{: $t \geq 0$}\\&#10;    0 &amp; \text{: $t &lt; 0$}&#10;  \end{cases}\\&#10;\Delta \omega &amp;= \omega_0 - \omega&#10;\end{align*}&#10;&#10;\end{document}"/>
  <p:tag name="IGUANATEXSIZE" val="16"/>
  <p:tag name="IGUANATEXCURSOR" val="177"/>
  <p:tag name="TRANSPARENCY" val="Wahr"/>
  <p:tag name="FILENAME" val=""/>
  <p:tag name="INPUTTYPE" val="0"/>
  <p:tag name="LATEXENGINEID" val="0"/>
  <p:tag name="TEMPFOLDER" val="c:\temp\"/>
</p:tagLst>
</file>

<file path=ppt/tags/tag65.xml><?xml version="1.0" encoding="utf-8"?>
<p:tagLst xmlns:a="http://schemas.openxmlformats.org/drawingml/2006/main" xmlns:r="http://schemas.openxmlformats.org/officeDocument/2006/relationships" xmlns:p="http://schemas.openxmlformats.org/presentationml/2006/main">
  <p:tag name="ORIGINALHEIGHT" val="41,23835"/>
  <p:tag name="ORIGINALWIDTH" val="719,7074"/>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ot{\stackrel{\rightarrow}{V}} + \left( (\omega_{1/2})_{\frac{n}{9}\pi} -j (\Delta \omega )_{\frac{n}{9}\pi} \right) \stackrel{\rightarrow}{V} = (-1)^{n+1} K_{\frac{n}{9}\pi} (\omega_{1/2})_{\frac{n}{9}\pi} R_L \stackrel{\rightarrow}{I}  \text{, } n = 1 \ldots 9&#10;\end{flalign*}&#10;&#10;\end{document}"/>
  <p:tag name="IGUANATEXSIZE" val="16"/>
  <p:tag name="IGUANATEXCURSOR" val="486"/>
  <p:tag name="TRANSPARENCY" val="Wahr"/>
  <p:tag name="FILENAME" val=""/>
  <p:tag name="INPUTTYPE" val="0"/>
  <p:tag name="LATEXENGINEID" val="0"/>
  <p:tag name="TEMPFOLDER" val="c:\temp\"/>
</p:tagLst>
</file>

<file path=ppt/tags/tag66.xml><?xml version="1.0" encoding="utf-8"?>
<p:tagLst xmlns:a="http://schemas.openxmlformats.org/drawingml/2006/main" xmlns:r="http://schemas.openxmlformats.org/officeDocument/2006/relationships" xmlns:p="http://schemas.openxmlformats.org/presentationml/2006/main">
  <p:tag name="ORIGINALHEIGHT" val="135"/>
  <p:tag name="ORIGINALWIDTH" val="242,2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K_{\frac{n}{9}\pi} &#10;\end{flalign*}&#10;&#10;\end{document}"/>
  <p:tag name="IGUANATEXSIZE" val="16"/>
  <p:tag name="IGUANATEXCURSOR" val="303"/>
  <p:tag name="TRANSPARENCY" val="Wahr"/>
  <p:tag name="FILENAME" val=""/>
  <p:tag name="INPUTTYPE" val="0"/>
  <p:tag name="LATEXENGINEID" val="0"/>
  <p:tag name="TEMPFOLDER" val="c:\temp\"/>
</p:tagLst>
</file>

<file path=ppt/tags/tag67.xml><?xml version="1.0" encoding="utf-8"?>
<p:tagLst xmlns:a="http://schemas.openxmlformats.org/drawingml/2006/main" xmlns:r="http://schemas.openxmlformats.org/officeDocument/2006/relationships" xmlns:p="http://schemas.openxmlformats.org/presentationml/2006/main">
  <p:tag name="ORIGINALHEIGHT" val="144"/>
  <p:tag name="ORIGINALWIDTH" val="459,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quad (\omega_{1/2})_{\frac{n}{9}\pi}&#10;\end{flalign*}&#10;&#10;\end{document}"/>
  <p:tag name="IGUANATEXSIZE" val="16"/>
  <p:tag name="IGUANATEXCURSOR" val="321"/>
  <p:tag name="TRANSPARENCY" val="Wahr"/>
  <p:tag name="FILENAME" val=""/>
  <p:tag name="INPUTTYPE" val="0"/>
  <p:tag name="LATEXENGINEID" val="0"/>
  <p:tag name="TEMPFOLDER" val="c:\temp\"/>
</p:tagLst>
</file>

<file path=ppt/tags/tag68.xml><?xml version="1.0" encoding="utf-8"?>
<p:tagLst xmlns:a="http://schemas.openxmlformats.org/drawingml/2006/main" xmlns:r="http://schemas.openxmlformats.org/officeDocument/2006/relationships" xmlns:p="http://schemas.openxmlformats.org/presentationml/2006/main">
  <p:tag name="ORIGINALHEIGHT" val="315,75"/>
  <p:tag name="ORIGINALWIDTH" val="1009,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Delta \omega &amp;= -2\pi \cdot 10~Hz\\&#10;Q_L &amp;= 3\cdot10^6&#10;\end{flalign*}&#10;&#10;\end{document}"/>
  <p:tag name="IGUANATEXSIZE" val="16"/>
  <p:tag name="IGUANATEXCURSOR" val="326"/>
  <p:tag name="TRANSPARENCY" val="Wahr"/>
  <p:tag name="FILENAME" val=""/>
  <p:tag name="INPUTTYPE" val="0"/>
  <p:tag name="LATEXENGINEID" val="0"/>
  <p:tag name="TEMPFOLDER" val="c:\temp\"/>
</p:tagLst>
</file>

<file path=ppt/tags/tag69.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7.xml><?xml version="1.0" encoding="utf-8"?>
<p:tagLst xmlns:a="http://schemas.openxmlformats.org/drawingml/2006/main" xmlns:r="http://schemas.openxmlformats.org/officeDocument/2006/relationships" xmlns:p="http://schemas.openxmlformats.org/presentationml/2006/main">
  <p:tag name="ORIGINALHEIGHT" val="123"/>
  <p:tag name="ORIGINALWIDTH" val="921,75"/>
  <p:tag name="OUTPUTDPI" val="1200"/>
  <p:tag name="LATEXADDIN" val="\documentclass{article}&#10;\usepackage{amsmath}&#10;\pagestyle{empty}&#10;\begin{document}&#10;&#10;\begin{align*}&#10;\text{DF} = t_{pulse} \cdot f_{rep}  &#10;\end{align*}&#10;&#10;\end{document}"/>
  <p:tag name="IGUANATEXSIZE" val="16"/>
  <p:tag name="IGUANATEXCURSOR" val="130"/>
  <p:tag name="TRANSPARENCY" val="Wahr"/>
  <p:tag name="FILENAME" val=""/>
  <p:tag name="INPUTTYPE" val="0"/>
  <p:tag name="LATEXENGINEID" val="0"/>
  <p:tag name="TEMPFOLDER" val="c:\temp\"/>
</p:tagLst>
</file>

<file path=ppt/tags/tag70.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71.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72.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73.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74.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75.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76.xml><?xml version="1.0" encoding="utf-8"?>
<p:tagLst xmlns:a="http://schemas.openxmlformats.org/drawingml/2006/main" xmlns:r="http://schemas.openxmlformats.org/officeDocument/2006/relationships" xmlns:p="http://schemas.openxmlformats.org/presentationml/2006/main">
  <p:tag name="ORIGINALHEIGHT" val="311,25"/>
  <p:tag name="ORIGINALWIDTH" val="762,75"/>
  <p:tag name="OUTPUTDPI" val="1200"/>
  <p:tag name="LATEXADDIN" val="\documentclass{article}&#10;\usepackage{amsmath}&#10;\pagestyle{empty}&#10;\begin{document}&#10;\begin{align*}&#10;K\cdot(A+\Delta A )\cdot\\&#10;\sin(\omega t + \Delta\phi)&#10;\end{align*}&#10;&#10;\end{document}"/>
  <p:tag name="IGUANATEXSIZE" val="15"/>
  <p:tag name="IGUANATEXCURSOR" val="119"/>
  <p:tag name="TRANSPARENCY" val="Wahr"/>
  <p:tag name="FILENAME" val=""/>
  <p:tag name="INPUTTYPE" val="0"/>
  <p:tag name="LATEXENGINEID" val="0"/>
  <p:tag name="TEMPFOLDER" val="D:\temp\"/>
</p:tagLst>
</file>

<file path=ppt/tags/tag77.xml><?xml version="1.0" encoding="utf-8"?>
<p:tagLst xmlns:a="http://schemas.openxmlformats.org/drawingml/2006/main" xmlns:r="http://schemas.openxmlformats.org/officeDocument/2006/relationships" xmlns:p="http://schemas.openxmlformats.org/presentationml/2006/main">
  <p:tag name="ORIGINALHEIGHT" val="147"/>
  <p:tag name="ORIGINALWIDTH" val="701,25"/>
  <p:tag name="OUTPUTDPI" val="1200"/>
  <p:tag name="LATEXADDIN" val="\documentclass{article}&#10;\usepackage{amsmath}&#10;\pagestyle{empty}&#10;\begin{document}&#10;&#10;$\tilde{A}\sin(\omega t + \tilde{\phi})$&#10;&#10;&#10;\end{document}"/>
  <p:tag name="IGUANATEXSIZE" val="16"/>
  <p:tag name="IGUANATEXCURSOR" val="82"/>
  <p:tag name="TRANSPARENCY" val="Wahr"/>
  <p:tag name="FILENAME" val=""/>
  <p:tag name="INPUTTYPE" val="0"/>
  <p:tag name="LATEXENGINEID" val="0"/>
  <p:tag name="TEMPFOLDER" val="D:\temp\"/>
</p:tagLst>
</file>

<file path=ppt/tags/tag78.xml><?xml version="1.0" encoding="utf-8"?>
<p:tagLst xmlns:a="http://schemas.openxmlformats.org/drawingml/2006/main" xmlns:r="http://schemas.openxmlformats.org/officeDocument/2006/relationships" xmlns:p="http://schemas.openxmlformats.org/presentationml/2006/main">
  <p:tag name="ORIGINALHEIGHT" val="115,5"/>
  <p:tag name="ORIGINALWIDTH" val="423"/>
  <p:tag name="OUTPUTDPI" val="1200"/>
  <p:tag name="LATEXADDIN" val="\documentclass{article}&#10;\usepackage{amsmath}&#10;\pagestyle{empty}&#10;\begin{document}&#10;&#10;$\Delta A, \Delta \phi$&#10;&#10;&#10;\end{document}"/>
  <p:tag name="IGUANATEXSIZE" val="15"/>
  <p:tag name="IGUANATEXCURSOR" val="103"/>
  <p:tag name="TRANSPARENCY" val="Wahr"/>
  <p:tag name="FILENAME" val=""/>
  <p:tag name="INPUTTYPE" val="0"/>
  <p:tag name="LATEXENGINEID" val="0"/>
  <p:tag name="TEMPFOLDER" val="D:\temp\"/>
</p:tagLst>
</file>

<file path=ppt/tags/tag79.xml><?xml version="1.0" encoding="utf-8"?>
<p:tagLst xmlns:a="http://schemas.openxmlformats.org/drawingml/2006/main" xmlns:r="http://schemas.openxmlformats.org/officeDocument/2006/relationships" xmlns:p="http://schemas.openxmlformats.org/presentationml/2006/main">
  <p:tag name="ORIGINALHEIGHT" val="124,5"/>
  <p:tag name="ORIGINALWIDTH" val="894,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y(t) = g(t) \ast u(t)&#10;\end{flalign*}&#10;&#10;\end{document}"/>
  <p:tag name="IGUANATEXSIZE" val="16"/>
  <p:tag name="IGUANATEXCURSOR" val="305"/>
  <p:tag name="TRANSPARENCY" val="Wahr"/>
  <p:tag name="FILENAME" val=""/>
  <p:tag name="INPUTTYPE" val="0"/>
  <p:tag name="LATEXENGINEID" val="0"/>
  <p:tag name="TEMPFOLDER" val="c:\temp\"/>
</p:tagLst>
</file>

<file path=ppt/tags/tag8.xml><?xml version="1.0" encoding="utf-8"?>
<p:tagLst xmlns:a="http://schemas.openxmlformats.org/drawingml/2006/main" xmlns:r="http://schemas.openxmlformats.org/officeDocument/2006/relationships" xmlns:p="http://schemas.openxmlformats.org/presentationml/2006/main">
  <p:tag name="ORIGINALHEIGHT" val="90,75"/>
  <p:tag name="ORIGINALWIDTH" val="407,25"/>
  <p:tag name="OUTPUTDPI" val="1200"/>
  <p:tag name="LATEXADDIN" val="\documentclass{article}&#10;\usepackage{amsmath}&#10;\pagestyle{empty}&#10;\begin{document}&#10;&#10;$A \sin \omega t$&#10;&#10;&#10;\end{document}"/>
  <p:tag name="IGUANATEXSIZE" val="15"/>
  <p:tag name="IGUANATEXCURSOR" val="84"/>
  <p:tag name="TRANSPARENCY" val="Wahr"/>
  <p:tag name="FILENAME" val=""/>
  <p:tag name="INPUTTYPE" val="0"/>
  <p:tag name="LATEXENGINEID" val="0"/>
  <p:tag name="TEMPFOLDER" val="D:\temp\"/>
</p:tagLst>
</file>

<file path=ppt/tags/tag80.xml><?xml version="1.0" encoding="utf-8"?>
<p:tagLst xmlns:a="http://schemas.openxmlformats.org/drawingml/2006/main" xmlns:r="http://schemas.openxmlformats.org/officeDocument/2006/relationships" xmlns:p="http://schemas.openxmlformats.org/presentationml/2006/main">
  <p:tag name="ORIGINALHEIGHT" val="124,5"/>
  <p:tag name="ORIGINALWIDTH" val="1002"/>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Y(s) = G(s) \cdot U(s)&#10;\end{flalign*}&#10;&#10;\end{document}"/>
  <p:tag name="IGUANATEXSIZE" val="16"/>
  <p:tag name="IGUANATEXCURSOR" val="305"/>
  <p:tag name="TRANSPARENCY" val="Wahr"/>
  <p:tag name="FILENAME" val=""/>
  <p:tag name="INPUTTYPE" val="0"/>
  <p:tag name="LATEXENGINEID" val="0"/>
  <p:tag name="TEMPFOLDER" val="c:\temp\"/>
</p:tagLst>
</file>

<file path=ppt/tags/tag81.xml><?xml version="1.0" encoding="utf-8"?>
<p:tagLst xmlns:a="http://schemas.openxmlformats.org/drawingml/2006/main" xmlns:r="http://schemas.openxmlformats.org/officeDocument/2006/relationships" xmlns:p="http://schemas.openxmlformats.org/presentationml/2006/main">
  <p:tag name="ORIGINALHEIGHT" val="107,25"/>
  <p:tag name="ORIGINALWIDTH" val="61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s:= \sigma + j\omega&#10;\end{flalign*}&#10;&#10;\end{document}"/>
  <p:tag name="IGUANATEXSIZE" val="16"/>
  <p:tag name="IGUANATEXCURSOR" val="304"/>
  <p:tag name="TRANSPARENCY" val="Wahr"/>
  <p:tag name="FILENAME" val=""/>
  <p:tag name="INPUTTYPE" val="0"/>
  <p:tag name="LATEXENGINEID" val="0"/>
  <p:tag name="TEMPFOLDER" val="c:\temp\"/>
</p:tagLst>
</file>

<file path=ppt/tags/tag82.xml><?xml version="1.0" encoding="utf-8"?>
<p:tagLst xmlns:a="http://schemas.openxmlformats.org/drawingml/2006/main" xmlns:r="http://schemas.openxmlformats.org/officeDocument/2006/relationships" xmlns:p="http://schemas.openxmlformats.org/presentationml/2006/main">
  <p:tag name="ORIGINALHEIGHT" val="293,25"/>
  <p:tag name="ORIGINALWIDTH" val="1612,5"/>
  <p:tag name="OUTPUTDPI" val="1200"/>
  <p:tag name="LATEXADDIN" val="\documentclass{article}&#10;\usepackage{amsmath}&#10;\pagestyle{empty}&#10;\begin{document}&#10;\begin{align*}&#10;F(f) = \int_{t=-\infty}^{\infty} f(t) \cdot e^{- i 2\pi f t} dt&#10;\end{align*}&#10;&#10;\end{document}"/>
  <p:tag name="IGUANATEXSIZE" val="20"/>
  <p:tag name="IGUANATEXCURSOR" val="96"/>
  <p:tag name="TRANSPARENCY" val="Wahr"/>
  <p:tag name="FILENAME" val=""/>
  <p:tag name="INPUTTYPE" val="0"/>
  <p:tag name="LATEXENGINEID" val="0"/>
  <p:tag name="TEMPFOLDER" val="D:\temp\"/>
</p:tagLst>
</file>

<file path=ppt/tags/tag83.xml><?xml version="1.0" encoding="utf-8"?>
<p:tagLst xmlns:a="http://schemas.openxmlformats.org/drawingml/2006/main" xmlns:r="http://schemas.openxmlformats.org/officeDocument/2006/relationships" xmlns:p="http://schemas.openxmlformats.org/presentationml/2006/main">
  <p:tag name="ORIGINALHEIGHT" val="293,25"/>
  <p:tag name="ORIGINALWIDTH" val="1243,5"/>
  <p:tag name="OUTPUTDPI" val="1200"/>
  <p:tag name="LATEXADDIN" val="\documentclass{article}&#10;\usepackage{amsmath}&#10;\pagestyle{empty}&#10;\begin{document}&#10;\begin{align*}&#10;F(s) =\int_{t=0}^\infty e^{-st} f(t)\, dt&#10;\end{align*}&#10;&#10;\end{document}"/>
  <p:tag name="IGUANATEXSIZE" val="20"/>
  <p:tag name="IGUANATEXCURSOR" val="136"/>
  <p:tag name="TRANSPARENCY" val="Wahr"/>
  <p:tag name="FILENAME" val=""/>
  <p:tag name="INPUTTYPE" val="0"/>
  <p:tag name="LATEXENGINEID" val="0"/>
  <p:tag name="TEMPFOLDER" val="D:\temp\"/>
</p:tagLst>
</file>

<file path=ppt/tags/tag84.xml><?xml version="1.0" encoding="utf-8"?>
<p:tagLst xmlns:a="http://schemas.openxmlformats.org/drawingml/2006/main" xmlns:r="http://schemas.openxmlformats.org/officeDocument/2006/relationships" xmlns:p="http://schemas.openxmlformats.org/presentationml/2006/main">
  <p:tag name="ORIGINALHEIGHT" val="327,75"/>
  <p:tag name="ORIGINALWIDTH" val="2522,25"/>
  <p:tag name="OUTPUTDPI" val="1200"/>
  <p:tag name="LATEXADDIN" val="\documentclass{article}&#10;\usepackage{amsmath}&#10;\pagestyle{empty}&#10;\begin{document}&#10;\begin{align*}&#10;f(t) = \mathcal{L}^{-1} \{F(s)\} = \frac{1}{2\pi j} \int_{s=\alpha-j\infty}^{\alpha+j\infty}F(s) \cdot e^{st}\,ds&#10;\end{align*}&#10;&#10;&#10;\end{document}"/>
  <p:tag name="IGUANATEXSIZE" val="20"/>
  <p:tag name="IGUANATEXCURSOR" val="192"/>
  <p:tag name="TRANSPARENCY" val="Wahr"/>
  <p:tag name="FILENAME" val=""/>
  <p:tag name="INPUTTYPE" val="0"/>
  <p:tag name="LATEXENGINEID" val="0"/>
  <p:tag name="TEMPFOLDER" val="D:\temp\"/>
</p:tagLst>
</file>

<file path=ppt/tags/tag85.xml><?xml version="1.0" encoding="utf-8"?>
<p:tagLst xmlns:a="http://schemas.openxmlformats.org/drawingml/2006/main" xmlns:r="http://schemas.openxmlformats.org/officeDocument/2006/relationships" xmlns:p="http://schemas.openxmlformats.org/presentationml/2006/main">
  <p:tag name="ORIGINALHEIGHT" val="107,25"/>
  <p:tag name="ORIGINALWIDTH" val="61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s:= \sigma + j\omega&#10;\end{flalign*}&#10;&#10;\end{document}"/>
  <p:tag name="IGUANATEXSIZE" val="16"/>
  <p:tag name="IGUANATEXCURSOR" val="304"/>
  <p:tag name="TRANSPARENCY" val="Wahr"/>
  <p:tag name="FILENAME" val=""/>
  <p:tag name="INPUTTYPE" val="0"/>
  <p:tag name="LATEXENGINEID" val="0"/>
  <p:tag name="TEMPFOLDER" val="c:\temp\"/>
</p:tagLst>
</file>

<file path=ppt/tags/tag86.xml><?xml version="1.0" encoding="utf-8"?>
<p:tagLst xmlns:a="http://schemas.openxmlformats.org/drawingml/2006/main" xmlns:r="http://schemas.openxmlformats.org/officeDocument/2006/relationships" xmlns:p="http://schemas.openxmlformats.org/presentationml/2006/main">
  <p:tag name="ORIGINALHEIGHT" val="124,5"/>
  <p:tag name="ORIGINALWIDTH" val="831,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f(t) = 0, \forall t &lt; 0&#10;\end{flalign*}&#10;&#10;\end{document}"/>
  <p:tag name="IGUANATEXSIZE" val="16"/>
  <p:tag name="IGUANATEXCURSOR" val="294"/>
  <p:tag name="TRANSPARENCY" val="Wahr"/>
  <p:tag name="FILENAME" val=""/>
  <p:tag name="INPUTTYPE" val="0"/>
  <p:tag name="LATEXENGINEID" val="0"/>
  <p:tag name="TEMPFOLDER" val="c:\temp\"/>
</p:tagLst>
</file>

<file path=ppt/tags/tag87.xml><?xml version="1.0" encoding="utf-8"?>
<p:tagLst xmlns:a="http://schemas.openxmlformats.org/drawingml/2006/main" xmlns:r="http://schemas.openxmlformats.org/officeDocument/2006/relationships" xmlns:p="http://schemas.openxmlformats.org/presentationml/2006/main">
  <p:tag name="ORIGINALHEIGHT" val="218,25"/>
  <p:tag name="ORIGINALWIDTH" val="1809"/>
  <p:tag name="OUTPUTDPI" val="1200"/>
  <p:tag name="LATEXADDIN" val="\documentclass{article}&#10;\usepackage{amsmath}&#10;\pagestyle{empty}&#10;\begin{document}&#10;&#10;\begin{align*}&#10;\dot{\stackrel{\rightarrow}{V}} + (\omega_{1/2} - j \Delta\omega) \stackrel{\rightarrow}{V} &amp;= \omega_{1/2} R_L \stackrel{\rightarrow}{I}&#10;\end{align*}&#10;&#10;\end{document}"/>
  <p:tag name="IGUANATEXSIZE" val="16"/>
  <p:tag name="IGUANATEXCURSOR" val="204"/>
  <p:tag name="TRANSPARENCY" val="Wahr"/>
  <p:tag name="FILENAME" val=""/>
  <p:tag name="INPUTTYPE" val="0"/>
  <p:tag name="LATEXENGINEID" val="0"/>
  <p:tag name="TEMPFOLDER" val="c:\temp\"/>
</p:tagLst>
</file>

<file path=ppt/tags/tag88.xml><?xml version="1.0" encoding="utf-8"?>
<p:tagLst xmlns:a="http://schemas.openxmlformats.org/drawingml/2006/main" xmlns:r="http://schemas.openxmlformats.org/officeDocument/2006/relationships" xmlns:p="http://schemas.openxmlformats.org/presentationml/2006/main">
  <p:tag name="ORIGINALHEIGHT" val="1164"/>
  <p:tag name="ORIGINALWIDTH" val="1868,25"/>
  <p:tag name="OUTPUTDPI" val="1200"/>
  <p:tag name="LATEXADDIN" val="\documentclass{article}&#10;\usepackage{amsmath}&#10;\pagestyle{empty}&#10;\begin{document}&#10;&#10;\begin{align*}&#10;s {\stackrel{\rightarrow}{V}} + (\omega_{1/2} - j \Delta\omega) \stackrel{\rightarrow}{V} &amp;= \omega_{1/2} R_L \stackrel{\rightarrow}{I}\\&#10;(s + (\omega_{1/2} - j \Delta\omega)) \stackrel{\rightarrow}{V} &amp;= \omega_{1/2} R_L \stackrel{\rightarrow}{I}&#10;\end{align*}&#10;&#10;\begin{align*}&#10;G(s) = \frac{\stackrel{\rightarrow}{V}}{\stackrel{\rightarrow}{I}}&#10;= \frac{\omega_{1/2} R_L}{s + (\omega_{1/2} - j \Delta\omega)}&#10;\end{align*}&#10;&#10;&#10;\end{document}"/>
  <p:tag name="IGUANATEXSIZE" val="16"/>
  <p:tag name="IGUANATEXCURSOR" val="464"/>
  <p:tag name="TRANSPARENCY" val="Wahr"/>
  <p:tag name="FILENAME" val=""/>
  <p:tag name="INPUTTYPE" val="0"/>
  <p:tag name="LATEXENGINEID" val="0"/>
  <p:tag name="TEMPFOLDER" val="c:\temp\"/>
</p:tagLst>
</file>

<file path=ppt/tags/tag89.xml><?xml version="1.0" encoding="utf-8"?>
<p:tagLst xmlns:a="http://schemas.openxmlformats.org/drawingml/2006/main" xmlns:r="http://schemas.openxmlformats.org/officeDocument/2006/relationships" xmlns:p="http://schemas.openxmlformats.org/presentationml/2006/main">
  <p:tag name="ORIGINALHEIGHT" val="940,5"/>
  <p:tag name="ORIGINALWIDTH" val="2233,5"/>
  <p:tag name="OUTPUTDPI" val="1200"/>
  <p:tag name="LATEXADDIN" val="\documentclass{article}&#10;\usepackage{amsmath}&#10;\pagestyle{empty}&#10;\begin{document}&#10;\subsection*{First order system:}&#10;\quad $G(s) = \frac{b_0}{s+a_0}$\\&#10;\\&#10;\begin{tabular}{l l}&#10;Static gain: &amp; $K_P = b_0/a_0$ for s $\rightarrow$ 0\\&#10;Time constant:&amp; $\tau = 1/a_0$\\&#10;Step response:&amp; $y(t) = K_p (1-e^{-t/\tau})$&#10;\end{tabular}&#10;\end{document}"/>
  <p:tag name="IGUANATEXSIZE" val="16"/>
  <p:tag name="IGUANATEXCURSOR" val="320"/>
  <p:tag name="TRANSPARENCY" val="Wahr"/>
  <p:tag name="FILENAME" val=""/>
  <p:tag name="INPUTTYPE" val="0"/>
  <p:tag name="LATEXENGINEID" val="0"/>
  <p:tag name="TEMPFOLDER" val="c:\temp\"/>
</p:tagLst>
</file>

<file path=ppt/tags/tag9.xml><?xml version="1.0" encoding="utf-8"?>
<p:tagLst xmlns:a="http://schemas.openxmlformats.org/drawingml/2006/main" xmlns:r="http://schemas.openxmlformats.org/officeDocument/2006/relationships" xmlns:p="http://schemas.openxmlformats.org/presentationml/2006/main">
  <p:tag name="ORIGINALHEIGHT" val="311,25"/>
  <p:tag name="ORIGINALWIDTH" val="691,5"/>
  <p:tag name="OUTPUTDPI" val="1200"/>
  <p:tag name="LATEXADDIN" val="\documentclass{article}&#10;\usepackage{amsmath}&#10;\pagestyle{empty}&#10;\begin{document}&#10;\begin{align*}&#10;(A+\Delta A ) \cdot\\&#10;\sin(\omega t + \Delta\phi)&#10;\end{align*}&#10;&#10;\end{document}"/>
  <p:tag name="IGUANATEXSIZE" val="15"/>
  <p:tag name="IGUANATEXCURSOR" val="144"/>
  <p:tag name="TRANSPARENCY" val="Wahr"/>
  <p:tag name="FILENAME" val=""/>
  <p:tag name="INPUTTYPE" val="0"/>
  <p:tag name="LATEXENGINEID" val="0"/>
  <p:tag name="TEMPFOLDER" val="D:\temp\"/>
</p:tagLst>
</file>

<file path=ppt/tags/tag90.xml><?xml version="1.0" encoding="utf-8"?>
<p:tagLst xmlns:a="http://schemas.openxmlformats.org/drawingml/2006/main" xmlns:r="http://schemas.openxmlformats.org/officeDocument/2006/relationships" xmlns:p="http://schemas.openxmlformats.org/presentationml/2006/main">
  <p:tag name="ORIGINALHEIGHT" val="1114,5"/>
  <p:tag name="ORIGINALWIDTH" val="2197,5"/>
  <p:tag name="OUTPUTDPI" val="1200"/>
  <p:tag name="LATEXADDIN" val="\documentclass{article}&#10;\usepackage[fleqn]{amsmath}&#10;\pagestyle{empty}&#10;\begin{document}&#10;\subsection*{Complex I/Q representation:}&#10;\begin{flalign*}&#10;G(s) &amp;= \frac{\stackrel{\rightarrow}{V}(s)}{\stackrel{\rightarrow}{I}(s)} = \frac{\omega_{1/2} R_L}{s+(\omega_{1/2} - j \Delta \omega)}\\&#10;\stackrel{\rightarrow}{V}(s) &amp;= \frac{\omega_{1/2} R_L}{s+(\omega_{1/2} - j \Delta \omega)} \cdot \stackrel{\rightarrow}{I}(s) &#10;\end{flalign*}&#10;\end{document}"/>
  <p:tag name="IGUANATEXSIZE" val="16"/>
  <p:tag name="IGUANATEXCURSOR" val="87"/>
  <p:tag name="TRANSPARENCY" val="Wahr"/>
  <p:tag name="FILENAME" val=""/>
  <p:tag name="INPUTTYPE" val="0"/>
  <p:tag name="LATEXENGINEID" val="0"/>
  <p:tag name="TEMPFOLDER" val="c:\temp\"/>
</p:tagLst>
</file>

<file path=ppt/tags/tag91.xml><?xml version="1.0" encoding="utf-8"?>
<p:tagLst xmlns:a="http://schemas.openxmlformats.org/drawingml/2006/main" xmlns:r="http://schemas.openxmlformats.org/officeDocument/2006/relationships" xmlns:p="http://schemas.openxmlformats.org/presentationml/2006/main">
  <p:tag name="ORIGINALHEIGHT" val="2190"/>
  <p:tag name="ORIGINALWIDTH" val="2207,25"/>
  <p:tag name="OUTPUTDPI" val="1200"/>
  <p:tag name="LATEXADDIN" val="\documentclass{article}&#10;\usepackage[fleqn]{amsmath}&#10;\pagestyle{empty}&#10;\begin{document}&#10;\subsection*{I/Q representation (MIMO):}&#10;\begin{flalign*}&#10;\dot{V}_I+\omega_{1/2} V_I + \Delta\omega V_Q &amp;= R_L \omega_{1/2} I_I\\&#10;\dot{V}_Q+\omega_{1/2} V_Q - \Delta\omega V_I &amp;= R_L \omega_{1/2} I_Q&#10;\end{flalign*}&#10;\textbf{Assume} $\mathbf{\Delta \omega = 0}$:&#10;\begin{flalign*}&#10;\dot{V}_I+\omega_{1/2} V_I&amp;= R_L \omega_{1/2} I_I\\&#10;\dot{V}_Q+\omega_{1/2} V_Q&amp;= R_L \omega_{1/2} I_Q&#10;\end{flalign*}&#10;$\rightarrow$ 2 decoupled $1^\text{st}$ order SISO systems&#10;\begin{flalign*}&#10;G_{II}(s) = G_{QQ}(s) = \frac{V_x}{I_x} = \frac{R_L \omega_{1/2}}{s+\omega_{1/2}}&#10;\end{flalign*}&#10;\end{document}"/>
  <p:tag name="IGUANATEXSIZE" val="16"/>
  <p:tag name="IGUANATEXCURSOR" val="307"/>
  <p:tag name="TRANSPARENCY" val="Wahr"/>
  <p:tag name="FILENAME" val=""/>
  <p:tag name="INPUTTYPE" val="0"/>
  <p:tag name="LATEXENGINEID" val="0"/>
  <p:tag name="TEMPFOLDER" val="c:\temp\"/>
</p:tagLst>
</file>

<file path=ppt/tags/tag92.xml><?xml version="1.0" encoding="utf-8"?>
<p:tagLst xmlns:a="http://schemas.openxmlformats.org/drawingml/2006/main" xmlns:r="http://schemas.openxmlformats.org/officeDocument/2006/relationships" xmlns:p="http://schemas.openxmlformats.org/presentationml/2006/main">
  <p:tag name="ORIGINALHEIGHT" val="912,75"/>
  <p:tag name="ORIGINALWIDTH" val="1968"/>
  <p:tag name="OUTPUTDPI" val="1200"/>
  <p:tag name="LATEXADDIN" val="\documentclass{article}&#10;\newcommand{\bbma} {\begin{bmatrix}}&#10;\newcommand{\ebma} {\end{bmatrix}}&#10;\newcommand{\bpma} {\begin{pmatrix}}&#10;\newcommand{\epma} {\end{pmatrix}}&#10;\newcommand{\vs}[1]{\vspace{#1mm}}&#10;\usepackage[fleqn]{amsmath}&#10;\pagestyle{empty}&#10;\begin{document}&#10;\subsection*{System with time delay $T_d$:}&#10;\begin{flalign*}&#10;G_d(s) = G(s) \cdot e^{-T_d \cdot s}&#10;\end{flalign*}&#10;$G(s)\phantom{_d} \ldots $ time delay-free system\\&#10;$G_d(s) \ldots $ time delayed system&#10;\end{document}"/>
  <p:tag name="IGUANATEXSIZE" val="16"/>
  <p:tag name="IGUANATEXCURSOR" val="395"/>
  <p:tag name="TRANSPARENCY" val="Wahr"/>
  <p:tag name="FILENAME" val=""/>
  <p:tag name="INPUTTYPE" val="0"/>
  <p:tag name="LATEXENGINEID" val="0"/>
  <p:tag name="TEMPFOLDER" val="c:\temp\"/>
</p:tagLst>
</file>

<file path=ppt/tags/tag93.xml><?xml version="1.0" encoding="utf-8"?>
<p:tagLst xmlns:a="http://schemas.openxmlformats.org/drawingml/2006/main" xmlns:r="http://schemas.openxmlformats.org/officeDocument/2006/relationships" xmlns:p="http://schemas.openxmlformats.org/presentationml/2006/main">
  <p:tag name="ORIGINALHEIGHT" val="103,5"/>
  <p:tag name="ORIGINALWIDTH" val="120,7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T_d&#10;\end{flalign*}&#10;&#10;\end{document}"/>
  <p:tag name="IGUANATEXSIZE" val="16"/>
  <p:tag name="IGUANATEXCURSOR" val="287"/>
  <p:tag name="TRANSPARENCY" val="Wahr"/>
  <p:tag name="FILENAME" val=""/>
  <p:tag name="INPUTTYPE" val="0"/>
  <p:tag name="LATEXENGINEID" val="0"/>
  <p:tag name="TEMPFOLDER" val="c:\temp\"/>
</p:tagLst>
</file>

<file path=ppt/tags/tag94.xml><?xml version="1.0" encoding="utf-8"?>
<p:tagLst xmlns:a="http://schemas.openxmlformats.org/drawingml/2006/main" xmlns:r="http://schemas.openxmlformats.org/officeDocument/2006/relationships" xmlns:p="http://schemas.openxmlformats.org/presentationml/2006/main">
  <p:tag name="ORIGINALHEIGHT" val="456"/>
  <p:tag name="ORIGINALWIDTH" val="1268,25"/>
  <p:tag name="OUTPUTDPI" val="1200"/>
  <p:tag name="LATEXADDIN" val="\documentclass{article}&#10;\newcommand{\bbma} {\begin{bmatrix}}&#10;\newcommand{\ebma} {\end{bmatrix}}&#10;\newcommand{\bpma} {\begin{pmatrix}}&#10;\newcommand{\epma} {\end{pmatrix}}&#10;\newcommand{\vs}[1]{\vspace{#1mm}}&#10;\usepackage[fleqn]{amsmath}&#10;\pagestyle{empty}&#10;\begin{document}&#10;\begin{flalign*}&#10;\omega_c &amp;= a_0 = 2\pi \cdot 214~\text{Hz, }\\&#10;K_P &amp;= \frac{b_0}{a_0} = 1&#10;\end{flalign*}&#10;&#10;\end{document}"/>
  <p:tag name="IGUANATEXSIZE" val="16"/>
  <p:tag name="IGUANATEXCURSOR" val="266"/>
  <p:tag name="TRANSPARENCY" val="Wahr"/>
  <p:tag name="FILENAME" val=""/>
  <p:tag name="INPUTTYPE" val="0"/>
  <p:tag name="LATEXENGINEID" val="0"/>
  <p:tag name="TEMPFOLDER" val="c:\temp\"/>
</p:tagLst>
</file>

<file path=ppt/tags/tag95.xml><?xml version="1.0" encoding="utf-8"?>
<p:tagLst xmlns:a="http://schemas.openxmlformats.org/drawingml/2006/main" xmlns:r="http://schemas.openxmlformats.org/officeDocument/2006/relationships" xmlns:p="http://schemas.openxmlformats.org/presentationml/2006/main">
  <p:tag name="ORIGINALHEIGHT" val="54,75"/>
  <p:tag name="ORIGINALWIDTH" val="60,75"/>
  <p:tag name="OUTPUTDPI" val="1200"/>
  <p:tag name="LATEXADDIN" val="\documentclass{article}&#10;\usepackage{amsmath}&#10;\pagestyle{empty}&#10;\begin{document}&#10;&#10;\begin{align*}&#10;\tau&#10;\end{align*}&#10;&#10;\end{document}"/>
  <p:tag name="IGUANATEXSIZE" val="16"/>
  <p:tag name="IGUANATEXCURSOR" val="97"/>
  <p:tag name="TRANSPARENCY" val="Wahr"/>
  <p:tag name="FILENAME" val=""/>
  <p:tag name="INPUTTYPE" val="0"/>
  <p:tag name="LATEXENGINEID" val="0"/>
  <p:tag name="TEMPFOLDER" val="c:\temp\"/>
</p:tagLst>
</file>

<file path=ppt/tags/tag96.xml><?xml version="1.0" encoding="utf-8"?>
<p:tagLst xmlns:a="http://schemas.openxmlformats.org/drawingml/2006/main" xmlns:r="http://schemas.openxmlformats.org/officeDocument/2006/relationships" xmlns:p="http://schemas.openxmlformats.org/presentationml/2006/main">
  <p:tag name="ORIGINALHEIGHT" val="103,5"/>
  <p:tag name="ORIGINALWIDTH" val="174"/>
  <p:tag name="OUTPUTDPI" val="1200"/>
  <p:tag name="LATEXADDIN" val="\documentclass{article}&#10;\usepackage{amsmath}&#10;\pagestyle{empty}&#10;\begin{document}&#10;&#10;\begin{align*}&#10;K_P&#10;\end{align*}&#10;&#10;\end{document}"/>
  <p:tag name="IGUANATEXSIZE" val="16"/>
  <p:tag name="IGUANATEXCURSOR" val="99"/>
  <p:tag name="TRANSPARENCY" val="Wahr"/>
  <p:tag name="FILENAME" val=""/>
  <p:tag name="INPUTTYPE" val="0"/>
  <p:tag name="LATEXENGINEID" val="0"/>
  <p:tag name="TEMPFOLDER" val="c:\temp\"/>
</p:tagLst>
</file>

<file path=ppt/tags/tag97.xml><?xml version="1.0" encoding="utf-8"?>
<p:tagLst xmlns:a="http://schemas.openxmlformats.org/drawingml/2006/main" xmlns:r="http://schemas.openxmlformats.org/officeDocument/2006/relationships" xmlns:p="http://schemas.openxmlformats.org/presentationml/2006/main">
  <p:tag name="ORIGINALHEIGHT" val="774,75"/>
  <p:tag name="ORIGINALWIDTH" val="1935,75"/>
  <p:tag name="OUTPUTDPI" val="1200"/>
  <p:tag name="LATEXADDIN" val="\documentclass{article}&#10;\usepackage{amsmath}&#10;\pagestyle{empty}&#10;\begin{document}&#10;\subsection*{First order system:}&#10;\quad $G(s) = \frac{b_0}{s+a_0}$\\&#10;\\&#10;\begin{tabular}{l l}&#10;Static gain (s $\rightarrow$ 0): &amp; $K_P = b_0/a_0$\\&#10;Corner frequency:&amp; $f_c = a_0$\\&#10;\end{tabular}&#10;\end{document}"/>
  <p:tag name="IGUANATEXSIZE" val="16"/>
  <p:tag name="IGUANATEXCURSOR" val="252"/>
  <p:tag name="TRANSPARENCY" val="Wahr"/>
  <p:tag name="FILENAME" val=""/>
  <p:tag name="INPUTTYPE" val="0"/>
  <p:tag name="LATEXENGINEID" val="0"/>
  <p:tag name="TEMPFOLDER" val="c:\temp\"/>
</p:tagLst>
</file>

<file path=ppt/tags/tag98.xml><?xml version="1.0" encoding="utf-8"?>
<p:tagLst xmlns:a="http://schemas.openxmlformats.org/drawingml/2006/main" xmlns:r="http://schemas.openxmlformats.org/officeDocument/2006/relationships" xmlns:p="http://schemas.openxmlformats.org/presentationml/2006/main">
  <p:tag name="ORIGINALHEIGHT" val="1879,5"/>
  <p:tag name="ORIGINALWIDTH" val="2217,75"/>
  <p:tag name="OUTPUTDPI" val="1200"/>
  <p:tag name="LATEXADDIN" val="\documentclass{article}&#10;\newcommand{\bbma} {\begin{bmatrix}}&#10;\newcommand{\ebma} {\end{bmatrix}}&#10;\newcommand{\bpma} {\begin{pmatrix}}&#10;\newcommand{\epma} {\end{pmatrix}}&#10;\newcommand{\vs}[1]{\vspace{#1mm}}&#10;\usepackage[fleqn]{amsmath}&#10;\pagestyle{empty}&#10;\begin{document}&#10;\subsection*{System with time delay $T_d$:}&#10;\begin{flalign*}&#10;G(s) = G_0(s) \cdot e^{-T_d \cdot s}&#10;\end{flalign*}&#10;- $G_0(s) \ldots $ time delay-free system\\&#10;- Time delay with gain of 1 and phase\\&#10;\phantom{- }roll-off of: &#10;\begin{flalign*}&#10;|e^{-T_d \cdot s}| &amp;= 1\\&#10;\angle(e^{-T_d \cdot s}) &amp;= \phi(\omega) = -T_d \omega \quad \quad [rad] \\ &#10;&amp; \phantom{ \phi(\omega) = } \ = -T_d \omega \frac{180}{pi} \ [deg]&#10;\end{flalign*}&#10;\end{document}"/>
  <p:tag name="IGUANATEXSIZE" val="16"/>
  <p:tag name="IGUANATEXCURSOR" val="593"/>
  <p:tag name="TRANSPARENCY" val="Wahr"/>
  <p:tag name="FILENAME" val=""/>
  <p:tag name="INPUTTYPE" val="0"/>
  <p:tag name="LATEXENGINEID" val="0"/>
  <p:tag name="TEMPFOLDER" val="c:\temp\"/>
</p:tagLst>
</file>

<file path=ppt/tags/tag99.xml><?xml version="1.0" encoding="utf-8"?>
<p:tagLst xmlns:a="http://schemas.openxmlformats.org/drawingml/2006/main" xmlns:r="http://schemas.openxmlformats.org/officeDocument/2006/relationships" xmlns:p="http://schemas.openxmlformats.org/presentationml/2006/main">
  <p:tag name="ORIGINALHEIGHT" val="124,5"/>
  <p:tag name="ORIGINALWIDTH" val="898,5"/>
  <p:tag name="OUTPUTDPI" val="1200"/>
  <p:tag name="LATEXADDIN" val="\documentclass{article}&#10;\newcommand{\bbma} {\begin{bmatrix}}&#10;\newcommand{\ebma} {\end{bmatrix}}&#10;\newcommand{\bpma} {\begin{pmatrix}}&#10;\newcommand{\epma} {\end{pmatrix}}&#10;\newcommand{\vs}[1]{\vspace{#1mm}}&#10;\usepackage[fleqn]{amsmath}&#10;\pagestyle{empty}&#10;\begin{document}&#10;&#10;\begin{flalign*}&#10;u(t) = \sin(2 \pi f_i t)&#10;\end{flalign*}&#10;&#10;\end{document}"/>
  <p:tag name="IGUANATEXSIZE" val="16"/>
  <p:tag name="IGUANATEXCURSOR" val="303"/>
  <p:tag name="TRANSPARENCY" val="Wahr"/>
  <p:tag name="FILENAME" val=""/>
  <p:tag name="INPUTTYPE" val="0"/>
  <p:tag name="LATEXENGINEID" val="0"/>
  <p:tag name="TEMPFOLDER" val="c:\temp\"/>
</p:tagLst>
</file>

<file path=ppt/theme/theme1.xml><?xml version="1.0" encoding="utf-8"?>
<a:theme xmlns:a="http://schemas.openxmlformats.org/drawingml/2006/main" name="ARD_MT_Design">
  <a:themeElements>
    <a:clrScheme name="">
      <a:dk1>
        <a:srgbClr val="515151"/>
      </a:dk1>
      <a:lt1>
        <a:srgbClr val="FFFFFF"/>
      </a:lt1>
      <a:dk2>
        <a:srgbClr val="000000"/>
      </a:dk2>
      <a:lt2>
        <a:srgbClr val="808080"/>
      </a:lt2>
      <a:accent1>
        <a:srgbClr val="00589C"/>
      </a:accent1>
      <a:accent2>
        <a:srgbClr val="333399"/>
      </a:accent2>
      <a:accent3>
        <a:srgbClr val="FFFFFF"/>
      </a:accent3>
      <a:accent4>
        <a:srgbClr val="444444"/>
      </a:accent4>
      <a:accent5>
        <a:srgbClr val="AAB4CB"/>
      </a:accent5>
      <a:accent6>
        <a:srgbClr val="2D2D8A"/>
      </a:accent6>
      <a:hlink>
        <a:srgbClr val="009999"/>
      </a:hlink>
      <a:folHlink>
        <a:srgbClr val="99CC00"/>
      </a:folHlink>
    </a:clrScheme>
    <a:fontScheme name="Default - Titel und Inhalt">
      <a:majorFont>
        <a:latin typeface="Arial"/>
        <a:ea typeface="ヒラギノ角ゴ ProN W3"/>
        <a:cs typeface="ヒラギノ角ゴ ProN W3"/>
      </a:majorFont>
      <a:minorFont>
        <a:latin typeface="Arial"/>
        <a:ea typeface="ヒラギノ角ゴ ProN W3"/>
        <a:cs typeface="ヒラギノ角ゴ ProN W3"/>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el und Inh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rissa-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rgbClr val="00589C"/>
            </a:solidFill>
            <a:effectLst/>
            <a:latin typeface="Arial" charset="0"/>
            <a:cs typeface="Arial" charset="0"/>
          </a:defRPr>
        </a:defPPr>
      </a:lstStyle>
    </a:spDef>
    <a:lnDef>
      <a:spPr bwMode="auto">
        <a:xfrm>
          <a:off x="0" y="0"/>
          <a:ext cx="1" cy="1"/>
        </a:xfrm>
        <a:custGeom>
          <a:avLst/>
          <a:gdLst/>
          <a:ahLst/>
          <a:cxnLst/>
          <a:rect l="0" t="0" r="0" b="0"/>
          <a:pathLst/>
        </a:custGeom>
        <a:noFill/>
        <a:ln w="19050"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rgbClr val="00589C"/>
            </a:solidFill>
            <a:effectLst/>
            <a:latin typeface="Arial" charset="0"/>
            <a:cs typeface="Arial" charset="0"/>
          </a:defRPr>
        </a:defPPr>
      </a:lstStyle>
    </a:lnDef>
  </a:objectDefaults>
  <a:extraClrSchemeLst>
    <a:extraClrScheme>
      <a:clrScheme name="Larissa-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ARD_MT_Design</Template>
  <TotalTime>0</TotalTime>
  <Words>7455</Words>
  <Application>Microsoft Office PowerPoint</Application>
  <PresentationFormat>Bildschirmpräsentation (4:3)</PresentationFormat>
  <Paragraphs>1416</Paragraphs>
  <Slides>88</Slides>
  <Notes>16</Notes>
  <HiddenSlides>0</HiddenSlides>
  <MMClips>0</MMClips>
  <ScaleCrop>false</ScaleCrop>
  <HeadingPairs>
    <vt:vector size="4" baseType="variant">
      <vt:variant>
        <vt:lpstr>Design</vt:lpstr>
      </vt:variant>
      <vt:variant>
        <vt:i4>3</vt:i4>
      </vt:variant>
      <vt:variant>
        <vt:lpstr>Folientitel</vt:lpstr>
      </vt:variant>
      <vt:variant>
        <vt:i4>88</vt:i4>
      </vt:variant>
    </vt:vector>
  </HeadingPairs>
  <TitlesOfParts>
    <vt:vector size="91" baseType="lpstr">
      <vt:lpstr>ARD_MT_Design</vt:lpstr>
      <vt:lpstr>Larissa-Design</vt:lpstr>
      <vt:lpstr>Larissa</vt:lpstr>
      <vt:lpstr>Tutorial 3: Low Level RF Control Systems</vt:lpstr>
      <vt:lpstr>Tutorial 3: Low Level RF Control Systems</vt:lpstr>
      <vt:lpstr>1. Introduction/Motivation</vt:lpstr>
      <vt:lpstr>LLRF Controls and Feedbacks</vt:lpstr>
      <vt:lpstr>Example 1: Energy Recovery Linac (ERL)</vt:lpstr>
      <vt:lpstr>Example 2: Energy Recovery Linac (ERL)</vt:lpstr>
      <vt:lpstr>Example 2: Free-Electron Laser (FEL)</vt:lpstr>
      <vt:lpstr>Free-Electron-LASer in Hamburg (FLASH)</vt:lpstr>
      <vt:lpstr>Example ERL and FEL Parameters</vt:lpstr>
      <vt:lpstr>    Basic LLRF Components in an RF field Feedback Loop</vt:lpstr>
      <vt:lpstr>(LL)RF Applications</vt:lpstr>
      <vt:lpstr>Disturbances and Noise - Fast and Slow Distortions</vt:lpstr>
      <vt:lpstr>2. System Description for RF Field Control Loop </vt:lpstr>
      <vt:lpstr>RF detection</vt:lpstr>
      <vt:lpstr>RF Field Control Loop </vt:lpstr>
      <vt:lpstr>RF field manipulation</vt:lpstr>
      <vt:lpstr>RF Field Control Loop </vt:lpstr>
      <vt:lpstr>Amplifier Example: Klystron</vt:lpstr>
      <vt:lpstr>RF Field Control Loop </vt:lpstr>
      <vt:lpstr>Example: 9 Cell SRF Cavity</vt:lpstr>
      <vt:lpstr>From RCL circuit to cavity characteristics</vt:lpstr>
      <vt:lpstr>From RCL to differential cavity equation</vt:lpstr>
      <vt:lpstr>Differential cavity equation</vt:lpstr>
      <vt:lpstr>Cavity baseband model</vt:lpstr>
      <vt:lpstr>Step response</vt:lpstr>
      <vt:lpstr>Additional Passband Modes</vt:lpstr>
      <vt:lpstr>Summary System Description</vt:lpstr>
      <vt:lpstr>System Overview – Example at FLASH</vt:lpstr>
      <vt:lpstr>System Overview – Example at FLASH</vt:lpstr>
      <vt:lpstr>3. System Modeling - General</vt:lpstr>
      <vt:lpstr>System I/O Representation</vt:lpstr>
      <vt:lpstr>Transformation into Frequency Domain</vt:lpstr>
      <vt:lpstr>Example: Cavity Equation</vt:lpstr>
      <vt:lpstr>Example: Cavity Equation</vt:lpstr>
      <vt:lpstr>Bode diagram</vt:lpstr>
      <vt:lpstr>Serial, parallel and feedback connection of blocks</vt:lpstr>
      <vt:lpstr>System Modelling</vt:lpstr>
      <vt:lpstr>System Identification using Matlab</vt:lpstr>
      <vt:lpstr>4. Feedback Controller Design</vt:lpstr>
      <vt:lpstr>Ways to Control</vt:lpstr>
      <vt:lpstr>Objective of a feedback control problem</vt:lpstr>
      <vt:lpstr>Stability Criteria's (incomplete!)</vt:lpstr>
      <vt:lpstr>Stability Criteria's (incomplete!)</vt:lpstr>
      <vt:lpstr>Gang of Four</vt:lpstr>
      <vt:lpstr>Types of Feedback Control</vt:lpstr>
      <vt:lpstr>5. Examples</vt:lpstr>
      <vt:lpstr>5. Examples</vt:lpstr>
      <vt:lpstr>Example: RF field Control @ FLASH</vt:lpstr>
      <vt:lpstr>Example: RF field Control @ FLASH</vt:lpstr>
      <vt:lpstr>Example: RF field Control @ FLASH</vt:lpstr>
      <vt:lpstr>Example: RF field Control @ FLASH</vt:lpstr>
      <vt:lpstr>Example: RF field Control @ FLASH</vt:lpstr>
      <vt:lpstr>Example: RF field Control @ FLASH</vt:lpstr>
      <vt:lpstr>5. Examples</vt:lpstr>
      <vt:lpstr>RF field Control for SRF and NRF cavities.</vt:lpstr>
      <vt:lpstr>RF field Control for SRF and NRF cavities.</vt:lpstr>
      <vt:lpstr>RF field Control for SRF and NRF cavities.</vt:lpstr>
      <vt:lpstr>RF field Control for SRF and NRF cavities.</vt:lpstr>
      <vt:lpstr>5. Examples</vt:lpstr>
      <vt:lpstr>Feedback Control for an NRF cavity.</vt:lpstr>
      <vt:lpstr>LLRF based temperature estimation</vt:lpstr>
      <vt:lpstr>Cascaded Control Scheme.</vt:lpstr>
      <vt:lpstr>Cascaded Control Scheme – Result @ FLASH.</vt:lpstr>
      <vt:lpstr>5. Examples</vt:lpstr>
      <vt:lpstr>Microphonics and its Suppression</vt:lpstr>
      <vt:lpstr>Example: Microphonics Suppression</vt:lpstr>
      <vt:lpstr>Example: Microphonics Suppression</vt:lpstr>
      <vt:lpstr>Passive &amp; Active Microphonics Reduction</vt:lpstr>
      <vt:lpstr>5. Examples</vt:lpstr>
      <vt:lpstr>Example: Disturbance rejection @ cERL (KEK)</vt:lpstr>
      <vt:lpstr>Outlook: Timing and Synchronization</vt:lpstr>
      <vt:lpstr>Questions???</vt:lpstr>
      <vt:lpstr>Bibliography</vt:lpstr>
      <vt:lpstr>Backup Slides</vt:lpstr>
      <vt:lpstr>1. Introduction/Motivation</vt:lpstr>
      <vt:lpstr>Digital vs. Analog Control</vt:lpstr>
      <vt:lpstr>RF detection</vt:lpstr>
      <vt:lpstr>Baseband sampling</vt:lpstr>
      <vt:lpstr>Digital I/Q sampling</vt:lpstr>
      <vt:lpstr>IF Sampling (non-I/Q sampling)</vt:lpstr>
      <vt:lpstr>IF Sampling (non-I/Q sampling)</vt:lpstr>
      <vt:lpstr>Differential cavity equation</vt:lpstr>
      <vt:lpstr>Differential cavity equation</vt:lpstr>
      <vt:lpstr>Differential cavity equation</vt:lpstr>
      <vt:lpstr>Example: SRF Cavity (vector-sum)</vt:lpstr>
      <vt:lpstr>RF field Control for an NRF cavity.</vt:lpstr>
      <vt:lpstr>Water regulation/RF gun cooling</vt:lpstr>
      <vt:lpstr>Example: RF GUN Frequency Control @ FLASH</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LLRF Controls and Feedback</dc:title>
  <dc:creator>Pfeiffer, Sven</dc:creator>
  <cp:lastModifiedBy>Pfeiffer, Sven</cp:lastModifiedBy>
  <cp:revision>413</cp:revision>
  <cp:lastPrinted>2016-07-12T15:45:32Z</cp:lastPrinted>
  <dcterms:created xsi:type="dcterms:W3CDTF">2016-03-10T16:43:33Z</dcterms:created>
  <dcterms:modified xsi:type="dcterms:W3CDTF">2016-07-18T14:43:37Z</dcterms:modified>
</cp:coreProperties>
</file>