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29" r:id="rId2"/>
    <p:sldId id="334" r:id="rId3"/>
    <p:sldId id="322" r:id="rId4"/>
    <p:sldId id="339" r:id="rId5"/>
    <p:sldId id="331" r:id="rId6"/>
    <p:sldId id="330" r:id="rId7"/>
    <p:sldId id="320" r:id="rId8"/>
    <p:sldId id="321" r:id="rId9"/>
    <p:sldId id="323" r:id="rId10"/>
    <p:sldId id="337" r:id="rId11"/>
    <p:sldId id="338" r:id="rId12"/>
    <p:sldId id="340" r:id="rId13"/>
    <p:sldId id="332" r:id="rId14"/>
    <p:sldId id="325" r:id="rId1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 Bold" charset="0"/>
        <a:ea typeface="ヒラギノ角ゴ ProN W6" charset="0"/>
        <a:cs typeface="ヒラギノ角ゴ ProN W6" charset="0"/>
        <a:sym typeface="Arial Bold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 Bold" charset="0"/>
        <a:ea typeface="ヒラギノ角ゴ ProN W6" charset="0"/>
        <a:cs typeface="ヒラギノ角ゴ ProN W6" charset="0"/>
        <a:sym typeface="Arial Bold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 Bold" charset="0"/>
        <a:ea typeface="ヒラギノ角ゴ ProN W6" charset="0"/>
        <a:cs typeface="ヒラギノ角ゴ ProN W6" charset="0"/>
        <a:sym typeface="Arial Bold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 Bold" charset="0"/>
        <a:ea typeface="ヒラギノ角ゴ ProN W6" charset="0"/>
        <a:cs typeface="ヒラギノ角ゴ ProN W6" charset="0"/>
        <a:sym typeface="Arial Bold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 Bold" charset="0"/>
        <a:ea typeface="ヒラギノ角ゴ ProN W6" charset="0"/>
        <a:cs typeface="ヒラギノ角ゴ ProN W6" charset="0"/>
        <a:sym typeface="Arial Bold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 Bold" charset="0"/>
        <a:ea typeface="ヒラギノ角ゴ ProN W6" charset="0"/>
        <a:cs typeface="ヒラギノ角ゴ ProN W6" charset="0"/>
        <a:sym typeface="Arial Bold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 Bold" charset="0"/>
        <a:ea typeface="ヒラギノ角ゴ ProN W6" charset="0"/>
        <a:cs typeface="ヒラギノ角ゴ ProN W6" charset="0"/>
        <a:sym typeface="Arial Bold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 Bold" charset="0"/>
        <a:ea typeface="ヒラギノ角ゴ ProN W6" charset="0"/>
        <a:cs typeface="ヒラギノ角ゴ ProN W6" charset="0"/>
        <a:sym typeface="Arial Bold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 Bold" charset="0"/>
        <a:ea typeface="ヒラギノ角ゴ ProN W6" charset="0"/>
        <a:cs typeface="ヒラギノ角ゴ ProN W6" charset="0"/>
        <a:sym typeface="Arial Bold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7" autoAdjust="0"/>
    <p:restoredTop sz="94660"/>
  </p:normalViewPr>
  <p:slideViewPr>
    <p:cSldViewPr>
      <p:cViewPr>
        <p:scale>
          <a:sx n="165" d="100"/>
          <a:sy n="165" d="100"/>
        </p:scale>
        <p:origin x="-80" y="25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B0DD-1F52-4F4B-86C3-45174BFA483C}" type="datetimeFigureOut">
              <a:rPr lang="de-DE" smtClean="0"/>
              <a:t>15.07.16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912A0-F378-43C4-A91F-594EAC354B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1570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82D79FE-D962-4FFB-90F5-D2DA32742AA4}" type="datetimeFigureOut">
              <a:rPr lang="de-DE" smtClean="0"/>
              <a:t>15.07.16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E9DF729-81C3-4F9D-850C-B8828C3FAD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7059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04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3C6823-06DF-474D-93EB-2F12F36D027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2861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58324A-04DD-448B-8A26-3B8364E0EBE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0784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24675" y="0"/>
            <a:ext cx="2190750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9250" y="0"/>
            <a:ext cx="6423025" cy="6858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CB4BA3-53C3-4E26-B526-0AAA06EBE27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4886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3B9C3F-84D5-49F3-9D32-3C5F376241B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8963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AE5ADA-B008-4CEF-80CE-CE10BBB4FB7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6364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9250" y="1019175"/>
            <a:ext cx="4306888" cy="583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8538" y="1019175"/>
            <a:ext cx="4306887" cy="583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803FF-0736-448F-BF7B-5C267B5D361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1081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4797AE-F411-45EF-96EF-1D37B8F74C2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3375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9418C8-A9EB-41C1-A9D9-6F50EFF7F9C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518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8E4154-CD9C-4170-9403-0D7E1E8E364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2213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BD4E2A-FE88-4079-BBD9-9272339EF94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2189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2CB144-5574-413A-855F-D4CFB747CAF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1176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0"/>
            <a:ext cx="82296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0" y="1019175"/>
            <a:ext cx="876617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 Bold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720013" y="6399213"/>
            <a:ext cx="2841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89C"/>
                </a:solidFill>
                <a:latin typeface="+mn-lt"/>
                <a:ea typeface="Arial Bold" charset="0"/>
                <a:cs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A4B7201D-B047-4ED9-9276-C7EFCAA06021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hf sldNum="0" hdr="0" ftr="0" dt="0"/>
  <p:txStyles>
    <p:titleStyle>
      <a:lvl1pPr marL="39688" algn="l" rtl="0" fontAlgn="base">
        <a:spcBef>
          <a:spcPct val="0"/>
        </a:spcBef>
        <a:spcAft>
          <a:spcPct val="0"/>
        </a:spcAft>
        <a:defRPr sz="1400">
          <a:solidFill>
            <a:srgbClr val="FFFFFF"/>
          </a:solidFill>
          <a:latin typeface="+mj-lt"/>
          <a:ea typeface="+mj-ea"/>
          <a:cs typeface="+mj-cs"/>
          <a:sym typeface="Arial Bold" charset="0"/>
        </a:defRPr>
      </a:lvl1pPr>
      <a:lvl2pPr marL="39688" algn="l" rtl="0" fontAlgn="base">
        <a:spcBef>
          <a:spcPct val="0"/>
        </a:spcBef>
        <a:spcAft>
          <a:spcPct val="0"/>
        </a:spcAft>
        <a:defRPr sz="1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marL="39688" algn="l" rtl="0" fontAlgn="base">
        <a:spcBef>
          <a:spcPct val="0"/>
        </a:spcBef>
        <a:spcAft>
          <a:spcPct val="0"/>
        </a:spcAft>
        <a:defRPr sz="1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marL="39688" algn="l" rtl="0" fontAlgn="base">
        <a:spcBef>
          <a:spcPct val="0"/>
        </a:spcBef>
        <a:spcAft>
          <a:spcPct val="0"/>
        </a:spcAft>
        <a:defRPr sz="1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marL="39688" algn="l" rtl="0" fontAlgn="base">
        <a:spcBef>
          <a:spcPct val="0"/>
        </a:spcBef>
        <a:spcAft>
          <a:spcPct val="0"/>
        </a:spcAft>
        <a:defRPr sz="1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1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1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1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1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100">
          <a:solidFill>
            <a:srgbClr val="00589C"/>
          </a:solidFill>
          <a:latin typeface="+mn-lt"/>
          <a:ea typeface="+mn-ea"/>
          <a:cs typeface="+mn-cs"/>
          <a:sym typeface="Arial Bold" charset="0"/>
        </a:defRPr>
      </a:lvl1pPr>
      <a:lvl2pPr marL="742950" indent="-285750" algn="l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5922963" indent="-180975" algn="l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 Bold" charset="0"/>
        </a:defRPr>
      </a:lvl3pPr>
      <a:lvl4pPr marL="4848225" algn="l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defRPr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2057400" indent="-228600" algn="l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2514600" indent="-228600" algn="l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2971800" indent="-228600" algn="l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3429000" indent="-228600" algn="l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3886200" indent="-228600" algn="l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hyperlink" Target="https://www.helmholtz-berlin.de/media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" y="0"/>
            <a:ext cx="91121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/>
          </p:cNvSpPr>
          <p:nvPr/>
        </p:nvSpPr>
        <p:spPr bwMode="auto">
          <a:xfrm>
            <a:off x="107504" y="6597352"/>
            <a:ext cx="8315796" cy="24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  <a:sym typeface="Arial" charset="0"/>
              </a:rPr>
              <a:t>ARD workshop, 2016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0" y="26490"/>
            <a:ext cx="9144000" cy="5688632"/>
          </a:xfrm>
          <a:prstGeom prst="rect">
            <a:avLst/>
          </a:prstGeom>
          <a:solidFill>
            <a:schemeClr val="bg1">
              <a:alpha val="5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1944543" y="2936235"/>
            <a:ext cx="734314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FEMTOSPEX: Overview and </a:t>
            </a:r>
          </a:p>
          <a:p>
            <a:pPr marL="39688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Science with 100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fs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FWHM x-ray pulses</a:t>
            </a:r>
          </a:p>
          <a:p>
            <a:pPr marL="39688"/>
            <a:endParaRPr lang="en-US" sz="2400" dirty="0" smtClean="0">
              <a:solidFill>
                <a:schemeClr val="accent1">
                  <a:lumMod val="75000"/>
                </a:schemeClr>
              </a:solidFill>
              <a:ea typeface="Arial Bold" charset="0"/>
              <a:cs typeface="Arial Bold" charset="0"/>
            </a:endParaRPr>
          </a:p>
          <a:p>
            <a:pPr marL="39688"/>
            <a:endParaRPr lang="en-US" dirty="0" smtClean="0">
              <a:solidFill>
                <a:srgbClr val="00589C"/>
              </a:solidFill>
              <a:ea typeface="Arial Bold" charset="0"/>
              <a:cs typeface="Arial Bold" charset="0"/>
            </a:endParaRPr>
          </a:p>
          <a:p>
            <a:pPr marL="39688"/>
            <a:r>
              <a:rPr lang="en-US" dirty="0" err="1" smtClean="0">
                <a:solidFill>
                  <a:srgbClr val="00589C"/>
                </a:solidFill>
                <a:ea typeface="Arial Bold" charset="0"/>
                <a:cs typeface="Arial Bold" charset="0"/>
              </a:rPr>
              <a:t>Karsten</a:t>
            </a:r>
            <a:r>
              <a:rPr lang="en-US" dirty="0" smtClean="0">
                <a:solidFill>
                  <a:srgbClr val="00589C"/>
                </a:solidFill>
                <a:ea typeface="Arial Bold" charset="0"/>
                <a:cs typeface="Arial Bold" charset="0"/>
              </a:rPr>
              <a:t> Holldack</a:t>
            </a:r>
          </a:p>
          <a:p>
            <a:pPr marL="39688"/>
            <a:endParaRPr lang="en-US" dirty="0" smtClean="0">
              <a:solidFill>
                <a:srgbClr val="00589C"/>
              </a:solidFill>
              <a:ea typeface="Arial Bold" charset="0"/>
              <a:cs typeface="Arial Bold" charset="0"/>
            </a:endParaRPr>
          </a:p>
          <a:p>
            <a:pPr marL="39688"/>
            <a:r>
              <a:rPr lang="en-US" sz="1200" dirty="0" err="1" smtClean="0">
                <a:solidFill>
                  <a:srgbClr val="00589C"/>
                </a:solidFill>
                <a:ea typeface="Arial Bold" charset="0"/>
                <a:cs typeface="Arial Bold" charset="0"/>
              </a:rPr>
              <a:t>Institut</a:t>
            </a:r>
            <a:r>
              <a:rPr lang="en-US" sz="1200" dirty="0" smtClean="0">
                <a:solidFill>
                  <a:srgbClr val="00589C"/>
                </a:solidFill>
                <a:ea typeface="Arial Bold" charset="0"/>
                <a:cs typeface="Arial Bold" charset="0"/>
              </a:rPr>
              <a:t> </a:t>
            </a:r>
            <a:r>
              <a:rPr lang="en-US" sz="1200" dirty="0" err="1" smtClean="0">
                <a:solidFill>
                  <a:srgbClr val="00589C"/>
                </a:solidFill>
                <a:ea typeface="Arial Bold" charset="0"/>
                <a:cs typeface="Arial Bold" charset="0"/>
              </a:rPr>
              <a:t>für</a:t>
            </a:r>
            <a:r>
              <a:rPr lang="en-US" sz="1200" dirty="0" smtClean="0">
                <a:solidFill>
                  <a:srgbClr val="00589C"/>
                </a:solidFill>
                <a:ea typeface="Arial Bold" charset="0"/>
                <a:cs typeface="Arial Bold" charset="0"/>
              </a:rPr>
              <a:t> </a:t>
            </a:r>
            <a:r>
              <a:rPr lang="en-US" sz="1200" dirty="0" err="1" smtClean="0">
                <a:solidFill>
                  <a:srgbClr val="00589C"/>
                </a:solidFill>
                <a:ea typeface="Arial Bold" charset="0"/>
                <a:cs typeface="Arial Bold" charset="0"/>
              </a:rPr>
              <a:t>Methoden</a:t>
            </a:r>
            <a:r>
              <a:rPr lang="en-US" sz="1200" dirty="0" smtClean="0">
                <a:solidFill>
                  <a:srgbClr val="00589C"/>
                </a:solidFill>
                <a:ea typeface="Arial Bold" charset="0"/>
                <a:cs typeface="Arial Bold" charset="0"/>
              </a:rPr>
              <a:t> und </a:t>
            </a:r>
            <a:r>
              <a:rPr lang="en-US" sz="1200" dirty="0" err="1" smtClean="0">
                <a:solidFill>
                  <a:srgbClr val="00589C"/>
                </a:solidFill>
                <a:ea typeface="Arial Bold" charset="0"/>
                <a:cs typeface="Arial Bold" charset="0"/>
              </a:rPr>
              <a:t>Instrumente</a:t>
            </a:r>
            <a:r>
              <a:rPr lang="en-US" sz="1200" dirty="0" smtClean="0">
                <a:solidFill>
                  <a:srgbClr val="00589C"/>
                </a:solidFill>
                <a:ea typeface="Arial Bold" charset="0"/>
                <a:cs typeface="Arial Bold" charset="0"/>
              </a:rPr>
              <a:t> der </a:t>
            </a:r>
            <a:r>
              <a:rPr lang="en-US" sz="1200" dirty="0" err="1" smtClean="0">
                <a:solidFill>
                  <a:srgbClr val="00589C"/>
                </a:solidFill>
                <a:ea typeface="Arial Bold" charset="0"/>
                <a:cs typeface="Arial Bold" charset="0"/>
              </a:rPr>
              <a:t>Forschung</a:t>
            </a:r>
            <a:r>
              <a:rPr lang="en-US" sz="1200" dirty="0" smtClean="0">
                <a:solidFill>
                  <a:srgbClr val="00589C"/>
                </a:solidFill>
                <a:ea typeface="Arial Bold" charset="0"/>
                <a:cs typeface="Arial Bold" charset="0"/>
              </a:rPr>
              <a:t> </a:t>
            </a:r>
            <a:r>
              <a:rPr lang="en-US" sz="1200" dirty="0" err="1" smtClean="0">
                <a:solidFill>
                  <a:srgbClr val="00589C"/>
                </a:solidFill>
                <a:ea typeface="Arial Bold" charset="0"/>
                <a:cs typeface="Arial Bold" charset="0"/>
              </a:rPr>
              <a:t>mit</a:t>
            </a:r>
            <a:r>
              <a:rPr lang="en-US" sz="1200" dirty="0" smtClean="0">
                <a:solidFill>
                  <a:srgbClr val="00589C"/>
                </a:solidFill>
                <a:ea typeface="Arial Bold" charset="0"/>
                <a:cs typeface="Arial Bold" charset="0"/>
              </a:rPr>
              <a:t> </a:t>
            </a:r>
            <a:r>
              <a:rPr lang="en-US" sz="1200" dirty="0" err="1" smtClean="0">
                <a:solidFill>
                  <a:srgbClr val="00589C"/>
                </a:solidFill>
                <a:ea typeface="Arial Bold" charset="0"/>
                <a:cs typeface="Arial Bold" charset="0"/>
              </a:rPr>
              <a:t>Synchrotronstrahlung</a:t>
            </a:r>
            <a:endParaRPr lang="en-US" sz="1200" dirty="0" smtClean="0">
              <a:solidFill>
                <a:srgbClr val="00589C"/>
              </a:solidFill>
              <a:ea typeface="Arial Bold" charset="0"/>
              <a:cs typeface="Arial Bold" charset="0"/>
            </a:endParaRPr>
          </a:p>
          <a:p>
            <a:pPr marL="39688"/>
            <a:endParaRPr lang="en-US" sz="1200" dirty="0" smtClean="0">
              <a:solidFill>
                <a:srgbClr val="00589C"/>
              </a:solidFill>
              <a:ea typeface="Arial Bold" charset="0"/>
              <a:cs typeface="Arial Bold" charset="0"/>
            </a:endParaRPr>
          </a:p>
          <a:p>
            <a:pPr marL="39688"/>
            <a:r>
              <a:rPr lang="en-US" sz="1200" dirty="0" smtClean="0">
                <a:solidFill>
                  <a:srgbClr val="00589C"/>
                </a:solidFill>
                <a:ea typeface="Arial Bold" charset="0"/>
                <a:cs typeface="Arial Bold" charset="0"/>
              </a:rPr>
              <a:t>Team: </a:t>
            </a:r>
            <a:r>
              <a:rPr lang="en-US" sz="1200" dirty="0" err="1" smtClean="0">
                <a:solidFill>
                  <a:srgbClr val="00589C"/>
                </a:solidFill>
                <a:ea typeface="Arial Bold" charset="0"/>
                <a:cs typeface="Arial Bold" charset="0"/>
              </a:rPr>
              <a:t>R.Mitzner</a:t>
            </a:r>
            <a:r>
              <a:rPr lang="en-US" sz="1200" dirty="0" smtClean="0">
                <a:solidFill>
                  <a:srgbClr val="00589C"/>
                </a:solidFill>
                <a:ea typeface="Arial Bold" charset="0"/>
                <a:cs typeface="Arial Bold" charset="0"/>
              </a:rPr>
              <a:t>, N. Pontius, C. </a:t>
            </a:r>
            <a:r>
              <a:rPr lang="en-US" sz="1200" dirty="0" err="1" smtClean="0">
                <a:solidFill>
                  <a:srgbClr val="00589C"/>
                </a:solidFill>
                <a:ea typeface="Arial Bold" charset="0"/>
                <a:cs typeface="Arial Bold" charset="0"/>
              </a:rPr>
              <a:t>Schüssler-Langeheine</a:t>
            </a:r>
            <a:r>
              <a:rPr lang="en-US" sz="1200" dirty="0" smtClean="0">
                <a:solidFill>
                  <a:srgbClr val="00589C"/>
                </a:solidFill>
                <a:ea typeface="Arial Bold" charset="0"/>
                <a:cs typeface="Arial Bold" charset="0"/>
              </a:rPr>
              <a:t>, T. </a:t>
            </a:r>
            <a:r>
              <a:rPr lang="en-US" sz="1200" dirty="0" err="1" smtClean="0">
                <a:solidFill>
                  <a:srgbClr val="00589C"/>
                </a:solidFill>
                <a:ea typeface="Arial Bold" charset="0"/>
                <a:cs typeface="Arial Bold" charset="0"/>
              </a:rPr>
              <a:t>Kachel</a:t>
            </a:r>
            <a:r>
              <a:rPr lang="en-US" sz="1200" dirty="0" smtClean="0">
                <a:solidFill>
                  <a:srgbClr val="00589C"/>
                </a:solidFill>
                <a:ea typeface="Arial Bold" charset="0"/>
                <a:cs typeface="Arial Bold" charset="0"/>
              </a:rPr>
              <a:t>, </a:t>
            </a:r>
            <a:r>
              <a:rPr lang="en-US" sz="1200" dirty="0" err="1" smtClean="0">
                <a:solidFill>
                  <a:srgbClr val="00589C"/>
                </a:solidFill>
                <a:ea typeface="Arial Bold" charset="0"/>
                <a:cs typeface="Arial Bold" charset="0"/>
              </a:rPr>
              <a:t>N.Tiedemann</a:t>
            </a:r>
            <a:r>
              <a:rPr lang="en-US" sz="1200" dirty="0" smtClean="0">
                <a:solidFill>
                  <a:srgbClr val="00589C"/>
                </a:solidFill>
                <a:ea typeface="Arial Bold" charset="0"/>
                <a:cs typeface="Arial Bold" charset="0"/>
              </a:rPr>
              <a:t>, D. Schick </a:t>
            </a:r>
          </a:p>
          <a:p>
            <a:pPr marL="39688"/>
            <a:endParaRPr lang="en-US" sz="1200" dirty="0">
              <a:solidFill>
                <a:srgbClr val="00589C"/>
              </a:solidFill>
              <a:ea typeface="Arial Bold" charset="0"/>
              <a:cs typeface="Arial Bold" charset="0"/>
            </a:endParaRPr>
          </a:p>
          <a:p>
            <a:pPr marL="39688"/>
            <a:endParaRPr lang="en-US" sz="1200" dirty="0" smtClean="0">
              <a:solidFill>
                <a:srgbClr val="00589C"/>
              </a:solidFill>
              <a:ea typeface="Arial Bold" charset="0"/>
              <a:cs typeface="Arial Bold" charset="0"/>
            </a:endParaRPr>
          </a:p>
          <a:p>
            <a:pPr marL="39688"/>
            <a:endParaRPr lang="en-US" sz="1200" dirty="0">
              <a:solidFill>
                <a:srgbClr val="00589C"/>
              </a:solidFill>
              <a:ea typeface="Arial Bold" charset="0"/>
              <a:cs typeface="Arial Bold" charset="0"/>
            </a:endParaRPr>
          </a:p>
          <a:p>
            <a:pPr marL="39688"/>
            <a:endParaRPr lang="en-US" sz="1200" dirty="0" smtClean="0">
              <a:solidFill>
                <a:srgbClr val="00589C"/>
              </a:solidFill>
              <a:ea typeface="Arial Bold" charset="0"/>
              <a:cs typeface="Arial Bold" charset="0"/>
            </a:endParaRPr>
          </a:p>
          <a:p>
            <a:pPr marL="39688"/>
            <a:endParaRPr lang="en-US" sz="1200" dirty="0" smtClean="0">
              <a:solidFill>
                <a:srgbClr val="00589C"/>
              </a:solidFill>
              <a:ea typeface="Arial Bold" charset="0"/>
              <a:cs typeface="Arial Bold" charset="0"/>
            </a:endParaRPr>
          </a:p>
          <a:p>
            <a:pPr marL="39688"/>
            <a:r>
              <a:rPr lang="en-US" sz="1200" dirty="0" smtClean="0">
                <a:solidFill>
                  <a:srgbClr val="00589C"/>
                </a:solidFill>
                <a:ea typeface="Arial Bold" charset="0"/>
                <a:cs typeface="Arial Bold" charset="0"/>
              </a:rPr>
              <a:t>	</a:t>
            </a:r>
          </a:p>
        </p:txBody>
      </p:sp>
      <p:pic>
        <p:nvPicPr>
          <p:cNvPr id="27652" name="Picture 4" descr="C:\Users\holldack\Desktop\Femtospex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2232248" cy="6488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" name="Picture 23" descr="bmbf_logo_S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3" y="161345"/>
            <a:ext cx="1652623" cy="114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965079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21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-115094"/>
            <a:ext cx="8229600" cy="947738"/>
          </a:xfrm>
          <a:ln/>
        </p:spPr>
        <p:txBody>
          <a:bodyPr rIns="132080"/>
          <a:lstStyle/>
          <a:p>
            <a:r>
              <a:rPr lang="en-US" dirty="0" smtClean="0"/>
              <a:t>Magnetic </a:t>
            </a:r>
            <a:r>
              <a:rPr lang="en-US" dirty="0" smtClean="0"/>
              <a:t>structure in Dysprosium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4" name="Grafik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223756"/>
            <a:ext cx="9117505" cy="46181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/>
          <p:cNvSpPr/>
          <p:nvPr/>
        </p:nvSpPr>
        <p:spPr>
          <a:xfrm>
            <a:off x="179512" y="648866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N. Thielemann-Kühn, N. Pontius, Ch. </a:t>
            </a:r>
            <a:r>
              <a:rPr lang="en-US" sz="1400" dirty="0" err="1" smtClean="0"/>
              <a:t>Schüssler-Langeheine</a:t>
            </a:r>
            <a:r>
              <a:rPr lang="en-US" sz="1400" dirty="0" smtClean="0"/>
              <a:t>  et al.,  submitted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53867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-115094"/>
            <a:ext cx="8229600" cy="947738"/>
          </a:xfrm>
          <a:ln/>
        </p:spPr>
        <p:txBody>
          <a:bodyPr rIns="132080"/>
          <a:lstStyle/>
          <a:p>
            <a:r>
              <a:rPr lang="en-US" sz="1600" dirty="0" smtClean="0"/>
              <a:t>Magnetic structure in Dysprosium</a:t>
            </a:r>
            <a:endParaRPr lang="en-US" sz="16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6" name="Grafik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94" r="52988"/>
          <a:stretch/>
        </p:blipFill>
        <p:spPr bwMode="auto">
          <a:xfrm>
            <a:off x="4951168" y="1628800"/>
            <a:ext cx="3464868" cy="33999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1511660" y="593685"/>
            <a:ext cx="607567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b="1" dirty="0"/>
              <a:t>magnetic moment transfer rate</a:t>
            </a:r>
          </a:p>
          <a:p>
            <a:pPr algn="ctr">
              <a:lnSpc>
                <a:spcPct val="125000"/>
              </a:lnSpc>
            </a:pPr>
            <a:r>
              <a:rPr lang="en-US" b="1" dirty="0" smtClean="0"/>
              <a:t>FM vs. AFM </a:t>
            </a:r>
            <a:r>
              <a:rPr lang="en-US" b="1" dirty="0"/>
              <a:t>“</a:t>
            </a:r>
            <a:r>
              <a:rPr lang="en-US" b="1" dirty="0" smtClean="0"/>
              <a:t>demagnetization”</a:t>
            </a:r>
            <a:endParaRPr lang="en-US" b="1" dirty="0"/>
          </a:p>
        </p:txBody>
      </p:sp>
      <p:sp>
        <p:nvSpPr>
          <p:cNvPr id="8" name="Rechteck 7"/>
          <p:cNvSpPr/>
          <p:nvPr/>
        </p:nvSpPr>
        <p:spPr>
          <a:xfrm>
            <a:off x="1160173" y="5274205"/>
            <a:ext cx="7255863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 dirty="0">
                <a:solidFill>
                  <a:srgbClr val="DC4D00"/>
                </a:solidFill>
              </a:rPr>
              <a:t>highly efficient ultrafast interatomic angular </a:t>
            </a:r>
            <a:r>
              <a:rPr lang="en-US" sz="2000" b="1" i="1" dirty="0" smtClean="0">
                <a:solidFill>
                  <a:srgbClr val="DC4D00"/>
                </a:solidFill>
              </a:rPr>
              <a:t>momentum transfer between atoms of non‑collinear spins !! </a:t>
            </a:r>
            <a:endParaRPr lang="en-US" sz="2000" b="1" i="1" dirty="0">
              <a:solidFill>
                <a:srgbClr val="DC4D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06515" y="6444335"/>
            <a:ext cx="6338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N. Thielemann-Kühn, N. Pontius, Ch. </a:t>
            </a:r>
            <a:r>
              <a:rPr lang="en-US" sz="1400" dirty="0" err="1" smtClean="0"/>
              <a:t>Schüssler</a:t>
            </a:r>
            <a:r>
              <a:rPr lang="en-US" sz="1400" dirty="0" err="1"/>
              <a:t>-</a:t>
            </a:r>
            <a:r>
              <a:rPr lang="en-US" sz="1400" dirty="0" err="1" smtClean="0"/>
              <a:t>Langeheine</a:t>
            </a:r>
            <a:r>
              <a:rPr lang="en-US" sz="1400" dirty="0" smtClean="0"/>
              <a:t>  et al., submitted</a:t>
            </a:r>
            <a:endParaRPr lang="en-US" sz="1400" dirty="0"/>
          </a:p>
        </p:txBody>
      </p:sp>
      <p:pic>
        <p:nvPicPr>
          <p:cNvPr id="10" name="Grafik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8" t="2462" b="66908"/>
          <a:stretch/>
        </p:blipFill>
        <p:spPr bwMode="auto">
          <a:xfrm>
            <a:off x="683568" y="1700807"/>
            <a:ext cx="3816424" cy="3327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141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-115094"/>
            <a:ext cx="8229600" cy="947738"/>
          </a:xfrm>
          <a:ln/>
        </p:spPr>
        <p:txBody>
          <a:bodyPr rIns="132080"/>
          <a:lstStyle/>
          <a:p>
            <a:r>
              <a:rPr lang="en-US" sz="1600" dirty="0" smtClean="0"/>
              <a:t>Structural dynamics in </a:t>
            </a:r>
            <a:r>
              <a:rPr lang="en-US" sz="1600" dirty="0" err="1" smtClean="0"/>
              <a:t>superlattices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79512" y="4365104"/>
            <a:ext cx="4852148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 dirty="0" smtClean="0">
                <a:solidFill>
                  <a:srgbClr val="DC4D00"/>
                </a:solidFill>
              </a:rPr>
              <a:t>Broad band detection of </a:t>
            </a:r>
          </a:p>
          <a:p>
            <a:pPr algn="ctr">
              <a:lnSpc>
                <a:spcPct val="150000"/>
              </a:lnSpc>
            </a:pPr>
            <a:r>
              <a:rPr lang="en-US" sz="2000" b="1" i="1" dirty="0">
                <a:solidFill>
                  <a:srgbClr val="DC4D00"/>
                </a:solidFill>
              </a:rPr>
              <a:t>c</a:t>
            </a:r>
            <a:r>
              <a:rPr lang="en-US" sz="2000" b="1" i="1" dirty="0" smtClean="0">
                <a:solidFill>
                  <a:srgbClr val="DC4D00"/>
                </a:solidFill>
              </a:rPr>
              <a:t>oherent structural </a:t>
            </a:r>
            <a:r>
              <a:rPr lang="en-US" sz="2000" b="1" i="1" dirty="0" err="1" smtClean="0">
                <a:solidFill>
                  <a:srgbClr val="DC4D00"/>
                </a:solidFill>
              </a:rPr>
              <a:t>fs</a:t>
            </a:r>
            <a:r>
              <a:rPr lang="en-US" sz="2000" b="1" i="1" dirty="0" smtClean="0">
                <a:solidFill>
                  <a:srgbClr val="DC4D00"/>
                </a:solidFill>
              </a:rPr>
              <a:t> dynamics in </a:t>
            </a:r>
          </a:p>
          <a:p>
            <a:pPr algn="ctr">
              <a:lnSpc>
                <a:spcPct val="150000"/>
              </a:lnSpc>
            </a:pPr>
            <a:r>
              <a:rPr lang="en-US" sz="2000" b="1" i="1" dirty="0" err="1" smtClean="0">
                <a:solidFill>
                  <a:srgbClr val="DC4D00"/>
                </a:solidFill>
              </a:rPr>
              <a:t>superlattices</a:t>
            </a:r>
            <a:r>
              <a:rPr lang="en-US" sz="2000" b="1" i="1" dirty="0" smtClean="0">
                <a:solidFill>
                  <a:srgbClr val="DC4D00"/>
                </a:solidFill>
              </a:rPr>
              <a:t> possible at slicing !!</a:t>
            </a:r>
          </a:p>
          <a:p>
            <a:pPr algn="ctr">
              <a:lnSpc>
                <a:spcPct val="150000"/>
              </a:lnSpc>
            </a:pPr>
            <a:r>
              <a:rPr lang="en-US" sz="2000" b="1" i="1" dirty="0" smtClean="0">
                <a:solidFill>
                  <a:srgbClr val="DC4D00"/>
                </a:solidFill>
              </a:rPr>
              <a:t>- needs 100 </a:t>
            </a:r>
            <a:r>
              <a:rPr lang="en-US" sz="2000" b="1" i="1" dirty="0" err="1" smtClean="0">
                <a:solidFill>
                  <a:srgbClr val="DC4D00"/>
                </a:solidFill>
              </a:rPr>
              <a:t>fs</a:t>
            </a:r>
            <a:r>
              <a:rPr lang="en-US" sz="2000" b="1" i="1" dirty="0" smtClean="0">
                <a:solidFill>
                  <a:srgbClr val="DC4D00"/>
                </a:solidFill>
              </a:rPr>
              <a:t> time resolution  </a:t>
            </a:r>
            <a:endParaRPr lang="en-US" sz="2000" b="1" i="1" dirty="0">
              <a:solidFill>
                <a:srgbClr val="DC4D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06515" y="6444335"/>
            <a:ext cx="2579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D. Schick et al., in preparation</a:t>
            </a:r>
            <a:endParaRPr lang="en-US" sz="1400" dirty="0"/>
          </a:p>
        </p:txBody>
      </p:sp>
      <p:pic>
        <p:nvPicPr>
          <p:cNvPr id="3" name="Bild 2" descr="Bildschirmfoto 2016-07-14 um 18.17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980728"/>
            <a:ext cx="4608512" cy="3219711"/>
          </a:xfrm>
          <a:prstGeom prst="rect">
            <a:avLst/>
          </a:prstGeom>
        </p:spPr>
      </p:pic>
      <p:pic>
        <p:nvPicPr>
          <p:cNvPr id="4" name="Bild 3" descr="Bildschirmfoto 2016-07-14 um 18.19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6443"/>
            <a:ext cx="3672408" cy="595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016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8157" y="-171400"/>
            <a:ext cx="8229600" cy="947738"/>
          </a:xfrm>
          <a:ln/>
        </p:spPr>
        <p:txBody>
          <a:bodyPr rIns="132080"/>
          <a:lstStyle/>
          <a:p>
            <a:r>
              <a:rPr lang="en-US" dirty="0"/>
              <a:t>  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20659"/>
            <a:ext cx="8226623" cy="4824535"/>
          </a:xfrm>
          <a:ln/>
        </p:spPr>
        <p:txBody>
          <a:bodyPr/>
          <a:lstStyle/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de-DE" dirty="0" smtClean="0"/>
          </a:p>
          <a:p>
            <a:pPr marL="342900" indent="-342900"/>
            <a:endParaRPr lang="de-DE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71600" y="-99392"/>
            <a:ext cx="82296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>
            <a:lvl1pPr marL="39688" algn="l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algn="l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algn="l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algn="l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algn="l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r>
              <a:rPr lang="en-US" sz="1800" dirty="0" smtClean="0"/>
              <a:t>Slicing at BESSY </a:t>
            </a:r>
            <a:r>
              <a:rPr lang="en-US" sz="1800" dirty="0" smtClean="0"/>
              <a:t>VSR </a:t>
            </a:r>
            <a:endParaRPr lang="de-DE" sz="1800" i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956" y="786107"/>
            <a:ext cx="6991731" cy="362345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31" y="2852936"/>
            <a:ext cx="1932686" cy="275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feld 11"/>
          <p:cNvSpPr txBox="1"/>
          <p:nvPr/>
        </p:nvSpPr>
        <p:spPr>
          <a:xfrm>
            <a:off x="2388463" y="4419328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Upgrade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BESSY II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superconducting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cavities</a:t>
            </a:r>
            <a:endParaRPr lang="de-DE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VSR: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short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long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bunches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filled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at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same time </a:t>
            </a:r>
          </a:p>
          <a:p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-&gt; time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resolved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user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experiments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demand</a:t>
            </a:r>
            <a:endParaRPr lang="de-DE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VSR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laser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upgrades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expect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de-DE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ore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fs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X-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rays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slicing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(1e7-1e8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/sec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at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few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10 kHz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reprate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µJ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THz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pulses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slicing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at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few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10 kHz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reprate</a:t>
            </a:r>
            <a:endParaRPr lang="de-DE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igh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reprate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broad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band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THz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CSR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emission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blue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bunches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3848" y="5696600"/>
            <a:ext cx="2520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hlinkClick r:id="rId5"/>
              </a:rPr>
              <a:t>https://www.helmholtz-berlin.de/media</a:t>
            </a:r>
            <a:r>
              <a:rPr lang="de-DE" sz="1000" dirty="0" smtClean="0">
                <a:hlinkClick r:id="rId5"/>
              </a:rPr>
              <a:t>/</a:t>
            </a:r>
            <a:endParaRPr lang="de-DE" sz="1000" dirty="0" smtClean="0"/>
          </a:p>
          <a:p>
            <a:r>
              <a:rPr lang="de-DE" sz="1000" dirty="0" err="1" smtClean="0"/>
              <a:t>media</a:t>
            </a:r>
            <a:r>
              <a:rPr lang="de-DE" sz="1000" dirty="0" smtClean="0"/>
              <a:t>/</a:t>
            </a:r>
            <a:r>
              <a:rPr lang="de-DE" sz="1000" dirty="0" err="1" smtClean="0"/>
              <a:t>angebote</a:t>
            </a:r>
            <a:r>
              <a:rPr lang="de-DE" sz="1000" dirty="0" smtClean="0"/>
              <a:t>/</a:t>
            </a:r>
            <a:r>
              <a:rPr lang="de-DE" sz="1000" dirty="0" err="1" smtClean="0"/>
              <a:t>bibliothek</a:t>
            </a:r>
            <a:r>
              <a:rPr lang="de-DE" sz="1000" dirty="0" smtClean="0"/>
              <a:t>/</a:t>
            </a:r>
            <a:r>
              <a:rPr lang="de-DE" sz="1000" dirty="0" err="1" smtClean="0"/>
              <a:t>reports</a:t>
            </a:r>
            <a:r>
              <a:rPr lang="de-DE" sz="1000" dirty="0" smtClean="0"/>
              <a:t>/</a:t>
            </a:r>
          </a:p>
          <a:p>
            <a:r>
              <a:rPr lang="de-DE" sz="1000" dirty="0" smtClean="0"/>
              <a:t>r0001-bessy-vsr-tds.pdf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69697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1" r="22921"/>
          <a:stretch/>
        </p:blipFill>
        <p:spPr bwMode="auto">
          <a:xfrm>
            <a:off x="0" y="0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8157" y="-171400"/>
            <a:ext cx="8229600" cy="947738"/>
          </a:xfrm>
          <a:ln/>
        </p:spPr>
        <p:txBody>
          <a:bodyPr rIns="132080"/>
          <a:lstStyle/>
          <a:p>
            <a:r>
              <a:rPr lang="en-US" dirty="0"/>
              <a:t>   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1116632" y="-387424"/>
            <a:ext cx="822662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589C"/>
                </a:solidFill>
                <a:latin typeface="+mn-lt"/>
                <a:ea typeface="+mn-ea"/>
                <a:cs typeface="+mn-cs"/>
                <a:sym typeface="Arial Bold" charset="0"/>
              </a:defRPr>
            </a:lvl1pPr>
            <a:lvl2pPr marL="742950" indent="-28575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5922963" indent="-180975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 Bold" charset="0"/>
              </a:defRPr>
            </a:lvl3pPr>
            <a:lvl4pPr marL="4848225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marL="342900" indent="-342900" algn="ctr"/>
            <a:endParaRPr lang="en-US" dirty="0" smtClean="0"/>
          </a:p>
          <a:p>
            <a:pPr marL="342900" indent="-342900" algn="ctr"/>
            <a:endParaRPr lang="en-US" b="1" dirty="0" smtClean="0"/>
          </a:p>
          <a:p>
            <a:pPr marL="342900" indent="-342900" algn="ctr"/>
            <a:r>
              <a:rPr lang="en-US" sz="1800" b="1" dirty="0" smtClean="0">
                <a:solidFill>
                  <a:schemeClr val="bg1"/>
                </a:solidFill>
              </a:rPr>
              <a:t>Conclusions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en-US" dirty="0" smtClean="0"/>
          </a:p>
          <a:p>
            <a:pPr marL="342900" indent="-342900" algn="ctr"/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ctr"/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de-DE" dirty="0" smtClean="0"/>
          </a:p>
          <a:p>
            <a:pPr marL="342900" indent="-342900"/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80062" y="836712"/>
            <a:ext cx="8109912" cy="6863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Our ultrafast user community demands 100 </a:t>
            </a:r>
            <a:r>
              <a:rPr lang="en-US" b="1" dirty="0" err="1" smtClean="0">
                <a:solidFill>
                  <a:srgbClr val="FF6600"/>
                </a:solidFill>
              </a:rPr>
              <a:t>fs</a:t>
            </a:r>
            <a:r>
              <a:rPr lang="en-US" b="1" dirty="0" smtClean="0">
                <a:solidFill>
                  <a:srgbClr val="FF6600"/>
                </a:solidFill>
              </a:rPr>
              <a:t> FWHM pulses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naturally synchronized to external lasers to study sub-</a:t>
            </a:r>
            <a:r>
              <a:rPr lang="en-US" b="1" dirty="0" err="1" smtClean="0">
                <a:solidFill>
                  <a:srgbClr val="FF6600"/>
                </a:solidFill>
              </a:rPr>
              <a:t>ps</a:t>
            </a: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phenomena</a:t>
            </a:r>
          </a:p>
          <a:p>
            <a:endParaRPr lang="en-US" sz="1600" b="1" dirty="0" smtClean="0">
              <a:solidFill>
                <a:srgbClr val="FF6600"/>
              </a:solidFill>
            </a:endParaRPr>
          </a:p>
          <a:p>
            <a:endParaRPr lang="en-US" sz="1600" b="1" i="1" dirty="0">
              <a:solidFill>
                <a:srgbClr val="FF66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i="1" dirty="0" err="1">
                <a:solidFill>
                  <a:schemeClr val="accent1"/>
                </a:solidFill>
              </a:rPr>
              <a:t>Femtoslicing</a:t>
            </a:r>
            <a:r>
              <a:rPr lang="en-US" sz="1600" b="1" i="1" dirty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generates soft X-rays (250-1400 eV) of variable polarization 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    with 100 </a:t>
            </a:r>
            <a:r>
              <a:rPr lang="en-US" sz="1600" b="1" dirty="0" err="1" smtClean="0">
                <a:solidFill>
                  <a:schemeClr val="accent1"/>
                </a:solidFill>
              </a:rPr>
              <a:t>fs</a:t>
            </a:r>
            <a:r>
              <a:rPr lang="en-US" sz="1600" b="1" dirty="0" smtClean="0">
                <a:solidFill>
                  <a:schemeClr val="accent1"/>
                </a:solidFill>
              </a:rPr>
              <a:t> FWHM (42 </a:t>
            </a:r>
            <a:r>
              <a:rPr lang="en-US" sz="1600" b="1" dirty="0" err="1" smtClean="0">
                <a:solidFill>
                  <a:schemeClr val="accent1"/>
                </a:solidFill>
              </a:rPr>
              <a:t>fs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</a:rPr>
              <a:t>rms</a:t>
            </a:r>
            <a:r>
              <a:rPr lang="en-US" sz="1600" b="1" dirty="0" smtClean="0">
                <a:solidFill>
                  <a:schemeClr val="accent1"/>
                </a:solidFill>
              </a:rPr>
              <a:t>) naturally synchronized) 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     Apps: </a:t>
            </a:r>
            <a:r>
              <a:rPr lang="en-US" sz="1600" b="1" dirty="0" err="1" smtClean="0">
                <a:solidFill>
                  <a:schemeClr val="accent1"/>
                </a:solidFill>
              </a:rPr>
              <a:t>tr</a:t>
            </a:r>
            <a:r>
              <a:rPr lang="en-US" sz="1600" b="1" dirty="0" smtClean="0">
                <a:solidFill>
                  <a:schemeClr val="accent1"/>
                </a:solidFill>
              </a:rPr>
              <a:t>-XMCD, </a:t>
            </a:r>
            <a:r>
              <a:rPr lang="en-US" sz="1600" b="1" dirty="0" err="1" smtClean="0">
                <a:solidFill>
                  <a:schemeClr val="accent1"/>
                </a:solidFill>
              </a:rPr>
              <a:t>tr</a:t>
            </a:r>
            <a:r>
              <a:rPr lang="en-US" sz="1600" b="1" dirty="0" smtClean="0">
                <a:solidFill>
                  <a:schemeClr val="accent1"/>
                </a:solidFill>
              </a:rPr>
              <a:t>-RSXRD, </a:t>
            </a:r>
            <a:r>
              <a:rPr lang="en-US" sz="1600" b="1" dirty="0" err="1" smtClean="0">
                <a:solidFill>
                  <a:schemeClr val="accent1"/>
                </a:solidFill>
              </a:rPr>
              <a:t>tr</a:t>
            </a:r>
            <a:r>
              <a:rPr lang="en-US" sz="1600" b="1" dirty="0" smtClean="0">
                <a:solidFill>
                  <a:schemeClr val="accent1"/>
                </a:solidFill>
              </a:rPr>
              <a:t>-XAS, </a:t>
            </a:r>
            <a:r>
              <a:rPr lang="en-US" sz="1600" b="1" dirty="0" err="1" smtClean="0">
                <a:solidFill>
                  <a:schemeClr val="accent1"/>
                </a:solidFill>
              </a:rPr>
              <a:t>tr-Xrefl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endParaRPr lang="en-US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1"/>
                </a:solidFill>
              </a:rPr>
              <a:t>BESSY VSR + </a:t>
            </a:r>
            <a:r>
              <a:rPr lang="en-US" sz="1600" b="1" dirty="0" smtClean="0">
                <a:solidFill>
                  <a:schemeClr val="accent1"/>
                </a:solidFill>
              </a:rPr>
              <a:t>laser upgrades </a:t>
            </a:r>
            <a:r>
              <a:rPr lang="en-US" sz="1600" b="1" dirty="0" smtClean="0">
                <a:solidFill>
                  <a:schemeClr val="accent1"/>
                </a:solidFill>
              </a:rPr>
              <a:t>will further boost </a:t>
            </a:r>
            <a:r>
              <a:rPr lang="en-US" sz="1600" b="1" dirty="0" err="1" smtClean="0">
                <a:solidFill>
                  <a:schemeClr val="accent1"/>
                </a:solidFill>
              </a:rPr>
              <a:t>FemtospeX</a:t>
            </a:r>
            <a:r>
              <a:rPr lang="en-US" sz="1600" b="1" dirty="0" smtClean="0">
                <a:solidFill>
                  <a:schemeClr val="accent1"/>
                </a:solidFill>
              </a:rPr>
              <a:t>: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    - 10-25 times more X-ray flux, µJ THz pulses at few 10 kHz </a:t>
            </a:r>
            <a:r>
              <a:rPr lang="en-US" sz="1600" b="1" dirty="0" err="1" smtClean="0">
                <a:solidFill>
                  <a:schemeClr val="accent1"/>
                </a:solidFill>
              </a:rPr>
              <a:t>reprate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     - </a:t>
            </a:r>
            <a:r>
              <a:rPr lang="en-US" sz="1600" b="1" dirty="0" smtClean="0">
                <a:solidFill>
                  <a:schemeClr val="accent1"/>
                </a:solidFill>
              </a:rPr>
              <a:t>usable: </a:t>
            </a:r>
            <a:r>
              <a:rPr lang="en-US" sz="1600" b="1" dirty="0" smtClean="0">
                <a:solidFill>
                  <a:schemeClr val="accent1"/>
                </a:solidFill>
              </a:rPr>
              <a:t>1.7 </a:t>
            </a:r>
            <a:r>
              <a:rPr lang="en-US" sz="1600" b="1" dirty="0" err="1" smtClean="0">
                <a:solidFill>
                  <a:schemeClr val="accent1"/>
                </a:solidFill>
              </a:rPr>
              <a:t>ps</a:t>
            </a:r>
            <a:r>
              <a:rPr lang="en-US" sz="1600" b="1" dirty="0" smtClean="0">
                <a:solidFill>
                  <a:schemeClr val="accent1"/>
                </a:solidFill>
              </a:rPr>
              <a:t> (4 </a:t>
            </a:r>
            <a:r>
              <a:rPr lang="en-US" sz="1600" b="1" dirty="0" err="1" smtClean="0">
                <a:solidFill>
                  <a:schemeClr val="accent1"/>
                </a:solidFill>
              </a:rPr>
              <a:t>ps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</a:rPr>
              <a:t>rms</a:t>
            </a:r>
            <a:r>
              <a:rPr lang="en-US" sz="1600" b="1" dirty="0" smtClean="0">
                <a:solidFill>
                  <a:schemeClr val="accent1"/>
                </a:solidFill>
              </a:rPr>
              <a:t>) time resolution in normal user mode (no nat</a:t>
            </a:r>
            <a:r>
              <a:rPr lang="en-US" sz="1600" b="1" dirty="0" smtClean="0">
                <a:solidFill>
                  <a:schemeClr val="accent1"/>
                </a:solidFill>
              </a:rPr>
              <a:t>. synch</a:t>
            </a:r>
            <a:r>
              <a:rPr lang="en-US" sz="1600" b="1" dirty="0" smtClean="0">
                <a:solidFill>
                  <a:schemeClr val="accent1"/>
                </a:solidFill>
              </a:rPr>
              <a:t>.)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    - </a:t>
            </a:r>
            <a:r>
              <a:rPr lang="en-US" sz="1600" b="1" dirty="0" smtClean="0">
                <a:solidFill>
                  <a:schemeClr val="accent1"/>
                </a:solidFill>
              </a:rPr>
              <a:t>is</a:t>
            </a:r>
            <a:r>
              <a:rPr lang="en-US" sz="1600" b="1" dirty="0" smtClean="0">
                <a:solidFill>
                  <a:schemeClr val="accent1"/>
                </a:solidFill>
              </a:rPr>
              <a:t> sub-</a:t>
            </a:r>
            <a:r>
              <a:rPr lang="en-US" sz="1600" b="1" dirty="0" err="1" smtClean="0">
                <a:solidFill>
                  <a:schemeClr val="accent1"/>
                </a:solidFill>
              </a:rPr>
              <a:t>ps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pump-probe time resolution </a:t>
            </a:r>
            <a:r>
              <a:rPr lang="en-US" sz="1600" b="1" dirty="0" smtClean="0">
                <a:solidFill>
                  <a:schemeClr val="accent1"/>
                </a:solidFill>
              </a:rPr>
              <a:t>in VSR low </a:t>
            </a:r>
            <a:r>
              <a:rPr lang="en-US" sz="1600" b="1" dirty="0" smtClean="0">
                <a:solidFill>
                  <a:schemeClr val="accent1"/>
                </a:solidFill>
              </a:rPr>
              <a:t>alpha </a:t>
            </a:r>
            <a:r>
              <a:rPr lang="en-US" sz="1600" b="1" dirty="0" smtClean="0">
                <a:solidFill>
                  <a:schemeClr val="accent1"/>
                </a:solidFill>
              </a:rPr>
              <a:t>possible ?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endParaRPr lang="en-U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Femtoslicing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generates usable naturally synchronized single cycle THz pulses </a:t>
            </a:r>
          </a:p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for ultrafast experiments at sub-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ps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time resolution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   Apps: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ultrafast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tr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-THz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spectroscopy</a:t>
            </a:r>
          </a:p>
          <a:p>
            <a:endParaRPr lang="en-US" sz="1600" b="1" dirty="0" smtClean="0">
              <a:solidFill>
                <a:schemeClr val="accent1"/>
              </a:solidFill>
            </a:endParaRPr>
          </a:p>
          <a:p>
            <a:endParaRPr lang="en-US" sz="1600" b="1" dirty="0" smtClean="0">
              <a:solidFill>
                <a:schemeClr val="accent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Why are we competitive:       - high availability (24 h user facility)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			- full energy and polarization </a:t>
            </a:r>
            <a:r>
              <a:rPr lang="en-US" sz="1600" b="1" dirty="0" err="1" smtClean="0">
                <a:solidFill>
                  <a:schemeClr val="accent1"/>
                </a:solidFill>
              </a:rPr>
              <a:t>tunability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r>
              <a:rPr lang="en-US" sz="1600" b="1" dirty="0">
                <a:solidFill>
                  <a:schemeClr val="accent1"/>
                </a:solidFill>
              </a:rPr>
              <a:t>	</a:t>
            </a:r>
            <a:r>
              <a:rPr lang="en-US" sz="1600" b="1" dirty="0" smtClean="0">
                <a:solidFill>
                  <a:schemeClr val="accent1"/>
                </a:solidFill>
              </a:rPr>
              <a:t>		- high temporal stability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	</a:t>
            </a:r>
            <a:r>
              <a:rPr lang="en-US" sz="1600" b="1" dirty="0" smtClean="0">
                <a:solidFill>
                  <a:schemeClr val="accent1"/>
                </a:solidFill>
              </a:rPr>
              <a:t>		- constant pulse length (100 </a:t>
            </a:r>
            <a:r>
              <a:rPr lang="en-US" sz="1600" b="1" dirty="0" err="1" smtClean="0">
                <a:solidFill>
                  <a:schemeClr val="accent1"/>
                </a:solidFill>
              </a:rPr>
              <a:t>fs</a:t>
            </a:r>
            <a:r>
              <a:rPr lang="en-US" sz="1600" b="1" dirty="0" smtClean="0">
                <a:solidFill>
                  <a:schemeClr val="accent1"/>
                </a:solidFill>
              </a:rPr>
              <a:t> FWHM)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endParaRPr lang="en-US" sz="1600" b="1" dirty="0">
              <a:solidFill>
                <a:schemeClr val="accent1"/>
              </a:solidFill>
            </a:endParaRPr>
          </a:p>
          <a:p>
            <a:endParaRPr lang="en-US" sz="1600" b="1" dirty="0" smtClean="0">
              <a:solidFill>
                <a:schemeClr val="accent1"/>
              </a:solidFill>
            </a:endParaRPr>
          </a:p>
          <a:p>
            <a:endParaRPr lang="en-US" sz="1600" b="1" dirty="0" smtClean="0">
              <a:solidFill>
                <a:schemeClr val="accent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92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1" r="22921"/>
          <a:stretch/>
        </p:blipFill>
        <p:spPr bwMode="auto">
          <a:xfrm>
            <a:off x="0" y="0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8157" y="-171400"/>
            <a:ext cx="8229600" cy="947738"/>
          </a:xfrm>
          <a:ln/>
        </p:spPr>
        <p:txBody>
          <a:bodyPr rIns="132080"/>
          <a:lstStyle/>
          <a:p>
            <a:r>
              <a:rPr lang="en-US" dirty="0"/>
              <a:t>   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468560" y="-394012"/>
            <a:ext cx="822662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589C"/>
                </a:solidFill>
                <a:latin typeface="+mn-lt"/>
                <a:ea typeface="+mn-ea"/>
                <a:cs typeface="+mn-cs"/>
                <a:sym typeface="Arial Bold" charset="0"/>
              </a:defRPr>
            </a:lvl1pPr>
            <a:lvl2pPr marL="742950" indent="-28575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5922963" indent="-180975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 Bold" charset="0"/>
              </a:defRPr>
            </a:lvl3pPr>
            <a:lvl4pPr marL="4848225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marL="342900" indent="-342900" algn="ctr"/>
            <a:endParaRPr lang="en-US" dirty="0" smtClean="0"/>
          </a:p>
          <a:p>
            <a:pPr marL="342900" indent="-342900" algn="ctr"/>
            <a:endParaRPr lang="en-US" b="1" dirty="0" smtClean="0"/>
          </a:p>
          <a:p>
            <a:pPr marL="342900" indent="-342900" algn="ctr"/>
            <a:r>
              <a:rPr lang="en-US" sz="1800" b="1" dirty="0" smtClean="0">
                <a:solidFill>
                  <a:schemeClr val="bg1"/>
                </a:solidFill>
              </a:rPr>
              <a:t>              X-ray pulses from Storage rings: too long for many experiments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en-US" dirty="0" smtClean="0"/>
          </a:p>
          <a:p>
            <a:pPr marL="342900" indent="-342900" algn="ctr"/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ctr"/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de-DE" dirty="0" smtClean="0"/>
          </a:p>
          <a:p>
            <a:pPr marL="342900" indent="-342900"/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76722" y="816366"/>
            <a:ext cx="8558753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chemeClr val="accent1"/>
                </a:solidFill>
              </a:rPr>
              <a:t>X-ray pulse lengths from storage rings = length of electron bunches: few </a:t>
            </a:r>
            <a:r>
              <a:rPr lang="en-US" sz="1600" b="1" dirty="0">
                <a:solidFill>
                  <a:schemeClr val="accent1"/>
                </a:solidFill>
              </a:rPr>
              <a:t>1</a:t>
            </a:r>
            <a:r>
              <a:rPr lang="en-US" sz="1600" b="1" dirty="0" smtClean="0">
                <a:solidFill>
                  <a:schemeClr val="accent1"/>
                </a:solidFill>
              </a:rPr>
              <a:t>0-100 </a:t>
            </a:r>
            <a:r>
              <a:rPr lang="en-US" sz="1600" b="1" dirty="0" err="1" smtClean="0">
                <a:solidFill>
                  <a:schemeClr val="accent1"/>
                </a:solidFill>
              </a:rPr>
              <a:t>ps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    result of equilibrium dynamics of relativistic electrons in closed orbit</a:t>
            </a:r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 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    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41" y="1417217"/>
            <a:ext cx="3533005" cy="260576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124" y="1715768"/>
            <a:ext cx="5173173" cy="1999045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 bwMode="auto">
          <a:xfrm flipH="1">
            <a:off x="2843808" y="2492896"/>
            <a:ext cx="4032449" cy="576064"/>
          </a:xfrm>
          <a:prstGeom prst="straightConnector1">
            <a:avLst/>
          </a:prstGeom>
          <a:solidFill>
            <a:srgbClr val="4F81B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4306313" y="3905957"/>
            <a:ext cx="4594527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chemeClr val="accent1"/>
                </a:solidFill>
              </a:rPr>
              <a:t>Bunch length depends on bunch current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n</a:t>
            </a:r>
            <a:r>
              <a:rPr lang="en-US" sz="1600" b="1" dirty="0" smtClean="0">
                <a:solidFill>
                  <a:schemeClr val="accent1"/>
                </a:solidFill>
              </a:rPr>
              <a:t>ow: 4 mA – 70 </a:t>
            </a:r>
            <a:r>
              <a:rPr lang="en-US" sz="1600" b="1" dirty="0" err="1" smtClean="0">
                <a:solidFill>
                  <a:schemeClr val="accent1"/>
                </a:solidFill>
              </a:rPr>
              <a:t>ps</a:t>
            </a:r>
            <a:r>
              <a:rPr lang="en-US" sz="1600" b="1" dirty="0" smtClean="0">
                <a:solidFill>
                  <a:schemeClr val="accent1"/>
                </a:solidFill>
              </a:rPr>
              <a:t> (FWHM) = 30 </a:t>
            </a:r>
            <a:r>
              <a:rPr lang="en-US" sz="1600" b="1" dirty="0" err="1" smtClean="0">
                <a:solidFill>
                  <a:schemeClr val="accent1"/>
                </a:solidFill>
              </a:rPr>
              <a:t>ps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</a:rPr>
              <a:t>rms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chemeClr val="accent1"/>
                </a:solidFill>
              </a:rPr>
              <a:t>Low alpha: ca. 10 </a:t>
            </a:r>
            <a:r>
              <a:rPr lang="en-US" sz="1600" b="1" dirty="0" err="1" smtClean="0">
                <a:solidFill>
                  <a:schemeClr val="accent1"/>
                </a:solidFill>
              </a:rPr>
              <a:t>ps</a:t>
            </a:r>
            <a:r>
              <a:rPr lang="en-US" sz="1600" b="1" dirty="0" smtClean="0">
                <a:solidFill>
                  <a:schemeClr val="accent1"/>
                </a:solidFill>
              </a:rPr>
              <a:t> (FWHM) = 3 </a:t>
            </a:r>
            <a:r>
              <a:rPr lang="en-US" sz="1600" b="1" dirty="0" err="1" smtClean="0">
                <a:solidFill>
                  <a:schemeClr val="accent1"/>
                </a:solidFill>
              </a:rPr>
              <a:t>ps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</a:rPr>
              <a:t>rms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! too long to study ultrafast </a:t>
            </a:r>
            <a:r>
              <a:rPr lang="en-US" sz="1600" b="1" dirty="0" err="1" smtClean="0">
                <a:solidFill>
                  <a:schemeClr val="accent1"/>
                </a:solidFill>
              </a:rPr>
              <a:t>spindynamics</a:t>
            </a:r>
            <a:r>
              <a:rPr lang="en-US" sz="1600" b="1" dirty="0" smtClean="0">
                <a:solidFill>
                  <a:schemeClr val="accent1"/>
                </a:solidFill>
              </a:rPr>
              <a:t> !</a:t>
            </a:r>
            <a:endParaRPr lang="en-US" sz="1600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   Normal mode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tr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-XMCD pump-probe results on Ni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    black 4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mA, 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red: 2 mA in camshaft</a:t>
            </a: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   - fast decay is probe pulse limited</a:t>
            </a: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   - only physics slower than 100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can be studied</a:t>
            </a:r>
          </a:p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-&gt;  shorter pulses needed: sub-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933056"/>
            <a:ext cx="3852345" cy="2834489"/>
          </a:xfrm>
          <a:prstGeom prst="rect">
            <a:avLst/>
          </a:prstGeom>
        </p:spPr>
      </p:pic>
      <p:cxnSp>
        <p:nvCxnSpPr>
          <p:cNvPr id="19" name="Gerade Verbindung mit Pfeil 18"/>
          <p:cNvCxnSpPr/>
          <p:nvPr/>
        </p:nvCxnSpPr>
        <p:spPr bwMode="auto">
          <a:xfrm flipH="1" flipV="1">
            <a:off x="2627784" y="5301208"/>
            <a:ext cx="1944216" cy="648072"/>
          </a:xfrm>
          <a:prstGeom prst="straightConnector1">
            <a:avLst/>
          </a:prstGeom>
          <a:solidFill>
            <a:srgbClr val="4F81B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19848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1" r="22921"/>
          <a:stretch/>
        </p:blipFill>
        <p:spPr bwMode="auto">
          <a:xfrm>
            <a:off x="0" y="0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8157" y="-171400"/>
            <a:ext cx="8229600" cy="947738"/>
          </a:xfrm>
          <a:ln/>
        </p:spPr>
        <p:txBody>
          <a:bodyPr rIns="132080"/>
          <a:lstStyle/>
          <a:p>
            <a:r>
              <a:rPr lang="en-US" dirty="0"/>
              <a:t>   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8688" y="-366075"/>
            <a:ext cx="822662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589C"/>
                </a:solidFill>
                <a:latin typeface="+mn-lt"/>
                <a:ea typeface="+mn-ea"/>
                <a:cs typeface="+mn-cs"/>
                <a:sym typeface="Arial Bold" charset="0"/>
              </a:defRPr>
            </a:lvl1pPr>
            <a:lvl2pPr marL="742950" indent="-28575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5922963" indent="-180975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 Bold" charset="0"/>
              </a:defRPr>
            </a:lvl3pPr>
            <a:lvl4pPr marL="4848225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marL="342900" indent="-342900" algn="ctr"/>
            <a:endParaRPr lang="en-US" dirty="0" smtClean="0"/>
          </a:p>
          <a:p>
            <a:pPr marL="342900" indent="-342900" algn="ctr"/>
            <a:endParaRPr lang="en-US" b="1" dirty="0" smtClean="0"/>
          </a:p>
          <a:p>
            <a:pPr marL="342900" indent="-342900" algn="ctr"/>
            <a:r>
              <a:rPr lang="en-US" sz="1800" b="1" dirty="0" smtClean="0">
                <a:solidFill>
                  <a:schemeClr val="bg1"/>
                </a:solidFill>
              </a:rPr>
              <a:t>FemtoSpeX – pump-probe facility with 100 fs X-rays (</a:t>
            </a:r>
            <a:r>
              <a:rPr lang="en-US" sz="1800" i="1" dirty="0" err="1" smtClean="0">
                <a:solidFill>
                  <a:schemeClr val="bg1"/>
                </a:solidFill>
              </a:rPr>
              <a:t>Femtoslicin</a:t>
            </a:r>
            <a:r>
              <a:rPr lang="en-US" sz="1800" dirty="0" err="1" smtClean="0">
                <a:solidFill>
                  <a:schemeClr val="bg1"/>
                </a:solidFill>
              </a:rPr>
              <a:t>g</a:t>
            </a:r>
            <a:r>
              <a:rPr lang="en-US" sz="1800" b="1" dirty="0" smtClean="0">
                <a:solidFill>
                  <a:schemeClr val="bg1"/>
                </a:solidFill>
              </a:rPr>
              <a:t>)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en-US" dirty="0" smtClean="0"/>
          </a:p>
          <a:p>
            <a:pPr marL="342900" indent="-342900" algn="ctr"/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ctr"/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de-DE" dirty="0" smtClean="0"/>
          </a:p>
          <a:p>
            <a:pPr marL="342900" indent="-342900"/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827584" y="908720"/>
            <a:ext cx="7726845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Slicing at BESSY started 2004 with elliptically polarized X-rays</a:t>
            </a:r>
          </a:p>
          <a:p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 employing laser energy modulation in a wiggler</a:t>
            </a: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 - modulator and radiator in one straight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    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- helical ID as </a:t>
            </a:r>
            <a:r>
              <a:rPr lang="en-US" b="1" dirty="0" smtClean="0">
                <a:solidFill>
                  <a:schemeClr val="accent1"/>
                </a:solidFill>
              </a:rPr>
              <a:t>radiator (UE56-1) </a:t>
            </a: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 - horizontal angular separation </a:t>
            </a:r>
            <a:r>
              <a:rPr lang="en-US" b="1" dirty="0" smtClean="0">
                <a:solidFill>
                  <a:schemeClr val="accent1"/>
                </a:solidFill>
              </a:rPr>
              <a:t>scheme </a:t>
            </a:r>
          </a:p>
          <a:p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 </a:t>
            </a:r>
            <a:r>
              <a:rPr lang="en-US" b="1" dirty="0" smtClean="0">
                <a:solidFill>
                  <a:schemeClr val="accent1"/>
                </a:solidFill>
              </a:rPr>
              <a:t>- improved </a:t>
            </a:r>
            <a:r>
              <a:rPr lang="en-US" b="1" dirty="0" err="1" smtClean="0">
                <a:solidFill>
                  <a:schemeClr val="accent1"/>
                </a:solidFill>
              </a:rPr>
              <a:t>spatio</a:t>
            </a:r>
            <a:r>
              <a:rPr lang="en-US" b="1" dirty="0" smtClean="0">
                <a:solidFill>
                  <a:schemeClr val="accent1"/>
                </a:solidFill>
              </a:rPr>
              <a:t>-temporal stability (FOBF, </a:t>
            </a:r>
            <a:r>
              <a:rPr lang="en-US" b="1" dirty="0" err="1" smtClean="0">
                <a:solidFill>
                  <a:schemeClr val="accent1"/>
                </a:solidFill>
              </a:rPr>
              <a:t>TopUp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     - 2-3 orders of magnitude more photons on the sample since 2004</a:t>
            </a: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     </a:t>
            </a:r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  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Bild 2" descr="Bildschirmfoto 2016-04-10 um 23.30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6" y="3501008"/>
            <a:ext cx="9064309" cy="259228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55576" y="6581001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BESSY II design: S. Khan et al, Phys. Rev. </a:t>
            </a:r>
            <a:r>
              <a:rPr lang="en-US" sz="1200" dirty="0" err="1"/>
              <a:t>Lett</a:t>
            </a:r>
            <a:r>
              <a:rPr lang="en-US" sz="1200" dirty="0"/>
              <a:t>. </a:t>
            </a:r>
            <a:r>
              <a:rPr lang="en-US" sz="1200" b="1" dirty="0"/>
              <a:t>97</a:t>
            </a:r>
            <a:r>
              <a:rPr lang="en-US" sz="1200" dirty="0"/>
              <a:t>, 074801 (2006</a:t>
            </a:r>
            <a:r>
              <a:rPr lang="en-US" sz="1200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44474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1" r="22921"/>
          <a:stretch/>
        </p:blipFill>
        <p:spPr bwMode="auto">
          <a:xfrm>
            <a:off x="0" y="0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8157" y="-171400"/>
            <a:ext cx="8229600" cy="947738"/>
          </a:xfrm>
          <a:ln/>
        </p:spPr>
        <p:txBody>
          <a:bodyPr rIns="132080"/>
          <a:lstStyle/>
          <a:p>
            <a:r>
              <a:rPr lang="en-US" dirty="0"/>
              <a:t>   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306313" y="3905957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Bild 1" descr="Bildschirmfoto 2016-07-14 um 15.44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172400" cy="533799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39552" y="6309320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</a:t>
            </a:r>
            <a:r>
              <a:rPr lang="en-US" sz="1200" dirty="0"/>
              <a:t>. A. </a:t>
            </a:r>
            <a:r>
              <a:rPr lang="en-US" sz="1200" dirty="0" err="1"/>
              <a:t>Zholents</a:t>
            </a:r>
            <a:r>
              <a:rPr lang="en-US" sz="1200" dirty="0"/>
              <a:t>, M. </a:t>
            </a:r>
            <a:r>
              <a:rPr lang="en-US" sz="1200" dirty="0" err="1"/>
              <a:t>Zolotorev</a:t>
            </a:r>
            <a:r>
              <a:rPr lang="en-US" sz="1200" dirty="0"/>
              <a:t>, Phys. Rev. </a:t>
            </a:r>
            <a:r>
              <a:rPr lang="en-US" sz="1200" dirty="0" err="1"/>
              <a:t>Lett</a:t>
            </a:r>
            <a:r>
              <a:rPr lang="en-US" sz="1200" dirty="0"/>
              <a:t>. </a:t>
            </a:r>
            <a:r>
              <a:rPr lang="en-US" sz="1200" b="1" dirty="0"/>
              <a:t>76 </a:t>
            </a:r>
            <a:r>
              <a:rPr lang="en-US" sz="1200" dirty="0"/>
              <a:t>(6) 912 (1996</a:t>
            </a:r>
            <a:r>
              <a:rPr lang="en-US" sz="1200" dirty="0" smtClean="0"/>
              <a:t>), </a:t>
            </a:r>
            <a:r>
              <a:rPr lang="en-US" sz="1200" dirty="0" smtClean="0"/>
              <a:t>demonstrated </a:t>
            </a:r>
            <a:r>
              <a:rPr lang="en-US" sz="1200" dirty="0" smtClean="0"/>
              <a:t>by ALS, Berkeley 2000.</a:t>
            </a:r>
            <a:endParaRPr lang="de-DE" sz="1200" dirty="0"/>
          </a:p>
        </p:txBody>
      </p:sp>
      <p:sp>
        <p:nvSpPr>
          <p:cNvPr id="7" name="Rechteck 6"/>
          <p:cNvSpPr/>
          <p:nvPr/>
        </p:nvSpPr>
        <p:spPr>
          <a:xfrm>
            <a:off x="2339752" y="116632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Why do we need a wiggler 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174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44550" y="-127000"/>
            <a:ext cx="8229600" cy="947738"/>
          </a:xfrm>
          <a:ln/>
        </p:spPr>
        <p:txBody>
          <a:bodyPr rIns="132080"/>
          <a:lstStyle/>
          <a:p>
            <a:r>
              <a:rPr lang="en-US" sz="1800" b="1" dirty="0" smtClean="0"/>
              <a:t>Slicing Principle and uniqueness of  the HZB setup</a:t>
            </a:r>
            <a:endParaRPr lang="en-US" sz="18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2" y="878289"/>
            <a:ext cx="8766175" cy="5838825"/>
          </a:xfrm>
          <a:ln/>
        </p:spPr>
        <p:txBody>
          <a:bodyPr/>
          <a:lstStyle/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27102" y="6381328"/>
            <a:ext cx="6120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1520" y="3933056"/>
            <a:ext cx="4464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Local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orbit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bump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„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Femtobump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 </a:t>
            </a:r>
          </a:p>
        </p:txBody>
      </p:sp>
      <p:pic>
        <p:nvPicPr>
          <p:cNvPr id="12" name="Picture 5" descr="SLIC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78288"/>
            <a:ext cx="50958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LICIN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49725"/>
            <a:ext cx="51149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23528" y="2348880"/>
            <a:ext cx="5616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600" b="0" dirty="0" err="1">
                <a:latin typeface="Impact" pitchFamily="34" charset="0"/>
              </a:rPr>
              <a:t>Lacking</a:t>
            </a:r>
            <a:r>
              <a:rPr lang="de-DE" sz="1600" b="0" dirty="0">
                <a:latin typeface="Impact" pitchFamily="34" charset="0"/>
              </a:rPr>
              <a:t> </a:t>
            </a:r>
            <a:r>
              <a:rPr lang="de-DE" sz="1600" b="0" dirty="0" err="1">
                <a:latin typeface="Impact" pitchFamily="34" charset="0"/>
              </a:rPr>
              <a:t>photons</a:t>
            </a:r>
            <a:r>
              <a:rPr lang="de-DE" sz="1600" b="0" dirty="0">
                <a:latin typeface="Impact" pitchFamily="34" charset="0"/>
              </a:rPr>
              <a:t> ?</a:t>
            </a:r>
          </a:p>
        </p:txBody>
      </p:sp>
      <p:pic>
        <p:nvPicPr>
          <p:cNvPr id="18" name="Picture 9" descr="Slic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348880"/>
            <a:ext cx="7056784" cy="11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slicing_scheme_layou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6624637" cy="15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796136" y="3501008"/>
            <a:ext cx="44640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Unique:</a:t>
            </a:r>
            <a:endParaRPr lang="de-DE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variable (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circular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polarization</a:t>
            </a:r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250 – 1400 eV, 100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fs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FWHM</a:t>
            </a:r>
          </a:p>
          <a:p>
            <a:pPr marL="285750" indent="-285750">
              <a:buFontTx/>
              <a:buChar char="-"/>
            </a:pP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Femtobump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switching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sequenced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slicing</a:t>
            </a:r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natural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synchronization</a:t>
            </a:r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pioneered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undulator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slicing</a:t>
            </a:r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dedicated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THz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beamline</a:t>
            </a:r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sequenced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slicing</a:t>
            </a:r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XMCD</a:t>
            </a:r>
          </a:p>
          <a:p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7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44550" y="-127000"/>
            <a:ext cx="8229600" cy="947738"/>
          </a:xfrm>
          <a:ln/>
        </p:spPr>
        <p:txBody>
          <a:bodyPr rIns="132080"/>
          <a:lstStyle/>
          <a:p>
            <a:r>
              <a:rPr lang="en-US" sz="1800" b="1" dirty="0" smtClean="0"/>
              <a:t>The FEMTOSPEX after upgrade in 2010</a:t>
            </a:r>
            <a:endParaRPr lang="en-US" sz="18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2" y="878289"/>
            <a:ext cx="8766175" cy="5838825"/>
          </a:xfrm>
          <a:ln/>
        </p:spPr>
        <p:txBody>
          <a:bodyPr/>
          <a:lstStyle/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  <p:pic>
        <p:nvPicPr>
          <p:cNvPr id="32771" name="Picture 3" descr="C:\Users\holldack\Desktop\Femtospex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2215118" cy="64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3" descr="bmbf_logo_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77" y="836712"/>
            <a:ext cx="864096" cy="59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holldack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1296144" cy="3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663997" cy="35283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Rechteck 1"/>
          <p:cNvSpPr/>
          <p:nvPr/>
        </p:nvSpPr>
        <p:spPr>
          <a:xfrm>
            <a:off x="1620106" y="4846528"/>
            <a:ext cx="6678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spatio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-temporal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stability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unable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250 – 1400 eV, variable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elliptical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polarization</a:t>
            </a:r>
            <a:endParaRPr lang="de-DE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ery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high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stable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resolution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~100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 h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user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operation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since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2012, high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overbooking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(3-5)</a:t>
            </a:r>
            <a:endParaRPr lang="de-DE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-XMCD (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transm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./refl.),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-XAS,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-RSXRD,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-ARTOF</a:t>
            </a:r>
          </a:p>
          <a:p>
            <a:pPr marL="285750" indent="-285750">
              <a:buFont typeface="Arial"/>
              <a:buChar char="•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ariable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excitation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wavelength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(SHG,THG,OPA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1e6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/sec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6 kHz on sample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ZPM</a:t>
            </a:r>
            <a:endParaRPr lang="de-DE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070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1" r="22921"/>
          <a:stretch/>
        </p:blipFill>
        <p:spPr bwMode="auto">
          <a:xfrm>
            <a:off x="0" y="0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8157" y="-171400"/>
            <a:ext cx="8229600" cy="947738"/>
          </a:xfrm>
          <a:ln/>
        </p:spPr>
        <p:txBody>
          <a:bodyPr rIns="132080"/>
          <a:lstStyle/>
          <a:p>
            <a:r>
              <a:rPr lang="en-US" dirty="0"/>
              <a:t>   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396552" y="-387424"/>
            <a:ext cx="822662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589C"/>
                </a:solidFill>
                <a:latin typeface="+mn-lt"/>
                <a:ea typeface="+mn-ea"/>
                <a:cs typeface="+mn-cs"/>
                <a:sym typeface="Arial Bold" charset="0"/>
              </a:defRPr>
            </a:lvl1pPr>
            <a:lvl2pPr marL="742950" indent="-28575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5922963" indent="-180975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 Bold" charset="0"/>
              </a:defRPr>
            </a:lvl3pPr>
            <a:lvl4pPr marL="4848225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marL="342900" indent="-342900" algn="ctr"/>
            <a:endParaRPr lang="en-US" dirty="0" smtClean="0"/>
          </a:p>
          <a:p>
            <a:pPr marL="342900" indent="-342900" algn="ctr"/>
            <a:endParaRPr lang="en-US" b="1" dirty="0"/>
          </a:p>
          <a:p>
            <a:pPr marL="342900" indent="-342900" algn="ctr"/>
            <a:r>
              <a:rPr lang="en-US" sz="1800" b="1" dirty="0" smtClean="0">
                <a:solidFill>
                  <a:schemeClr val="bg1"/>
                </a:solidFill>
              </a:rPr>
              <a:t>                        How to set this up ?</a:t>
            </a:r>
            <a:endParaRPr lang="en-US" dirty="0" smtClean="0"/>
          </a:p>
          <a:p>
            <a:pPr marL="342900" indent="-342900" algn="ctr"/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ctr"/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de-DE" dirty="0" smtClean="0"/>
          </a:p>
          <a:p>
            <a:pPr marL="342900" indent="-342900"/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899592" y="764704"/>
            <a:ext cx="6700835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    THz pulses indicate laser energy modulation of electrons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    </a:t>
            </a:r>
            <a:r>
              <a:rPr lang="en-US" sz="1400" b="1" dirty="0" smtClean="0">
                <a:solidFill>
                  <a:schemeClr val="accent1"/>
                </a:solidFill>
              </a:rPr>
              <a:t> -&gt; dedicated THz-</a:t>
            </a:r>
            <a:r>
              <a:rPr lang="en-US" sz="1400" b="1" dirty="0" err="1" smtClean="0">
                <a:solidFill>
                  <a:schemeClr val="accent1"/>
                </a:solidFill>
              </a:rPr>
              <a:t>beamline</a:t>
            </a:r>
            <a:r>
              <a:rPr lang="en-US" sz="1400" b="1" dirty="0" smtClean="0">
                <a:solidFill>
                  <a:schemeClr val="accent1"/>
                </a:solidFill>
              </a:rPr>
              <a:t> built 2004 – first slicing overlap 4/2004</a:t>
            </a:r>
          </a:p>
          <a:p>
            <a:endParaRPr lang="en-US" sz="1400" b="1" dirty="0" smtClean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  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  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848872" cy="433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>
            <a:off x="1259632" y="5229200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accent1"/>
                </a:solidFill>
              </a:rPr>
              <a:t>no THz – no slicing:  THz pulse is crucial to find and maintain fs-X-ray generation in </a:t>
            </a:r>
            <a:r>
              <a:rPr lang="en-US" sz="1600" b="1" i="1" dirty="0" err="1" smtClean="0">
                <a:solidFill>
                  <a:schemeClr val="accent1"/>
                </a:solidFill>
              </a:rPr>
              <a:t>Femtoslicing</a:t>
            </a:r>
            <a:r>
              <a:rPr lang="en-US" sz="1600" b="1" i="1" dirty="0" smtClean="0">
                <a:solidFill>
                  <a:schemeClr val="accent1"/>
                </a:solidFill>
              </a:rPr>
              <a:t>, active feedbacks</a:t>
            </a:r>
            <a:endParaRPr lang="en-US" sz="1600" b="1" i="1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accent1"/>
                </a:solidFill>
              </a:rPr>
              <a:t>appear with 6 kHz, single cycle, naturally synchronized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     Why not using them for experiments ?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067944" y="6612828"/>
            <a:ext cx="7056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K. Holldack et al., </a:t>
            </a:r>
            <a:r>
              <a:rPr lang="en-US" sz="1000" dirty="0" err="1" smtClean="0">
                <a:solidFill>
                  <a:schemeClr val="tx1"/>
                </a:solidFill>
              </a:rPr>
              <a:t>Phys</a:t>
            </a:r>
            <a:r>
              <a:rPr lang="en-US" sz="1000" dirty="0" smtClean="0">
                <a:solidFill>
                  <a:schemeClr val="tx1"/>
                </a:solidFill>
              </a:rPr>
              <a:t> Rev. </a:t>
            </a:r>
            <a:r>
              <a:rPr lang="en-US" sz="1000" dirty="0" err="1" smtClean="0">
                <a:solidFill>
                  <a:schemeClr val="tx1"/>
                </a:solidFill>
              </a:rPr>
              <a:t>Lett</a:t>
            </a:r>
            <a:r>
              <a:rPr lang="en-US" sz="1000" dirty="0" smtClean="0">
                <a:solidFill>
                  <a:schemeClr val="tx1"/>
                </a:solidFill>
              </a:rPr>
              <a:t>, 2006, A.A. </a:t>
            </a:r>
            <a:r>
              <a:rPr lang="en-US" sz="1000" dirty="0" err="1" smtClean="0">
                <a:solidFill>
                  <a:schemeClr val="tx1"/>
                </a:solidFill>
              </a:rPr>
              <a:t>Zholents</a:t>
            </a:r>
            <a:r>
              <a:rPr lang="en-US" sz="1000" dirty="0" smtClean="0">
                <a:solidFill>
                  <a:schemeClr val="tx1"/>
                </a:solidFill>
              </a:rPr>
              <a:t>, K. Holldack, Proc. FEL2006</a:t>
            </a:r>
            <a:endParaRPr lang="en-US" sz="1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860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1" r="22921"/>
          <a:stretch/>
        </p:blipFill>
        <p:spPr bwMode="auto">
          <a:xfrm>
            <a:off x="0" y="0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8157" y="-171400"/>
            <a:ext cx="8229600" cy="947738"/>
          </a:xfrm>
          <a:ln/>
        </p:spPr>
        <p:txBody>
          <a:bodyPr rIns="132080"/>
          <a:lstStyle/>
          <a:p>
            <a:r>
              <a:rPr lang="en-US" dirty="0"/>
              <a:t>   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324544" y="-387424"/>
            <a:ext cx="822662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589C"/>
                </a:solidFill>
                <a:latin typeface="+mn-lt"/>
                <a:ea typeface="+mn-ea"/>
                <a:cs typeface="+mn-cs"/>
                <a:sym typeface="Arial Bold" charset="0"/>
              </a:defRPr>
            </a:lvl1pPr>
            <a:lvl2pPr marL="742950" indent="-28575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5922963" indent="-180975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 Bold" charset="0"/>
              </a:defRPr>
            </a:lvl3pPr>
            <a:lvl4pPr marL="4848225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marL="342900" indent="-342900" algn="ctr"/>
            <a:endParaRPr lang="en-US" dirty="0" smtClean="0"/>
          </a:p>
          <a:p>
            <a:pPr marL="342900" indent="-342900" algn="ctr"/>
            <a:endParaRPr lang="en-US" b="1" dirty="0" smtClean="0"/>
          </a:p>
          <a:p>
            <a:pPr marL="342900" indent="-342900" algn="ctr"/>
            <a:r>
              <a:rPr lang="en-US" sz="1800" b="1" dirty="0" smtClean="0">
                <a:solidFill>
                  <a:schemeClr val="bg1"/>
                </a:solidFill>
              </a:rPr>
              <a:t>Application example with THz CSR from </a:t>
            </a:r>
            <a:r>
              <a:rPr lang="en-US" sz="1800" b="1" i="1" dirty="0" err="1" smtClean="0">
                <a:solidFill>
                  <a:schemeClr val="bg1"/>
                </a:solidFill>
              </a:rPr>
              <a:t>Femtoslicing</a:t>
            </a:r>
            <a:endParaRPr lang="en-US" sz="1800" i="1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en-US" dirty="0" smtClean="0"/>
          </a:p>
          <a:p>
            <a:pPr marL="342900" indent="-342900" algn="ctr"/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ctr"/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de-DE" dirty="0" smtClean="0"/>
          </a:p>
          <a:p>
            <a:pPr marL="342900" indent="-342900"/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34301" y="947738"/>
            <a:ext cx="736291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chemeClr val="accent1"/>
                </a:solidFill>
              </a:rPr>
              <a:t>How phase change memory material GST326 responds to single cycle 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    THz transients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</a:t>
            </a:r>
          </a:p>
          <a:p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  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  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283968" y="4509120"/>
            <a:ext cx="4956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" name="Bild 1" descr="Bildschirmfoto 2016-04-10 um 22.21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1" y="3260327"/>
            <a:ext cx="4438745" cy="352566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4355976" y="6611779"/>
            <a:ext cx="7056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V. </a:t>
            </a:r>
            <a:r>
              <a:rPr lang="en-US" sz="1000" dirty="0" err="1" smtClean="0">
                <a:solidFill>
                  <a:schemeClr val="tx1"/>
                </a:solidFill>
              </a:rPr>
              <a:t>Bragaglia</a:t>
            </a:r>
            <a:r>
              <a:rPr lang="en-US" sz="1000" dirty="0" smtClean="0">
                <a:solidFill>
                  <a:schemeClr val="tx1"/>
                </a:solidFill>
              </a:rPr>
              <a:t> et al. Nature Sci. Rep. 6, 28560 (2016) and V. </a:t>
            </a:r>
            <a:r>
              <a:rPr lang="en-US" sz="1000" dirty="0" err="1" smtClean="0">
                <a:solidFill>
                  <a:schemeClr val="tx1"/>
                </a:solidFill>
              </a:rPr>
              <a:t>Bragaglia</a:t>
            </a:r>
            <a:r>
              <a:rPr lang="en-US" sz="1000" dirty="0" smtClean="0">
                <a:solidFill>
                  <a:schemeClr val="tx1"/>
                </a:solidFill>
              </a:rPr>
              <a:t>, submitted</a:t>
            </a:r>
            <a:endParaRPr lang="en-US" sz="1000" i="1" dirty="0">
              <a:solidFill>
                <a:schemeClr val="tx1"/>
              </a:solidFill>
            </a:endParaRPr>
          </a:p>
        </p:txBody>
      </p:sp>
      <p:pic>
        <p:nvPicPr>
          <p:cNvPr id="5" name="Bild 4" descr="Bildschirmfoto 2016-04-10 um 22.48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40768"/>
            <a:ext cx="5844675" cy="2341587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1897" y="2420888"/>
            <a:ext cx="378821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b="1" dirty="0" smtClean="0">
                <a:solidFill>
                  <a:schemeClr val="accent1"/>
                </a:solidFill>
              </a:rPr>
              <a:t>“Slicing” generates sub-</a:t>
            </a:r>
            <a:r>
              <a:rPr lang="en-US" sz="1200" b="1" dirty="0" err="1" smtClean="0">
                <a:solidFill>
                  <a:schemeClr val="accent1"/>
                </a:solidFill>
              </a:rPr>
              <a:t>ps</a:t>
            </a:r>
            <a:r>
              <a:rPr lang="en-US" sz="1200" b="1" dirty="0" smtClean="0">
                <a:solidFill>
                  <a:schemeClr val="accent1"/>
                </a:solidFill>
              </a:rPr>
              <a:t> </a:t>
            </a:r>
            <a:r>
              <a:rPr lang="en-US" sz="1200" b="1" dirty="0" smtClean="0">
                <a:solidFill>
                  <a:schemeClr val="accent1"/>
                </a:solidFill>
              </a:rPr>
              <a:t>THz field </a:t>
            </a:r>
            <a:r>
              <a:rPr lang="en-US" sz="1200" b="1" dirty="0" smtClean="0">
                <a:solidFill>
                  <a:schemeClr val="accent1"/>
                </a:solidFill>
              </a:rPr>
              <a:t>transients</a:t>
            </a:r>
          </a:p>
          <a:p>
            <a:r>
              <a:rPr lang="en-US" sz="1200" b="1" dirty="0" smtClean="0">
                <a:solidFill>
                  <a:schemeClr val="accent1"/>
                </a:solidFill>
              </a:rPr>
              <a:t>    naturally synchronized at 6 </a:t>
            </a:r>
            <a:r>
              <a:rPr lang="en-US" sz="1200" b="1" dirty="0" smtClean="0">
                <a:solidFill>
                  <a:schemeClr val="accent1"/>
                </a:solidFill>
              </a:rPr>
              <a:t>kHz </a:t>
            </a:r>
          </a:p>
          <a:p>
            <a:pPr marL="171450" indent="-171450">
              <a:buFont typeface="Arial"/>
              <a:buChar char="•"/>
            </a:pPr>
            <a:r>
              <a:rPr lang="en-US" sz="1200" b="1" dirty="0" smtClean="0">
                <a:solidFill>
                  <a:schemeClr val="accent1"/>
                </a:solidFill>
              </a:rPr>
              <a:t>high stability, tunable spectrum, 10-100 </a:t>
            </a:r>
            <a:r>
              <a:rPr lang="en-US" sz="1200" b="1" dirty="0" err="1" smtClean="0">
                <a:solidFill>
                  <a:schemeClr val="accent1"/>
                </a:solidFill>
              </a:rPr>
              <a:t>nJ</a:t>
            </a:r>
            <a:endParaRPr lang="en-US" sz="1200" b="1" dirty="0" smtClean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</a:t>
            </a:r>
          </a:p>
          <a:p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  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  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047" y="4005400"/>
            <a:ext cx="3124746" cy="2611628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292080" y="3717032"/>
            <a:ext cx="327159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p</a:t>
            </a:r>
            <a:r>
              <a:rPr lang="en-US" sz="1200" b="1" dirty="0" smtClean="0">
                <a:solidFill>
                  <a:schemeClr val="accent1"/>
                </a:solidFill>
              </a:rPr>
              <a:t>robing phonon region at ~2 THz </a:t>
            </a:r>
          </a:p>
          <a:p>
            <a:r>
              <a:rPr lang="en-US" sz="1200" b="1" dirty="0">
                <a:solidFill>
                  <a:schemeClr val="accent1"/>
                </a:solidFill>
              </a:rPr>
              <a:t> </a:t>
            </a:r>
            <a:r>
              <a:rPr lang="en-US" sz="1200" b="1" dirty="0" smtClean="0">
                <a:solidFill>
                  <a:schemeClr val="accent1"/>
                </a:solidFill>
              </a:rPr>
              <a:t>   under sub-</a:t>
            </a:r>
            <a:r>
              <a:rPr lang="en-US" sz="1200" b="1" dirty="0" err="1" smtClean="0">
                <a:solidFill>
                  <a:schemeClr val="accent1"/>
                </a:solidFill>
              </a:rPr>
              <a:t>treshold</a:t>
            </a:r>
            <a:r>
              <a:rPr lang="en-US" sz="1200" b="1" dirty="0" smtClean="0">
                <a:solidFill>
                  <a:schemeClr val="accent1"/>
                </a:solidFill>
              </a:rPr>
              <a:t> excitation at 800 nm</a:t>
            </a:r>
          </a:p>
          <a:p>
            <a:pPr marL="171450" indent="-171450">
              <a:buFont typeface="Arial"/>
              <a:buChar char="•"/>
            </a:pPr>
            <a:endParaRPr lang="en-US" sz="1200" b="1" dirty="0" smtClean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</a:t>
            </a:r>
          </a:p>
          <a:p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  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  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2929" y="399756"/>
            <a:ext cx="1288360" cy="52397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6762" y="-733"/>
            <a:ext cx="1278018" cy="522826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 bwMode="auto">
          <a:xfrm flipH="1" flipV="1">
            <a:off x="6300193" y="3068960"/>
            <a:ext cx="72007" cy="720080"/>
          </a:xfrm>
          <a:prstGeom prst="straightConnector1">
            <a:avLst/>
          </a:prstGeom>
          <a:solidFill>
            <a:srgbClr val="4F81B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33474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44550" y="-127000"/>
            <a:ext cx="8229600" cy="947738"/>
          </a:xfrm>
          <a:ln/>
        </p:spPr>
        <p:txBody>
          <a:bodyPr rIns="132080"/>
          <a:lstStyle/>
          <a:p>
            <a:r>
              <a:rPr lang="en-US" dirty="0" smtClean="0"/>
              <a:t>The science case for “slicing” at BESSY II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3461" y="3780852"/>
            <a:ext cx="5294883" cy="2425892"/>
          </a:xfrm>
          <a:ln/>
        </p:spPr>
        <p:txBody>
          <a:bodyPr/>
          <a:lstStyle/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152875" y="6031157"/>
            <a:ext cx="211339" cy="13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pPr algn="ctr"/>
            <a:fld id="{77262297-7384-4AA6-AE4B-5D1B9340D636}" type="slidenum">
              <a:rPr lang="en-US">
                <a:solidFill>
                  <a:srgbClr val="00589C"/>
                </a:solidFill>
                <a:ea typeface="Arial Bold" charset="0"/>
                <a:cs typeface="Arial Bold" charset="0"/>
              </a:rPr>
              <a:pPr algn="ctr"/>
              <a:t>9</a:t>
            </a:fld>
            <a:endParaRPr lang="en-US" dirty="0">
              <a:solidFill>
                <a:srgbClr val="00589C"/>
              </a:solidFill>
              <a:ea typeface="Arial Bold" charset="0"/>
              <a:cs typeface="Arial Bold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5224335" cy="294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 descr="C:\Users\holldack\Desktop\fs_Evaluation\Radu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427474" cy="2743732"/>
          </a:xfrm>
          <a:prstGeom prst="rect">
            <a:avLst/>
          </a:prstGeom>
          <a:noFill/>
          <a:effectLst>
            <a:outerShdw blurRad="6350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077072"/>
            <a:ext cx="2537191" cy="2270571"/>
          </a:xfrm>
          <a:prstGeom prst="rect">
            <a:avLst/>
          </a:prstGeom>
          <a:noFill/>
          <a:ln>
            <a:noFill/>
          </a:ln>
          <a:effectLst>
            <a:outerShdw blurRad="635000" dist="35921" dir="2700000" sx="92000" sy="92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2736"/>
            <a:ext cx="3096344" cy="22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23528" y="836712"/>
            <a:ext cx="6120680" cy="723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Aim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explore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ultrafast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dynamics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magnetic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structural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electronic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dynamics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 sub-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ps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range</a:t>
            </a:r>
            <a:endParaRPr lang="de-DE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desired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properties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Reprate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~10 kHz</a:t>
            </a:r>
          </a:p>
          <a:p>
            <a:pPr marL="285750" indent="-285750">
              <a:buFont typeface="Arial"/>
              <a:buChar char="•"/>
            </a:pP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table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100 fs time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resolution</a:t>
            </a:r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ircular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x-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rays</a:t>
            </a:r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(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-XMCD,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XAS,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-XRD)</a:t>
            </a:r>
          </a:p>
          <a:p>
            <a:pPr marL="285750" indent="-285750">
              <a:buFont typeface="Arial"/>
              <a:buChar char="•"/>
            </a:pP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edges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relevant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elements</a:t>
            </a:r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range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ca. 250 eV ... 1.5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keV</a:t>
            </a:r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natural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synchronization</a:t>
            </a:r>
            <a:endParaRPr lang="de-DE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(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few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fs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jitter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drifts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DE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de-DE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2016: 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ther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sources</a:t>
            </a:r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de-DE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HHG (VUV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not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circular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FELs (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first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similar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LCLS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delta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undulator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de-DE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de-DE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98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ZB_PowerPoint_Image 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HZB_PowerPoint_Image 2">
      <a:majorFont>
        <a:latin typeface="Arial Bold"/>
        <a:ea typeface="ヒラギノ角ゴ ProN W6"/>
        <a:cs typeface="ヒラギノ角ゴ ProN W6"/>
      </a:majorFont>
      <a:minorFont>
        <a:latin typeface="Arial Bold"/>
        <a:ea typeface="ヒラギノ角ゴ ProN W6"/>
        <a:cs typeface="ヒラギノ角ゴ ProN W6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Bold" charset="0"/>
            <a:ea typeface="ヒラギノ角ゴ ProN W6" charset="0"/>
            <a:cs typeface="ヒラギノ角ゴ ProN W6" charset="0"/>
            <a:sym typeface="Arial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Bold" charset="0"/>
            <a:ea typeface="ヒラギノ角ゴ ProN W6" charset="0"/>
            <a:cs typeface="ヒラギノ角ゴ ProN W6" charset="0"/>
            <a:sym typeface="Arial Bold" charset="0"/>
          </a:defRPr>
        </a:defPPr>
      </a:lstStyle>
    </a:lnDef>
  </a:objectDefaults>
  <a:extraClrSchemeLst>
    <a:extraClrScheme>
      <a:clrScheme name="HZB_PowerPoint_Imag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1206</Words>
  <Characters>0</Characters>
  <Application>Microsoft Macintosh PowerPoint</Application>
  <PresentationFormat>Bildschirmpräsentation (4:3)</PresentationFormat>
  <Lines>0</Lines>
  <Paragraphs>390</Paragraphs>
  <Slides>14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HZB_PowerPoint_Image 2</vt:lpstr>
      <vt:lpstr>PowerPoint-Präsentation</vt:lpstr>
      <vt:lpstr>    </vt:lpstr>
      <vt:lpstr>    </vt:lpstr>
      <vt:lpstr>    </vt:lpstr>
      <vt:lpstr>Slicing Principle and uniqueness of  the HZB setup</vt:lpstr>
      <vt:lpstr>The FEMTOSPEX after upgrade in 2010</vt:lpstr>
      <vt:lpstr>    </vt:lpstr>
      <vt:lpstr>    </vt:lpstr>
      <vt:lpstr>The science case for “slicing” at BESSY II</vt:lpstr>
      <vt:lpstr>Magnetic structure in Dysprosium</vt:lpstr>
      <vt:lpstr>Magnetic structure in Dysprosium</vt:lpstr>
      <vt:lpstr>Structural dynamics in superlattices </vt:lpstr>
      <vt:lpstr>    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karsten.holldack@helmholtz-berlin.de</dc:creator>
  <cp:lastModifiedBy>K Holldack</cp:lastModifiedBy>
  <cp:revision>324</cp:revision>
  <cp:lastPrinted>2011-02-24T14:01:36Z</cp:lastPrinted>
  <dcterms:modified xsi:type="dcterms:W3CDTF">2016-07-15T06:51:27Z</dcterms:modified>
</cp:coreProperties>
</file>