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27" r:id="rId3"/>
  </p:sldMasterIdLst>
  <p:notesMasterIdLst>
    <p:notesMasterId r:id="rId25"/>
  </p:notesMasterIdLst>
  <p:sldIdLst>
    <p:sldId id="875" r:id="rId4"/>
    <p:sldId id="778" r:id="rId5"/>
    <p:sldId id="817" r:id="rId6"/>
    <p:sldId id="694" r:id="rId7"/>
    <p:sldId id="776" r:id="rId8"/>
    <p:sldId id="878" r:id="rId9"/>
    <p:sldId id="915" r:id="rId10"/>
    <p:sldId id="916" r:id="rId11"/>
    <p:sldId id="917" r:id="rId12"/>
    <p:sldId id="920" r:id="rId13"/>
    <p:sldId id="921" r:id="rId14"/>
    <p:sldId id="922" r:id="rId15"/>
    <p:sldId id="923" r:id="rId16"/>
    <p:sldId id="924" r:id="rId17"/>
    <p:sldId id="918" r:id="rId18"/>
    <p:sldId id="919" r:id="rId19"/>
    <p:sldId id="887" r:id="rId20"/>
    <p:sldId id="914" r:id="rId21"/>
    <p:sldId id="925" r:id="rId22"/>
    <p:sldId id="926" r:id="rId23"/>
    <p:sldId id="927" r:id="rId24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00A5EB"/>
    <a:srgbClr val="FFCCFF"/>
    <a:srgbClr val="FFCC66"/>
    <a:srgbClr val="9C9E9F"/>
    <a:srgbClr val="66FFFF"/>
    <a:srgbClr val="FF0000"/>
    <a:srgbClr val="FFFF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2" autoAdjust="0"/>
    <p:restoredTop sz="90514" autoAdjust="0"/>
  </p:normalViewPr>
  <p:slideViewPr>
    <p:cSldViewPr snapToGrid="0">
      <p:cViewPr>
        <p:scale>
          <a:sx n="80" d="100"/>
          <a:sy n="80" d="100"/>
        </p:scale>
        <p:origin x="-1536" y="-5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5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354" y="0"/>
            <a:ext cx="294555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17733"/>
            <a:ext cx="5436236" cy="446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877"/>
            <a:ext cx="294555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354" y="9433877"/>
            <a:ext cx="294555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BE4227D-BF06-41A2-B8DA-BBE74957E6B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4227D-BF06-41A2-B8DA-BBE74957E6B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8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aseline="0" noProof="0" dirty="0" smtClean="0"/>
          </a:p>
          <a:p>
            <a:endParaRPr lang="en-US" baseline="0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EC4C8-85F4-41AA-A1FD-4A937BA14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6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7713"/>
            <a:ext cx="4960938" cy="37211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5" y="4716146"/>
            <a:ext cx="5814459" cy="44697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064" indent="-286179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4715" indent="-228943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2600" indent="-228943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0486" indent="-228943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FF0539D-657A-4660-809B-922AEA34F104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4227D-BF06-41A2-B8DA-BBE74957E6BA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07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7288" cy="3724275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4" y="4716144"/>
            <a:ext cx="5436236" cy="44697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7288" cy="3724275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4" y="4716144"/>
            <a:ext cx="5436236" cy="44697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064" indent="-286179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4715" indent="-228943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2600" indent="-228943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0486" indent="-228943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46FA3A9-3166-4696-AD86-EB79367CB36A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66763"/>
            <a:ext cx="4906962" cy="367982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42" y="4752432"/>
            <a:ext cx="4986337" cy="4451623"/>
          </a:xfrm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29410-FA5E-4075-BF6F-79BE4397E45F}" type="slidenum">
              <a:rPr lang="en-GB"/>
              <a:pPr/>
              <a:t>5</a:t>
            </a:fld>
            <a:endParaRPr lang="en-GB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7713"/>
            <a:ext cx="4960938" cy="37211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5" y="4716146"/>
            <a:ext cx="5814459" cy="44697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064" indent="-286179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4715" indent="-228943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2600" indent="-228943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0486" indent="-228943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7C54371-C5B5-4700-8C42-933C99645450}" type="slidenum">
              <a:rPr lang="en-GB" sz="1200"/>
              <a:pPr/>
              <a:t>8</a:t>
            </a:fld>
            <a:endParaRPr lang="en-GB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Lamellar structure: thickness of the plates is 0.3 mm, depth is 8</a:t>
            </a:r>
            <a:r>
              <a:rPr lang="en-US" baseline="0" dirty="0" smtClean="0"/>
              <a:t> mm, spacing between the thin plates is 0.8 mm</a:t>
            </a:r>
            <a:endParaRPr lang="de-DE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064" indent="-286179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4715" indent="-228943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2600" indent="-228943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0486" indent="-228943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7C54371-C5B5-4700-8C42-933C99645450}" type="slidenum">
              <a:rPr lang="en-GB" sz="1200"/>
              <a:pPr/>
              <a:t>9</a:t>
            </a:fld>
            <a:endParaRPr lang="en-GB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141288"/>
            <a:ext cx="4959350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029596"/>
            <a:ext cx="5814144" cy="5400600"/>
          </a:xfrm>
        </p:spPr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EC4C8-85F4-41AA-A1FD-4A937BA14A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9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3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89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31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1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5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20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4792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19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2575" y="103188"/>
            <a:ext cx="8529638" cy="56673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31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2575" y="977900"/>
            <a:ext cx="8520113" cy="479266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52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852011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2575" y="3449638"/>
            <a:ext cx="852011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09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50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2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41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3608" y="6381328"/>
            <a:ext cx="576064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dirty="0" smtClean="0">
                <a:solidFill>
                  <a:schemeClr val="bg2"/>
                </a:solidFill>
              </a:rPr>
              <a:t>A.A. Sorokin| </a:t>
            </a:r>
            <a:r>
              <a:rPr lang="en-US" dirty="0" smtClean="0">
                <a:solidFill>
                  <a:schemeClr val="bg2"/>
                </a:solidFill>
              </a:rPr>
              <a:t>XGMD signal estimation</a:t>
            </a:r>
            <a:r>
              <a:rPr lang="en-GB" dirty="0" smtClean="0">
                <a:solidFill>
                  <a:schemeClr val="bg2"/>
                </a:solidFill>
              </a:rPr>
              <a:t>|  18/12/2012  |  </a:t>
            </a:r>
            <a:r>
              <a:rPr lang="en-GB" b="1" dirty="0" smtClean="0">
                <a:solidFill>
                  <a:schemeClr val="bg2"/>
                </a:solidFill>
              </a:rPr>
              <a:t>Page 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98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CA19-D204-4D79-98CB-A6B1CE9A05C8}" type="datetimeFigureOut">
              <a:rPr lang="de-DE"/>
              <a:pPr>
                <a:defRPr/>
              </a:pPr>
              <a:t>14.07.2016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9004B-FC98-44D2-90F5-687F814286A6}" type="datetimeFigureOut">
              <a:rPr lang="de-DE"/>
              <a:pPr>
                <a:defRPr/>
              </a:pPr>
              <a:t>14.07.2016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F4795-3434-4EDC-963E-9423DC501C65}" type="datetimeFigureOut">
              <a:rPr lang="de-DE"/>
              <a:pPr>
                <a:defRPr/>
              </a:pPr>
              <a:t>14.07.2016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3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BFC9B-B3CF-4703-8B91-87D56DAA186D}" type="datetimeFigureOut">
              <a:rPr lang="de-DE"/>
              <a:pPr>
                <a:defRPr/>
              </a:pPr>
              <a:t>14.07.2016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-110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r>
              <a:rPr lang="en-GB" dirty="0" err="1"/>
              <a:t>Untertitel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TITELMASTER</a:t>
            </a:r>
            <a:br>
              <a:rPr lang="en-GB" dirty="0"/>
            </a:br>
            <a:r>
              <a:rPr lang="en-GB" dirty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3586294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78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0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00138" y="64579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5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98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8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3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1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6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4" y="6329363"/>
            <a:ext cx="819943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solidFill>
                  <a:schemeClr val="bg2"/>
                </a:solidFill>
              </a:rPr>
              <a:t>Kai Tiedtke </a:t>
            </a:r>
            <a:r>
              <a:rPr lang="en-GB" sz="900" dirty="0" smtClean="0">
                <a:solidFill>
                  <a:schemeClr val="bg2"/>
                </a:solidFill>
              </a:rPr>
              <a:t> |  </a:t>
            </a:r>
            <a:r>
              <a:rPr lang="en-GB" sz="900" dirty="0" smtClean="0">
                <a:solidFill>
                  <a:schemeClr val="bg2"/>
                </a:solidFill>
              </a:rPr>
              <a:t>4</a:t>
            </a:r>
            <a:r>
              <a:rPr lang="en-GB" sz="900" baseline="30000" dirty="0" smtClean="0">
                <a:solidFill>
                  <a:schemeClr val="bg2"/>
                </a:solidFill>
              </a:rPr>
              <a:t>th</a:t>
            </a:r>
            <a:r>
              <a:rPr lang="en-GB" sz="900" baseline="0" dirty="0" smtClean="0">
                <a:solidFill>
                  <a:schemeClr val="bg2"/>
                </a:solidFill>
              </a:rPr>
              <a:t> </a:t>
            </a:r>
            <a:r>
              <a:rPr lang="en-US" sz="900" dirty="0" smtClean="0">
                <a:solidFill>
                  <a:schemeClr val="bg2"/>
                </a:solidFill>
              </a:rPr>
              <a:t>ARD ST3 </a:t>
            </a:r>
            <a:r>
              <a:rPr lang="en-US" sz="900" dirty="0" smtClean="0">
                <a:solidFill>
                  <a:schemeClr val="bg2"/>
                </a:solidFill>
              </a:rPr>
              <a:t>workshop</a:t>
            </a:r>
            <a:r>
              <a:rPr lang="en-US" sz="900" baseline="0" dirty="0" smtClean="0">
                <a:solidFill>
                  <a:schemeClr val="bg2"/>
                </a:solidFill>
              </a:rPr>
              <a:t> </a:t>
            </a:r>
            <a:r>
              <a:rPr lang="en-US" sz="900" dirty="0" smtClean="0">
                <a:solidFill>
                  <a:schemeClr val="bg2"/>
                </a:solidFill>
              </a:rPr>
              <a:t>|  </a:t>
            </a:r>
            <a:r>
              <a:rPr lang="en-US" sz="900" dirty="0" smtClean="0">
                <a:solidFill>
                  <a:schemeClr val="bg2"/>
                </a:solidFill>
              </a:rPr>
              <a:t>14th of July  2016 </a:t>
            </a:r>
            <a:r>
              <a:rPr lang="en-GB" sz="900" dirty="0" smtClean="0">
                <a:solidFill>
                  <a:schemeClr val="bg2"/>
                </a:solidFill>
              </a:rPr>
              <a:t>|  </a:t>
            </a:r>
            <a:r>
              <a:rPr lang="en-GB" sz="900" b="1" dirty="0" smtClean="0">
                <a:solidFill>
                  <a:schemeClr val="bg2"/>
                </a:solidFill>
              </a:rPr>
              <a:t>Page </a:t>
            </a:r>
            <a:fld id="{8C6098B6-BA94-4BDA-9B02-2A5FDC12578D}" type="slidenum">
              <a:rPr lang="en-GB" sz="900" b="1" smtClean="0">
                <a:solidFill>
                  <a:schemeClr val="bg2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102" name="Picture 10" descr="DESY-Logo-cyan-RGB_ger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6" t="-7832" r="-18550" b="-12532"/>
          <a:stretch>
            <a:fillRect/>
          </a:stretch>
        </p:blipFill>
        <p:spPr bwMode="auto">
          <a:xfrm>
            <a:off x="8482013" y="6235700"/>
            <a:ext cx="661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elmholtz-Logo_schwarz_70_t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340307"/>
            <a:ext cx="1158874" cy="41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33" r:id="rId20"/>
    <p:sldLayoutId id="2147483734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A59269-0AD9-4753-97B4-8A18937DF026}" type="datetimeFigureOut">
              <a:rPr lang="de-DE"/>
              <a:pPr>
                <a:defRPr/>
              </a:pPr>
              <a:t>14.07.2016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637682" y="6480876"/>
            <a:ext cx="759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algn="r"/>
            <a:r>
              <a:rPr lang="en-GB" sz="900" b="1" dirty="0" smtClean="0">
                <a:solidFill>
                  <a:srgbClr val="000000"/>
                </a:solidFill>
              </a:rPr>
              <a:t>Kai </a:t>
            </a:r>
            <a:r>
              <a:rPr lang="en-GB" sz="900" b="1" dirty="0" err="1" smtClean="0">
                <a:solidFill>
                  <a:srgbClr val="000000"/>
                </a:solidFill>
              </a:rPr>
              <a:t>Tiedtke</a:t>
            </a:r>
            <a:r>
              <a:rPr lang="en-GB" sz="900" dirty="0" smtClean="0">
                <a:solidFill>
                  <a:srgbClr val="000000"/>
                </a:solidFill>
              </a:rPr>
              <a:t>|   </a:t>
            </a:r>
            <a:r>
              <a:rPr lang="en-GB" sz="900" dirty="0" err="1" smtClean="0">
                <a:solidFill>
                  <a:srgbClr val="000000"/>
                </a:solidFill>
              </a:rPr>
              <a:t>Beamline</a:t>
            </a:r>
            <a:r>
              <a:rPr lang="en-GB" sz="900" dirty="0" smtClean="0">
                <a:solidFill>
                  <a:srgbClr val="000000"/>
                </a:solidFill>
              </a:rPr>
              <a:t> Review BL2/BL3|  07. Oct. 2014  </a:t>
            </a:r>
            <a:r>
              <a:rPr lang="en-GB" sz="900" dirty="0">
                <a:solidFill>
                  <a:srgbClr val="000000"/>
                </a:solidFill>
              </a:rPr>
              <a:t>|  </a:t>
            </a:r>
            <a:r>
              <a:rPr lang="en-GB" sz="900" b="1" dirty="0" err="1">
                <a:solidFill>
                  <a:srgbClr val="000000"/>
                </a:solidFill>
              </a:rPr>
              <a:t>Seite</a:t>
            </a:r>
            <a:r>
              <a:rPr lang="en-GB" sz="900" b="1" dirty="0">
                <a:solidFill>
                  <a:srgbClr val="000000"/>
                </a:solidFill>
              </a:rPr>
              <a:t> </a:t>
            </a:r>
            <a:fld id="{A5ABAA9E-42F6-4C67-A23E-122113FFCF0F}" type="slidenum">
              <a:rPr lang="en-GB" sz="900" b="1">
                <a:solidFill>
                  <a:srgbClr val="000000"/>
                </a:solidFill>
              </a:rPr>
              <a:pPr algn="r"/>
              <a:t>‹Nr.›</a:t>
            </a:fld>
            <a:endParaRPr lang="en-GB" sz="900" b="1" dirty="0">
              <a:solidFill>
                <a:srgbClr val="000000"/>
              </a:solidFill>
            </a:endParaRPr>
          </a:p>
        </p:txBody>
      </p:sp>
      <p:pic>
        <p:nvPicPr>
          <p:cNvPr id="1029" name="Picture 10" descr="DESY-Logo-cyan-RGB_ge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374063" y="6129338"/>
            <a:ext cx="7762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7" y="6349605"/>
            <a:ext cx="1358899" cy="4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82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pitchFamily="8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0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0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0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0" charset="0"/>
          <a:ea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w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282575" y="267868"/>
            <a:ext cx="8683295" cy="647989"/>
          </a:xfrm>
        </p:spPr>
        <p:txBody>
          <a:bodyPr/>
          <a:lstStyle/>
          <a:p>
            <a:r>
              <a:rPr lang="en-US" sz="2800" dirty="0" smtClean="0"/>
              <a:t>Photon Diagnostics for soft and hard X-ray FELs</a:t>
            </a:r>
            <a:r>
              <a:rPr lang="de-DE" sz="2800" dirty="0" smtClean="0">
                <a:solidFill>
                  <a:srgbClr val="FF9900"/>
                </a:solidFill>
              </a:rPr>
              <a:t>.</a:t>
            </a:r>
            <a:endParaRPr lang="de-DE" sz="2800" dirty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344384" y="4803816"/>
            <a:ext cx="8621486" cy="87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00A5EB"/>
                </a:solidFill>
              </a:rPr>
              <a:t>Kai Tiedtke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4</a:t>
            </a:r>
            <a:r>
              <a:rPr lang="en-US" b="1" baseline="30000" dirty="0" smtClean="0">
                <a:solidFill>
                  <a:srgbClr val="000000"/>
                </a:solidFill>
              </a:rPr>
              <a:t>th</a:t>
            </a:r>
            <a:r>
              <a:rPr lang="en-US" b="1" dirty="0" smtClean="0">
                <a:solidFill>
                  <a:srgbClr val="000000"/>
                </a:solidFill>
              </a:rPr>
              <a:t> ARD ST3 Workshop</a:t>
            </a:r>
            <a:r>
              <a:rPr lang="en-US" b="1" dirty="0" smtClean="0">
                <a:solidFill>
                  <a:srgbClr val="000000"/>
                </a:solidFill>
              </a:rPr>
              <a:t>, 14</a:t>
            </a:r>
            <a:r>
              <a:rPr lang="en-US" b="1" baseline="30000" dirty="0" smtClean="0">
                <a:solidFill>
                  <a:srgbClr val="000000"/>
                </a:solidFill>
              </a:rPr>
              <a:t>th</a:t>
            </a:r>
            <a:r>
              <a:rPr lang="en-US" b="1" dirty="0" smtClean="0">
                <a:solidFill>
                  <a:srgbClr val="000000"/>
                </a:solidFill>
              </a:rPr>
              <a:t> July 2016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C:\Documents and Settings\Faatz\Desktop\934528_Pla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b="43150"/>
          <a:stretch/>
        </p:blipFill>
        <p:spPr bwMode="auto">
          <a:xfrm>
            <a:off x="4781" y="1329917"/>
            <a:ext cx="9134438" cy="33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559598"/>
              </p:ext>
            </p:extLst>
          </p:nvPr>
        </p:nvGraphicFramePr>
        <p:xfrm>
          <a:off x="467544" y="980728"/>
          <a:ext cx="7428273" cy="5183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7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980728"/>
                        <a:ext cx="7428273" cy="5183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51520" y="116632"/>
            <a:ext cx="7406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XGMD signal: average ion current from Faraday cup.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75345"/>
              </p:ext>
            </p:extLst>
          </p:nvPr>
        </p:nvGraphicFramePr>
        <p:xfrm>
          <a:off x="827585" y="908720"/>
          <a:ext cx="7356266" cy="513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1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5" y="908720"/>
                        <a:ext cx="7356266" cy="5133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67544" y="35913"/>
            <a:ext cx="592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XGMD signal: number of ions per pulse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-106635"/>
            <a:ext cx="8845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XGMD signal: relative uncertainty of the pulse-resolved signal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due to statistical nature of photoionization process.</a:t>
            </a:r>
            <a:endParaRPr lang="de-DE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97643"/>
              </p:ext>
            </p:extLst>
          </p:nvPr>
        </p:nvGraphicFramePr>
        <p:xfrm>
          <a:off x="611560" y="836712"/>
          <a:ext cx="7253068" cy="506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0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836712"/>
                        <a:ext cx="7253068" cy="506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724014"/>
              </p:ext>
            </p:extLst>
          </p:nvPr>
        </p:nvGraphicFramePr>
        <p:xfrm>
          <a:off x="2671763" y="3429000"/>
          <a:ext cx="14779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1" name="Equation" r:id="rId5" imgW="838080" imgH="457200" progId="Equation.3">
                  <p:embed/>
                </p:oleObj>
              </mc:Choice>
              <mc:Fallback>
                <p:oleObj name="Equation" r:id="rId5" imgW="8380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763" y="3429000"/>
                        <a:ext cx="1477962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4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228287"/>
              </p:ext>
            </p:extLst>
          </p:nvPr>
        </p:nvGraphicFramePr>
        <p:xfrm>
          <a:off x="753760" y="1196752"/>
          <a:ext cx="7017305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9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3760" y="1196752"/>
                        <a:ext cx="7017305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76536" y="194023"/>
            <a:ext cx="5644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XGMD </a:t>
            </a:r>
            <a:r>
              <a:rPr lang="en-US" sz="2400" dirty="0">
                <a:solidFill>
                  <a:schemeClr val="bg1"/>
                </a:solidFill>
              </a:rPr>
              <a:t>signal: number of ions per </a:t>
            </a:r>
            <a:r>
              <a:rPr lang="en-US" sz="2400" dirty="0" smtClean="0">
                <a:solidFill>
                  <a:schemeClr val="bg1"/>
                </a:solidFill>
              </a:rPr>
              <a:t>pulse.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889064"/>
              </p:ext>
            </p:extLst>
          </p:nvPr>
        </p:nvGraphicFramePr>
        <p:xfrm>
          <a:off x="899592" y="1218183"/>
          <a:ext cx="6984776" cy="487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3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1218183"/>
                        <a:ext cx="6984776" cy="487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23528" y="-9939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XGMD </a:t>
            </a:r>
            <a:r>
              <a:rPr lang="en-US" sz="2400" dirty="0">
                <a:solidFill>
                  <a:schemeClr val="bg1"/>
                </a:solidFill>
              </a:rPr>
              <a:t>signal: relative uncertainty of the pulse-resolved </a:t>
            </a:r>
            <a:r>
              <a:rPr lang="en-US" sz="2400" dirty="0" smtClean="0">
                <a:solidFill>
                  <a:schemeClr val="bg1"/>
                </a:solidFill>
              </a:rPr>
              <a:t>signal due </a:t>
            </a:r>
            <a:r>
              <a:rPr lang="en-US" sz="2400" dirty="0">
                <a:solidFill>
                  <a:schemeClr val="bg1"/>
                </a:solidFill>
              </a:rPr>
              <a:t>to statistical nature of </a:t>
            </a:r>
            <a:r>
              <a:rPr lang="en-US" sz="2400" dirty="0" smtClean="0">
                <a:solidFill>
                  <a:schemeClr val="bg1"/>
                </a:solidFill>
              </a:rPr>
              <a:t>photoionization.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/>
        </p:nvGrpSpPr>
        <p:grpSpPr>
          <a:xfrm>
            <a:off x="5972175" y="1218495"/>
            <a:ext cx="2605827" cy="2312128"/>
            <a:chOff x="6740368" y="848019"/>
            <a:chExt cx="2403632" cy="2228085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368" y="848019"/>
              <a:ext cx="2283264" cy="2228085"/>
            </a:xfrm>
            <a:prstGeom prst="rect">
              <a:avLst/>
            </a:prstGeom>
          </p:spPr>
        </p:pic>
        <p:sp>
          <p:nvSpPr>
            <p:cNvPr id="23" name="Rechteck 3"/>
            <p:cNvSpPr>
              <a:spLocks noChangeArrowheads="1"/>
            </p:cNvSpPr>
            <p:nvPr/>
          </p:nvSpPr>
          <p:spPr bwMode="auto">
            <a:xfrm>
              <a:off x="8100392" y="1270734"/>
              <a:ext cx="1043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dirty="0"/>
                <a:t>3x </a:t>
              </a:r>
              <a:r>
                <a:rPr lang="de-DE" sz="1600" dirty="0" err="1"/>
                <a:t>eTOF</a:t>
              </a:r>
              <a:endParaRPr lang="en-GB" sz="1600" dirty="0"/>
            </a:p>
          </p:txBody>
        </p:sp>
      </p:grp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-16378" y="846271"/>
            <a:ext cx="5529619" cy="211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1600" b="1" kern="0" dirty="0" smtClean="0">
                <a:solidFill>
                  <a:srgbClr val="FFC000"/>
                </a:solidFill>
                <a:sym typeface="Wingdings" panose="05000000000000000000" pitchFamily="2" charset="2"/>
              </a:rPr>
              <a:t>Spectral distribution</a:t>
            </a:r>
            <a:r>
              <a:rPr lang="en-US" sz="1600" kern="0" dirty="0" smtClean="0">
                <a:sym typeface="Wingdings" panose="05000000000000000000" pitchFamily="2" charset="2"/>
              </a:rPr>
              <a:t>: Online spectrometer at FLASHII</a:t>
            </a:r>
          </a:p>
          <a:p>
            <a:pPr marL="0" indent="0" eaLnBrk="1" hangingPunct="1">
              <a:buNone/>
            </a:pPr>
            <a:r>
              <a:rPr lang="en-US" sz="1600" kern="0" dirty="0" smtClean="0"/>
              <a:t>Measuring </a:t>
            </a:r>
            <a:r>
              <a:rPr lang="en-US" sz="1600" kern="0" dirty="0"/>
              <a:t>the wavelength by means </a:t>
            </a:r>
            <a:r>
              <a:rPr lang="en-US" sz="1600" kern="0" dirty="0" smtClean="0"/>
              <a:t>of photoionization</a:t>
            </a:r>
            <a:br>
              <a:rPr lang="en-US" sz="1600" kern="0" dirty="0" smtClean="0"/>
            </a:br>
            <a:r>
              <a:rPr lang="en-US" sz="1600" kern="0" dirty="0" smtClean="0"/>
              <a:t>of rare gas targets using </a:t>
            </a:r>
            <a:r>
              <a:rPr lang="en-US" sz="1600" kern="0" dirty="0"/>
              <a:t>time-of-flight </a:t>
            </a:r>
            <a:r>
              <a:rPr lang="en-US" sz="1600" kern="0" dirty="0" smtClean="0"/>
              <a:t>spectrometers:</a:t>
            </a:r>
            <a:endParaRPr lang="en-US" sz="1600" kern="0" dirty="0" smtClean="0">
              <a:sym typeface="Wingdings" panose="05000000000000000000" pitchFamily="2" charset="2"/>
            </a:endParaRPr>
          </a:p>
          <a:p>
            <a:pPr lvl="1" eaLnBrk="1" hangingPunct="1">
              <a:buClr>
                <a:srgbClr val="F79709"/>
              </a:buClr>
            </a:pPr>
            <a:r>
              <a:rPr lang="en-US" kern="0" dirty="0" smtClean="0">
                <a:sym typeface="Wingdings" panose="05000000000000000000" pitchFamily="2" charset="2"/>
              </a:rPr>
              <a:t>non-invasive</a:t>
            </a:r>
          </a:p>
          <a:p>
            <a:pPr lvl="1" eaLnBrk="1" hangingPunct="1">
              <a:buClr>
                <a:srgbClr val="F79709"/>
              </a:buClr>
            </a:pPr>
            <a:r>
              <a:rPr lang="en-US" kern="0" dirty="0">
                <a:sym typeface="Wingdings" panose="05000000000000000000" pitchFamily="2" charset="2"/>
              </a:rPr>
              <a:t>o</a:t>
            </a:r>
            <a:r>
              <a:rPr lang="en-US" kern="0" dirty="0" smtClean="0">
                <a:sym typeface="Wingdings" panose="05000000000000000000" pitchFamily="2" charset="2"/>
              </a:rPr>
              <a:t>nline monitoring </a:t>
            </a:r>
          </a:p>
          <a:p>
            <a:pPr lvl="1" eaLnBrk="1" hangingPunct="1">
              <a:buClr>
                <a:srgbClr val="F79709"/>
              </a:buClr>
            </a:pPr>
            <a:r>
              <a:rPr lang="en-US" kern="0" dirty="0" smtClean="0">
                <a:sym typeface="Wingdings" panose="05000000000000000000" pitchFamily="2" charset="2"/>
              </a:rPr>
              <a:t>single bunch resolved measurement</a:t>
            </a:r>
          </a:p>
          <a:p>
            <a:pPr marL="0" indent="0" eaLnBrk="1" hangingPunct="1">
              <a:buClr>
                <a:srgbClr val="F79709"/>
              </a:buClr>
              <a:buNone/>
            </a:pPr>
            <a:endParaRPr lang="en-US" kern="0" dirty="0" smtClean="0">
              <a:sym typeface="Wingdings" panose="05000000000000000000" pitchFamily="2" charset="2"/>
            </a:endParaRPr>
          </a:p>
          <a:p>
            <a:pPr eaLnBrk="1" hangingPunct="1"/>
            <a:endParaRPr lang="en-US" sz="1600" kern="0" dirty="0" smtClean="0"/>
          </a:p>
        </p:txBody>
      </p:sp>
      <p:sp>
        <p:nvSpPr>
          <p:cNvPr id="410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Gas based detectors at </a:t>
            </a:r>
            <a:r>
              <a:rPr lang="en-GB" dirty="0" smtClean="0"/>
              <a:t>FLASH</a:t>
            </a:r>
            <a:r>
              <a:rPr lang="en-US" dirty="0" smtClean="0">
                <a:solidFill>
                  <a:srgbClr val="F79709"/>
                </a:solidFill>
              </a:rPr>
              <a:t>.</a:t>
            </a:r>
            <a:endParaRPr lang="en-US" dirty="0" smtClean="0"/>
          </a:p>
        </p:txBody>
      </p:sp>
      <p:sp>
        <p:nvSpPr>
          <p:cNvPr id="4116" name="Textfeld 15"/>
          <p:cNvSpPr txBox="1">
            <a:spLocks noChangeArrowheads="1"/>
          </p:cNvSpPr>
          <p:nvPr/>
        </p:nvSpPr>
        <p:spPr bwMode="auto">
          <a:xfrm>
            <a:off x="5292080" y="4979433"/>
            <a:ext cx="39604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Advantages: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operational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 the full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FLASH wavelength range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measuring the complete wavelength range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1" name="Picture 3" descr="D:\MaB_at_DESY\8_Vortraege_Poster\2015.06_PhotonDiag_ Trieste\Material\From_UM2015_Poster\OpPrinciple_eEbind_Formul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17" y="2049822"/>
            <a:ext cx="2723428" cy="4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B_at_DESY\8_Vortraege_Poster\2015.06_PhotonDiag_ Trieste\Material\From_UM2015_Poster\OpPrinciple_RG_Ebind_Plot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46" y="1064846"/>
            <a:ext cx="3266985" cy="261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B_at_DESY\8_Vortraege_Poster\2016.05_FLASH_REMI\Material\OPIS_eTOF_TEV_phase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80" y="1007602"/>
            <a:ext cx="3914274" cy="27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aB_at_DESY\8_Vortraege_Poster\2016.05_FLASH_REMI\Material\OPIS_eTOF_TEV_phase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30" y="999666"/>
            <a:ext cx="4062990" cy="27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MaB_at_DESY\8_Vortraege_Poster\2015.06_PhotonDiag_ Trieste\Material\From_UM2015_Poster\OpPrinciple_Xe_eTOF_Spec_woArrows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9" y="3740230"/>
            <a:ext cx="4999401" cy="29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 nach unten 25"/>
          <p:cNvSpPr/>
          <p:nvPr/>
        </p:nvSpPr>
        <p:spPr bwMode="auto">
          <a:xfrm rot="5400000">
            <a:off x="2640420" y="4228399"/>
            <a:ext cx="216024" cy="951229"/>
          </a:xfrm>
          <a:prstGeom prst="downArrow">
            <a:avLst>
              <a:gd name="adj1" fmla="val 50000"/>
              <a:gd name="adj2" fmla="val 184773"/>
            </a:avLst>
          </a:prstGeom>
          <a:solidFill>
            <a:srgbClr val="5CA9D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Pfeil nach unten 26"/>
          <p:cNvSpPr/>
          <p:nvPr/>
        </p:nvSpPr>
        <p:spPr bwMode="auto">
          <a:xfrm rot="5400000">
            <a:off x="1601022" y="5458822"/>
            <a:ext cx="216024" cy="951229"/>
          </a:xfrm>
          <a:prstGeom prst="downArrow">
            <a:avLst>
              <a:gd name="adj1" fmla="val 50000"/>
              <a:gd name="adj2" fmla="val 184773"/>
            </a:avLst>
          </a:prstGeom>
          <a:solidFill>
            <a:srgbClr val="5CA9D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639871" y="3376975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5CA9D0"/>
                </a:solidFill>
              </a:rPr>
              <a:t>increasing</a:t>
            </a:r>
            <a:r>
              <a:rPr lang="de-DE" b="1" dirty="0" smtClean="0">
                <a:solidFill>
                  <a:srgbClr val="5CA9D0"/>
                </a:solidFill>
              </a:rPr>
              <a:t> </a:t>
            </a:r>
            <a:r>
              <a:rPr lang="de-DE" b="1" dirty="0" err="1" smtClean="0">
                <a:solidFill>
                  <a:srgbClr val="5CA9D0"/>
                </a:solidFill>
              </a:rPr>
              <a:t>photon</a:t>
            </a:r>
            <a:r>
              <a:rPr lang="de-DE" b="1" dirty="0" smtClean="0">
                <a:solidFill>
                  <a:srgbClr val="5CA9D0"/>
                </a:solidFill>
              </a:rPr>
              <a:t> </a:t>
            </a:r>
            <a:r>
              <a:rPr lang="de-DE" b="1" dirty="0" err="1" smtClean="0">
                <a:solidFill>
                  <a:srgbClr val="5CA9D0"/>
                </a:solidFill>
              </a:rPr>
              <a:t>energy</a:t>
            </a:r>
            <a:endParaRPr lang="de-DE" b="1" dirty="0">
              <a:solidFill>
                <a:srgbClr val="5CA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/>
      <p:bldP spid="26" grpId="0" animBg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"/>
          <p:cNvSpPr txBox="1">
            <a:spLocks/>
          </p:cNvSpPr>
          <p:nvPr/>
        </p:nvSpPr>
        <p:spPr bwMode="auto">
          <a:xfrm>
            <a:off x="121092" y="1331815"/>
            <a:ext cx="6971188" cy="3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dirty="0" smtClean="0"/>
              <a:t>Scanning the FLASH wavelength over  ~1nm during SASE operation</a:t>
            </a:r>
            <a:endParaRPr lang="de-DE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OPIS at FLASH1: Cross-calibration campaign</a:t>
            </a:r>
            <a:r>
              <a:rPr lang="en-US" dirty="0" smtClean="0">
                <a:solidFill>
                  <a:srgbClr val="F79709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Inhaltsplatzhalter 1"/>
          <p:cNvSpPr txBox="1">
            <a:spLocks/>
          </p:cNvSpPr>
          <p:nvPr/>
        </p:nvSpPr>
        <p:spPr bwMode="auto">
          <a:xfrm>
            <a:off x="121092" y="755751"/>
            <a:ext cx="8843396" cy="3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dirty="0" smtClean="0"/>
              <a:t>Cross-calibration involving PG, </a:t>
            </a:r>
            <a:r>
              <a:rPr lang="en-US" sz="1600" dirty="0"/>
              <a:t>CS </a:t>
            </a:r>
            <a:r>
              <a:rPr lang="en-US" sz="1600" dirty="0" smtClean="0"/>
              <a:t>and VLS </a:t>
            </a:r>
            <a:r>
              <a:rPr lang="en-US" sz="1600" dirty="0"/>
              <a:t>grating </a:t>
            </a:r>
            <a:r>
              <a:rPr lang="en-US" sz="1600" dirty="0" smtClean="0"/>
              <a:t>spectrometers as a </a:t>
            </a:r>
            <a:r>
              <a:rPr lang="en-US" sz="1600" dirty="0"/>
              <a:t>reference</a:t>
            </a:r>
            <a:endParaRPr lang="de-DE" sz="1600" dirty="0" smtClean="0"/>
          </a:p>
        </p:txBody>
      </p:sp>
      <p:sp>
        <p:nvSpPr>
          <p:cNvPr id="13" name="Inhaltsplatzhalter 1"/>
          <p:cNvSpPr txBox="1">
            <a:spLocks/>
          </p:cNvSpPr>
          <p:nvPr/>
        </p:nvSpPr>
        <p:spPr bwMode="auto">
          <a:xfrm>
            <a:off x="121092" y="1043783"/>
            <a:ext cx="6971188" cy="3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dirty="0" smtClean="0"/>
              <a:t>Measurements at different wavelength covering the FLASH range</a:t>
            </a:r>
            <a:endParaRPr lang="de-DE" sz="16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6107556" y="571351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Braune et al., JSR </a:t>
            </a:r>
            <a:r>
              <a:rPr lang="de-DE" sz="1400" b="1" dirty="0" smtClean="0"/>
              <a:t>23</a:t>
            </a:r>
            <a:r>
              <a:rPr lang="de-DE" sz="1400" dirty="0" smtClean="0"/>
              <a:t>, 10 (2016)</a:t>
            </a:r>
            <a:endParaRPr lang="de-DE" sz="14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23528" y="1920287"/>
            <a:ext cx="4951366" cy="2412199"/>
            <a:chOff x="323528" y="1920287"/>
            <a:chExt cx="4951366" cy="2412199"/>
          </a:xfrm>
        </p:grpSpPr>
        <p:pic>
          <p:nvPicPr>
            <p:cNvPr id="10245" name="Picture 5" descr="D:\MaB_at_DESY\8_Vortraege_Poster\2016.05_FLASH_REMI\Material\OPIS_Studies_WLCorr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47340"/>
              <a:ext cx="4951366" cy="208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1259632" y="1920287"/>
              <a:ext cx="2570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wavelength measurement</a:t>
              </a:r>
              <a:endParaRPr lang="en-US" sz="16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24201" y="4574895"/>
            <a:ext cx="5555295" cy="2162828"/>
            <a:chOff x="124201" y="4574895"/>
            <a:chExt cx="5555295" cy="2162828"/>
          </a:xfrm>
        </p:grpSpPr>
        <p:pic>
          <p:nvPicPr>
            <p:cNvPr id="10243" name="Picture 3" descr="D:\MaB_at_DESY\8_Vortraege_Poster\2016.05_FLASH_REMI\Material\FIG12_Xe_OTFMovAve_3B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1" y="5013176"/>
              <a:ext cx="5555295" cy="172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1844915" y="4574895"/>
              <a:ext cx="1761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</a:t>
              </a:r>
              <a:r>
                <a:rPr lang="en-US" sz="1600" dirty="0" smtClean="0"/>
                <a:t>nline monitoring</a:t>
              </a:r>
              <a:endParaRPr lang="en-US" sz="16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5934067" y="1950817"/>
            <a:ext cx="2995245" cy="2956471"/>
            <a:chOff x="5934067" y="1950817"/>
            <a:chExt cx="2995245" cy="2956471"/>
          </a:xfrm>
        </p:grpSpPr>
        <p:pic>
          <p:nvPicPr>
            <p:cNvPr id="10244" name="Picture 4" descr="D:\MaB_at_DESY\8_Vortraege_Poster\2016.05_FLASH_REMI\Material\FIG11_SpecDistPlots_B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67" y="2420888"/>
              <a:ext cx="2995245" cy="2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6462789" y="1950817"/>
              <a:ext cx="20258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spectral distribution</a:t>
              </a:r>
              <a:endParaRPr lang="en-US" sz="1600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223042" y="5284478"/>
            <a:ext cx="2357723" cy="304762"/>
            <a:chOff x="6223042" y="5284478"/>
            <a:chExt cx="2357723" cy="3047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42" y="5301208"/>
              <a:ext cx="1733334" cy="23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5284478"/>
              <a:ext cx="552381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103188"/>
            <a:ext cx="8784976" cy="544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dirty="0" smtClean="0"/>
              <a:t>Gas based detectors at FLASH</a:t>
            </a:r>
            <a:r>
              <a:rPr lang="en-US" dirty="0" smtClean="0">
                <a:solidFill>
                  <a:srgbClr val="F79709"/>
                </a:solidFill>
              </a:rPr>
              <a:t>.</a:t>
            </a:r>
            <a:endParaRPr lang="en-GB" dirty="0" smtClean="0">
              <a:solidFill>
                <a:srgbClr val="F79709"/>
              </a:solidFill>
            </a:endParaRPr>
          </a:p>
        </p:txBody>
      </p:sp>
      <p:grpSp>
        <p:nvGrpSpPr>
          <p:cNvPr id="16" name="组合 48"/>
          <p:cNvGrpSpPr/>
          <p:nvPr/>
        </p:nvGrpSpPr>
        <p:grpSpPr>
          <a:xfrm>
            <a:off x="4343112" y="3322297"/>
            <a:ext cx="4800981" cy="3410199"/>
            <a:chOff x="22703177" y="10114677"/>
            <a:chExt cx="6707733" cy="4786346"/>
          </a:xfrm>
        </p:grpSpPr>
        <p:grpSp>
          <p:nvGrpSpPr>
            <p:cNvPr id="19" name="组合 147"/>
            <p:cNvGrpSpPr/>
            <p:nvPr/>
          </p:nvGrpSpPr>
          <p:grpSpPr>
            <a:xfrm>
              <a:off x="22703177" y="10114677"/>
              <a:ext cx="6707733" cy="4786346"/>
              <a:chOff x="1542708" y="357166"/>
              <a:chExt cx="8165934" cy="5572164"/>
            </a:xfrm>
          </p:grpSpPr>
          <p:pic>
            <p:nvPicPr>
              <p:cNvPr id="21" name="Picture 2" descr="C:\Users\liujia\Desktop\THz streaking.PNG"/>
              <p:cNvPicPr>
                <a:picLocks noChangeAspect="1" noChangeArrowheads="1"/>
              </p:cNvPicPr>
              <p:nvPr/>
            </p:nvPicPr>
            <p:blipFill>
              <a:blip r:embed="rId3"/>
              <a:srcRect l="7628" r="12713"/>
              <a:stretch>
                <a:fillRect/>
              </a:stretch>
            </p:blipFill>
            <p:spPr bwMode="auto">
              <a:xfrm>
                <a:off x="1677342" y="357166"/>
                <a:ext cx="7301833" cy="5572164"/>
              </a:xfrm>
              <a:prstGeom prst="rect">
                <a:avLst/>
              </a:prstGeom>
              <a:noFill/>
            </p:spPr>
          </p:pic>
          <p:sp>
            <p:nvSpPr>
              <p:cNvPr id="23" name="TextBox 4"/>
              <p:cNvSpPr txBox="1"/>
              <p:nvPr/>
            </p:nvSpPr>
            <p:spPr>
              <a:xfrm>
                <a:off x="7286642" y="1643051"/>
                <a:ext cx="2422000" cy="989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Electron TOF</a:t>
                </a:r>
              </a:p>
              <a:p>
                <a:pPr>
                  <a:buNone/>
                </a:pPr>
                <a:r>
                  <a:rPr lang="en-US" altLang="zh-CN" sz="1600" b="1" dirty="0" smtClean="0"/>
                  <a:t>spectrometer</a:t>
                </a:r>
                <a:endParaRPr lang="zh-CN" altLang="en-US" sz="1600" b="1" dirty="0"/>
              </a:p>
            </p:txBody>
          </p:sp>
          <p:sp>
            <p:nvSpPr>
              <p:cNvPr id="24" name="TextBox 5"/>
              <p:cNvSpPr txBox="1"/>
              <p:nvPr/>
            </p:nvSpPr>
            <p:spPr>
              <a:xfrm rot="1800127">
                <a:off x="4407937" y="5077963"/>
                <a:ext cx="1420460" cy="528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Gas jet</a:t>
                </a:r>
                <a:endParaRPr lang="zh-CN" altLang="en-US" sz="1600" b="1" dirty="0"/>
              </a:p>
            </p:txBody>
          </p:sp>
          <p:sp>
            <p:nvSpPr>
              <p:cNvPr id="25" name="TextBox 6"/>
              <p:cNvSpPr txBox="1"/>
              <p:nvPr/>
            </p:nvSpPr>
            <p:spPr>
              <a:xfrm rot="19808796">
                <a:off x="4778158" y="1028457"/>
                <a:ext cx="2531830" cy="528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photoelectron</a:t>
                </a:r>
                <a:endParaRPr lang="zh-CN" altLang="en-US" sz="1600" b="1" dirty="0"/>
              </a:p>
            </p:txBody>
          </p:sp>
          <p:sp>
            <p:nvSpPr>
              <p:cNvPr id="26" name="TextBox 7"/>
              <p:cNvSpPr txBox="1"/>
              <p:nvPr/>
            </p:nvSpPr>
            <p:spPr>
              <a:xfrm rot="19967030">
                <a:off x="3563268" y="2390085"/>
                <a:ext cx="1454455" cy="528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sample</a:t>
                </a:r>
                <a:endParaRPr lang="zh-CN" altLang="en-US" sz="1600" b="1" dirty="0"/>
              </a:p>
            </p:txBody>
          </p:sp>
          <p:sp>
            <p:nvSpPr>
              <p:cNvPr id="27" name="TextBox 8"/>
              <p:cNvSpPr txBox="1"/>
              <p:nvPr/>
            </p:nvSpPr>
            <p:spPr>
              <a:xfrm>
                <a:off x="5935290" y="2422196"/>
                <a:ext cx="1138041" cy="528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X-ray</a:t>
                </a:r>
                <a:endParaRPr lang="zh-CN" altLang="en-US" sz="1600" b="1" dirty="0"/>
              </a:p>
            </p:txBody>
          </p:sp>
          <p:sp>
            <p:nvSpPr>
              <p:cNvPr id="28" name="TextBox 9"/>
              <p:cNvSpPr txBox="1"/>
              <p:nvPr/>
            </p:nvSpPr>
            <p:spPr>
              <a:xfrm rot="20062669">
                <a:off x="1542708" y="1927660"/>
                <a:ext cx="2348780" cy="989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600" b="1" dirty="0" smtClean="0"/>
                  <a:t>Single-cycle </a:t>
                </a:r>
              </a:p>
              <a:p>
                <a:pPr algn="ctr">
                  <a:buNone/>
                </a:pPr>
                <a:r>
                  <a:rPr lang="en-US" altLang="zh-CN" sz="1600" b="1" dirty="0" smtClean="0"/>
                  <a:t>THz pulse</a:t>
                </a:r>
                <a:endParaRPr lang="zh-CN" altLang="en-US" sz="1600" b="1" dirty="0"/>
              </a:p>
            </p:txBody>
          </p:sp>
        </p:grpSp>
        <p:cxnSp>
          <p:nvCxnSpPr>
            <p:cNvPr id="20" name="直接箭头连接符 50"/>
            <p:cNvCxnSpPr/>
            <p:nvPr/>
          </p:nvCxnSpPr>
          <p:spPr>
            <a:xfrm rot="16200000" flipH="1">
              <a:off x="26298525" y="11169656"/>
              <a:ext cx="457146" cy="6170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6644" y="3527681"/>
            <a:ext cx="5801716" cy="22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sz="1600" b="1" dirty="0">
                <a:solidFill>
                  <a:srgbClr val="FFCC00"/>
                </a:solidFill>
              </a:rPr>
              <a:t>T</a:t>
            </a:r>
            <a:r>
              <a:rPr lang="en-GB" sz="1600" b="1" dirty="0" smtClean="0">
                <a:solidFill>
                  <a:srgbClr val="FFCC00"/>
                </a:solidFill>
              </a:rPr>
              <a:t>emporal </a:t>
            </a:r>
            <a:r>
              <a:rPr lang="en-GB" sz="1600" b="1" dirty="0">
                <a:solidFill>
                  <a:srgbClr val="FFCC00"/>
                </a:solidFill>
              </a:rPr>
              <a:t>radiation pulse </a:t>
            </a:r>
            <a:r>
              <a:rPr lang="en-GB" sz="1600" b="1" dirty="0" smtClean="0">
                <a:solidFill>
                  <a:srgbClr val="FFCC00"/>
                </a:solidFill>
              </a:rPr>
              <a:t>profile</a:t>
            </a:r>
            <a:r>
              <a:rPr lang="en-US" sz="1600" kern="0" dirty="0" smtClean="0">
                <a:sym typeface="Wingdings" panose="05000000000000000000" pitchFamily="2" charset="2"/>
              </a:rPr>
              <a:t>: THZ Streaking at FLASHII (permanent installation planned for 2017)</a:t>
            </a:r>
          </a:p>
          <a:p>
            <a:pPr marL="0" indent="0" eaLnBrk="1" hangingPunct="1">
              <a:buNone/>
            </a:pPr>
            <a:r>
              <a:rPr lang="en-US" sz="1600" kern="0" dirty="0" smtClean="0"/>
              <a:t>Measuring the pulse duration and arrival time </a:t>
            </a:r>
            <a:br>
              <a:rPr lang="en-US" sz="1600" kern="0" dirty="0" smtClean="0"/>
            </a:br>
            <a:r>
              <a:rPr lang="en-US" sz="1600" kern="0" dirty="0" smtClean="0"/>
              <a:t>by means of a single cycle THz streaking field:</a:t>
            </a:r>
            <a:endParaRPr lang="en-US" sz="1600" kern="0" dirty="0" smtClean="0">
              <a:sym typeface="Wingdings" panose="05000000000000000000" pitchFamily="2" charset="2"/>
            </a:endParaRPr>
          </a:p>
          <a:p>
            <a:pPr lvl="1" eaLnBrk="1" hangingPunct="1">
              <a:buClr>
                <a:srgbClr val="F79709"/>
              </a:buClr>
            </a:pPr>
            <a:r>
              <a:rPr lang="en-US" kern="0" dirty="0" smtClean="0">
                <a:sym typeface="Wingdings" panose="05000000000000000000" pitchFamily="2" charset="2"/>
              </a:rPr>
              <a:t>non-invasive</a:t>
            </a:r>
          </a:p>
          <a:p>
            <a:pPr lvl="1" eaLnBrk="1" hangingPunct="1">
              <a:buClr>
                <a:srgbClr val="F79709"/>
              </a:buClr>
            </a:pPr>
            <a:r>
              <a:rPr lang="en-US" kern="0" dirty="0" smtClean="0">
                <a:sym typeface="Wingdings" panose="05000000000000000000" pitchFamily="2" charset="2"/>
              </a:rPr>
              <a:t>online monitoring </a:t>
            </a:r>
          </a:p>
          <a:p>
            <a:pPr lvl="1" eaLnBrk="1" hangingPunct="1">
              <a:buClr>
                <a:srgbClr val="F79709"/>
              </a:buClr>
            </a:pPr>
            <a:r>
              <a:rPr lang="en-US" kern="0" dirty="0" smtClean="0">
                <a:sym typeface="Wingdings" panose="05000000000000000000" pitchFamily="2" charset="2"/>
              </a:rPr>
              <a:t>single bunch resolved measurement</a:t>
            </a:r>
          </a:p>
          <a:p>
            <a:pPr marL="0" indent="0" eaLnBrk="1" hangingPunct="1">
              <a:buNone/>
            </a:pPr>
            <a:endParaRPr lang="en-US" sz="1600" kern="0" dirty="0" smtClean="0"/>
          </a:p>
        </p:txBody>
      </p:sp>
      <p:grpSp>
        <p:nvGrpSpPr>
          <p:cNvPr id="29" name="Gruppieren 28"/>
          <p:cNvGrpSpPr/>
          <p:nvPr/>
        </p:nvGrpSpPr>
        <p:grpSpPr>
          <a:xfrm>
            <a:off x="36644" y="765121"/>
            <a:ext cx="9001347" cy="2557176"/>
            <a:chOff x="0" y="4300824"/>
            <a:chExt cx="8538378" cy="2214276"/>
          </a:xfrm>
        </p:grpSpPr>
        <p:pic>
          <p:nvPicPr>
            <p:cNvPr id="30" name="Picture 4" descr="D:\MaB_at_DESY\8_Vortraege_Poster\2016.05_FLASH_REMI\Material\Ball_ExpSetup_FLASH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0824"/>
              <a:ext cx="3616266" cy="221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249000" y="4987140"/>
              <a:ext cx="4289378" cy="841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eaLnBrk="1" hangingPunct="1">
                <a:buClr>
                  <a:srgbClr val="F79709"/>
                </a:buClr>
                <a:buNone/>
              </a:pPr>
              <a:r>
                <a:rPr lang="en-GB" sz="1600" b="1" dirty="0" smtClean="0">
                  <a:solidFill>
                    <a:srgbClr val="FFCC00"/>
                  </a:solidFill>
                </a:rPr>
                <a:t>Polarisation: </a:t>
              </a:r>
              <a:r>
                <a:rPr lang="en-US" sz="1600" dirty="0" smtClean="0"/>
                <a:t>Measurement </a:t>
              </a:r>
              <a:r>
                <a:rPr lang="en-US" sz="1600" dirty="0"/>
                <a:t>of angular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distribution of the emitted photoelectrons.</a:t>
              </a:r>
              <a:endParaRPr lang="en-US" sz="1600" dirty="0"/>
            </a:p>
            <a:p>
              <a:pPr eaLnBrk="1" hangingPunct="1">
                <a:buClr>
                  <a:srgbClr val="F79709"/>
                </a:buClr>
              </a:pPr>
              <a:endParaRPr lang="en-US" kern="0" dirty="0" smtClean="0">
                <a:sym typeface="Wingdings" panose="05000000000000000000" pitchFamily="2" charset="2"/>
              </a:endParaRPr>
            </a:p>
            <a:p>
              <a:pPr eaLnBrk="1" hangingPunct="1"/>
              <a:endParaRPr lang="en-US" sz="1600" kern="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9417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GB" smtClean="0"/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314970" y="1313655"/>
            <a:ext cx="1731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 dirty="0"/>
              <a:t>Many thanks to: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7833" y="1313655"/>
            <a:ext cx="7772400" cy="22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30000"/>
              </a:lnSpc>
            </a:pPr>
            <a:endParaRPr lang="de-DE" sz="1800" i="1" dirty="0">
              <a:solidFill>
                <a:schemeClr val="accent2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1800" i="1" u="sng" dirty="0" smtClean="0">
                <a:solidFill>
                  <a:schemeClr val="accent2"/>
                </a:solidFill>
              </a:rPr>
              <a:t>FLASH Photon diagnostics and controls group: </a:t>
            </a:r>
          </a:p>
          <a:p>
            <a:pPr algn="ctr">
              <a:lnSpc>
                <a:spcPct val="130000"/>
              </a:lnSpc>
            </a:pPr>
            <a:r>
              <a:rPr lang="en-US" sz="1800" i="1" dirty="0">
                <a:solidFill>
                  <a:schemeClr val="accent2"/>
                </a:solidFill>
              </a:rPr>
              <a:t/>
            </a:r>
            <a:br>
              <a:rPr lang="en-US" sz="1800" i="1" dirty="0">
                <a:solidFill>
                  <a:schemeClr val="accent2"/>
                </a:solidFill>
              </a:rPr>
            </a:br>
            <a:r>
              <a:rPr lang="en-US" sz="1800" i="1" dirty="0" smtClean="0">
                <a:solidFill>
                  <a:schemeClr val="accent2"/>
                </a:solidFill>
              </a:rPr>
              <a:t>Y. Bican, </a:t>
            </a:r>
            <a:r>
              <a:rPr lang="en-US" sz="1800" i="1" dirty="0">
                <a:solidFill>
                  <a:schemeClr val="accent2"/>
                </a:solidFill>
              </a:rPr>
              <a:t>S. Bonfigt, M. </a:t>
            </a:r>
            <a:r>
              <a:rPr lang="en-US" sz="1800" i="1" dirty="0" smtClean="0">
                <a:solidFill>
                  <a:schemeClr val="accent2"/>
                </a:solidFill>
              </a:rPr>
              <a:t>Braune, L. Dammann, S. Düsterer, S. Grunewald, R. Ivanov, S. Klumpp, </a:t>
            </a:r>
            <a:r>
              <a:rPr lang="en-US" sz="1800" i="1" dirty="0">
                <a:solidFill>
                  <a:schemeClr val="accent2"/>
                </a:solidFill>
              </a:rPr>
              <a:t>F. Jastrow, E. </a:t>
            </a:r>
            <a:r>
              <a:rPr lang="en-US" sz="1800" i="1" dirty="0" smtClean="0">
                <a:solidFill>
                  <a:schemeClr val="accent2"/>
                </a:solidFill>
              </a:rPr>
              <a:t>Müller, and A. Sorokin  </a:t>
            </a:r>
            <a:endParaRPr lang="en-US" sz="1800" i="1" dirty="0">
              <a:solidFill>
                <a:schemeClr val="accent2"/>
              </a:solidFill>
            </a:endParaRPr>
          </a:p>
          <a:p>
            <a:pPr algn="ctr">
              <a:lnSpc>
                <a:spcPct val="130000"/>
              </a:lnSpc>
            </a:pPr>
            <a:endParaRPr lang="en-US" sz="1800" i="1" u="sng" dirty="0" smtClean="0">
              <a:solidFill>
                <a:schemeClr val="accent2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86" y="3595056"/>
            <a:ext cx="567047" cy="48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14" y="4432466"/>
            <a:ext cx="520127" cy="36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LC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72" y="3677640"/>
            <a:ext cx="957035" cy="3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encrypted-tbn1.gstatic.com/images?q=tbn:ANd9GcRPdzezKM5_BDh0WBllQ1Ns1p3mbkmKFX-LCngld2tDb39LARcQ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29" y="3813780"/>
            <a:ext cx="16002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lightsources.org/sites/default/files/styles/medium/public/SACLA%20LOGO%204C.jpg?itok=Pru7JT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89" y="3586975"/>
            <a:ext cx="740046" cy="5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9" descr="ptilgo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36" y="4432466"/>
            <a:ext cx="620874" cy="39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2" name="Picture 2" descr="https://www.helmholtz-berlin.de/media/layout/logos/logo-hzb_228x9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41" y="4260294"/>
            <a:ext cx="1617463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9" y="1"/>
            <a:ext cx="861060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of the absolute number of </a:t>
            </a:r>
            <a:r>
              <a:rPr lang="en-US" dirty="0" smtClean="0"/>
              <a:t>photons </a:t>
            </a:r>
            <a:r>
              <a:rPr lang="en-US" dirty="0"/>
              <a:t>of LCLS </a:t>
            </a:r>
            <a:r>
              <a:rPr lang="en-US" dirty="0" smtClean="0"/>
              <a:t>hard X-ray line</a:t>
            </a:r>
            <a:endParaRPr lang="en-US" sz="1400" dirty="0"/>
          </a:p>
        </p:txBody>
      </p:sp>
      <p:sp>
        <p:nvSpPr>
          <p:cNvPr id="3" name="Rechteck 2"/>
          <p:cNvSpPr/>
          <p:nvPr/>
        </p:nvSpPr>
        <p:spPr>
          <a:xfrm>
            <a:off x="159026" y="90215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Comparison between the </a:t>
            </a: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XGM 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pulse energy </a:t>
            </a: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monitor with 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a cryogenic radiometer of AIST. </a:t>
            </a:r>
          </a:p>
          <a:p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by 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DESY/PTB and </a:t>
            </a: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LCLS/AIST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/>
            </a:r>
            <a:br>
              <a:rPr lang="en-US" altLang="ja-JP" dirty="0">
                <a:solidFill>
                  <a:srgbClr val="FF9900"/>
                </a:solidFill>
                <a:ea typeface="ＭＳ Ｐゴシック" charset="-128"/>
              </a:rPr>
            </a:b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January 21-24, 2015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06546"/>
            <a:ext cx="4662316" cy="351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57" y="902153"/>
            <a:ext cx="4276376" cy="240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9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2800" dirty="0" smtClean="0"/>
              <a:t>Diagnostic tools for FELs</a:t>
            </a:r>
            <a:r>
              <a:rPr lang="en-US" dirty="0" smtClean="0">
                <a:solidFill>
                  <a:srgbClr val="FFCC00"/>
                </a:solidFill>
              </a:rPr>
              <a:t>.</a:t>
            </a:r>
            <a:endParaRPr lang="en-GB" dirty="0" smtClean="0">
              <a:solidFill>
                <a:srgbClr val="FFCC00"/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idx="1"/>
          </p:nvPr>
        </p:nvSpPr>
        <p:spPr>
          <a:xfrm>
            <a:off x="696913" y="1270660"/>
            <a:ext cx="8134782" cy="3569133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26004D"/>
              </a:buClr>
              <a:buFont typeface="Wingdings" pitchFamily="2" charset="2"/>
              <a:buNone/>
            </a:pPr>
            <a:r>
              <a:rPr lang="en-GB" sz="1800" dirty="0" smtClean="0"/>
              <a:t>What kind of diagnostic tools do user need to make efficient use of FELs? </a:t>
            </a:r>
          </a:p>
          <a:p>
            <a:pPr marL="0" indent="0">
              <a:lnSpc>
                <a:spcPct val="90000"/>
              </a:lnSpc>
              <a:buClr>
                <a:srgbClr val="26004D"/>
              </a:buClr>
              <a:buFont typeface="Wingdings" pitchFamily="2" charset="2"/>
              <a:buNone/>
            </a:pPr>
            <a:endParaRPr lang="en-GB" sz="1600" dirty="0" smtClean="0"/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intensity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beam position 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focus size 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spectral distribution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temporal radiation pulse profile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coherence 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polarization</a:t>
            </a:r>
          </a:p>
          <a:p>
            <a:pPr marL="263525" lvl="1" indent="0">
              <a:lnSpc>
                <a:spcPct val="115000"/>
              </a:lnSpc>
              <a:buClr>
                <a:schemeClr val="tx1"/>
              </a:buClr>
              <a:buNone/>
            </a:pPr>
            <a:endParaRPr lang="en-GB" sz="1800" dirty="0" smtClean="0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805295" y="5251285"/>
            <a:ext cx="802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5746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sz="1800" dirty="0">
                <a:solidFill>
                  <a:srgbClr val="FF9900"/>
                </a:solidFill>
                <a:ea typeface="ＭＳ Ｐゴシック" charset="-128"/>
              </a:rPr>
              <a:t>Due to the SASE </a:t>
            </a:r>
            <a:r>
              <a:rPr lang="de-DE" sz="1800" dirty="0" err="1">
                <a:solidFill>
                  <a:srgbClr val="FF9900"/>
                </a:solidFill>
                <a:ea typeface="ＭＳ Ｐゴシック" charset="-128"/>
              </a:rPr>
              <a:t>specific</a:t>
            </a:r>
            <a:r>
              <a:rPr lang="de-DE" sz="1800" dirty="0">
                <a:solidFill>
                  <a:srgbClr val="FF9900"/>
                </a:solidFill>
                <a:ea typeface="ＭＳ Ｐゴシック" charset="-128"/>
              </a:rPr>
              <a:t> </a:t>
            </a:r>
            <a:r>
              <a:rPr lang="de-DE" sz="1800" dirty="0" err="1">
                <a:solidFill>
                  <a:srgbClr val="FF9900"/>
                </a:solidFill>
                <a:ea typeface="ＭＳ Ｐゴシック" charset="-128"/>
              </a:rPr>
              <a:t>shot-to-shot</a:t>
            </a:r>
            <a:r>
              <a:rPr lang="de-DE" sz="1800" dirty="0">
                <a:solidFill>
                  <a:srgbClr val="FF9900"/>
                </a:solidFill>
                <a:ea typeface="ＭＳ Ｐゴシック" charset="-128"/>
              </a:rPr>
              <a:t> </a:t>
            </a:r>
            <a:r>
              <a:rPr lang="de-DE" sz="1800" dirty="0" err="1">
                <a:solidFill>
                  <a:srgbClr val="FF9900"/>
                </a:solidFill>
                <a:ea typeface="ＭＳ Ｐゴシック" charset="-128"/>
              </a:rPr>
              <a:t>fluctuation</a:t>
            </a:r>
            <a:r>
              <a:rPr lang="en-GB" sz="1800" dirty="0">
                <a:solidFill>
                  <a:srgbClr val="FF9900"/>
                </a:solidFill>
                <a:ea typeface="ＭＳ Ｐゴシック" charset="-128"/>
              </a:rPr>
              <a:t> the users need most this information for every single pulse =&gt; online, non-destructive</a:t>
            </a:r>
          </a:p>
        </p:txBody>
      </p:sp>
      <p:pic>
        <p:nvPicPr>
          <p:cNvPr id="3" name="old_pulse1_svenreich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8495" y="1865284"/>
            <a:ext cx="3739655" cy="299172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712734" y="4875868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de-DE" dirty="0" err="1" smtClean="0">
                <a:solidFill>
                  <a:srgbClr val="000000"/>
                </a:solidFill>
              </a:rPr>
              <a:t>Courtesy</a:t>
            </a:r>
            <a:r>
              <a:rPr lang="de-DE" dirty="0" smtClean="0">
                <a:solidFill>
                  <a:srgbClr val="000000"/>
                </a:solidFill>
              </a:rPr>
              <a:t> S. Reiche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9" y="1"/>
            <a:ext cx="861060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Measurements of the absolute number of photon of LCLS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hard X-ray line – </a:t>
            </a:r>
            <a:r>
              <a:rPr lang="en-US" dirty="0" smtClean="0">
                <a:solidFill>
                  <a:srgbClr val="FF9900"/>
                </a:solidFill>
              </a:rPr>
              <a:t>Preliminary results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9026" y="78288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by 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DESY/PTB and </a:t>
            </a: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LCLS/AIST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/>
            </a:r>
            <a:br>
              <a:rPr lang="en-US" altLang="ja-JP" dirty="0">
                <a:solidFill>
                  <a:srgbClr val="FF9900"/>
                </a:solidFill>
                <a:ea typeface="ＭＳ Ｐゴシック" charset="-128"/>
              </a:rPr>
            </a:b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January 21-24, 2015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31025" y="1367658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9.0 </a:t>
            </a:r>
            <a:r>
              <a:rPr lang="de-DE" dirty="0" err="1" smtClean="0"/>
              <a:t>keV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731026" y="363638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  <a:r>
              <a:rPr lang="de-DE" dirty="0" smtClean="0"/>
              <a:t>.0 </a:t>
            </a:r>
            <a:r>
              <a:rPr lang="de-DE" dirty="0" err="1" smtClean="0"/>
              <a:t>keV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903018"/>
              </p:ext>
            </p:extLst>
          </p:nvPr>
        </p:nvGraphicFramePr>
        <p:xfrm>
          <a:off x="1524000" y="1397000"/>
          <a:ext cx="6096000" cy="388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1069"/>
                <a:gridCol w="1506931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Attenuator</a:t>
                      </a:r>
                      <a:r>
                        <a:rPr lang="de-DE" baseline="0" dirty="0" smtClean="0"/>
                        <a:t> </a:t>
                      </a:r>
                    </a:p>
                    <a:p>
                      <a:pPr algn="ctr"/>
                      <a:r>
                        <a:rPr lang="de-DE" baseline="0" dirty="0" smtClean="0"/>
                        <a:t>T%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XGMD</a:t>
                      </a:r>
                      <a:r>
                        <a:rPr lang="de-DE" baseline="0" dirty="0" smtClean="0"/>
                        <a:t> </a:t>
                      </a:r>
                      <a:br>
                        <a:rPr lang="de-DE" baseline="0" dirty="0" smtClean="0"/>
                      </a:br>
                      <a:r>
                        <a:rPr lang="de-DE" baseline="0" dirty="0" smtClean="0"/>
                        <a:t>[µJ]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Cryogentic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radiometer</a:t>
                      </a:r>
                      <a:r>
                        <a:rPr lang="de-DE" dirty="0" smtClean="0"/>
                        <a:t> [µW]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Ratio</a:t>
                      </a:r>
                    </a:p>
                    <a:p>
                      <a:r>
                        <a:rPr lang="de-DE" dirty="0" smtClean="0"/>
                        <a:t>XGMD/Radiometer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1920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5470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Ellipse 13"/>
          <p:cNvSpPr/>
          <p:nvPr/>
        </p:nvSpPr>
        <p:spPr bwMode="auto">
          <a:xfrm>
            <a:off x="5908773" y="2035384"/>
            <a:ext cx="1135764" cy="354055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010957" y="1029104"/>
            <a:ext cx="89159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a typeface="ＭＳ Ｐゴシック" charset="-128"/>
              </a:rPr>
              <a:t>9.0 </a:t>
            </a:r>
            <a:r>
              <a:rPr lang="en-US" b="1" dirty="0" err="1" smtClean="0">
                <a:ea typeface="ＭＳ Ｐゴシック" charset="-128"/>
              </a:rPr>
              <a:t>keV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82496" y="5896051"/>
            <a:ext cx="574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Confirmation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our</a:t>
            </a:r>
            <a:r>
              <a:rPr lang="de-DE" dirty="0" smtClean="0">
                <a:solidFill>
                  <a:srgbClr val="FF0000"/>
                </a:solidFill>
              </a:rPr>
              <a:t> PI </a:t>
            </a:r>
            <a:r>
              <a:rPr lang="de-DE" dirty="0" err="1" smtClean="0">
                <a:solidFill>
                  <a:srgbClr val="FF0000"/>
                </a:solidFill>
              </a:rPr>
              <a:t>cross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section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mean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charge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values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9" y="1"/>
            <a:ext cx="861060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Measurements of the absolute number of photon of LCLS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hard X-ray line – </a:t>
            </a:r>
            <a:r>
              <a:rPr lang="en-US" dirty="0" smtClean="0">
                <a:solidFill>
                  <a:srgbClr val="FF9900"/>
                </a:solidFill>
              </a:rPr>
              <a:t>Preliminary results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9026" y="78288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by 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>DESY/PTB and </a:t>
            </a: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LCLS/AIST</a:t>
            </a:r>
            <a:r>
              <a:rPr lang="en-US" altLang="ja-JP" dirty="0">
                <a:solidFill>
                  <a:srgbClr val="FF9900"/>
                </a:solidFill>
                <a:ea typeface="ＭＳ Ｐゴシック" charset="-128"/>
              </a:rPr>
              <a:t/>
            </a:r>
            <a:br>
              <a:rPr lang="en-US" altLang="ja-JP" dirty="0">
                <a:solidFill>
                  <a:srgbClr val="FF9900"/>
                </a:solidFill>
                <a:ea typeface="ＭＳ Ｐゴシック" charset="-128"/>
              </a:rPr>
            </a:br>
            <a:r>
              <a:rPr lang="en-US" altLang="ja-JP" dirty="0" smtClean="0">
                <a:solidFill>
                  <a:srgbClr val="FF9900"/>
                </a:solidFill>
                <a:ea typeface="ＭＳ Ｐゴシック" charset="-128"/>
              </a:rPr>
              <a:t>January 21-24, 2015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31025" y="1367658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9.0 </a:t>
            </a:r>
            <a:r>
              <a:rPr lang="de-DE" dirty="0" err="1" smtClean="0"/>
              <a:t>keV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731026" y="363638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  <a:r>
              <a:rPr lang="de-DE" dirty="0" smtClean="0"/>
              <a:t>.0 </a:t>
            </a:r>
            <a:r>
              <a:rPr lang="de-DE" dirty="0" err="1" smtClean="0"/>
              <a:t>keV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22836"/>
              </p:ext>
            </p:extLst>
          </p:nvPr>
        </p:nvGraphicFramePr>
        <p:xfrm>
          <a:off x="1524000" y="1397000"/>
          <a:ext cx="6096000" cy="3510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1069"/>
                <a:gridCol w="1506931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Attenuator</a:t>
                      </a:r>
                      <a:r>
                        <a:rPr lang="de-DE" baseline="0" dirty="0" smtClean="0"/>
                        <a:t> </a:t>
                      </a:r>
                    </a:p>
                    <a:p>
                      <a:pPr algn="ctr"/>
                      <a:r>
                        <a:rPr lang="de-DE" baseline="0" dirty="0" smtClean="0"/>
                        <a:t>T%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XGMD</a:t>
                      </a:r>
                      <a:r>
                        <a:rPr lang="de-DE" baseline="0" dirty="0" smtClean="0"/>
                        <a:t> </a:t>
                      </a:r>
                      <a:br>
                        <a:rPr lang="de-DE" baseline="0" dirty="0" smtClean="0"/>
                      </a:br>
                      <a:r>
                        <a:rPr lang="de-DE" baseline="0" dirty="0" smtClean="0"/>
                        <a:t>[µJ]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Cryogentic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radiometer</a:t>
                      </a:r>
                      <a:r>
                        <a:rPr lang="de-DE" dirty="0" smtClean="0"/>
                        <a:t> [µW]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Ratio</a:t>
                      </a:r>
                    </a:p>
                    <a:p>
                      <a:r>
                        <a:rPr lang="de-DE" dirty="0" smtClean="0"/>
                        <a:t>XGMD/Radiometer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0.43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1340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0.76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4820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245.6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010957" y="1029104"/>
            <a:ext cx="89159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a typeface="ＭＳ Ｐゴシック" charset="-128"/>
              </a:rPr>
              <a:t>6.0 </a:t>
            </a:r>
            <a:r>
              <a:rPr lang="en-US" b="1" dirty="0" err="1" smtClean="0">
                <a:ea typeface="ＭＳ Ｐゴシック" charset="-128"/>
              </a:rPr>
              <a:t>keV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294790" y="2238450"/>
            <a:ext cx="5581498" cy="3466544"/>
            <a:chOff x="1294790" y="2238450"/>
            <a:chExt cx="5581498" cy="3466544"/>
          </a:xfrm>
        </p:grpSpPr>
        <p:sp>
          <p:nvSpPr>
            <p:cNvPr id="10" name="Ellipse 9"/>
            <p:cNvSpPr/>
            <p:nvPr/>
          </p:nvSpPr>
          <p:spPr bwMode="auto">
            <a:xfrm>
              <a:off x="5976518" y="2310010"/>
              <a:ext cx="899770" cy="1495653"/>
            </a:xfrm>
            <a:prstGeom prst="ellips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1294790" y="2238450"/>
              <a:ext cx="833933" cy="1506931"/>
            </a:xfrm>
            <a:prstGeom prst="ellips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818542" y="5366440"/>
              <a:ext cx="3709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rgbClr val="FF0000"/>
                  </a:solidFill>
                </a:rPr>
                <a:t>Contribution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from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higher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harmonics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2800" dirty="0" smtClean="0"/>
              <a:t>Diagnostic tools </a:t>
            </a:r>
            <a:r>
              <a:rPr lang="en-US" dirty="0" smtClean="0">
                <a:solidFill>
                  <a:srgbClr val="FFCC00"/>
                </a:solidFill>
              </a:rPr>
              <a:t>.</a:t>
            </a:r>
            <a:endParaRPr lang="en-GB" dirty="0" smtClean="0">
              <a:solidFill>
                <a:srgbClr val="FFCC00"/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idx="1"/>
          </p:nvPr>
        </p:nvSpPr>
        <p:spPr>
          <a:xfrm>
            <a:off x="467590" y="1837757"/>
            <a:ext cx="8676409" cy="3419235"/>
          </a:xfrm>
          <a:noFill/>
          <a:ln/>
        </p:spPr>
        <p:txBody>
          <a:bodyPr/>
          <a:lstStyle/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</a:t>
            </a:r>
            <a:r>
              <a:rPr lang="en-GB" sz="1800" dirty="0" smtClean="0">
                <a:solidFill>
                  <a:srgbClr val="F28E00"/>
                </a:solidFill>
              </a:rPr>
              <a:t>intensity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en-US" sz="1800" dirty="0" smtClean="0">
                <a:solidFill>
                  <a:srgbClr val="0070C0"/>
                </a:solidFill>
                <a:ea typeface="ＭＳ Ｐゴシック" charset="-128"/>
              </a:rPr>
              <a:t>Gas-Monitor </a:t>
            </a:r>
            <a:r>
              <a:rPr lang="en-US" sz="1800" dirty="0">
                <a:solidFill>
                  <a:srgbClr val="0070C0"/>
                </a:solidFill>
                <a:ea typeface="ＭＳ Ｐゴシック" charset="-128"/>
              </a:rPr>
              <a:t>Detectors (GMD</a:t>
            </a:r>
            <a:r>
              <a:rPr lang="en-US" sz="1800" dirty="0" smtClean="0">
                <a:solidFill>
                  <a:srgbClr val="0070C0"/>
                </a:solidFill>
                <a:ea typeface="ＭＳ Ｐゴシック" charset="-128"/>
              </a:rPr>
              <a:t>)</a:t>
            </a:r>
            <a:endParaRPr lang="en-GB" sz="1800" dirty="0" smtClean="0">
              <a:solidFill>
                <a:srgbClr val="0070C0"/>
              </a:solidFill>
            </a:endParaRP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</a:t>
            </a:r>
            <a:r>
              <a:rPr lang="en-GB" sz="1800" dirty="0" smtClean="0">
                <a:solidFill>
                  <a:srgbClr val="F28E00"/>
                </a:solidFill>
              </a:rPr>
              <a:t>beam position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1800" dirty="0">
                <a:solidFill>
                  <a:srgbClr val="0070C0"/>
                </a:solidFill>
                <a:ea typeface="ＭＳ Ｐゴシック" charset="-128"/>
              </a:rPr>
              <a:t>GMD Split </a:t>
            </a:r>
            <a:r>
              <a:rPr lang="en-US" sz="1800" dirty="0" smtClean="0">
                <a:solidFill>
                  <a:srgbClr val="0070C0"/>
                </a:solidFill>
                <a:ea typeface="ＭＳ Ｐゴシック" charset="-128"/>
              </a:rPr>
              <a:t>Electrodes</a:t>
            </a:r>
            <a:r>
              <a:rPr lang="en-GB" sz="1800" dirty="0" smtClean="0">
                <a:solidFill>
                  <a:srgbClr val="0070C0"/>
                </a:solidFill>
              </a:rPr>
              <a:t> 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focus size </a:t>
            </a:r>
            <a:r>
              <a:rPr lang="en-GB" sz="1800" dirty="0"/>
              <a:t>	</a:t>
            </a:r>
            <a:r>
              <a:rPr lang="en-GB" sz="1800" dirty="0" smtClean="0"/>
              <a:t>			</a:t>
            </a:r>
            <a:r>
              <a:rPr lang="en-US" sz="1800" dirty="0" smtClean="0">
                <a:ea typeface="ＭＳ Ｐゴシック" charset="-128"/>
              </a:rPr>
              <a:t>wave-front sensor</a:t>
            </a:r>
            <a:endParaRPr lang="en-GB" sz="1800" dirty="0" smtClean="0"/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dirty="0" smtClean="0">
                <a:solidFill>
                  <a:srgbClr val="F28E00"/>
                </a:solidFill>
              </a:rPr>
              <a:t>spectral distribution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1800" dirty="0" smtClean="0">
                <a:solidFill>
                  <a:srgbClr val="0070C0"/>
                </a:solidFill>
                <a:ea typeface="ＭＳ Ｐゴシック" charset="-128"/>
              </a:rPr>
              <a:t>Photoionization spectra</a:t>
            </a:r>
            <a:endParaRPr lang="en-GB" sz="1800" dirty="0" smtClean="0">
              <a:solidFill>
                <a:srgbClr val="0070C0"/>
              </a:solidFill>
            </a:endParaRP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</a:t>
            </a:r>
            <a:r>
              <a:rPr lang="en-GB" sz="1800" dirty="0" smtClean="0">
                <a:solidFill>
                  <a:srgbClr val="F28E00"/>
                </a:solidFill>
              </a:rPr>
              <a:t>temporal radiation pulse profile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US" sz="1800" dirty="0" smtClean="0">
                <a:solidFill>
                  <a:srgbClr val="0070C0"/>
                </a:solidFill>
                <a:ea typeface="ＭＳ Ｐゴシック" charset="-128"/>
              </a:rPr>
              <a:t>Non-linear autocorrelation or streaking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/>
              <a:t> coherence 				</a:t>
            </a:r>
          </a:p>
          <a:p>
            <a:pPr marL="441325" lvl="1" indent="-177800">
              <a:lnSpc>
                <a:spcPct val="11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dirty="0" smtClean="0">
                <a:solidFill>
                  <a:srgbClr val="F28E00"/>
                </a:solidFill>
              </a:rPr>
              <a:t>polarisation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</a:rPr>
              <a:t>				Photoemission distribution </a:t>
            </a:r>
          </a:p>
        </p:txBody>
      </p:sp>
      <p:sp>
        <p:nvSpPr>
          <p:cNvPr id="5" name="Rechteck 4"/>
          <p:cNvSpPr/>
          <p:nvPr/>
        </p:nvSpPr>
        <p:spPr>
          <a:xfrm>
            <a:off x="753957" y="5332575"/>
            <a:ext cx="7463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 smtClean="0"/>
              <a:t>The effort </a:t>
            </a:r>
            <a:r>
              <a:rPr lang="en-US" sz="1800" dirty="0"/>
              <a:t>for developing such detector systems is extremely high, in particular due to the tight requirements on robustness and reliability. </a:t>
            </a:r>
          </a:p>
        </p:txBody>
      </p:sp>
      <p:sp>
        <p:nvSpPr>
          <p:cNvPr id="2" name="Rechteck 1"/>
          <p:cNvSpPr/>
          <p:nvPr/>
        </p:nvSpPr>
        <p:spPr>
          <a:xfrm>
            <a:off x="753958" y="959072"/>
            <a:ext cx="7629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AACFF3">
                    <a:lumMod val="50000"/>
                  </a:srgbClr>
                </a:solidFill>
                <a:ea typeface="ＭＳ Ｐゴシック" charset="-128"/>
              </a:rPr>
              <a:t>The </a:t>
            </a:r>
            <a:r>
              <a:rPr lang="en-US" sz="2000" i="1" dirty="0">
                <a:solidFill>
                  <a:srgbClr val="AACFF3">
                    <a:lumMod val="50000"/>
                  </a:srgbClr>
                </a:solidFill>
                <a:ea typeface="ＭＳ Ｐゴシック" charset="-128"/>
              </a:rPr>
              <a:t>Atomic </a:t>
            </a:r>
            <a:r>
              <a:rPr lang="en-US" sz="2000" i="1" dirty="0">
                <a:solidFill>
                  <a:srgbClr val="0070C0"/>
                </a:solidFill>
                <a:ea typeface="ＭＳ Ｐゴシック" charset="-128"/>
              </a:rPr>
              <a:t>Photoionization Process</a:t>
            </a:r>
            <a:r>
              <a:rPr lang="en-US" sz="2000" dirty="0">
                <a:solidFill>
                  <a:srgbClr val="0070C0"/>
                </a:solidFill>
                <a:ea typeface="ＭＳ Ｐゴシック" charset="-128"/>
              </a:rPr>
              <a:t> is a perfect candidate for non-destructive, pulse-resolved photon metrology </a:t>
            </a:r>
            <a:r>
              <a:rPr lang="en-US" sz="2000" dirty="0">
                <a:solidFill>
                  <a:srgbClr val="AACFF3">
                    <a:lumMod val="50000"/>
                  </a:srgbClr>
                </a:solidFill>
                <a:ea typeface="ＭＳ Ｐゴシック" charset="-128"/>
              </a:rPr>
              <a:t>tools.</a:t>
            </a:r>
          </a:p>
        </p:txBody>
      </p:sp>
    </p:spTree>
    <p:extLst>
      <p:ext uri="{BB962C8B-B14F-4D97-AF65-F5344CB8AC3E}">
        <p14:creationId xmlns:p14="http://schemas.microsoft.com/office/powerpoint/2010/main" val="12660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MD_II_schema_neue_farbe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888" y="808038"/>
            <a:ext cx="6811962" cy="5265737"/>
          </a:xfrm>
          <a:noFill/>
        </p:spPr>
      </p:pic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3257550" y="2627313"/>
            <a:ext cx="3717925" cy="3222625"/>
            <a:chOff x="1701" y="1858"/>
            <a:chExt cx="2537" cy="2030"/>
          </a:xfrm>
        </p:grpSpPr>
        <p:sp>
          <p:nvSpPr>
            <p:cNvPr id="5132" name="Oval 5"/>
            <p:cNvSpPr>
              <a:spLocks noChangeArrowheads="1"/>
            </p:cNvSpPr>
            <p:nvPr/>
          </p:nvSpPr>
          <p:spPr bwMode="auto">
            <a:xfrm>
              <a:off x="3716" y="200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3" name="Oval 6"/>
            <p:cNvSpPr>
              <a:spLocks noChangeArrowheads="1"/>
            </p:cNvSpPr>
            <p:nvPr/>
          </p:nvSpPr>
          <p:spPr bwMode="auto">
            <a:xfrm>
              <a:off x="3716" y="275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4" name="Oval 7"/>
            <p:cNvSpPr>
              <a:spLocks noChangeArrowheads="1"/>
            </p:cNvSpPr>
            <p:nvPr/>
          </p:nvSpPr>
          <p:spPr bwMode="auto">
            <a:xfrm>
              <a:off x="2169" y="277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5" name="Oval 8"/>
            <p:cNvSpPr>
              <a:spLocks noChangeArrowheads="1"/>
            </p:cNvSpPr>
            <p:nvPr/>
          </p:nvSpPr>
          <p:spPr bwMode="auto">
            <a:xfrm>
              <a:off x="2273" y="306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6" name="Oval 9"/>
            <p:cNvSpPr>
              <a:spLocks noChangeArrowheads="1"/>
            </p:cNvSpPr>
            <p:nvPr/>
          </p:nvSpPr>
          <p:spPr bwMode="auto">
            <a:xfrm>
              <a:off x="2949" y="277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7" name="Oval 10"/>
            <p:cNvSpPr>
              <a:spLocks noChangeArrowheads="1"/>
            </p:cNvSpPr>
            <p:nvPr/>
          </p:nvSpPr>
          <p:spPr bwMode="auto">
            <a:xfrm>
              <a:off x="1701" y="277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8" name="Oval 11"/>
            <p:cNvSpPr>
              <a:spLocks noChangeArrowheads="1"/>
            </p:cNvSpPr>
            <p:nvPr/>
          </p:nvSpPr>
          <p:spPr bwMode="auto">
            <a:xfrm>
              <a:off x="2429" y="268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9" name="Oval 12"/>
            <p:cNvSpPr>
              <a:spLocks noChangeArrowheads="1"/>
            </p:cNvSpPr>
            <p:nvPr/>
          </p:nvSpPr>
          <p:spPr bwMode="auto">
            <a:xfrm>
              <a:off x="2533" y="301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0" name="Oval 13"/>
            <p:cNvSpPr>
              <a:spLocks noChangeArrowheads="1"/>
            </p:cNvSpPr>
            <p:nvPr/>
          </p:nvSpPr>
          <p:spPr bwMode="auto">
            <a:xfrm>
              <a:off x="3352" y="280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1" name="Oval 14"/>
            <p:cNvSpPr>
              <a:spLocks noChangeArrowheads="1"/>
            </p:cNvSpPr>
            <p:nvPr/>
          </p:nvSpPr>
          <p:spPr bwMode="auto">
            <a:xfrm>
              <a:off x="2884" y="2710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2" name="Oval 15"/>
            <p:cNvSpPr>
              <a:spLocks noChangeArrowheads="1"/>
            </p:cNvSpPr>
            <p:nvPr/>
          </p:nvSpPr>
          <p:spPr bwMode="auto">
            <a:xfrm>
              <a:off x="3248" y="309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3" name="Oval 16"/>
            <p:cNvSpPr>
              <a:spLocks noChangeArrowheads="1"/>
            </p:cNvSpPr>
            <p:nvPr/>
          </p:nvSpPr>
          <p:spPr bwMode="auto">
            <a:xfrm>
              <a:off x="4184" y="285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4" name="Oval 17"/>
            <p:cNvSpPr>
              <a:spLocks noChangeArrowheads="1"/>
            </p:cNvSpPr>
            <p:nvPr/>
          </p:nvSpPr>
          <p:spPr bwMode="auto">
            <a:xfrm>
              <a:off x="3508" y="299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5" name="Oval 18"/>
            <p:cNvSpPr>
              <a:spLocks noChangeArrowheads="1"/>
            </p:cNvSpPr>
            <p:nvPr/>
          </p:nvSpPr>
          <p:spPr bwMode="auto">
            <a:xfrm>
              <a:off x="3924" y="299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6" name="Oval 19"/>
            <p:cNvSpPr>
              <a:spLocks noChangeArrowheads="1"/>
            </p:cNvSpPr>
            <p:nvPr/>
          </p:nvSpPr>
          <p:spPr bwMode="auto">
            <a:xfrm>
              <a:off x="3053" y="306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7" name="Oval 20"/>
            <p:cNvSpPr>
              <a:spLocks noChangeArrowheads="1"/>
            </p:cNvSpPr>
            <p:nvPr/>
          </p:nvSpPr>
          <p:spPr bwMode="auto">
            <a:xfrm>
              <a:off x="2689" y="335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8" name="Oval 21"/>
            <p:cNvSpPr>
              <a:spLocks noChangeArrowheads="1"/>
            </p:cNvSpPr>
            <p:nvPr/>
          </p:nvSpPr>
          <p:spPr bwMode="auto">
            <a:xfrm>
              <a:off x="3417" y="301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9" name="Oval 22"/>
            <p:cNvSpPr>
              <a:spLocks noChangeArrowheads="1"/>
            </p:cNvSpPr>
            <p:nvPr/>
          </p:nvSpPr>
          <p:spPr bwMode="auto">
            <a:xfrm>
              <a:off x="3001" y="292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0" name="Oval 23"/>
            <p:cNvSpPr>
              <a:spLocks noChangeArrowheads="1"/>
            </p:cNvSpPr>
            <p:nvPr/>
          </p:nvSpPr>
          <p:spPr bwMode="auto">
            <a:xfrm>
              <a:off x="3469" y="287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1" name="Oval 24"/>
            <p:cNvSpPr>
              <a:spLocks noChangeArrowheads="1"/>
            </p:cNvSpPr>
            <p:nvPr/>
          </p:nvSpPr>
          <p:spPr bwMode="auto">
            <a:xfrm>
              <a:off x="3456" y="232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2" name="Oval 25"/>
            <p:cNvSpPr>
              <a:spLocks noChangeArrowheads="1"/>
            </p:cNvSpPr>
            <p:nvPr/>
          </p:nvSpPr>
          <p:spPr bwMode="auto">
            <a:xfrm>
              <a:off x="3024" y="2367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3" name="Oval 26"/>
            <p:cNvSpPr>
              <a:spLocks noChangeArrowheads="1"/>
            </p:cNvSpPr>
            <p:nvPr/>
          </p:nvSpPr>
          <p:spPr bwMode="auto">
            <a:xfrm>
              <a:off x="3300" y="2050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4" name="Oval 27"/>
            <p:cNvSpPr>
              <a:spLocks noChangeArrowheads="1"/>
            </p:cNvSpPr>
            <p:nvPr/>
          </p:nvSpPr>
          <p:spPr bwMode="auto">
            <a:xfrm>
              <a:off x="2221" y="325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5" name="Oval 28"/>
            <p:cNvSpPr>
              <a:spLocks noChangeArrowheads="1"/>
            </p:cNvSpPr>
            <p:nvPr/>
          </p:nvSpPr>
          <p:spPr bwMode="auto">
            <a:xfrm>
              <a:off x="4184" y="323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6" name="Oval 29"/>
            <p:cNvSpPr>
              <a:spLocks noChangeArrowheads="1"/>
            </p:cNvSpPr>
            <p:nvPr/>
          </p:nvSpPr>
          <p:spPr bwMode="auto">
            <a:xfrm>
              <a:off x="2897" y="340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7" name="Oval 30"/>
            <p:cNvSpPr>
              <a:spLocks noChangeArrowheads="1"/>
            </p:cNvSpPr>
            <p:nvPr/>
          </p:nvSpPr>
          <p:spPr bwMode="auto">
            <a:xfrm>
              <a:off x="3465" y="383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8" name="Oval 31"/>
            <p:cNvSpPr>
              <a:spLocks noChangeArrowheads="1"/>
            </p:cNvSpPr>
            <p:nvPr/>
          </p:nvSpPr>
          <p:spPr bwMode="auto">
            <a:xfrm>
              <a:off x="3313" y="3450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9" name="Oval 32"/>
            <p:cNvSpPr>
              <a:spLocks noChangeArrowheads="1"/>
            </p:cNvSpPr>
            <p:nvPr/>
          </p:nvSpPr>
          <p:spPr bwMode="auto">
            <a:xfrm>
              <a:off x="3365" y="2250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0" name="Oval 33"/>
            <p:cNvSpPr>
              <a:spLocks noChangeArrowheads="1"/>
            </p:cNvSpPr>
            <p:nvPr/>
          </p:nvSpPr>
          <p:spPr bwMode="auto">
            <a:xfrm>
              <a:off x="2013" y="306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1" name="Oval 34"/>
            <p:cNvSpPr>
              <a:spLocks noChangeArrowheads="1"/>
            </p:cNvSpPr>
            <p:nvPr/>
          </p:nvSpPr>
          <p:spPr bwMode="auto">
            <a:xfrm>
              <a:off x="3560" y="328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2" name="Oval 35"/>
            <p:cNvSpPr>
              <a:spLocks noChangeArrowheads="1"/>
            </p:cNvSpPr>
            <p:nvPr/>
          </p:nvSpPr>
          <p:spPr bwMode="auto">
            <a:xfrm>
              <a:off x="2325" y="335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3" name="Oval 36"/>
            <p:cNvSpPr>
              <a:spLocks noChangeArrowheads="1"/>
            </p:cNvSpPr>
            <p:nvPr/>
          </p:nvSpPr>
          <p:spPr bwMode="auto">
            <a:xfrm>
              <a:off x="3221" y="2983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4" name="Oval 37"/>
            <p:cNvSpPr>
              <a:spLocks noChangeArrowheads="1"/>
            </p:cNvSpPr>
            <p:nvPr/>
          </p:nvSpPr>
          <p:spPr bwMode="auto">
            <a:xfrm>
              <a:off x="3220" y="2956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5" name="Oval 38"/>
            <p:cNvSpPr>
              <a:spLocks noChangeArrowheads="1"/>
            </p:cNvSpPr>
            <p:nvPr/>
          </p:nvSpPr>
          <p:spPr bwMode="auto">
            <a:xfrm>
              <a:off x="3456" y="185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6" name="Oval 39"/>
            <p:cNvSpPr>
              <a:spLocks noChangeArrowheads="1"/>
            </p:cNvSpPr>
            <p:nvPr/>
          </p:nvSpPr>
          <p:spPr bwMode="auto">
            <a:xfrm>
              <a:off x="3716" y="213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7" name="Oval 40"/>
            <p:cNvSpPr>
              <a:spLocks noChangeArrowheads="1"/>
            </p:cNvSpPr>
            <p:nvPr/>
          </p:nvSpPr>
          <p:spPr bwMode="auto">
            <a:xfrm>
              <a:off x="3415" y="2750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8" name="Oval 41"/>
            <p:cNvSpPr>
              <a:spLocks noChangeArrowheads="1"/>
            </p:cNvSpPr>
            <p:nvPr/>
          </p:nvSpPr>
          <p:spPr bwMode="auto">
            <a:xfrm>
              <a:off x="3352" y="213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9" name="Oval 42"/>
            <p:cNvSpPr>
              <a:spLocks noChangeArrowheads="1"/>
            </p:cNvSpPr>
            <p:nvPr/>
          </p:nvSpPr>
          <p:spPr bwMode="auto">
            <a:xfrm>
              <a:off x="2531" y="2523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70" name="Oval 43"/>
            <p:cNvSpPr>
              <a:spLocks noChangeArrowheads="1"/>
            </p:cNvSpPr>
            <p:nvPr/>
          </p:nvSpPr>
          <p:spPr bwMode="auto">
            <a:xfrm>
              <a:off x="1701" y="244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71" name="Oval 44"/>
            <p:cNvSpPr>
              <a:spLocks noChangeArrowheads="1"/>
            </p:cNvSpPr>
            <p:nvPr/>
          </p:nvSpPr>
          <p:spPr bwMode="auto">
            <a:xfrm>
              <a:off x="2874" y="2568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72" name="Oval 45"/>
            <p:cNvSpPr>
              <a:spLocks noChangeArrowheads="1"/>
            </p:cNvSpPr>
            <p:nvPr/>
          </p:nvSpPr>
          <p:spPr bwMode="auto">
            <a:xfrm>
              <a:off x="2117" y="2394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73" name="Oval 46"/>
            <p:cNvSpPr>
              <a:spLocks noChangeArrowheads="1"/>
            </p:cNvSpPr>
            <p:nvPr/>
          </p:nvSpPr>
          <p:spPr bwMode="auto">
            <a:xfrm>
              <a:off x="3248" y="2422"/>
              <a:ext cx="54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74" name="Oval 47"/>
            <p:cNvSpPr>
              <a:spLocks noChangeArrowheads="1"/>
            </p:cNvSpPr>
            <p:nvPr/>
          </p:nvSpPr>
          <p:spPr bwMode="auto">
            <a:xfrm>
              <a:off x="2825" y="2704"/>
              <a:ext cx="55" cy="5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124" name="Text Box 48"/>
          <p:cNvSpPr txBox="1">
            <a:spLocks noChangeArrowheads="1"/>
          </p:cNvSpPr>
          <p:nvPr/>
        </p:nvSpPr>
        <p:spPr bwMode="auto">
          <a:xfrm>
            <a:off x="646111" y="5470526"/>
            <a:ext cx="2058987" cy="54768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154800"/>
          <a:lstStyle>
            <a:lvl1pPr defTabSz="41148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000" b="1">
                <a:ea typeface="ＭＳ Ｐゴシック" charset="-128"/>
              </a:rPr>
              <a:t>10</a:t>
            </a:r>
            <a:r>
              <a:rPr lang="de-DE" sz="2000" b="1" baseline="30000">
                <a:ea typeface="ＭＳ Ｐゴシック" charset="-128"/>
              </a:rPr>
              <a:t>-6</a:t>
            </a:r>
            <a:r>
              <a:rPr lang="de-DE" sz="2000" b="1">
                <a:ea typeface="ＭＳ Ｐゴシック" charset="-128"/>
              </a:rPr>
              <a:t> - </a:t>
            </a:r>
            <a:r>
              <a:rPr lang="de-DE" sz="2000" b="1"/>
              <a:t>10</a:t>
            </a:r>
            <a:r>
              <a:rPr lang="de-DE" sz="2000" b="1" baseline="30000"/>
              <a:t>-4</a:t>
            </a:r>
            <a:r>
              <a:rPr lang="de-DE" sz="2000"/>
              <a:t> </a:t>
            </a:r>
            <a:r>
              <a:rPr lang="de-DE" sz="2000" b="1">
                <a:ea typeface="ＭＳ Ｐゴシック" charset="-128"/>
              </a:rPr>
              <a:t>mbar</a:t>
            </a:r>
          </a:p>
        </p:txBody>
      </p:sp>
      <p:pic>
        <p:nvPicPr>
          <p:cNvPr id="5125" name="Picture 49" descr="ptil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405438"/>
            <a:ext cx="8461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4706938"/>
            <a:ext cx="7096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77" name="Text Box 53"/>
          <p:cNvSpPr txBox="1">
            <a:spLocks noChangeArrowheads="1"/>
          </p:cNvSpPr>
          <p:nvPr/>
        </p:nvSpPr>
        <p:spPr bwMode="auto">
          <a:xfrm>
            <a:off x="228600" y="957263"/>
            <a:ext cx="3759200" cy="5847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>
                <a:ea typeface="ＭＳ Ｐゴシック" charset="-128"/>
              </a:rPr>
              <a:t>Based on atomic photoionization </a:t>
            </a:r>
            <a:r>
              <a:rPr lang="en-GB" b="1" dirty="0"/>
              <a:t>=&gt; no </a:t>
            </a:r>
            <a:r>
              <a:rPr lang="en-GB" b="1" dirty="0" smtClean="0"/>
              <a:t>degradation,</a:t>
            </a:r>
            <a:r>
              <a:rPr lang="en-GB" b="1" dirty="0">
                <a:ea typeface="ＭＳ Ｐゴシック" charset="-128"/>
              </a:rPr>
              <a:t> </a:t>
            </a:r>
            <a:r>
              <a:rPr lang="en-GB" b="1" dirty="0" smtClean="0">
                <a:ea typeface="ＭＳ Ｐゴシック" charset="-128"/>
              </a:rPr>
              <a:t>indestructible</a:t>
            </a:r>
            <a:endParaRPr lang="en-GB" b="1" dirty="0">
              <a:ea typeface="ＭＳ Ｐゴシック" charset="-128"/>
            </a:endParaRPr>
          </a:p>
        </p:txBody>
      </p:sp>
      <p:sp>
        <p:nvSpPr>
          <p:cNvPr id="5128" name="Text Box 55"/>
          <p:cNvSpPr txBox="1">
            <a:spLocks noChangeArrowheads="1"/>
          </p:cNvSpPr>
          <p:nvPr/>
        </p:nvSpPr>
        <p:spPr bwMode="auto">
          <a:xfrm rot="-668678">
            <a:off x="1058863" y="4589463"/>
            <a:ext cx="21764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>
                <a:solidFill>
                  <a:srgbClr val="3399FF"/>
                </a:solidFill>
                <a:ea typeface="ＭＳ Ｐゴシック" charset="-128"/>
              </a:rPr>
              <a:t>Photon beam</a:t>
            </a:r>
          </a:p>
        </p:txBody>
      </p:sp>
      <p:sp>
        <p:nvSpPr>
          <p:cNvPr id="5129" name="Rectangle 57"/>
          <p:cNvSpPr>
            <a:spLocks noChangeArrowheads="1"/>
          </p:cNvSpPr>
          <p:nvPr/>
        </p:nvSpPr>
        <p:spPr bwMode="auto">
          <a:xfrm>
            <a:off x="0" y="103188"/>
            <a:ext cx="91440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GB" sz="2200" b="1" dirty="0" smtClean="0">
                <a:solidFill>
                  <a:schemeClr val="bg1"/>
                </a:solidFill>
              </a:rPr>
              <a:t>Example: Gas-monitor </a:t>
            </a:r>
            <a:r>
              <a:rPr lang="en-GB" sz="2200" b="1" dirty="0">
                <a:solidFill>
                  <a:schemeClr val="bg1"/>
                </a:solidFill>
              </a:rPr>
              <a:t>detectors for online intensity and beam position monitoring</a:t>
            </a:r>
            <a:r>
              <a:rPr lang="en-GB" sz="22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38682" name="Text Box 58"/>
          <p:cNvSpPr txBox="1">
            <a:spLocks noChangeArrowheads="1"/>
          </p:cNvSpPr>
          <p:nvPr/>
        </p:nvSpPr>
        <p:spPr bwMode="auto">
          <a:xfrm>
            <a:off x="238125" y="1679575"/>
            <a:ext cx="3759200" cy="5905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 dirty="0">
                <a:ea typeface="ＭＳ Ｐゴシック" charset="-128"/>
              </a:rPr>
              <a:t>Low particle density =&gt; </a:t>
            </a:r>
          </a:p>
          <a:p>
            <a:r>
              <a:rPr lang="en-GB" b="1" dirty="0" smtClean="0">
                <a:ea typeface="ＭＳ Ｐゴシック" charset="-128"/>
              </a:rPr>
              <a:t>transparent</a:t>
            </a:r>
            <a:endParaRPr lang="en-GB" b="1" dirty="0">
              <a:ea typeface="ＭＳ Ｐゴシック" charset="-128"/>
            </a:endParaRPr>
          </a:p>
        </p:txBody>
      </p:sp>
      <p:sp>
        <p:nvSpPr>
          <p:cNvPr id="57" name="Text Box 51"/>
          <p:cNvSpPr txBox="1">
            <a:spLocks noChangeArrowheads="1"/>
          </p:cNvSpPr>
          <p:nvPr/>
        </p:nvSpPr>
        <p:spPr bwMode="auto">
          <a:xfrm>
            <a:off x="258673" y="2497991"/>
            <a:ext cx="3464039" cy="830997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0000"/>
                </a:solidFill>
              </a:rPr>
              <a:t>Calibrated </a:t>
            </a:r>
            <a:r>
              <a:rPr lang="en-US" b="1" dirty="0">
                <a:solidFill>
                  <a:srgbClr val="FF0000"/>
                </a:solidFill>
              </a:rPr>
              <a:t>in the </a:t>
            </a:r>
            <a:r>
              <a:rPr lang="en-US" b="1" dirty="0" smtClean="0">
                <a:solidFill>
                  <a:srgbClr val="FF0000"/>
                </a:solidFill>
              </a:rPr>
              <a:t>PTB laboratory</a:t>
            </a:r>
          </a:p>
          <a:p>
            <a:pPr eaLnBrk="0" hangingPunct="0"/>
            <a:r>
              <a:rPr lang="en-GB" b="1" dirty="0" smtClean="0">
                <a:solidFill>
                  <a:srgbClr val="FF0000"/>
                </a:solidFill>
                <a:ea typeface="ＭＳ Ｐゴシック" charset="-128"/>
              </a:rPr>
              <a:t>Uncertainty for the pulse energy:  less than 10%</a:t>
            </a:r>
            <a:endParaRPr lang="en-GB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55" name="Rectangle 52"/>
          <p:cNvSpPr>
            <a:spLocks noChangeArrowheads="1"/>
          </p:cNvSpPr>
          <p:nvPr/>
        </p:nvSpPr>
        <p:spPr bwMode="auto">
          <a:xfrm>
            <a:off x="123801" y="6084888"/>
            <a:ext cx="4621212" cy="30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1300">
                <a:solidFill>
                  <a:srgbClr val="333399"/>
                </a:solidFill>
                <a:ea typeface="ＭＳ Ｐゴシック" charset="-128"/>
              </a:rPr>
              <a:t>Reference number at the German Patent Office: 102 44 303 </a:t>
            </a:r>
          </a:p>
        </p:txBody>
      </p:sp>
    </p:spTree>
    <p:extLst>
      <p:ext uri="{BB962C8B-B14F-4D97-AF65-F5344CB8AC3E}">
        <p14:creationId xmlns:p14="http://schemas.microsoft.com/office/powerpoint/2010/main" val="12228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Object 69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885541"/>
              </p:ext>
            </p:extLst>
          </p:nvPr>
        </p:nvGraphicFramePr>
        <p:xfrm>
          <a:off x="738188" y="2017713"/>
          <a:ext cx="82010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44" name="Equation" r:id="rId4" imgW="3124080" imgH="241200" progId="Equation.3">
                  <p:embed/>
                </p:oleObj>
              </mc:Choice>
              <mc:Fallback>
                <p:oleObj name="Equation" r:id="rId4" imgW="312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17713"/>
                        <a:ext cx="82010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2228" name="Group 4"/>
          <p:cNvGrpSpPr>
            <a:grpSpLocks/>
          </p:cNvGrpSpPr>
          <p:nvPr/>
        </p:nvGrpSpPr>
        <p:grpSpPr bwMode="auto">
          <a:xfrm>
            <a:off x="6750050" y="1027113"/>
            <a:ext cx="1616075" cy="923925"/>
            <a:chOff x="4058" y="1316"/>
            <a:chExt cx="1018" cy="582"/>
          </a:xfrm>
        </p:grpSpPr>
        <p:sp>
          <p:nvSpPr>
            <p:cNvPr id="692229" name="Line 5"/>
            <p:cNvSpPr>
              <a:spLocks noChangeShapeType="1"/>
            </p:cNvSpPr>
            <p:nvPr/>
          </p:nvSpPr>
          <p:spPr bwMode="auto">
            <a:xfrm>
              <a:off x="4435" y="1503"/>
              <a:ext cx="86" cy="39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30" name="Text Box 6"/>
            <p:cNvSpPr txBox="1">
              <a:spLocks noChangeArrowheads="1"/>
            </p:cNvSpPr>
            <p:nvPr/>
          </p:nvSpPr>
          <p:spPr bwMode="auto">
            <a:xfrm>
              <a:off x="4058" y="1316"/>
              <a:ext cx="10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9900"/>
                  </a:solidFill>
                </a:rPr>
                <a:t>Quantum Efficiency</a:t>
              </a:r>
              <a:endParaRPr lang="en-GB" sz="1200" b="1">
                <a:solidFill>
                  <a:srgbClr val="FF9900"/>
                </a:solidFill>
              </a:endParaRPr>
            </a:p>
          </p:txBody>
        </p:sp>
      </p:grpSp>
      <p:grpSp>
        <p:nvGrpSpPr>
          <p:cNvPr id="692231" name="Group 7"/>
          <p:cNvGrpSpPr>
            <a:grpSpLocks/>
          </p:cNvGrpSpPr>
          <p:nvPr/>
        </p:nvGrpSpPr>
        <p:grpSpPr bwMode="auto">
          <a:xfrm>
            <a:off x="2317750" y="2633663"/>
            <a:ext cx="1320800" cy="1300163"/>
            <a:chOff x="1969" y="2456"/>
            <a:chExt cx="832" cy="819"/>
          </a:xfrm>
        </p:grpSpPr>
        <p:sp>
          <p:nvSpPr>
            <p:cNvPr id="692232" name="Line 8"/>
            <p:cNvSpPr>
              <a:spLocks noChangeShapeType="1"/>
            </p:cNvSpPr>
            <p:nvPr/>
          </p:nvSpPr>
          <p:spPr bwMode="auto">
            <a:xfrm flipV="1">
              <a:off x="2355" y="2456"/>
              <a:ext cx="446" cy="64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33" name="Text Box 9"/>
            <p:cNvSpPr txBox="1">
              <a:spLocks noChangeArrowheads="1"/>
            </p:cNvSpPr>
            <p:nvPr/>
          </p:nvSpPr>
          <p:spPr bwMode="auto">
            <a:xfrm>
              <a:off x="1969" y="3102"/>
              <a:ext cx="7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Cross Section</a:t>
              </a:r>
              <a:endParaRPr lang="en-GB" sz="1200"/>
            </a:p>
          </p:txBody>
        </p:sp>
      </p:grpSp>
      <p:grpSp>
        <p:nvGrpSpPr>
          <p:cNvPr id="692234" name="Group 10"/>
          <p:cNvGrpSpPr>
            <a:grpSpLocks/>
          </p:cNvGrpSpPr>
          <p:nvPr/>
        </p:nvGrpSpPr>
        <p:grpSpPr bwMode="auto">
          <a:xfrm>
            <a:off x="2944813" y="2592388"/>
            <a:ext cx="2195512" cy="1928813"/>
            <a:chOff x="2195" y="2406"/>
            <a:chExt cx="1383" cy="1215"/>
          </a:xfrm>
        </p:grpSpPr>
        <p:sp>
          <p:nvSpPr>
            <p:cNvPr id="692235" name="Line 11"/>
            <p:cNvSpPr>
              <a:spLocks noChangeShapeType="1"/>
            </p:cNvSpPr>
            <p:nvPr/>
          </p:nvSpPr>
          <p:spPr bwMode="auto">
            <a:xfrm flipV="1">
              <a:off x="2931" y="2406"/>
              <a:ext cx="350" cy="9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36" name="Text Box 12"/>
            <p:cNvSpPr txBox="1">
              <a:spLocks noChangeArrowheads="1"/>
            </p:cNvSpPr>
            <p:nvPr/>
          </p:nvSpPr>
          <p:spPr bwMode="auto">
            <a:xfrm>
              <a:off x="2195" y="3448"/>
              <a:ext cx="13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Detector Acceptance Length</a:t>
              </a:r>
              <a:endParaRPr lang="en-GB" sz="1200"/>
            </a:p>
          </p:txBody>
        </p:sp>
      </p:grpSp>
      <p:grpSp>
        <p:nvGrpSpPr>
          <p:cNvPr id="692237" name="Group 13"/>
          <p:cNvGrpSpPr>
            <a:grpSpLocks/>
          </p:cNvGrpSpPr>
          <p:nvPr/>
        </p:nvGrpSpPr>
        <p:grpSpPr bwMode="auto">
          <a:xfrm>
            <a:off x="4587875" y="2647951"/>
            <a:ext cx="1519238" cy="1587500"/>
            <a:chOff x="3144" y="2411"/>
            <a:chExt cx="957" cy="1000"/>
          </a:xfrm>
        </p:grpSpPr>
        <p:sp>
          <p:nvSpPr>
            <p:cNvPr id="692238" name="Line 14"/>
            <p:cNvSpPr>
              <a:spLocks noChangeShapeType="1"/>
            </p:cNvSpPr>
            <p:nvPr/>
          </p:nvSpPr>
          <p:spPr bwMode="auto">
            <a:xfrm flipH="1" flipV="1">
              <a:off x="3485" y="2411"/>
              <a:ext cx="119" cy="79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39" name="Text Box 15"/>
            <p:cNvSpPr txBox="1">
              <a:spLocks noChangeArrowheads="1"/>
            </p:cNvSpPr>
            <p:nvPr/>
          </p:nvSpPr>
          <p:spPr bwMode="auto">
            <a:xfrm>
              <a:off x="3144" y="3238"/>
              <a:ext cx="9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Detection Efficiency</a:t>
              </a:r>
              <a:endParaRPr lang="en-GB" sz="1200"/>
            </a:p>
          </p:txBody>
        </p:sp>
      </p:grpSp>
      <p:grpSp>
        <p:nvGrpSpPr>
          <p:cNvPr id="692256" name="Group 32"/>
          <p:cNvGrpSpPr>
            <a:grpSpLocks/>
          </p:cNvGrpSpPr>
          <p:nvPr/>
        </p:nvGrpSpPr>
        <p:grpSpPr bwMode="auto">
          <a:xfrm>
            <a:off x="5572125" y="2535238"/>
            <a:ext cx="3389313" cy="1392238"/>
            <a:chOff x="3528" y="2248"/>
            <a:chExt cx="2135" cy="877"/>
          </a:xfrm>
        </p:grpSpPr>
        <p:sp>
          <p:nvSpPr>
            <p:cNvPr id="692241" name="Line 17"/>
            <p:cNvSpPr>
              <a:spLocks noChangeShapeType="1"/>
            </p:cNvSpPr>
            <p:nvPr/>
          </p:nvSpPr>
          <p:spPr bwMode="auto">
            <a:xfrm flipH="1" flipV="1">
              <a:off x="3528" y="2248"/>
              <a:ext cx="199" cy="61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42" name="Text Box 18"/>
            <p:cNvSpPr txBox="1">
              <a:spLocks noChangeArrowheads="1"/>
            </p:cNvSpPr>
            <p:nvPr/>
          </p:nvSpPr>
          <p:spPr bwMode="auto">
            <a:xfrm>
              <a:off x="3605" y="2837"/>
              <a:ext cx="20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Atomic Gas Density (requires temperature and pressure info)</a:t>
              </a:r>
              <a:endParaRPr lang="en-GB" sz="1200"/>
            </a:p>
          </p:txBody>
        </p:sp>
      </p:grpSp>
      <p:grpSp>
        <p:nvGrpSpPr>
          <p:cNvPr id="692246" name="Group 22"/>
          <p:cNvGrpSpPr>
            <a:grpSpLocks/>
          </p:cNvGrpSpPr>
          <p:nvPr/>
        </p:nvGrpSpPr>
        <p:grpSpPr bwMode="auto">
          <a:xfrm>
            <a:off x="401638" y="828676"/>
            <a:ext cx="3422650" cy="1281112"/>
            <a:chOff x="265" y="1211"/>
            <a:chExt cx="2156" cy="807"/>
          </a:xfrm>
        </p:grpSpPr>
        <p:sp>
          <p:nvSpPr>
            <p:cNvPr id="692247" name="Line 23"/>
            <p:cNvSpPr>
              <a:spLocks noChangeShapeType="1"/>
            </p:cNvSpPr>
            <p:nvPr/>
          </p:nvSpPr>
          <p:spPr bwMode="auto">
            <a:xfrm flipH="1">
              <a:off x="794" y="1631"/>
              <a:ext cx="76" cy="38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48" name="Text Box 24"/>
            <p:cNvSpPr txBox="1">
              <a:spLocks noChangeArrowheads="1"/>
            </p:cNvSpPr>
            <p:nvPr/>
          </p:nvSpPr>
          <p:spPr bwMode="auto">
            <a:xfrm>
              <a:off x="265" y="1211"/>
              <a:ext cx="215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 dirty="0"/>
                <a:t>Number of particles detected (electrons or </a:t>
              </a:r>
              <a:r>
                <a:rPr lang="en-US" sz="1200" dirty="0" smtClean="0"/>
                <a:t>ions).  </a:t>
              </a:r>
              <a:r>
                <a:rPr lang="en-US" sz="1200" dirty="0"/>
                <a:t>Average photoionization charge needed to evaluate</a:t>
              </a:r>
              <a:r>
                <a:rPr lang="en-US" sz="1200" dirty="0" smtClean="0"/>
                <a:t>.</a:t>
              </a:r>
              <a:endParaRPr lang="en-GB" sz="1200" dirty="0"/>
            </a:p>
          </p:txBody>
        </p:sp>
      </p:grpSp>
      <p:sp>
        <p:nvSpPr>
          <p:cNvPr id="692255" name="Text Box 31"/>
          <p:cNvSpPr txBox="1">
            <a:spLocks noChangeArrowheads="1"/>
          </p:cNvSpPr>
          <p:nvPr/>
        </p:nvSpPr>
        <p:spPr bwMode="auto">
          <a:xfrm>
            <a:off x="328613" y="122238"/>
            <a:ext cx="6407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Equation behind the Gas-Monitor Detector</a:t>
            </a:r>
            <a:r>
              <a:rPr lang="en-GB" sz="2800" b="1">
                <a:solidFill>
                  <a:schemeClr val="accent2"/>
                </a:solidFill>
              </a:rPr>
              <a:t>.</a:t>
            </a:r>
            <a:endParaRPr lang="en-AU" sz="2800" b="1">
              <a:solidFill>
                <a:schemeClr val="accent2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01638" y="4235452"/>
            <a:ext cx="3216384" cy="2048628"/>
            <a:chOff x="878753" y="3606800"/>
            <a:chExt cx="3401147" cy="2432050"/>
          </a:xfrm>
          <a:noFill/>
        </p:grpSpPr>
        <p:grpSp>
          <p:nvGrpSpPr>
            <p:cNvPr id="22" name="Group 68"/>
            <p:cNvGrpSpPr>
              <a:grpSpLocks/>
            </p:cNvGrpSpPr>
            <p:nvPr/>
          </p:nvGrpSpPr>
          <p:grpSpPr bwMode="auto">
            <a:xfrm>
              <a:off x="1698625" y="3606800"/>
              <a:ext cx="1681163" cy="1011238"/>
              <a:chOff x="1070" y="2272"/>
              <a:chExt cx="1059" cy="637"/>
            </a:xfrm>
            <a:grpFill/>
          </p:grpSpPr>
          <p:sp>
            <p:nvSpPr>
              <p:cNvPr id="23" name="Rectangle 59"/>
              <p:cNvSpPr>
                <a:spLocks noChangeArrowheads="1"/>
              </p:cNvSpPr>
              <p:nvPr/>
            </p:nvSpPr>
            <p:spPr bwMode="auto">
              <a:xfrm>
                <a:off x="1070" y="2272"/>
                <a:ext cx="1059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Charge accumulated</a:t>
                </a:r>
              </a:p>
              <a:p>
                <a:r>
                  <a:rPr lang="en-US" sz="1200" b="1" dirty="0">
                    <a:solidFill>
                      <a:srgbClr val="FF0000"/>
                    </a:solidFill>
                  </a:rPr>
                  <a:t>     by the detector</a:t>
                </a:r>
                <a:endParaRPr lang="en-GB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Line 60"/>
              <p:cNvSpPr>
                <a:spLocks noChangeShapeType="1"/>
              </p:cNvSpPr>
              <p:nvPr/>
            </p:nvSpPr>
            <p:spPr bwMode="auto">
              <a:xfrm>
                <a:off x="1554" y="2558"/>
                <a:ext cx="12" cy="351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" name="Group 67"/>
            <p:cNvGrpSpPr>
              <a:grpSpLocks/>
            </p:cNvGrpSpPr>
            <p:nvPr/>
          </p:nvGrpSpPr>
          <p:grpSpPr bwMode="auto">
            <a:xfrm>
              <a:off x="2733675" y="5456238"/>
              <a:ext cx="1546225" cy="582612"/>
              <a:chOff x="1722" y="3456"/>
              <a:chExt cx="974" cy="348"/>
            </a:xfrm>
            <a:grpFill/>
          </p:grpSpPr>
          <p:sp>
            <p:nvSpPr>
              <p:cNvPr id="26" name="Rectangle 62"/>
              <p:cNvSpPr>
                <a:spLocks noChangeArrowheads="1"/>
              </p:cNvSpPr>
              <p:nvPr/>
            </p:nvSpPr>
            <p:spPr bwMode="auto">
              <a:xfrm>
                <a:off x="1822" y="3631"/>
                <a:ext cx="874" cy="17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</a:rPr>
                  <a:t>Mean ion charge</a:t>
                </a:r>
                <a:endParaRPr lang="en-GB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Line 63"/>
              <p:cNvSpPr>
                <a:spLocks noChangeShapeType="1"/>
              </p:cNvSpPr>
              <p:nvPr/>
            </p:nvSpPr>
            <p:spPr bwMode="auto">
              <a:xfrm flipH="1" flipV="1">
                <a:off x="1722" y="3456"/>
                <a:ext cx="150" cy="201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8" name="Group 66"/>
            <p:cNvGrpSpPr>
              <a:grpSpLocks/>
            </p:cNvGrpSpPr>
            <p:nvPr/>
          </p:nvGrpSpPr>
          <p:grpSpPr bwMode="auto">
            <a:xfrm>
              <a:off x="993774" y="5456238"/>
              <a:ext cx="1635125" cy="582612"/>
              <a:chOff x="626" y="3437"/>
              <a:chExt cx="973" cy="367"/>
            </a:xfrm>
            <a:grpFill/>
          </p:grpSpPr>
          <p:sp>
            <p:nvSpPr>
              <p:cNvPr id="29" name="Rectangle 64"/>
              <p:cNvSpPr>
                <a:spLocks noChangeArrowheads="1"/>
              </p:cNvSpPr>
              <p:nvPr/>
            </p:nvSpPr>
            <p:spPr bwMode="auto">
              <a:xfrm>
                <a:off x="626" y="3631"/>
                <a:ext cx="973" cy="17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</a:rPr>
                  <a:t>Elementary charge</a:t>
                </a:r>
                <a:endParaRPr lang="en-GB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 flipV="1">
                <a:off x="1127" y="3437"/>
                <a:ext cx="231" cy="182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aphicFrame>
          <p:nvGraphicFramePr>
            <p:cNvPr id="31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420096"/>
                </p:ext>
              </p:extLst>
            </p:nvPr>
          </p:nvGraphicFramePr>
          <p:xfrm>
            <a:off x="878753" y="4618038"/>
            <a:ext cx="1953202" cy="934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545" name="Equation" r:id="rId6" imgW="876240" imgH="419040" progId="Equation.3">
                    <p:embed/>
                  </p:oleObj>
                </mc:Choice>
                <mc:Fallback>
                  <p:oleObj name="Equation" r:id="rId6" imgW="8762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8753" y="4618038"/>
                          <a:ext cx="1953202" cy="934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780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103188"/>
            <a:ext cx="8784976" cy="544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dirty="0" smtClean="0"/>
              <a:t>FEL intensity monitor GMD -  new design for XFEL application</a:t>
            </a:r>
            <a:r>
              <a:rPr lang="en-US" dirty="0" smtClean="0">
                <a:solidFill>
                  <a:srgbClr val="F79709"/>
                </a:solidFill>
              </a:rPr>
              <a:t>.</a:t>
            </a:r>
            <a:endParaRPr lang="en-GB" dirty="0" smtClean="0">
              <a:solidFill>
                <a:srgbClr val="F79709"/>
              </a:solidFill>
            </a:endParaRPr>
          </a:p>
        </p:txBody>
      </p:sp>
      <p:pic>
        <p:nvPicPr>
          <p:cNvPr id="43" name="Picture 73" descr="GMD_II_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r="7263" b="17007"/>
          <a:stretch>
            <a:fillRect/>
          </a:stretch>
        </p:blipFill>
        <p:spPr bwMode="auto">
          <a:xfrm>
            <a:off x="683568" y="1124744"/>
            <a:ext cx="1703388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D:\MaB_at_DESY\8_Vortraege_Poster\2016.05_FLASH_REMI\Material\BGM2ndG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08" y="1362016"/>
            <a:ext cx="2650887" cy="18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836712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1st </a:t>
            </a:r>
            <a:r>
              <a:rPr lang="de-DE" sz="1600" dirty="0" err="1" smtClean="0"/>
              <a:t>generation</a:t>
            </a:r>
            <a:r>
              <a:rPr lang="de-DE" sz="1600" dirty="0" smtClean="0"/>
              <a:t> GMD  (FLASH1) 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4143981" y="786190"/>
            <a:ext cx="4155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Advanced</a:t>
            </a:r>
            <a:r>
              <a:rPr lang="de-DE" sz="1600" dirty="0" smtClean="0"/>
              <a:t> GMD </a:t>
            </a:r>
            <a:r>
              <a:rPr lang="de-DE" sz="1600" dirty="0" err="1" smtClean="0"/>
              <a:t>used</a:t>
            </a:r>
            <a:r>
              <a:rPr lang="de-DE" sz="1600" dirty="0" smtClean="0"/>
              <a:t> for </a:t>
            </a:r>
            <a:r>
              <a:rPr lang="de-DE" sz="1600" dirty="0" err="1" smtClean="0"/>
              <a:t>cross</a:t>
            </a:r>
            <a:r>
              <a:rPr lang="de-DE" sz="1600" dirty="0" smtClean="0"/>
              <a:t> </a:t>
            </a:r>
            <a:r>
              <a:rPr lang="de-DE" sz="1600" dirty="0" err="1" smtClean="0"/>
              <a:t>calibration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err="1" smtClean="0"/>
              <a:t>measurements</a:t>
            </a:r>
            <a:r>
              <a:rPr lang="de-DE" sz="1600" dirty="0" smtClean="0"/>
              <a:t> at all </a:t>
            </a:r>
            <a:r>
              <a:rPr lang="de-DE" sz="1600" dirty="0" err="1" smtClean="0"/>
              <a:t>existing</a:t>
            </a:r>
            <a:r>
              <a:rPr lang="de-DE" sz="1600" dirty="0" smtClean="0"/>
              <a:t> SASE FELs </a:t>
            </a:r>
            <a:endParaRPr lang="de-DE" sz="1600" dirty="0"/>
          </a:p>
        </p:txBody>
      </p:sp>
      <p:sp>
        <p:nvSpPr>
          <p:cNvPr id="5" name="Rechteckiger Pfeil 4"/>
          <p:cNvSpPr/>
          <p:nvPr/>
        </p:nvSpPr>
        <p:spPr bwMode="auto">
          <a:xfrm rot="5400000">
            <a:off x="3239852" y="2312876"/>
            <a:ext cx="1008112" cy="936104"/>
          </a:xfrm>
          <a:prstGeom prst="bentArrow">
            <a:avLst>
              <a:gd name="adj1" fmla="val 18154"/>
              <a:gd name="adj2" fmla="val 17726"/>
              <a:gd name="adj3" fmla="val 37651"/>
              <a:gd name="adj4" fmla="val 43750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hteckiger Pfeil 18"/>
          <p:cNvSpPr/>
          <p:nvPr/>
        </p:nvSpPr>
        <p:spPr bwMode="auto">
          <a:xfrm rot="5400000" flipV="1">
            <a:off x="3851920" y="2276872"/>
            <a:ext cx="1008112" cy="1008112"/>
          </a:xfrm>
          <a:prstGeom prst="bentArrow">
            <a:avLst>
              <a:gd name="adj1" fmla="val 18154"/>
              <a:gd name="adj2" fmla="val 19437"/>
              <a:gd name="adj3" fmla="val 37651"/>
              <a:gd name="adj4" fmla="val 43750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79512" y="3234462"/>
            <a:ext cx="7925512" cy="3434898"/>
            <a:chOff x="179512" y="3234462"/>
            <a:chExt cx="7925512" cy="3434898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043608" y="3573016"/>
              <a:ext cx="7061416" cy="3096344"/>
              <a:chOff x="1331640" y="3501008"/>
              <a:chExt cx="7061416" cy="3096344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1331640" y="3501008"/>
                <a:ext cx="7061416" cy="2781916"/>
                <a:chOff x="246888" y="1097280"/>
                <a:chExt cx="8576336" cy="3378735"/>
              </a:xfrm>
            </p:grpSpPr>
            <p:pic>
              <p:nvPicPr>
                <p:cNvPr id="8" name="Grafik 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888" y="1097280"/>
                  <a:ext cx="8576336" cy="3378735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9" name="Rectangle 4"/>
                <p:cNvSpPr/>
                <p:nvPr/>
              </p:nvSpPr>
              <p:spPr>
                <a:xfrm>
                  <a:off x="2311224" y="1227074"/>
                  <a:ext cx="458780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chemeClr val="bg1"/>
                      </a:solidFill>
                    </a:rPr>
                    <a:t>X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Rectangle 5"/>
                <p:cNvSpPr/>
                <p:nvPr/>
              </p:nvSpPr>
              <p:spPr>
                <a:xfrm>
                  <a:off x="6532463" y="1227074"/>
                  <a:ext cx="41229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y</a:t>
                  </a:r>
                </a:p>
              </p:txBody>
            </p:sp>
          </p:grpSp>
          <p:sp>
            <p:nvSpPr>
              <p:cNvPr id="4" name="Textfeld 3"/>
              <p:cNvSpPr txBox="1"/>
              <p:nvPr/>
            </p:nvSpPr>
            <p:spPr>
              <a:xfrm>
                <a:off x="1976517" y="6289575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XGMD</a:t>
                </a:r>
                <a:endParaRPr lang="de-DE" sz="1400" dirty="0"/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7089085" y="6289575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XGMD</a:t>
                </a:r>
                <a:endParaRPr lang="de-DE" sz="1400" dirty="0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5432901" y="6289575"/>
                <a:ext cx="7040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HAMP</a:t>
                </a:r>
                <a:endParaRPr lang="de-DE" sz="1400" dirty="0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3704709" y="6270547"/>
                <a:ext cx="7040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HAMP</a:t>
                </a:r>
                <a:endParaRPr lang="de-DE" sz="1400" dirty="0"/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179512" y="3234462"/>
              <a:ext cx="5178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3rd </a:t>
              </a:r>
              <a:r>
                <a:rPr lang="de-DE" sz="1600" dirty="0" err="1" smtClean="0"/>
                <a:t>generation</a:t>
              </a:r>
              <a:r>
                <a:rPr lang="de-DE" sz="1600" dirty="0" smtClean="0"/>
                <a:t> GMD  (XFEL, </a:t>
              </a:r>
              <a:r>
                <a:rPr lang="de-DE" sz="1600" dirty="0" err="1" smtClean="0"/>
                <a:t>SwissFEL</a:t>
              </a:r>
              <a:r>
                <a:rPr lang="de-DE" sz="1600" dirty="0" smtClean="0"/>
                <a:t>, </a:t>
              </a:r>
              <a:r>
                <a:rPr lang="de-DE" sz="1600" dirty="0" err="1" smtClean="0"/>
                <a:t>and</a:t>
              </a:r>
              <a:r>
                <a:rPr lang="de-DE" sz="1600" dirty="0" smtClean="0"/>
                <a:t> FLASH2) </a:t>
              </a:r>
              <a:endParaRPr lang="de-DE" sz="16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4722422" y="4091588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New XGM design copes with </a:t>
            </a:r>
            <a:r>
              <a:rPr lang="en-US" sz="1600" dirty="0" smtClean="0"/>
              <a:t>enhanced </a:t>
            </a:r>
            <a:r>
              <a:rPr lang="en-US" sz="1600" dirty="0"/>
              <a:t>demands of the XFEL wavelength range: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higher sensitivity</a:t>
            </a:r>
            <a:br>
              <a:rPr lang="en-US" sz="1600" dirty="0"/>
            </a:br>
            <a:r>
              <a:rPr lang="en-US" sz="1600" dirty="0"/>
              <a:t>(larger XGMD absorption length)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higher dynamic range</a:t>
            </a:r>
            <a:br>
              <a:rPr lang="en-US" sz="1600" dirty="0"/>
            </a:br>
            <a:r>
              <a:rPr lang="en-US" sz="1600" dirty="0"/>
              <a:t>(tunable HAMP stage voltages)</a:t>
            </a:r>
          </a:p>
          <a:p>
            <a:pPr>
              <a:buClr>
                <a:srgbClr val="FFC000"/>
              </a:buClr>
            </a:pPr>
            <a:endParaRPr lang="en-US" sz="160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3787488"/>
            <a:ext cx="4109144" cy="3241912"/>
            <a:chOff x="-36512" y="3787488"/>
            <a:chExt cx="4109144" cy="3241912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05" y="3787488"/>
              <a:ext cx="4102737" cy="3241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-36512" y="6453336"/>
              <a:ext cx="3672408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/>
                <a:t>B.L. Henke et al.</a:t>
              </a:r>
              <a:br>
                <a:rPr lang="de-DE" sz="900" dirty="0" smtClean="0"/>
              </a:br>
              <a:r>
                <a:rPr lang="de-DE" sz="900" dirty="0" err="1" smtClean="0"/>
                <a:t>Atomic</a:t>
              </a:r>
              <a:r>
                <a:rPr lang="de-DE" sz="900" dirty="0" smtClean="0"/>
                <a:t> Data </a:t>
              </a:r>
              <a:r>
                <a:rPr lang="de-DE" sz="900" dirty="0" err="1" smtClean="0"/>
                <a:t>and</a:t>
              </a:r>
              <a:r>
                <a:rPr lang="de-DE" sz="900" dirty="0" smtClean="0"/>
                <a:t> </a:t>
              </a:r>
              <a:r>
                <a:rPr lang="de-DE" sz="900" dirty="0" err="1" smtClean="0"/>
                <a:t>Nuclear</a:t>
              </a:r>
              <a:r>
                <a:rPr lang="de-DE" sz="900" dirty="0" smtClean="0"/>
                <a:t> Data </a:t>
              </a:r>
              <a:r>
                <a:rPr lang="de-DE" sz="900" dirty="0" err="1" smtClean="0"/>
                <a:t>Tables</a:t>
              </a:r>
              <a:r>
                <a:rPr lang="de-DE" sz="900" dirty="0" smtClean="0"/>
                <a:t> </a:t>
              </a:r>
              <a:r>
                <a:rPr lang="de-DE" sz="900" b="1" dirty="0" smtClean="0"/>
                <a:t>54</a:t>
              </a:r>
              <a:r>
                <a:rPr lang="de-DE" sz="900" dirty="0" smtClean="0"/>
                <a:t>, 181 (1993)</a:t>
              </a:r>
              <a:endParaRPr lang="de-DE" sz="9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63688" y="6361583"/>
              <a:ext cx="1626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Photon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energy</a:t>
              </a:r>
              <a:r>
                <a:rPr lang="de-DE" sz="1400" dirty="0" smtClean="0">
                  <a:latin typeface="Calibri" panose="020F0502020204030204" pitchFamily="34" charset="0"/>
                </a:rPr>
                <a:t> / eV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3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00017 -0.3900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9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5" grpId="0" animBg="1"/>
      <p:bldP spid="19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431" y="94044"/>
            <a:ext cx="9052560" cy="544512"/>
          </a:xfrm>
        </p:spPr>
        <p:txBody>
          <a:bodyPr/>
          <a:lstStyle/>
          <a:p>
            <a:r>
              <a:rPr lang="en-US" sz="2200" dirty="0" smtClean="0"/>
              <a:t>XGM for European XFEL and </a:t>
            </a:r>
            <a:r>
              <a:rPr lang="en-US" sz="2200" dirty="0" err="1" smtClean="0"/>
              <a:t>SwissFEL</a:t>
            </a:r>
            <a:r>
              <a:rPr lang="en-US" sz="2200" dirty="0" smtClean="0"/>
              <a:t>:</a:t>
            </a:r>
            <a:br>
              <a:rPr lang="en-US" sz="2200" dirty="0" smtClean="0"/>
            </a:br>
            <a:r>
              <a:rPr lang="en-US" sz="2200" dirty="0" smtClean="0">
                <a:solidFill>
                  <a:srgbClr val="FFC000"/>
                </a:solidFill>
              </a:rPr>
              <a:t>Intensity and beam position with an extended dynamic range.</a:t>
            </a:r>
            <a:endParaRPr lang="en-US" sz="2200" dirty="0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1097280"/>
            <a:ext cx="8576336" cy="337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311224" y="1227074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2463" y="122707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38298" y="2784602"/>
            <a:ext cx="0" cy="2271395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62130" y="2822807"/>
            <a:ext cx="890998" cy="2364553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801309" y="2746084"/>
            <a:ext cx="0" cy="2408745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4361" y="5173683"/>
            <a:ext cx="200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XGMD with spilt Faraday cup detection electrodes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(horizontal beam position)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1261" y="5159098"/>
            <a:ext cx="359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Two HAMPs with huge area open electron multipliers each equipped with a pair of split anodes (horizontal X and vertical Y beam position)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53128" y="2693013"/>
            <a:ext cx="1124349" cy="249434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18183" y="5177933"/>
            <a:ext cx="200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XGMD with spilt Faraday cup detection electrodes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(vertical beam position)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9144000" cy="544512"/>
          </a:xfrm>
          <a:noFill/>
        </p:spPr>
        <p:txBody>
          <a:bodyPr/>
          <a:lstStyle/>
          <a:p>
            <a:pPr eaLnBrk="1" hangingPunct="1"/>
            <a:r>
              <a:rPr lang="en-US" sz="2000" dirty="0"/>
              <a:t>3</a:t>
            </a:r>
            <a:r>
              <a:rPr lang="en-US" sz="2000" i="1" dirty="0"/>
              <a:t>rd</a:t>
            </a:r>
            <a:r>
              <a:rPr lang="en-US" sz="2000" dirty="0"/>
              <a:t> generation </a:t>
            </a:r>
            <a:r>
              <a:rPr lang="en-US" sz="2000" dirty="0" smtClean="0"/>
              <a:t>GMD </a:t>
            </a:r>
            <a:r>
              <a:rPr lang="en-US" sz="2000" dirty="0"/>
              <a:t>for European </a:t>
            </a:r>
            <a:r>
              <a:rPr lang="en-US" sz="2000" dirty="0" smtClean="0"/>
              <a:t>XFEL and </a:t>
            </a:r>
            <a:r>
              <a:rPr lang="en-US" sz="2000" dirty="0" err="1" smtClean="0"/>
              <a:t>SwissFEL</a:t>
            </a:r>
            <a:r>
              <a:rPr lang="en-US" sz="2000" dirty="0"/>
              <a:t>-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C000"/>
                </a:solidFill>
              </a:rPr>
              <a:t>Intensity and beam position </a:t>
            </a:r>
            <a:r>
              <a:rPr lang="de-DE" sz="2000" dirty="0" err="1" smtClean="0">
                <a:solidFill>
                  <a:srgbClr val="FFC000"/>
                </a:solidFill>
              </a:rPr>
              <a:t>with</a:t>
            </a:r>
            <a:r>
              <a:rPr lang="de-DE" sz="2000" dirty="0" smtClean="0">
                <a:solidFill>
                  <a:srgbClr val="FFC000"/>
                </a:solidFill>
              </a:rPr>
              <a:t> an </a:t>
            </a:r>
            <a:r>
              <a:rPr lang="de-DE" sz="2000" dirty="0" err="1" smtClean="0">
                <a:solidFill>
                  <a:srgbClr val="FFC000"/>
                </a:solidFill>
              </a:rPr>
              <a:t>extended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energy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and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dynamic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range</a:t>
            </a:r>
            <a:r>
              <a:rPr lang="de-DE" sz="2000" dirty="0" smtClean="0">
                <a:solidFill>
                  <a:srgbClr val="FFC000"/>
                </a:solidFill>
              </a:rPr>
              <a:t>.</a:t>
            </a:r>
            <a:endParaRPr lang="en-GB" sz="2000" dirty="0" smtClean="0">
              <a:solidFill>
                <a:srgbClr val="FFC000"/>
              </a:solidFill>
            </a:endParaRPr>
          </a:p>
        </p:txBody>
      </p:sp>
      <p:sp>
        <p:nvSpPr>
          <p:cNvPr id="10244" name="Rectangle 303"/>
          <p:cNvSpPr>
            <a:spLocks noChangeArrowheads="1"/>
          </p:cNvSpPr>
          <p:nvPr/>
        </p:nvSpPr>
        <p:spPr bwMode="auto">
          <a:xfrm>
            <a:off x="4478338" y="977900"/>
            <a:ext cx="3884612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857934"/>
            <a:ext cx="8886496" cy="374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2025968" y="857934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X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9" name="Textfeld 108"/>
          <p:cNvSpPr txBox="1"/>
          <p:nvPr/>
        </p:nvSpPr>
        <p:spPr>
          <a:xfrm>
            <a:off x="6641217" y="8579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y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71450" y="857934"/>
            <a:ext cx="8929131" cy="5247055"/>
            <a:chOff x="171450" y="857934"/>
            <a:chExt cx="8929131" cy="5247055"/>
          </a:xfrm>
        </p:grpSpPr>
        <p:sp>
          <p:nvSpPr>
            <p:cNvPr id="6" name="Textfeld 5"/>
            <p:cNvSpPr txBox="1"/>
            <p:nvPr/>
          </p:nvSpPr>
          <p:spPr>
            <a:xfrm>
              <a:off x="171450" y="4781550"/>
              <a:ext cx="4684167" cy="1323439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ea typeface="ＭＳ Ｐゴシック" charset="-128"/>
                </a:rPr>
                <a:t>Photon </a:t>
              </a:r>
              <a:r>
                <a:rPr lang="en-US" dirty="0">
                  <a:ea typeface="ＭＳ Ｐゴシック" charset="-128"/>
                </a:rPr>
                <a:t>energy range: up to </a:t>
              </a:r>
              <a:r>
                <a:rPr lang="en-US" dirty="0" smtClean="0">
                  <a:ea typeface="ＭＳ Ｐゴシック" charset="-128"/>
                </a:rPr>
                <a:t>20 </a:t>
              </a:r>
              <a:r>
                <a:rPr lang="en-US" dirty="0" err="1" smtClean="0">
                  <a:ea typeface="ＭＳ Ｐゴシック" charset="-128"/>
                </a:rPr>
                <a:t>keV</a:t>
              </a:r>
              <a:endParaRPr lang="en-US" dirty="0" smtClean="0">
                <a:ea typeface="ＭＳ Ｐゴシック" charset="-128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ＭＳ Ｐゴシック" charset="-128"/>
                </a:rPr>
                <a:t>Uncertainty for the pulse energy: &lt;10 </a:t>
              </a:r>
              <a:r>
                <a:rPr lang="en-US" dirty="0" smtClean="0">
                  <a:ea typeface="ＭＳ Ｐゴシック" charset="-128"/>
                </a:rPr>
                <a:t>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ＭＳ Ｐゴシック" charset="-128"/>
                </a:rPr>
                <a:t>Time resolution: &lt; 200 </a:t>
              </a:r>
              <a:r>
                <a:rPr lang="en-US" dirty="0" smtClean="0">
                  <a:ea typeface="ＭＳ Ｐゴシック" charset="-128"/>
                </a:rPr>
                <a:t>ns</a:t>
              </a:r>
              <a:endParaRPr lang="en-US" dirty="0">
                <a:ea typeface="ＭＳ Ｐゴシック" charset="-128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ea typeface="ＭＳ Ｐゴシック" charset="-128"/>
                </a:rPr>
                <a:t>Operating </a:t>
              </a:r>
              <a:r>
                <a:rPr lang="en-US" dirty="0">
                  <a:ea typeface="ＭＳ Ｐゴシック" charset="-128"/>
                </a:rPr>
                <a:t>pressure:  10</a:t>
              </a:r>
              <a:r>
                <a:rPr lang="en-US" baseline="30000" dirty="0">
                  <a:ea typeface="ＭＳ Ｐゴシック" charset="-128"/>
                </a:rPr>
                <a:t>-</a:t>
              </a:r>
              <a:r>
                <a:rPr lang="en-US" sz="1800" baseline="30000" dirty="0">
                  <a:ea typeface="ＭＳ Ｐゴシック" charset="-128"/>
                </a:rPr>
                <a:t>6</a:t>
              </a:r>
              <a:r>
                <a:rPr lang="en-US" dirty="0">
                  <a:ea typeface="ＭＳ Ｐゴシック" charset="-128"/>
                </a:rPr>
                <a:t> mbar – 10</a:t>
              </a:r>
              <a:r>
                <a:rPr lang="en-US" baseline="30000" dirty="0">
                  <a:ea typeface="ＭＳ Ｐゴシック" charset="-128"/>
                </a:rPr>
                <a:t>-4</a:t>
              </a:r>
              <a:r>
                <a:rPr lang="en-US" dirty="0">
                  <a:ea typeface="ＭＳ Ｐゴシック" charset="-128"/>
                </a:rPr>
                <a:t> </a:t>
              </a:r>
              <a:r>
                <a:rPr lang="en-US" dirty="0" smtClean="0">
                  <a:ea typeface="ＭＳ Ｐゴシック" charset="-128"/>
                </a:rPr>
                <a:t>mbar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ea typeface="ＭＳ Ｐゴシック" charset="-128"/>
                </a:rPr>
                <a:t> </a:t>
              </a:r>
              <a:r>
                <a:rPr lang="en-US" dirty="0">
                  <a:ea typeface="ＭＳ Ｐゴシック" charset="-128"/>
                </a:rPr>
                <a:t>W</a:t>
              </a:r>
              <a:r>
                <a:rPr lang="en-US" dirty="0" smtClean="0">
                  <a:ea typeface="ＭＳ Ｐゴシック" charset="-128"/>
                </a:rPr>
                <a:t>e have build 6 XGM for XFEL and 1 for PSI</a:t>
              </a:r>
              <a:endParaRPr lang="en-US" dirty="0">
                <a:ea typeface="ＭＳ Ｐゴシック" charset="-128"/>
              </a:endParaRPr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2638425" y="857934"/>
              <a:ext cx="6419521" cy="3748956"/>
              <a:chOff x="2638425" y="857934"/>
              <a:chExt cx="6419521" cy="3748956"/>
            </a:xfrm>
          </p:grpSpPr>
          <p:sp>
            <p:nvSpPr>
              <p:cNvPr id="7" name="Rechteck 6"/>
              <p:cNvSpPr/>
              <p:nvPr/>
            </p:nvSpPr>
            <p:spPr bwMode="auto">
              <a:xfrm>
                <a:off x="2638425" y="857934"/>
                <a:ext cx="6419521" cy="3748956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4924" y="2617856"/>
                <a:ext cx="3738786" cy="1989034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6570" y="977900"/>
                <a:ext cx="3168455" cy="2113360"/>
              </a:xfrm>
              <a:prstGeom prst="rect">
                <a:avLst/>
              </a:prstGeom>
            </p:spPr>
          </p:pic>
        </p:grpSp>
        <p:sp>
          <p:nvSpPr>
            <p:cNvPr id="13" name="Textfeld 12"/>
            <p:cNvSpPr txBox="1"/>
            <p:nvPr/>
          </p:nvSpPr>
          <p:spPr>
            <a:xfrm>
              <a:off x="5822205" y="4781550"/>
              <a:ext cx="3278376" cy="1323439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ＭＳ Ｐゴシック" charset="-128"/>
                </a:rPr>
                <a:t>High extraction voltage of up to 20 kV </a:t>
              </a:r>
              <a:r>
                <a:rPr lang="en-US" dirty="0" smtClean="0">
                  <a:ea typeface="ＭＳ Ｐゴシック" charset="-128"/>
                </a:rPr>
                <a:t>has </a:t>
              </a:r>
              <a:r>
                <a:rPr lang="en-US" dirty="0">
                  <a:ea typeface="ＭＳ Ｐゴシック" charset="-128"/>
                </a:rPr>
                <a:t>to be applied to prevent detection of highly energetic </a:t>
              </a:r>
              <a:r>
                <a:rPr lang="en-US" dirty="0" smtClean="0">
                  <a:ea typeface="ＭＳ Ｐゴシック" charset="-128"/>
                </a:rPr>
                <a:t>photoelectrons </a:t>
              </a:r>
              <a:r>
                <a:rPr lang="en-US" dirty="0">
                  <a:ea typeface="ＭＳ Ｐゴシック" charset="-128"/>
                </a:rPr>
                <a:t>by the ion detector.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8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9144000" cy="544512"/>
          </a:xfrm>
          <a:noFill/>
        </p:spPr>
        <p:txBody>
          <a:bodyPr/>
          <a:lstStyle/>
          <a:p>
            <a:pPr eaLnBrk="1" hangingPunct="1"/>
            <a:r>
              <a:rPr lang="en-US" sz="2000" dirty="0"/>
              <a:t>3</a:t>
            </a:r>
            <a:r>
              <a:rPr lang="en-US" sz="2000" i="1" dirty="0"/>
              <a:t>rd</a:t>
            </a:r>
            <a:r>
              <a:rPr lang="en-US" sz="2000" dirty="0"/>
              <a:t> generation </a:t>
            </a:r>
            <a:r>
              <a:rPr lang="en-US" sz="2000" dirty="0" smtClean="0"/>
              <a:t>GMD </a:t>
            </a:r>
            <a:r>
              <a:rPr lang="en-US" sz="2000" dirty="0"/>
              <a:t>for European </a:t>
            </a:r>
            <a:r>
              <a:rPr lang="en-US" sz="2000" dirty="0" smtClean="0"/>
              <a:t>XFEL and </a:t>
            </a:r>
            <a:r>
              <a:rPr lang="en-US" sz="2000" dirty="0" err="1" smtClean="0"/>
              <a:t>SwissFEL</a:t>
            </a:r>
            <a:r>
              <a:rPr lang="en-US" sz="2000" dirty="0"/>
              <a:t>-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C000"/>
                </a:solidFill>
              </a:rPr>
              <a:t>Intensity and beam position </a:t>
            </a:r>
            <a:r>
              <a:rPr lang="de-DE" sz="2000" dirty="0" err="1" smtClean="0">
                <a:solidFill>
                  <a:srgbClr val="FFC000"/>
                </a:solidFill>
              </a:rPr>
              <a:t>with</a:t>
            </a:r>
            <a:r>
              <a:rPr lang="de-DE" sz="2000" dirty="0" smtClean="0">
                <a:solidFill>
                  <a:srgbClr val="FFC000"/>
                </a:solidFill>
              </a:rPr>
              <a:t> an </a:t>
            </a:r>
            <a:r>
              <a:rPr lang="de-DE" sz="2000" dirty="0" err="1" smtClean="0">
                <a:solidFill>
                  <a:srgbClr val="FFC000"/>
                </a:solidFill>
              </a:rPr>
              <a:t>extended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energy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and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dynamic</a:t>
            </a:r>
            <a:r>
              <a:rPr lang="de-DE" sz="2000" dirty="0" smtClean="0">
                <a:solidFill>
                  <a:srgbClr val="FFC000"/>
                </a:solidFill>
              </a:rPr>
              <a:t> </a:t>
            </a:r>
            <a:r>
              <a:rPr lang="de-DE" sz="2000" dirty="0" err="1" smtClean="0">
                <a:solidFill>
                  <a:srgbClr val="FFC000"/>
                </a:solidFill>
              </a:rPr>
              <a:t>range</a:t>
            </a:r>
            <a:r>
              <a:rPr lang="de-DE" sz="2000" dirty="0" smtClean="0">
                <a:solidFill>
                  <a:srgbClr val="FFC000"/>
                </a:solidFill>
              </a:rPr>
              <a:t>.</a:t>
            </a:r>
            <a:endParaRPr lang="en-GB" sz="2000" dirty="0" smtClean="0">
              <a:solidFill>
                <a:srgbClr val="FFC000"/>
              </a:solidFill>
            </a:endParaRPr>
          </a:p>
        </p:txBody>
      </p:sp>
      <p:sp>
        <p:nvSpPr>
          <p:cNvPr id="10244" name="Rectangle 303"/>
          <p:cNvSpPr>
            <a:spLocks noChangeArrowheads="1"/>
          </p:cNvSpPr>
          <p:nvPr/>
        </p:nvSpPr>
        <p:spPr bwMode="auto">
          <a:xfrm>
            <a:off x="4478338" y="977900"/>
            <a:ext cx="3884612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857934"/>
            <a:ext cx="8886496" cy="374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2025968" y="857934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X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9" name="Textfeld 108"/>
          <p:cNvSpPr txBox="1"/>
          <p:nvPr/>
        </p:nvSpPr>
        <p:spPr>
          <a:xfrm>
            <a:off x="6641217" y="8579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24714" y="3324226"/>
            <a:ext cx="200025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detector to solve the dynamic range problem</a:t>
            </a:r>
            <a:endParaRPr lang="en-US" dirty="0"/>
          </a:p>
        </p:txBody>
      </p:sp>
      <p:sp>
        <p:nvSpPr>
          <p:cNvPr id="113" name="Pfeil nach unten 112"/>
          <p:cNvSpPr/>
          <p:nvPr/>
        </p:nvSpPr>
        <p:spPr bwMode="auto">
          <a:xfrm rot="10800000">
            <a:off x="3448050" y="2732412"/>
            <a:ext cx="342900" cy="4953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71448" y="857934"/>
            <a:ext cx="8886498" cy="5440702"/>
            <a:chOff x="171448" y="857934"/>
            <a:chExt cx="8886498" cy="5440702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71448" y="857934"/>
              <a:ext cx="8886498" cy="5440702"/>
              <a:chOff x="171448" y="857934"/>
              <a:chExt cx="8886498" cy="5440702"/>
            </a:xfrm>
          </p:grpSpPr>
          <p:sp>
            <p:nvSpPr>
              <p:cNvPr id="6" name="Textfeld 5"/>
              <p:cNvSpPr txBox="1"/>
              <p:nvPr/>
            </p:nvSpPr>
            <p:spPr>
              <a:xfrm>
                <a:off x="171448" y="4728976"/>
                <a:ext cx="4735079" cy="1569660"/>
              </a:xfrm>
              <a:prstGeom prst="rect">
                <a:avLst/>
              </a:prstGeom>
              <a:solidFill>
                <a:srgbClr val="FFCC66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ea typeface="ＭＳ Ｐゴシック" charset="-128"/>
                  </a:rPr>
                  <a:t>It’s a giant multiplier with 20cmx3cm open area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ea typeface="ＭＳ Ｐゴシック" charset="-128"/>
                  </a:rPr>
                  <a:t>CuBeO</a:t>
                </a:r>
                <a:r>
                  <a:rPr lang="en-US" dirty="0" smtClean="0">
                    <a:ea typeface="ＭＳ Ｐゴシック" charset="-128"/>
                  </a:rPr>
                  <a:t> dynodes own design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ea typeface="ＭＳ Ｐゴシック" charset="-128"/>
                  </a:rPr>
                  <a:t>Gain: 10</a:t>
                </a:r>
                <a:r>
                  <a:rPr lang="en-US" baseline="30000" dirty="0" smtClean="0">
                    <a:ea typeface="ＭＳ Ｐゴシック" charset="-128"/>
                  </a:rPr>
                  <a:t>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ea typeface="ＭＳ Ｐゴシック" charset="-128"/>
                  </a:rPr>
                  <a:t>Split </a:t>
                </a:r>
                <a:r>
                  <a:rPr lang="en-US" dirty="0">
                    <a:ea typeface="ＭＳ Ｐゴシック" charset="-128"/>
                  </a:rPr>
                  <a:t>electrode to measure beam position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ea typeface="ＭＳ Ｐゴシック" charset="-128"/>
                  </a:rPr>
                  <a:t>Robust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ea typeface="ＭＳ Ｐゴシック" charset="-128"/>
                  </a:rPr>
                  <a:t>Operating pressure:  10</a:t>
                </a:r>
                <a:r>
                  <a:rPr lang="en-US" baseline="30000" dirty="0" smtClean="0">
                    <a:ea typeface="ＭＳ Ｐゴシック" charset="-128"/>
                  </a:rPr>
                  <a:t>-</a:t>
                </a:r>
                <a:r>
                  <a:rPr lang="en-US" sz="1800" baseline="30000" dirty="0" smtClean="0">
                    <a:ea typeface="ＭＳ Ｐゴシック" charset="-128"/>
                  </a:rPr>
                  <a:t>8</a:t>
                </a:r>
                <a:r>
                  <a:rPr lang="en-US" dirty="0" smtClean="0">
                    <a:ea typeface="ＭＳ Ｐゴシック" charset="-128"/>
                  </a:rPr>
                  <a:t> mbar – 10</a:t>
                </a:r>
                <a:r>
                  <a:rPr lang="en-US" baseline="30000" dirty="0" smtClean="0">
                    <a:ea typeface="ＭＳ Ｐゴシック" charset="-128"/>
                  </a:rPr>
                  <a:t>-4</a:t>
                </a:r>
                <a:r>
                  <a:rPr lang="en-US" dirty="0" smtClean="0">
                    <a:ea typeface="ＭＳ Ｐゴシック" charset="-128"/>
                  </a:rPr>
                  <a:t> mbar</a:t>
                </a:r>
              </a:p>
            </p:txBody>
          </p:sp>
          <p:grpSp>
            <p:nvGrpSpPr>
              <p:cNvPr id="9" name="Gruppieren 8"/>
              <p:cNvGrpSpPr/>
              <p:nvPr/>
            </p:nvGrpSpPr>
            <p:grpSpPr>
              <a:xfrm>
                <a:off x="171448" y="857934"/>
                <a:ext cx="8886498" cy="3748956"/>
                <a:chOff x="171448" y="857934"/>
                <a:chExt cx="8886498" cy="3748956"/>
              </a:xfrm>
            </p:grpSpPr>
            <p:sp>
              <p:nvSpPr>
                <p:cNvPr id="7" name="Rechteck 6"/>
                <p:cNvSpPr/>
                <p:nvPr/>
              </p:nvSpPr>
              <p:spPr bwMode="auto">
                <a:xfrm>
                  <a:off x="4724400" y="857934"/>
                  <a:ext cx="4333546" cy="3748956"/>
                </a:xfrm>
                <a:prstGeom prst="rect">
                  <a:avLst/>
                </a:prstGeom>
                <a:solidFill>
                  <a:schemeClr val="bg1">
                    <a:alpha val="93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Rechteck 9"/>
                <p:cNvSpPr/>
                <p:nvPr/>
              </p:nvSpPr>
              <p:spPr bwMode="auto">
                <a:xfrm>
                  <a:off x="171450" y="857934"/>
                  <a:ext cx="2346961" cy="3748956"/>
                </a:xfrm>
                <a:prstGeom prst="rect">
                  <a:avLst/>
                </a:prstGeom>
                <a:solidFill>
                  <a:schemeClr val="bg1">
                    <a:alpha val="93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</a:p>
              </p:txBody>
            </p:sp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3016" y="1252658"/>
                  <a:ext cx="2926348" cy="2262067"/>
                </a:xfrm>
                <a:prstGeom prst="rect">
                  <a:avLst/>
                </a:prstGeom>
              </p:spPr>
            </p:pic>
            <p:pic>
              <p:nvPicPr>
                <p:cNvPr id="4" name="Grafik 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2561" y="3126156"/>
                  <a:ext cx="1873605" cy="1431434"/>
                </a:xfrm>
                <a:prstGeom prst="rect">
                  <a:avLst/>
                </a:prstGeom>
              </p:spPr>
            </p:pic>
            <p:pic>
              <p:nvPicPr>
                <p:cNvPr id="214019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448" y="1610984"/>
                  <a:ext cx="2552702" cy="18885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7" name="Textfeld 16"/>
            <p:cNvSpPr txBox="1"/>
            <p:nvPr/>
          </p:nvSpPr>
          <p:spPr>
            <a:xfrm>
              <a:off x="5251985" y="4732061"/>
              <a:ext cx="3278376" cy="584775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ＭＳ Ｐゴシック" charset="-128"/>
                </a:rPr>
                <a:t>Relative uncertainty (pulse to pulse): &lt; 1 </a:t>
              </a:r>
              <a:r>
                <a:rPr lang="en-US" dirty="0" smtClean="0">
                  <a:ea typeface="ＭＳ Ｐゴシック" charset="-128"/>
                </a:rPr>
                <a:t>-5 %</a:t>
              </a:r>
              <a:endParaRPr lang="en-US" dirty="0"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SY_Vortrag_3-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0000FF"/>
      </a:hlink>
      <a:folHlink>
        <a:srgbClr val="0000FF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33CC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2DB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33CC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2DB9"/>
        </a:accent6>
        <a:hlink>
          <a:srgbClr val="0033CC"/>
        </a:hlink>
        <a:folHlink>
          <a:srgbClr val="00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3_DESY_Vortrag_3-1 15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0033CC"/>
    </a:accent2>
    <a:accent3>
      <a:srgbClr val="FFFFFF"/>
    </a:accent3>
    <a:accent4>
      <a:srgbClr val="000000"/>
    </a:accent4>
    <a:accent5>
      <a:srgbClr val="DAEDEF"/>
    </a:accent5>
    <a:accent6>
      <a:srgbClr val="002DB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909</Words>
  <Application>Microsoft Office PowerPoint</Application>
  <PresentationFormat>Bildschirmpräsentation (4:3)</PresentationFormat>
  <Paragraphs>236</Paragraphs>
  <Slides>21</Slides>
  <Notes>13</Notes>
  <HiddenSlides>0</HiddenSlides>
  <MMClips>1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2_DESY_Vortrag_3-1</vt:lpstr>
      <vt:lpstr>Custom Design</vt:lpstr>
      <vt:lpstr>4_DESY_Vortrag_3-1</vt:lpstr>
      <vt:lpstr>Equation</vt:lpstr>
      <vt:lpstr>Graph</vt:lpstr>
      <vt:lpstr>Photon Diagnostics for soft and hard X-ray FELs.</vt:lpstr>
      <vt:lpstr>Diagnostic tools for FELs.</vt:lpstr>
      <vt:lpstr>Diagnostic tools .</vt:lpstr>
      <vt:lpstr>PowerPoint-Präsentation</vt:lpstr>
      <vt:lpstr>PowerPoint-Präsentation</vt:lpstr>
      <vt:lpstr>FEL intensity monitor GMD -  new design for XFEL application.</vt:lpstr>
      <vt:lpstr>XGM for European XFEL and SwissFEL: Intensity and beam position with an extended dynamic range.</vt:lpstr>
      <vt:lpstr>3rd generation GMD for European XFEL and SwissFEL- Intensity and beam position with an extended energy and dynamic range.</vt:lpstr>
      <vt:lpstr>3rd generation GMD for European XFEL and SwissFEL- Intensity and beam position with an extended energy and dynamic range.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Gas based detectors at FLASH.</vt:lpstr>
      <vt:lpstr>OPIS at FLASH1: Cross-calibration campaign.</vt:lpstr>
      <vt:lpstr>Gas based detectors at FLASH.</vt:lpstr>
      <vt:lpstr>Acknowledgments</vt:lpstr>
      <vt:lpstr>Measurements of the absolute number of photons of LCLS hard X-ray line</vt:lpstr>
      <vt:lpstr>Measurements of the absolute number of photon of LCLS  hard X-ray line – Preliminary results</vt:lpstr>
      <vt:lpstr>Measurements of the absolute number of photon of LCLS  hard X-ray line – Preliminary results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Tiedtke, Kai</cp:lastModifiedBy>
  <cp:revision>840</cp:revision>
  <cp:lastPrinted>2016-07-11T13:25:08Z</cp:lastPrinted>
  <dcterms:created xsi:type="dcterms:W3CDTF">2008-04-14T12:45:38Z</dcterms:created>
  <dcterms:modified xsi:type="dcterms:W3CDTF">2016-07-14T06:04:23Z</dcterms:modified>
</cp:coreProperties>
</file>