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30279975" cy="42808525"/>
  <p:notesSz cx="6794500" cy="9931400"/>
  <p:custDataLst>
    <p:tags r:id="rId5"/>
  </p:custDataLst>
  <p:defaultTextStyle>
    <a:defPPr>
      <a:defRPr lang="de-DE"/>
    </a:defPPr>
    <a:lvl1pPr algn="l" defTabSz="4175125" rtl="0" fontAlgn="base">
      <a:spcBef>
        <a:spcPct val="0"/>
      </a:spcBef>
      <a:spcAft>
        <a:spcPct val="0"/>
      </a:spcAft>
      <a:defRPr sz="8200" kern="1200">
        <a:solidFill>
          <a:schemeClr val="tx1"/>
        </a:solidFill>
        <a:latin typeface="Arial" charset="0"/>
        <a:ea typeface="+mn-ea"/>
        <a:cs typeface="+mn-cs"/>
      </a:defRPr>
    </a:lvl1pPr>
    <a:lvl2pPr marL="2087563" indent="-1630363" algn="l" defTabSz="4175125" rtl="0" fontAlgn="base">
      <a:spcBef>
        <a:spcPct val="0"/>
      </a:spcBef>
      <a:spcAft>
        <a:spcPct val="0"/>
      </a:spcAft>
      <a:defRPr sz="8200" kern="1200">
        <a:solidFill>
          <a:schemeClr val="tx1"/>
        </a:solidFill>
        <a:latin typeface="Arial" charset="0"/>
        <a:ea typeface="+mn-ea"/>
        <a:cs typeface="+mn-cs"/>
      </a:defRPr>
    </a:lvl2pPr>
    <a:lvl3pPr marL="4175125" indent="-3260725" algn="l" defTabSz="4175125" rtl="0" fontAlgn="base">
      <a:spcBef>
        <a:spcPct val="0"/>
      </a:spcBef>
      <a:spcAft>
        <a:spcPct val="0"/>
      </a:spcAft>
      <a:defRPr sz="8200" kern="1200">
        <a:solidFill>
          <a:schemeClr val="tx1"/>
        </a:solidFill>
        <a:latin typeface="Arial" charset="0"/>
        <a:ea typeface="+mn-ea"/>
        <a:cs typeface="+mn-cs"/>
      </a:defRPr>
    </a:lvl3pPr>
    <a:lvl4pPr marL="6264275" indent="-4892675" algn="l" defTabSz="4175125" rtl="0" fontAlgn="base">
      <a:spcBef>
        <a:spcPct val="0"/>
      </a:spcBef>
      <a:spcAft>
        <a:spcPct val="0"/>
      </a:spcAft>
      <a:defRPr sz="8200" kern="1200">
        <a:solidFill>
          <a:schemeClr val="tx1"/>
        </a:solidFill>
        <a:latin typeface="Arial" charset="0"/>
        <a:ea typeface="+mn-ea"/>
        <a:cs typeface="+mn-cs"/>
      </a:defRPr>
    </a:lvl4pPr>
    <a:lvl5pPr marL="8351838" indent="-6523038" algn="l" defTabSz="4175125" rtl="0" fontAlgn="base">
      <a:spcBef>
        <a:spcPct val="0"/>
      </a:spcBef>
      <a:spcAft>
        <a:spcPct val="0"/>
      </a:spcAft>
      <a:defRPr sz="8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8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8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8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82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rederike Ahr" initials="" lastIdx="7" clrIdx="0"/>
  <p:cmAuthor id="1" name="Ravi, Koustuban" initials="RK" lastIdx="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CC"/>
    <a:srgbClr val="0000BC"/>
    <a:srgbClr val="00FF00"/>
    <a:srgbClr val="FF6600"/>
    <a:srgbClr val="000066"/>
    <a:srgbClr val="18468F"/>
    <a:srgbClr val="151F38"/>
    <a:srgbClr val="A4B5D3"/>
    <a:srgbClr val="7201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113A9D2-9D6B-4929-AA2D-F23B5EE8CBE7}" styleName="Designformatvorlage 2 - Akz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2838BEF-8BB2-4498-84A7-C5851F593DF1}" styleName="Mittlere Formatvorlage 4 - Akz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Mittlere Formatvorlage 4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4C1A8A3-306A-4EB7-A6B1-4F7E0EB9C5D6}" styleName="Mittlere Formatvorlage 3 - Akz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7AC3CCA-C797-4891-BE02-D94E43425B78}" styleName="Mittlere Formatvorlag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A107856-5554-42FB-B03E-39F5DBC370BA}" styleName="Mittlere Formatvorlage 4 - Akz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0659" autoAdjust="0"/>
    <p:restoredTop sz="98819" autoAdjust="0"/>
  </p:normalViewPr>
  <p:slideViewPr>
    <p:cSldViewPr>
      <p:cViewPr>
        <p:scale>
          <a:sx n="55" d="100"/>
          <a:sy n="55" d="100"/>
        </p:scale>
        <p:origin x="-210" y="5268"/>
      </p:cViewPr>
      <p:guideLst>
        <p:guide orient="horz" pos="13483"/>
        <p:guide pos="9537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tags" Target="tags/tag1.xml"/><Relationship Id="rId10" Type="http://schemas.openxmlformats.org/officeDocument/2006/relationships/tableStyles" Target="tableStyles.xml"/><Relationship Id="rId4" Type="http://schemas.openxmlformats.org/officeDocument/2006/relationships/handoutMaster" Target="handoutMasters/handoutMaster1.xml"/><Relationship Id="rId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4356" cy="496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33" tIns="47465" rIns="94933" bIns="47465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638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146" y="2"/>
            <a:ext cx="2944355" cy="496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33" tIns="47465" rIns="94933" bIns="47465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26D2DE7-082D-447F-B2EB-6F2E212B6156}" type="datetimeFigureOut">
              <a:rPr lang="de-DE"/>
              <a:pPr>
                <a:defRPr/>
              </a:pPr>
              <a:t>12.07.2016</a:t>
            </a:fld>
            <a:endParaRPr lang="de-DE"/>
          </a:p>
        </p:txBody>
      </p:sp>
      <p:sp>
        <p:nvSpPr>
          <p:cNvPr id="1638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35271"/>
            <a:ext cx="2944356" cy="496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33" tIns="47465" rIns="94933" bIns="47465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638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146" y="9435271"/>
            <a:ext cx="2944355" cy="496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33" tIns="47465" rIns="94933" bIns="4746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5F9D74B-E777-4BB0-A7ED-853BA8BC6D1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20025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4356" cy="496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33" tIns="47465" rIns="94933" bIns="47465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339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146" y="2"/>
            <a:ext cx="2944355" cy="496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33" tIns="47465" rIns="94933" bIns="47465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7195924-A218-44C6-8EE7-DE7DCBC4E528}" type="datetimeFigureOut">
              <a:rPr lang="de-DE"/>
              <a:pPr>
                <a:defRPr/>
              </a:pPr>
              <a:t>12.07.2016</a:t>
            </a:fld>
            <a:endParaRPr lang="de-DE"/>
          </a:p>
        </p:txBody>
      </p:sp>
      <p:sp>
        <p:nvSpPr>
          <p:cNvPr id="3076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082800" y="747713"/>
            <a:ext cx="2628900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1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5790" y="4717635"/>
            <a:ext cx="4982924" cy="446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33" tIns="47465" rIns="94933" bIns="474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14342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5271"/>
            <a:ext cx="2944356" cy="496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33" tIns="47465" rIns="94933" bIns="47465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343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146" y="9435271"/>
            <a:ext cx="2944355" cy="496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33" tIns="47465" rIns="94933" bIns="4746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3CF45FD-0FAE-4CB2-AACC-4B68F13B717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24507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270998" y="13298392"/>
            <a:ext cx="25737979" cy="917608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541996" y="24258164"/>
            <a:ext cx="21195983" cy="1093995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882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764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2646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352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441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5292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617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705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34310-C7C2-422C-92C3-8CEE0742939A}" type="datetimeFigureOut">
              <a:rPr lang="de-DE"/>
              <a:pPr>
                <a:defRPr/>
              </a:pPr>
              <a:t>12.07.2016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CA9CA-6FC9-4589-A767-2622F890F21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505D06-2E96-4F0F-8827-C6535FE1E8C1}" type="datetimeFigureOut">
              <a:rPr lang="de-DE"/>
              <a:pPr>
                <a:defRPr/>
              </a:pPr>
              <a:t>12.07.2016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30381-230A-4AEA-992B-37FB41DA36A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21952982" y="1714329"/>
            <a:ext cx="6812994" cy="3652597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513999" y="1714329"/>
            <a:ext cx="19934317" cy="36525978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63C5E8-7199-4E74-B80F-EF767FC7E54B}" type="datetimeFigureOut">
              <a:rPr lang="de-DE"/>
              <a:pPr>
                <a:defRPr/>
              </a:pPr>
              <a:t>12.07.2016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5512AB-992F-4BCD-B909-1F6296CDB11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E4761-0546-4375-B93C-0018574578DD}" type="datetimeFigureOut">
              <a:rPr lang="de-DE"/>
              <a:pPr>
                <a:defRPr/>
              </a:pPr>
              <a:t>12.07.2016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0A162-0E26-4DE9-8F82-998BE3037C4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91909" y="27508444"/>
            <a:ext cx="25737979" cy="8502249"/>
          </a:xfrm>
        </p:spPr>
        <p:txBody>
          <a:bodyPr anchor="t"/>
          <a:lstStyle>
            <a:lvl1pPr algn="l">
              <a:defRPr sz="183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391909" y="18144082"/>
            <a:ext cx="25737979" cy="9364362"/>
          </a:xfrm>
        </p:spPr>
        <p:txBody>
          <a:bodyPr anchor="b"/>
          <a:lstStyle>
            <a:lvl1pPr marL="0" indent="0">
              <a:buNone/>
              <a:defRPr sz="9100">
                <a:solidFill>
                  <a:schemeClr val="tx1">
                    <a:tint val="75000"/>
                  </a:schemeClr>
                </a:solidFill>
              </a:defRPr>
            </a:lvl1pPr>
            <a:lvl2pPr marL="2088215" indent="0">
              <a:buNone/>
              <a:defRPr sz="8200">
                <a:solidFill>
                  <a:schemeClr val="tx1">
                    <a:tint val="75000"/>
                  </a:schemeClr>
                </a:solidFill>
              </a:defRPr>
            </a:lvl2pPr>
            <a:lvl3pPr marL="4176431" indent="0">
              <a:buNone/>
              <a:defRPr sz="7300">
                <a:solidFill>
                  <a:schemeClr val="tx1">
                    <a:tint val="75000"/>
                  </a:schemeClr>
                </a:solidFill>
              </a:defRPr>
            </a:lvl3pPr>
            <a:lvl4pPr marL="6264646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4pPr>
            <a:lvl5pPr marL="8352861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5pPr>
            <a:lvl6pPr marL="10441076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6pPr>
            <a:lvl7pPr marL="12529292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7pPr>
            <a:lvl8pPr marL="14617507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8pPr>
            <a:lvl9pPr marL="16705722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FB7DBF-ED75-4C49-A3CF-E3A5F193E8F4}" type="datetimeFigureOut">
              <a:rPr lang="de-DE"/>
              <a:pPr>
                <a:defRPr/>
              </a:pPr>
              <a:t>12.07.2016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F1DF1-D50A-44D8-A946-6CC1DDF51C4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513999" y="9988659"/>
            <a:ext cx="13373656" cy="28251648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5392320" y="9988659"/>
            <a:ext cx="13373656" cy="28251648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C996B4-4C82-4221-B428-F0DC92BB9D49}" type="datetimeFigureOut">
              <a:rPr lang="de-DE"/>
              <a:pPr>
                <a:defRPr/>
              </a:pPr>
              <a:t>12.07.2016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69358C-0F63-4671-A69C-C503AE83541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513999" y="9582375"/>
            <a:ext cx="13378914" cy="3993477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8215" indent="0">
              <a:buNone/>
              <a:defRPr sz="9100" b="1"/>
            </a:lvl2pPr>
            <a:lvl3pPr marL="4176431" indent="0">
              <a:buNone/>
              <a:defRPr sz="8200" b="1"/>
            </a:lvl3pPr>
            <a:lvl4pPr marL="6264646" indent="0">
              <a:buNone/>
              <a:defRPr sz="7300" b="1"/>
            </a:lvl4pPr>
            <a:lvl5pPr marL="8352861" indent="0">
              <a:buNone/>
              <a:defRPr sz="7300" b="1"/>
            </a:lvl5pPr>
            <a:lvl6pPr marL="10441076" indent="0">
              <a:buNone/>
              <a:defRPr sz="7300" b="1"/>
            </a:lvl6pPr>
            <a:lvl7pPr marL="12529292" indent="0">
              <a:buNone/>
              <a:defRPr sz="7300" b="1"/>
            </a:lvl7pPr>
            <a:lvl8pPr marL="14617507" indent="0">
              <a:buNone/>
              <a:defRPr sz="7300" b="1"/>
            </a:lvl8pPr>
            <a:lvl9pPr marL="16705722" indent="0">
              <a:buNone/>
              <a:defRPr sz="73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513999" y="13575852"/>
            <a:ext cx="13378914" cy="24664452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15381808" y="9582375"/>
            <a:ext cx="13384170" cy="3993477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8215" indent="0">
              <a:buNone/>
              <a:defRPr sz="9100" b="1"/>
            </a:lvl2pPr>
            <a:lvl3pPr marL="4176431" indent="0">
              <a:buNone/>
              <a:defRPr sz="8200" b="1"/>
            </a:lvl3pPr>
            <a:lvl4pPr marL="6264646" indent="0">
              <a:buNone/>
              <a:defRPr sz="7300" b="1"/>
            </a:lvl4pPr>
            <a:lvl5pPr marL="8352861" indent="0">
              <a:buNone/>
              <a:defRPr sz="7300" b="1"/>
            </a:lvl5pPr>
            <a:lvl6pPr marL="10441076" indent="0">
              <a:buNone/>
              <a:defRPr sz="7300" b="1"/>
            </a:lvl6pPr>
            <a:lvl7pPr marL="12529292" indent="0">
              <a:buNone/>
              <a:defRPr sz="7300" b="1"/>
            </a:lvl7pPr>
            <a:lvl8pPr marL="14617507" indent="0">
              <a:buNone/>
              <a:defRPr sz="7300" b="1"/>
            </a:lvl8pPr>
            <a:lvl9pPr marL="16705722" indent="0">
              <a:buNone/>
              <a:defRPr sz="73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15381808" y="13575852"/>
            <a:ext cx="13384170" cy="24664452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D14E69-99E9-44A1-9969-E85FA37F18EC}" type="datetimeFigureOut">
              <a:rPr lang="de-DE"/>
              <a:pPr>
                <a:defRPr/>
              </a:pPr>
              <a:t>12.07.2016</a:t>
            </a:fld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EA87F-51CE-45FF-BB7B-BF21B7798AA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87348B-E4F7-4680-BA65-904A410B80B6}" type="datetimeFigureOut">
              <a:rPr lang="de-DE"/>
              <a:pPr>
                <a:defRPr/>
              </a:pPr>
              <a:t>12.07.2016</a:t>
            </a:fld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FC9021-3289-4632-ABC3-85EF0418688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FBD64-E41A-4B73-9400-23CD31599194}" type="datetimeFigureOut">
              <a:rPr lang="de-DE"/>
              <a:pPr>
                <a:defRPr/>
              </a:pPr>
              <a:t>12.07.2016</a:t>
            </a:fld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BB343-C72A-4C08-9D9D-4D0C2D8A9D5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14000" y="1704413"/>
            <a:ext cx="9961903" cy="7253667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838629" y="1704417"/>
            <a:ext cx="16927347" cy="36535890"/>
          </a:xfrm>
        </p:spPr>
        <p:txBody>
          <a:bodyPr/>
          <a:lstStyle>
            <a:lvl1pPr>
              <a:defRPr sz="14600"/>
            </a:lvl1pPr>
            <a:lvl2pPr>
              <a:defRPr sz="12800"/>
            </a:lvl2pPr>
            <a:lvl3pPr>
              <a:defRPr sz="11000"/>
            </a:lvl3pPr>
            <a:lvl4pPr>
              <a:defRPr sz="9100"/>
            </a:lvl4pPr>
            <a:lvl5pPr>
              <a:defRPr sz="9100"/>
            </a:lvl5pPr>
            <a:lvl6pPr>
              <a:defRPr sz="9100"/>
            </a:lvl6pPr>
            <a:lvl7pPr>
              <a:defRPr sz="9100"/>
            </a:lvl7pPr>
            <a:lvl8pPr>
              <a:defRPr sz="9100"/>
            </a:lvl8pPr>
            <a:lvl9pPr>
              <a:defRPr sz="91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514000" y="8958084"/>
            <a:ext cx="9961903" cy="29282223"/>
          </a:xfrm>
        </p:spPr>
        <p:txBody>
          <a:bodyPr/>
          <a:lstStyle>
            <a:lvl1pPr marL="0" indent="0">
              <a:buNone/>
              <a:defRPr sz="6400"/>
            </a:lvl1pPr>
            <a:lvl2pPr marL="2088215" indent="0">
              <a:buNone/>
              <a:defRPr sz="5500"/>
            </a:lvl2pPr>
            <a:lvl3pPr marL="4176431" indent="0">
              <a:buNone/>
              <a:defRPr sz="4600"/>
            </a:lvl3pPr>
            <a:lvl4pPr marL="6264646" indent="0">
              <a:buNone/>
              <a:defRPr sz="4100"/>
            </a:lvl4pPr>
            <a:lvl5pPr marL="8352861" indent="0">
              <a:buNone/>
              <a:defRPr sz="4100"/>
            </a:lvl5pPr>
            <a:lvl6pPr marL="10441076" indent="0">
              <a:buNone/>
              <a:defRPr sz="4100"/>
            </a:lvl6pPr>
            <a:lvl7pPr marL="12529292" indent="0">
              <a:buNone/>
              <a:defRPr sz="4100"/>
            </a:lvl7pPr>
            <a:lvl8pPr marL="14617507" indent="0">
              <a:buNone/>
              <a:defRPr sz="4100"/>
            </a:lvl8pPr>
            <a:lvl9pPr marL="16705722" indent="0">
              <a:buNone/>
              <a:defRPr sz="41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9FD5E2-98C8-4856-BC70-B17DBC33F93D}" type="datetimeFigureOut">
              <a:rPr lang="de-DE"/>
              <a:pPr>
                <a:defRPr/>
              </a:pPr>
              <a:t>12.07.2016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A6949-59ED-4A89-A6FA-6B3AD2C2B73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935087" y="29965968"/>
            <a:ext cx="18167985" cy="3537652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935087" y="3825021"/>
            <a:ext cx="18167985" cy="25685115"/>
          </a:xfrm>
        </p:spPr>
        <p:txBody>
          <a:bodyPr rtlCol="0">
            <a:normAutofit/>
          </a:bodyPr>
          <a:lstStyle>
            <a:lvl1pPr marL="0" indent="0">
              <a:buNone/>
              <a:defRPr sz="14600"/>
            </a:lvl1pPr>
            <a:lvl2pPr marL="2088215" indent="0">
              <a:buNone/>
              <a:defRPr sz="12800"/>
            </a:lvl2pPr>
            <a:lvl3pPr marL="4176431" indent="0">
              <a:buNone/>
              <a:defRPr sz="11000"/>
            </a:lvl3pPr>
            <a:lvl4pPr marL="6264646" indent="0">
              <a:buNone/>
              <a:defRPr sz="9100"/>
            </a:lvl4pPr>
            <a:lvl5pPr marL="8352861" indent="0">
              <a:buNone/>
              <a:defRPr sz="9100"/>
            </a:lvl5pPr>
            <a:lvl6pPr marL="10441076" indent="0">
              <a:buNone/>
              <a:defRPr sz="9100"/>
            </a:lvl6pPr>
            <a:lvl7pPr marL="12529292" indent="0">
              <a:buNone/>
              <a:defRPr sz="9100"/>
            </a:lvl7pPr>
            <a:lvl8pPr marL="14617507" indent="0">
              <a:buNone/>
              <a:defRPr sz="9100"/>
            </a:lvl8pPr>
            <a:lvl9pPr marL="16705722" indent="0">
              <a:buNone/>
              <a:defRPr sz="91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935087" y="33503620"/>
            <a:ext cx="18167985" cy="5024053"/>
          </a:xfrm>
        </p:spPr>
        <p:txBody>
          <a:bodyPr/>
          <a:lstStyle>
            <a:lvl1pPr marL="0" indent="0">
              <a:buNone/>
              <a:defRPr sz="6400"/>
            </a:lvl1pPr>
            <a:lvl2pPr marL="2088215" indent="0">
              <a:buNone/>
              <a:defRPr sz="5500"/>
            </a:lvl2pPr>
            <a:lvl3pPr marL="4176431" indent="0">
              <a:buNone/>
              <a:defRPr sz="4600"/>
            </a:lvl3pPr>
            <a:lvl4pPr marL="6264646" indent="0">
              <a:buNone/>
              <a:defRPr sz="4100"/>
            </a:lvl4pPr>
            <a:lvl5pPr marL="8352861" indent="0">
              <a:buNone/>
              <a:defRPr sz="4100"/>
            </a:lvl5pPr>
            <a:lvl6pPr marL="10441076" indent="0">
              <a:buNone/>
              <a:defRPr sz="4100"/>
            </a:lvl6pPr>
            <a:lvl7pPr marL="12529292" indent="0">
              <a:buNone/>
              <a:defRPr sz="4100"/>
            </a:lvl7pPr>
            <a:lvl8pPr marL="14617507" indent="0">
              <a:buNone/>
              <a:defRPr sz="4100"/>
            </a:lvl8pPr>
            <a:lvl9pPr marL="16705722" indent="0">
              <a:buNone/>
              <a:defRPr sz="41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1A493-08AD-44B8-93E7-A20A11F6C15F}" type="datetimeFigureOut">
              <a:rPr lang="de-DE"/>
              <a:pPr>
                <a:defRPr/>
              </a:pPr>
              <a:t>12.07.2016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EB1D8-2E15-40FA-A91A-EA9BD35C4920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799B3"/>
            </a:gs>
            <a:gs pos="39999">
              <a:schemeClr val="bg1"/>
            </a:gs>
            <a:gs pos="70000">
              <a:srgbClr val="B980A0"/>
            </a:gs>
            <a:gs pos="100000">
              <a:srgbClr val="FFEBFA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1514475" y="1714500"/>
            <a:ext cx="27251025" cy="713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17643" tIns="208822" rIns="417643" bIns="20882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Mastertitelformat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1514475" y="9988550"/>
            <a:ext cx="27251025" cy="2825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17643" tIns="208822" rIns="417643" bIns="2088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514475" y="39676388"/>
            <a:ext cx="7064375" cy="2279650"/>
          </a:xfrm>
          <a:prstGeom prst="rect">
            <a:avLst/>
          </a:prstGeom>
        </p:spPr>
        <p:txBody>
          <a:bodyPr vert="horz" wrap="square" lIns="417643" tIns="208822" rIns="417643" bIns="208822" numCol="1" anchor="ctr" anchorCtr="0" compatLnSpc="1">
            <a:prstTxWarp prst="textNoShape">
              <a:avLst/>
            </a:prstTxWarp>
          </a:bodyPr>
          <a:lstStyle>
            <a:lvl1pPr>
              <a:defRPr sz="55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75437B25-C9F7-4B92-ACD9-362D086D1730}" type="datetimeFigureOut">
              <a:rPr lang="de-DE"/>
              <a:pPr>
                <a:defRPr/>
              </a:pPr>
              <a:t>12.07.2016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0345738" y="39676388"/>
            <a:ext cx="9588500" cy="2279650"/>
          </a:xfrm>
          <a:prstGeom prst="rect">
            <a:avLst/>
          </a:prstGeom>
        </p:spPr>
        <p:txBody>
          <a:bodyPr vert="horz" lIns="417643" tIns="208822" rIns="417643" bIns="208822" rtlCol="0" anchor="ctr"/>
          <a:lstStyle>
            <a:lvl1pPr algn="ctr" defTabSz="4176431" fontAlgn="auto">
              <a:spcBef>
                <a:spcPts val="0"/>
              </a:spcBef>
              <a:spcAft>
                <a:spcPts val="0"/>
              </a:spcAft>
              <a:defRPr sz="55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21701125" y="39676388"/>
            <a:ext cx="7064375" cy="2279650"/>
          </a:xfrm>
          <a:prstGeom prst="rect">
            <a:avLst/>
          </a:prstGeom>
        </p:spPr>
        <p:txBody>
          <a:bodyPr vert="horz" wrap="square" lIns="417643" tIns="208822" rIns="417643" bIns="208822" numCol="1" anchor="ctr" anchorCtr="0" compatLnSpc="1">
            <a:prstTxWarp prst="textNoShape">
              <a:avLst/>
            </a:prstTxWarp>
          </a:bodyPr>
          <a:lstStyle>
            <a:lvl1pPr algn="r">
              <a:defRPr sz="55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5C83B662-E42E-4D02-B727-5D5ED2F49C0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175125" rtl="0" eaLnBrk="0" fontAlgn="base" hangingPunct="0">
        <a:spcBef>
          <a:spcPct val="0"/>
        </a:spcBef>
        <a:spcAft>
          <a:spcPct val="0"/>
        </a:spcAft>
        <a:defRPr sz="201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175125" rtl="0" eaLnBrk="0" fontAlgn="base" hangingPunct="0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34" charset="0"/>
        </a:defRPr>
      </a:lvl2pPr>
      <a:lvl3pPr algn="ctr" defTabSz="4175125" rtl="0" eaLnBrk="0" fontAlgn="base" hangingPunct="0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34" charset="0"/>
        </a:defRPr>
      </a:lvl3pPr>
      <a:lvl4pPr algn="ctr" defTabSz="4175125" rtl="0" eaLnBrk="0" fontAlgn="base" hangingPunct="0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34" charset="0"/>
        </a:defRPr>
      </a:lvl4pPr>
      <a:lvl5pPr algn="ctr" defTabSz="4175125" rtl="0" eaLnBrk="0" fontAlgn="base" hangingPunct="0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34" charset="0"/>
        </a:defRPr>
      </a:lvl5pPr>
      <a:lvl6pPr marL="457200" algn="ctr" defTabSz="4175125" rtl="0" fontAlgn="base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34" charset="0"/>
        </a:defRPr>
      </a:lvl6pPr>
      <a:lvl7pPr marL="914400" algn="ctr" defTabSz="4175125" rtl="0" fontAlgn="base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34" charset="0"/>
        </a:defRPr>
      </a:lvl7pPr>
      <a:lvl8pPr marL="1371600" algn="ctr" defTabSz="4175125" rtl="0" fontAlgn="base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34" charset="0"/>
        </a:defRPr>
      </a:lvl8pPr>
      <a:lvl9pPr marL="1828800" algn="ctr" defTabSz="4175125" rtl="0" fontAlgn="base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34" charset="0"/>
        </a:defRPr>
      </a:lvl9pPr>
    </p:titleStyle>
    <p:bodyStyle>
      <a:lvl1pPr marL="1565275" indent="-1565275" algn="l" defTabSz="417512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600" kern="1200">
          <a:solidFill>
            <a:schemeClr val="tx1"/>
          </a:solidFill>
          <a:latin typeface="+mn-lt"/>
          <a:ea typeface="+mn-ea"/>
          <a:cs typeface="+mn-cs"/>
        </a:defRPr>
      </a:lvl1pPr>
      <a:lvl2pPr marL="3392488" indent="-1304925" algn="l" defTabSz="417512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5219700" indent="-1042988" algn="l" defTabSz="417512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10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7307263" indent="-1042988" algn="l" defTabSz="417512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91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9396413" indent="-1042988" algn="l" defTabSz="4175125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91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11485184" indent="-1044108" algn="l" defTabSz="4176431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6pPr>
      <a:lvl7pPr marL="13573399" indent="-1044108" algn="l" defTabSz="4176431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7pPr>
      <a:lvl8pPr marL="15661615" indent="-1044108" algn="l" defTabSz="4176431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8pPr>
      <a:lvl9pPr marL="17749830" indent="-1044108" algn="l" defTabSz="4176431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1pPr>
      <a:lvl2pPr marL="2088215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2pPr>
      <a:lvl3pPr marL="4176431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6264646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352861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441076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529292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617507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6705722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3.wmf"/><Relationship Id="rId3" Type="http://schemas.openxmlformats.org/officeDocument/2006/relationships/notesSlide" Target="../notesSlides/notesSlide1.xml"/><Relationship Id="rId21" Type="http://schemas.openxmlformats.org/officeDocument/2006/relationships/oleObject" Target="../embeddings/oleObject1.bin"/><Relationship Id="rId34" Type="http://schemas.openxmlformats.org/officeDocument/2006/relationships/image" Target="../media/image27.png"/><Relationship Id="rId7" Type="http://schemas.openxmlformats.org/officeDocument/2006/relationships/image" Target="../media/image6.jpeg"/><Relationship Id="rId12" Type="http://schemas.openxmlformats.org/officeDocument/2006/relationships/image" Target="../media/image11.emf"/><Relationship Id="rId17" Type="http://schemas.openxmlformats.org/officeDocument/2006/relationships/image" Target="../media/image16.png"/><Relationship Id="rId25" Type="http://schemas.openxmlformats.org/officeDocument/2006/relationships/oleObject" Target="../embeddings/oleObject3.bin"/><Relationship Id="rId33" Type="http://schemas.openxmlformats.org/officeDocument/2006/relationships/image" Target="../media/image26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5.png"/><Relationship Id="rId20" Type="http://schemas.openxmlformats.org/officeDocument/2006/relationships/image" Target="../media/image19.tiff"/><Relationship Id="rId29" Type="http://schemas.openxmlformats.org/officeDocument/2006/relationships/image" Target="../media/image22.e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gif"/><Relationship Id="rId11" Type="http://schemas.openxmlformats.org/officeDocument/2006/relationships/image" Target="../media/image10.emf"/><Relationship Id="rId24" Type="http://schemas.openxmlformats.org/officeDocument/2006/relationships/image" Target="../media/image2.wmf"/><Relationship Id="rId32" Type="http://schemas.openxmlformats.org/officeDocument/2006/relationships/image" Target="../media/image25.png"/><Relationship Id="rId5" Type="http://schemas.openxmlformats.org/officeDocument/2006/relationships/hyperlink" Target="http://www.flickr.com/photos/jane_in_wales/4445434868/in/gallery-physicsclassroom-72157625109662093/" TargetMode="External"/><Relationship Id="rId15" Type="http://schemas.openxmlformats.org/officeDocument/2006/relationships/image" Target="../media/image14.png"/><Relationship Id="rId23" Type="http://schemas.openxmlformats.org/officeDocument/2006/relationships/oleObject" Target="../embeddings/oleObject2.bin"/><Relationship Id="rId28" Type="http://schemas.openxmlformats.org/officeDocument/2006/relationships/image" Target="../media/image21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24.png"/><Relationship Id="rId4" Type="http://schemas.openxmlformats.org/officeDocument/2006/relationships/image" Target="../media/image4.png"/><Relationship Id="rId9" Type="http://schemas.openxmlformats.org/officeDocument/2006/relationships/image" Target="../media/image8.png"/><Relationship Id="rId14" Type="http://schemas.openxmlformats.org/officeDocument/2006/relationships/image" Target="../media/image13.gif"/><Relationship Id="rId22" Type="http://schemas.openxmlformats.org/officeDocument/2006/relationships/image" Target="../media/image1.wmf"/><Relationship Id="rId27" Type="http://schemas.openxmlformats.org/officeDocument/2006/relationships/image" Target="../media/image20.emf"/><Relationship Id="rId30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BC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hteck 26"/>
          <p:cNvSpPr/>
          <p:nvPr/>
        </p:nvSpPr>
        <p:spPr>
          <a:xfrm>
            <a:off x="15307703" y="11880000"/>
            <a:ext cx="14220000" cy="14760000"/>
          </a:xfrm>
          <a:prstGeom prst="rect">
            <a:avLst/>
          </a:prstGeom>
          <a:solidFill>
            <a:schemeClr val="bg1"/>
          </a:solidFill>
          <a:ln w="38100">
            <a:solidFill>
              <a:srgbClr val="0000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de-DE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hteck 27"/>
          <p:cNvSpPr/>
          <p:nvPr/>
        </p:nvSpPr>
        <p:spPr>
          <a:xfrm>
            <a:off x="522363" y="11879999"/>
            <a:ext cx="14220000" cy="3060000"/>
          </a:xfrm>
          <a:prstGeom prst="rect">
            <a:avLst/>
          </a:prstGeom>
          <a:solidFill>
            <a:schemeClr val="bg1"/>
          </a:solidFill>
          <a:ln w="38100">
            <a:solidFill>
              <a:srgbClr val="0000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4400" dirty="0">
              <a:solidFill>
                <a:schemeClr val="tx1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12" name="Rechteck 111"/>
          <p:cNvSpPr/>
          <p:nvPr/>
        </p:nvSpPr>
        <p:spPr>
          <a:xfrm>
            <a:off x="720000" y="6300000"/>
            <a:ext cx="28800000" cy="5400000"/>
          </a:xfrm>
          <a:prstGeom prst="rect">
            <a:avLst/>
          </a:prstGeom>
          <a:solidFill>
            <a:schemeClr val="bg1"/>
          </a:solidFill>
          <a:ln w="38100">
            <a:solidFill>
              <a:srgbClr val="0000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4400" dirty="0">
              <a:solidFill>
                <a:schemeClr val="tx1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27" name="Rechteck 26"/>
          <p:cNvSpPr/>
          <p:nvPr/>
        </p:nvSpPr>
        <p:spPr>
          <a:xfrm>
            <a:off x="522363" y="15120000"/>
            <a:ext cx="14220000" cy="6212254"/>
          </a:xfrm>
          <a:prstGeom prst="rect">
            <a:avLst/>
          </a:prstGeom>
          <a:solidFill>
            <a:schemeClr val="bg1"/>
          </a:solidFill>
          <a:ln w="38100">
            <a:solidFill>
              <a:srgbClr val="0000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de-DE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1" name="Rechteck 110"/>
          <p:cNvSpPr/>
          <p:nvPr/>
        </p:nvSpPr>
        <p:spPr>
          <a:xfrm>
            <a:off x="513566" y="21780000"/>
            <a:ext cx="14220000" cy="20340000"/>
          </a:xfrm>
          <a:prstGeom prst="rect">
            <a:avLst/>
          </a:prstGeom>
          <a:solidFill>
            <a:schemeClr val="bg1"/>
          </a:solidFill>
          <a:ln w="38100">
            <a:solidFill>
              <a:srgbClr val="0000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4400" dirty="0">
              <a:solidFill>
                <a:schemeClr val="tx1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13" name="Rechteck 112"/>
          <p:cNvSpPr/>
          <p:nvPr/>
        </p:nvSpPr>
        <p:spPr>
          <a:xfrm>
            <a:off x="720000" y="6300000"/>
            <a:ext cx="28800000" cy="720000"/>
          </a:xfrm>
          <a:prstGeom prst="rect">
            <a:avLst/>
          </a:prstGeom>
          <a:solidFill>
            <a:srgbClr val="0000BC">
              <a:alpha val="75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Motivation: Strong </a:t>
            </a:r>
            <a:r>
              <a:rPr lang="de-DE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field</a:t>
            </a:r>
            <a:r>
              <a:rPr lang="de-DE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THz </a:t>
            </a:r>
            <a:r>
              <a:rPr lang="de-DE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applications</a:t>
            </a:r>
            <a:endParaRPr lang="de-DE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hteck 28"/>
          <p:cNvSpPr/>
          <p:nvPr/>
        </p:nvSpPr>
        <p:spPr>
          <a:xfrm>
            <a:off x="720000" y="719999"/>
            <a:ext cx="28800000" cy="5400000"/>
          </a:xfrm>
          <a:prstGeom prst="rect">
            <a:avLst/>
          </a:prstGeom>
          <a:solidFill>
            <a:schemeClr val="bg1"/>
          </a:solidFill>
          <a:ln w="38100">
            <a:solidFill>
              <a:srgbClr val="0000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feld 20"/>
          <p:cNvSpPr txBox="1">
            <a:spLocks noChangeArrowheads="1"/>
          </p:cNvSpPr>
          <p:nvPr/>
        </p:nvSpPr>
        <p:spPr bwMode="auto">
          <a:xfrm>
            <a:off x="4968703" y="737966"/>
            <a:ext cx="20781827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>
                <a:solidFill>
                  <a:srgbClr val="0000BC"/>
                </a:solidFill>
                <a:latin typeface="Arial" panose="020B0604020202020204" pitchFamily="34" charset="0"/>
                <a:ea typeface="Arial" charset="0"/>
                <a:cs typeface="Arial" pitchFamily="34" charset="0"/>
              </a:rPr>
              <a:t>Laser Driven High Field Terahertz Sources for Compact Electron Acceleration</a:t>
            </a:r>
            <a:endParaRPr lang="en-US" sz="6000" b="1" dirty="0">
              <a:solidFill>
                <a:srgbClr val="0000BC"/>
              </a:solidFill>
              <a:latin typeface="Arial" pitchFamily="34" charset="0"/>
              <a:ea typeface="Arial" charset="0"/>
              <a:cs typeface="Arial" pitchFamily="34" charset="0"/>
            </a:endParaRPr>
          </a:p>
        </p:txBody>
      </p:sp>
      <p:pic>
        <p:nvPicPr>
          <p:cNvPr id="1093" name="Picture 69" descr="http://www.uni-hamburg.de/beschaeftigtenportal/services/oeffentlichkeitsarbeit/corporate-design/logo_/UHH-Logo_2010_PN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84" y="2609678"/>
            <a:ext cx="5030574" cy="2328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Textfeld 30"/>
          <p:cNvSpPr txBox="1">
            <a:spLocks noChangeArrowheads="1"/>
          </p:cNvSpPr>
          <p:nvPr/>
        </p:nvSpPr>
        <p:spPr bwMode="auto">
          <a:xfrm>
            <a:off x="522363" y="15120000"/>
            <a:ext cx="14220000" cy="720000"/>
          </a:xfrm>
          <a:prstGeom prst="rect">
            <a:avLst/>
          </a:prstGeom>
          <a:solidFill>
            <a:srgbClr val="0000BC">
              <a:alpha val="75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 sz="4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l"/>
            <a:r>
              <a:rPr lang="en-US" sz="3600" dirty="0" smtClean="0"/>
              <a:t>  Theory: Cascaded  Difference Frequency Generation</a:t>
            </a:r>
            <a:endParaRPr lang="en-US" sz="3600" dirty="0"/>
          </a:p>
        </p:txBody>
      </p:sp>
      <p:sp>
        <p:nvSpPr>
          <p:cNvPr id="43" name="Rechteck 42"/>
          <p:cNvSpPr/>
          <p:nvPr/>
        </p:nvSpPr>
        <p:spPr>
          <a:xfrm>
            <a:off x="559947" y="11880000"/>
            <a:ext cx="14220000" cy="720000"/>
          </a:xfrm>
          <a:prstGeom prst="rect">
            <a:avLst/>
          </a:prstGeom>
          <a:solidFill>
            <a:srgbClr val="0000BC">
              <a:alpha val="75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Abstract:</a:t>
            </a:r>
            <a:endParaRPr lang="de-DE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Textfeld 30"/>
          <p:cNvSpPr txBox="1">
            <a:spLocks noChangeArrowheads="1"/>
          </p:cNvSpPr>
          <p:nvPr/>
        </p:nvSpPr>
        <p:spPr bwMode="auto">
          <a:xfrm>
            <a:off x="15300000" y="11899206"/>
            <a:ext cx="14220000" cy="720000"/>
          </a:xfrm>
          <a:prstGeom prst="rect">
            <a:avLst/>
          </a:prstGeom>
          <a:solidFill>
            <a:srgbClr val="0000BC">
              <a:alpha val="75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 sz="4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r>
              <a:rPr lang="en-US" sz="3600" dirty="0" smtClean="0"/>
              <a:t>   Cascaded Optical Parametric Amplification</a:t>
            </a:r>
            <a:endParaRPr lang="en-US" dirty="0"/>
          </a:p>
        </p:txBody>
      </p:sp>
      <p:sp>
        <p:nvSpPr>
          <p:cNvPr id="125" name="Rechteck 44"/>
          <p:cNvSpPr/>
          <p:nvPr/>
        </p:nvSpPr>
        <p:spPr>
          <a:xfrm>
            <a:off x="15296740" y="39060000"/>
            <a:ext cx="14220000" cy="3060000"/>
          </a:xfrm>
          <a:prstGeom prst="rect">
            <a:avLst/>
          </a:prstGeom>
          <a:solidFill>
            <a:schemeClr val="bg1"/>
          </a:solidFill>
          <a:ln w="38100">
            <a:solidFill>
              <a:srgbClr val="0000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Textfeld 30"/>
          <p:cNvSpPr txBox="1">
            <a:spLocks noChangeArrowheads="1"/>
          </p:cNvSpPr>
          <p:nvPr/>
        </p:nvSpPr>
        <p:spPr bwMode="auto">
          <a:xfrm>
            <a:off x="15300000" y="39060000"/>
            <a:ext cx="14220000" cy="720000"/>
          </a:xfrm>
          <a:prstGeom prst="rect">
            <a:avLst/>
          </a:prstGeom>
          <a:solidFill>
            <a:srgbClr val="0000BC">
              <a:alpha val="75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 sz="4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pPr algn="l"/>
            <a:r>
              <a:rPr lang="en-US" sz="3600" dirty="0" smtClean="0"/>
              <a:t>   References</a:t>
            </a:r>
            <a:endParaRPr lang="en-US" sz="3200" dirty="0"/>
          </a:p>
        </p:txBody>
      </p:sp>
      <p:pic>
        <p:nvPicPr>
          <p:cNvPr id="1038" name="Picture 14" descr="http://l.yimg.com/g/images/spaceout.gif">
            <a:hlinkClick r:id="rId5" tooltip="Soap Film 10 von Jane in Colour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2" descr="data:image/jpeg;base64,/9j/4AAQSkZJRgABAQAAAQABAAD/2wCEAAkGBhAQDxAQEA8NDw8PEA8QEA4QDw8PDxAPFRAVFhMQFBcXGyYeFxokGRITIC8gLyc1LSwvFR4yNTAqNSYrOCkBCQoKDgwOGg8PGiwlHCQsNCk1NCovLSwqKS8pLywsKiksLCwpLCoqLyw1KSksKTUqKiwqLCwsLCwpKSwsLCwsLP/AABEIAM0A9gMBIgACEQEDEQH/xAAbAAEAAgMBAQAAAAAAAAAAAAAAAwQCBQYBB//EAEYQAAICAQEFAggJCQcFAAAAAAABAgMRBAUSITFRQWEGEyIyUnGBkRRCgpKUocHC0iMkM1NicnOiskNEY5OjsbM0VITD8P/EABoBAQACAwEAAAAAAAAAAAAAAAADBQECBAb/xAAzEQEAAQIDAwoGAQUAAAAAAAAAAQIDBAUREiExEyJBUWGRobHR8BUycYHB4VIUMzRC8f/aAAwDAQACEQMRAD8A+4gAAAAAAAAAAAAAAAAAAAAAAAAAAAAAAAAAAAAAAAAAAAAAAAAAAAAAAAAAAAAAAAAAAAAAAAAAAAAAAAAAAAAAAAAAAAAAAAGF02otqLk0m1FYTk0uEVlpZfrMzG2yMYuUmoxSbcm0kkubbfJAaWe29SuPwGbWM4Woo8Z6sZ3f5jKjws0zjJ2z+DTr3FZTqN2u2Dn5ixlqWcNJxbTaeG8Moavb87uGlShXxT1dkc5/g1vzlz8p8OikjVvYsPGwubsnfDP5act6yUWsODzwUeT3VhJpYKjE5raszs086fDvddNjpq3ebeXeFbln4PprbOHCy5/Bqn3cU7P5CvLaWtm+NumqXo10yskvlzlh/NMYGR5+9m+Kr4TpHYmi3RHCEO5qm8vaGrx0jDRxS9WKc/WeSq1Pxdoa2PydHL+qllg9OOcfiuPKT3t93VHdHowWu1sfN1FNnddp1lr11yjj3GVvhnKiO9q6FCtNJ202xnFZeE3GzclxeFhZbzwyGVNTo4TlCcoxcq97ck0m4ZWG49Hjhk6bOb4miedVrHa1m3RPGPw2Ok8ONPc5KmGqtcHiSVEq5R4Zy4Wbs8ceeMGz2btivUKW5G+Lg92UbqLqJZ7lZFby71lHJ6jZtc8b0fKj5s03GyD6xkuMX6mWdDtm7TvFm9qqfSSitTWs92Fal7JcPjMvcLnVq7Ozc5s+H6RV4bdrR79/Z2QK+h11d8FZVONkJZxKL7U8OL6NPg1zRYL2J1ccxpukAAYAAAAAAAAAAAAAAAAAAAAPJPCy+CXaBFq9XCqErLJKEILMpPkl9r7u05HW6ierkpWpwoi816Z/Gxysv9J9qhyj3tcPNZtB6u1Wf3at/m8P1kv+4l91di483wkTPMZlmM1TNq1O7pnr7PosbVnY3zx8maMkYIh1O0Kqt3xlldbm8RUpKLk+kU+ZQbOvBKtIyKuk2jVbveLsrs3HiSjKMnF9JJcmWka1UzHFq9TPTFGRpMMPGYMkZR1O1aYScJWJzik5VxUrJxT5Nxgm0nh8cGsUTPBmEskQzR7Rra7d7xc4z3XuySfGMsZ3ZLnF4xwZlNGsxMcUkKddttE3bp2lN4dlUniq9Lsn0ljlNcV3rgdjsja9epr34ZTT3bK5cJ1z7YSXXv5NNNcDkpogq1E6LVqKk3NLdsrzhXVZzuPs3lxcX2N9Gy7yzM5sTFu5PM8v00u2YuRu4voQINDrYXVwtre9Cxb0Xyfqa7GnlNdjROe0idVXMabpAAGAAAAAAAAAAAAAAAAA5nwt12+46OL4WR39Q+HDT5wq3/Eaa/djPuOktsUYuUmlGKbbfJJLLZwOmula53yyp6ifjMPOY14xVDuxBRz35faVeaYnkLOlPGrd6uvC29qranoW4maZEmZJnjXfLHXavxVU7N3fcYtxgmk5y+LBN9Xhe0g2foN3MpNTuml427GJTa7F2qCy8R5LPrLF1MZx3ZLKzGWO+MlKL9jin7CatYJIq0p0hpKpr9mqaUotQvgn4q7GXBvsfa4NpZjnDx6sT7M1nja4za3W15Uc53Jp4nDPbiSa9hOiDRaJVJqOcSsts4486y2VkvZvTY11p0lotnqARFo1UdsaqUYRhCW7bfYqa5cMxbjKU5rKabjXCySTWG4pPme6LZ8K4KEI7sVl8225N5lOTfGUm8tyfFt8Se/SqcoSec1tyj0y4uL+qTJUjaZ5ukM6tTtjSuMXfWvy1MXJY52QXGVL6qSTSzyeH2FqE1JJrimsp9xasjlYfaQQpUUopYSSSS5JLgkaTOtOktolDYivNFuaK80QzCaJWPBnaPiNR4mT/I6ltx54hqMcl0U0n8qK9I7U+baqnei0nuy4OMlzhNPMZrvTSfsO72JtL4Rp67eClKOJxXxbItxsj7JRkj2GS4qblqbVXGny/TixdvSYrheABfOEAAAAAAAAAAAAAAABofDO/GldXDOpnDT4fbCWXav8uNhoUzYeGNzeo0tfZGGotfdJeLhH6rLDWxZ5DObm1f2eqPNbYanS1Hbv/H4SpmaZEmZplOmlImZpkaZkmZaTCVMyI0zNMI5SJnpgmZJmWssgwgY0YYsjkiVowkjGjMK80QTRamiCaNdEsSqWI2/gVqWp6il8swvh8tOM0vU60/lmrsRNsCzc11Lz+krvqx2N4jYv+KXvLLKq+TxVPbuL0bVuY97ncgA9upwAAAAAAAAAAAAAAAHGeFEvz5Lppa2vlW2Z/pRR38cX2cy94VRxrYv0tLFL5Ns8/wBaNZNZi11TX1HiM0/y6/t5Qu7H9qlJHUZ5Qvf/AI9/4STxzSz4vUYXFv4Pfy+aXtnz3oQfpRi/eky7b5vrlCPzpqP2m+HwlFyN+vv7Iq7uk6aNQrH+q1P0bUfgMla/1Wp+jaj8B0UTMsKcqsz0z4ejnnEz1OcVz/Van6NqPwHsdRz/ACep4c/zbUcP5Do0RUedb/EWPV4mv7cknwiz/KfD0Y5fXoaT4R/h6n6NqfwGS1P+Hqfoup/Ab8D4RZ/lPh6NeX7Gh+Ff4ep+jan8AjrE+UNQ+a/6bU808P4hvmV9NwUl2qdv12Skvqkh8Is/ynw9Dluxqvha9DUfRtT+Axlql6Go+jaj8BumRSIasstR0z4ejMXexpJ6yOcbt+Wm8fB9RyWMvzO9e8inq4+jf9Hv/CbPU+dDvbj7NyT+6ivecF7C0W43a+/snpr1a+N8Z5xvcHhqUZQaeE+UknyaPdFw1ekfS9r302L7StS83W90or/Tg/tLmjjnV6Ndb5P5tFr+wiwkaYi3p1wmq+WfpPk7wAHulMAAAAAAAAAAAAAAAA5Lw2pxdpLc4yr6MdjclCyP/DL3s02TqvDLSuejnNLMtO46iOFl4reZpLq4b69pyieeK4p8n1R5HOrezfivrjy9wucJVtWtOr/rZbGl+SgvQzD2Qk4r6kjZT47q6zj/ACvf+4abY1mJ2Q64sj38oyS9WIfONy/Or7pN+zckvvEuCnWIlz3o0qldiZmETMu6HFL1EWmed59Zz+p7v3SVEWk81/xLf+WRMdCYABgZXpXlW980/wDSgvsLDK8f0k1+xW/a3Yvur3mJZhmyKRNIhkc1xtClq+SfSUPrkk/qbK95Y1vmTfaoya9aWUUtpXbkJSWMpeT0cm8RXtbRTYqNY0dNDXaBZlZLrOfuUsRfuSNnsSre11XDhVVfa30k9yuPvU7PcU9BRu1pdEl38DdeB9GZam/slONEOPBxqzvP/MnYvkIjy63t4qNOEb0tyrSiZ973SgA9eqwAAAAAAAAAAAAAAAHkllYfFPmj5vLSOi23TP8AsZfk/wBrTyy6n7FmLfWDPpJzfhjspyhHU1xcrNOpb8Ipt2ad8ZxSXOSwpL1NLzitzPC/1Fnm/NG+PR2YS7sV6Twn3Dm/GuEo2JN7jy0ucoPhJd/Dil1SOkqmpTg004uuck1xTy691r2ZObhNSSaacWk01xTT5NFzYms8XZ4qb8iWFS38WTk262+/Kx6mvRR53L70U1bFX29HbiLesbUOmiZmETM9NQqpZIh0TzXB+lGMvnLP2kreE304kekjiutdIQXuiiY6EoADAyvL9Iv2oSz8mUcf1ssMr28JwfXfh71vf+sxLMJJEMiWRFI5rjaFaw0Oom7JVV89yMJ2P9tx8mL97eO+Jtdp61VR5b05cIQ9J9X0iu1/a1mhs7R7qy+MpNyk+sm8t+9lHi64p+rqtxuZauxwr8hb1knGuqPpWye7CL7stZfYk2dfsrZ609FdKeVXFJy7ZS5ym+9ybftNB4PaPx971L/Q0OddHLFlvm2XLuj5UF659x1RbZVhptW+Uq41eSLEV/6QAAuHIAAAAAAAAAAAAAAAAAADhdv7H+CWOyC/NbZZfTT2yfFd1cm+Hot45NYozrUk01wZ9FtqjOLjKKlGScZRkk4yi1hprtRw+2NhT0flwU7dJ14ys0y6S7ZVr0uce3hxPNZlls6zesx9Y/MLXDYjajYr4+f7S7M266/I1D8lebe+OF0s/H78Yy+ijJNJppprKa4prqcbFqSTWGmsprimuqMtNZbT+hnurn4uS3qm/wB3s59jTZBhM02Y2b3f6sXsNE76XWat4qsfSub90WTpHNy8Jm4ShbRJOUXHeranHDWG2nhrnyWTZVeEellx8dCP8RSp/rSLy3ibVyObVDjqtV0xvhsgV69oUy4xupl+7ZB/7MylrK1zsrXrnFfadCPSUzK+oXGt+jNP3xlH7xDZtvTL+8UN9I2Rk/cm2a/V+ElTSVUbbXvwedx1x8mabzv4fJPkmQ13rdHzVRDemiqZ4NzI1m0trQqzFflLccKk+XRzfxV9fRM1120dTdwyqIPsrbc/nvH1JPvPdLoIw7OOct9rb5t9WU+JzGiN1vemos6fMw0+nlOTste9N92El2Riuxf/AHEnrplqbXpqm4xjj4TfHh4qD/sov9bJfNTy/i5aau3VScNM92tScbdXhOMMedCpcp2dmfNj25aw+s2ds6vT1xqqjuwj1blKUnxc5N8ZSb4tvizGBwNV+rlr3Dq6/wBN7lyLcadPl76Pesun08a4RrhFQhCKjGMVhRilhJEgB6dXgAAAAAAAAAAAAAAAAAAAAAAAOZ2p4HJt2aSUaZtuUqWvzayTeW8LjXJ9Vw4tuLZz99kqZKGorlp5N4Tnh1TfZuWLyXnpwfcfRjGytSTjJKUWsOLSaa6NPmVeKyyziOdwq64/MOu3i6qd1W+PFwGDzxEX2HR6nwK0zy6XbpW/1EkoL1VyTgvZEo2eCeqjnc1FFi7FZVOuXtlGTX8pR3MnxFHyaT4ebsjE26unT6tRLQwfOK9wWzq/RXuRejsLaC86nRv9zV2P+qlGT2Lr+yjS/K1UkvqqZz/DsVw2J8G23R1x3qkdJHoTQqS7C3T4M62SW/bpKeu5G3Ue5vc/2LtPgZV/b3ajUcc7jmqa/Vu1KOV3Ns6LeU4mv5tI+s+iOq9bp6e73o0j10d511qV9yWfE0rfmueN7sguD4yaRs9H4MW2+Vq5KFfNaWqT8ruus5yXLyY4XDi5I6LR6KqmCrqrrqguUK4qEV7ETlzhsps2edVzp7eHc5a8TM7qN3n+ve9hTTGEVGEYxjFJRjFKMYpckkuSMwC3cgAAAAAAAAAAAAAAAAAAAAAAAAAAAAAAAAAAAAAAAAAAAAAAAAAAAAAAAAAAAAAAAAAAAAAAAAAAAAAAAAAAAAAAAAAAAAAAAAAAP//Z"/>
          <p:cNvSpPr>
            <a:spLocks noChangeAspect="1" noChangeArrowheads="1"/>
          </p:cNvSpPr>
          <p:nvPr/>
        </p:nvSpPr>
        <p:spPr bwMode="auto">
          <a:xfrm>
            <a:off x="63500" y="-2430463"/>
            <a:ext cx="2343150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AutoShape 4" descr="data:image/jpeg;base64,/9j/4AAQSkZJRgABAQAAAQABAAD/2wCEAAkGBhAQDxAQEA8NDw8PEA8QEA4QDw8PDxAPFRAVFhMQFBcXGyYeFxokGRITIC8gLyc1LSwvFR4yNTAqNSYrOCkBCQoKDgwOGg8PGiwlHCQsNCk1NCovLSwqKS8pLywsKiksLCwpLCoqLyw1KSksKTUqKiwqLCwsLCwpKSwsLCwsLP/AABEIAM0A9gMBIgACEQEDEQH/xAAbAAEAAgMBAQAAAAAAAAAAAAAAAwQCBQYBB//EAEYQAAICAQEFAggJCQcFAAAAAAABAgMRBAUSITFRQWEGEyIyUnGBkRRCgpKUocHC0iMkM1NicnOiskNEY5OjsbM0VITD8P/EABoBAQACAwEAAAAAAAAAAAAAAAADBQECBAb/xAAzEQEAAQIDAwoGAQUAAAAAAAAAAQIDBAUREiExEyJBUWGRobHR8BUycYHB4VIUMzRC8f/aAAwDAQACEQMRAD8A+4gAAAAAAAAAAAAAAAAAAAAAAAAAAAAAAAAAAAAAAAAAAAAAAAAAAAAAAAAAAAAAAAAAAAAAAAAAAAAAAAAAAAAAAAAAAAAAAAGF02otqLk0m1FYTk0uEVlpZfrMzG2yMYuUmoxSbcm0kkubbfJAaWe29SuPwGbWM4Woo8Z6sZ3f5jKjws0zjJ2z+DTr3FZTqN2u2Dn5ixlqWcNJxbTaeG8Moavb87uGlShXxT1dkc5/g1vzlz8p8OikjVvYsPGwubsnfDP5act6yUWsODzwUeT3VhJpYKjE5raszs086fDvddNjpq3ebeXeFbln4PprbOHCy5/Bqn3cU7P5CvLaWtm+NumqXo10yskvlzlh/NMYGR5+9m+Kr4TpHYmi3RHCEO5qm8vaGrx0jDRxS9WKc/WeSq1Pxdoa2PydHL+qllg9OOcfiuPKT3t93VHdHowWu1sfN1FNnddp1lr11yjj3GVvhnKiO9q6FCtNJ202xnFZeE3GzclxeFhZbzwyGVNTo4TlCcoxcq97ck0m4ZWG49Hjhk6bOb4miedVrHa1m3RPGPw2Ok8ONPc5KmGqtcHiSVEq5R4Zy4Wbs8ceeMGz2btivUKW5G+Lg92UbqLqJZ7lZFby71lHJ6jZtc8b0fKj5s03GyD6xkuMX6mWdDtm7TvFm9qqfSSitTWs92Fal7JcPjMvcLnVq7Ozc5s+H6RV4bdrR79/Z2QK+h11d8FZVONkJZxKL7U8OL6NPg1zRYL2J1ccxpukAAYAAAAAAAAAAAAAAAAAAAAPJPCy+CXaBFq9XCqErLJKEILMpPkl9r7u05HW6ierkpWpwoi816Z/Gxysv9J9qhyj3tcPNZtB6u1Wf3at/m8P1kv+4l91di483wkTPMZlmM1TNq1O7pnr7PosbVnY3zx8maMkYIh1O0Kqt3xlldbm8RUpKLk+kU+ZQbOvBKtIyKuk2jVbveLsrs3HiSjKMnF9JJcmWka1UzHFq9TPTFGRpMMPGYMkZR1O1aYScJWJzik5VxUrJxT5Nxgm0nh8cGsUTPBmEskQzR7Rra7d7xc4z3XuySfGMsZ3ZLnF4xwZlNGsxMcUkKddttE3bp2lN4dlUniq9Lsn0ljlNcV3rgdjsja9epr34ZTT3bK5cJ1z7YSXXv5NNNcDkpogq1E6LVqKk3NLdsrzhXVZzuPs3lxcX2N9Gy7yzM5sTFu5PM8v00u2YuRu4voQINDrYXVwtre9Cxb0Xyfqa7GnlNdjROe0idVXMabpAAGAAAAAAAAAAAAAAAAA5nwt12+46OL4WR39Q+HDT5wq3/Eaa/djPuOktsUYuUmlGKbbfJJLLZwOmula53yyp6ifjMPOY14xVDuxBRz35faVeaYnkLOlPGrd6uvC29qranoW4maZEmZJnjXfLHXavxVU7N3fcYtxgmk5y+LBN9Xhe0g2foN3MpNTuml427GJTa7F2qCy8R5LPrLF1MZx3ZLKzGWO+MlKL9jin7CatYJIq0p0hpKpr9mqaUotQvgn4q7GXBvsfa4NpZjnDx6sT7M1nja4za3W15Uc53Jp4nDPbiSa9hOiDRaJVJqOcSsts4486y2VkvZvTY11p0lotnqARFo1UdsaqUYRhCW7bfYqa5cMxbjKU5rKabjXCySTWG4pPme6LZ8K4KEI7sVl8225N5lOTfGUm8tyfFt8Se/SqcoSec1tyj0y4uL+qTJUjaZ5ukM6tTtjSuMXfWvy1MXJY52QXGVL6qSTSzyeH2FqE1JJrimsp9xasjlYfaQQpUUopYSSSS5JLgkaTOtOktolDYivNFuaK80QzCaJWPBnaPiNR4mT/I6ltx54hqMcl0U0n8qK9I7U+baqnei0nuy4OMlzhNPMZrvTSfsO72JtL4Rp67eClKOJxXxbItxsj7JRkj2GS4qblqbVXGny/TixdvSYrheABfOEAAAAAAAAAAAAAAABofDO/GldXDOpnDT4fbCWXav8uNhoUzYeGNzeo0tfZGGotfdJeLhH6rLDWxZ5DObm1f2eqPNbYanS1Hbv/H4SpmaZEmZplOmlImZpkaZkmZaTCVMyI0zNMI5SJnpgmZJmWssgwgY0YYsjkiVowkjGjMK80QTRamiCaNdEsSqWI2/gVqWp6il8swvh8tOM0vU60/lmrsRNsCzc11Lz+krvqx2N4jYv+KXvLLKq+TxVPbuL0bVuY97ncgA9upwAAAAAAAAAAAAAAAHGeFEvz5Lppa2vlW2Z/pRR38cX2cy94VRxrYv0tLFL5Ns8/wBaNZNZi11TX1HiM0/y6/t5Qu7H9qlJHUZ5Qvf/AI9/4STxzSz4vUYXFv4Pfy+aXtnz3oQfpRi/eky7b5vrlCPzpqP2m+HwlFyN+vv7Iq7uk6aNQrH+q1P0bUfgMla/1Wp+jaj8B0UTMsKcqsz0z4ejnnEz1OcVz/Van6NqPwHsdRz/ACep4c/zbUcP5Do0RUedb/EWPV4mv7cknwiz/KfD0Y5fXoaT4R/h6n6NqfwGS1P+Hqfoup/Ab8D4RZ/lPh6NeX7Gh+Ff4ep+jan8AjrE+UNQ+a/6bU808P4hvmV9NwUl2qdv12Skvqkh8Is/ynw9Dluxqvha9DUfRtT+Axlql6Go+jaj8BumRSIasstR0z4ejMXexpJ6yOcbt+Wm8fB9RyWMvzO9e8inq4+jf9Hv/CbPU+dDvbj7NyT+6ivecF7C0W43a+/snpr1a+N8Z5xvcHhqUZQaeE+UknyaPdFw1ekfS9r302L7StS83W90or/Tg/tLmjjnV6Ndb5P5tFr+wiwkaYi3p1wmq+WfpPk7wAHulMAAAAAAAAAAAAAAAA5Lw2pxdpLc4yr6MdjclCyP/DL3s02TqvDLSuejnNLMtO46iOFl4reZpLq4b69pyieeK4p8n1R5HOrezfivrjy9wucJVtWtOr/rZbGl+SgvQzD2Qk4r6kjZT47q6zj/ACvf+4abY1mJ2Q64sj38oyS9WIfONy/Or7pN+zckvvEuCnWIlz3o0qldiZmETMu6HFL1EWmed59Zz+p7v3SVEWk81/xLf+WRMdCYABgZXpXlW980/wDSgvsLDK8f0k1+xW/a3Yvur3mJZhmyKRNIhkc1xtClq+SfSUPrkk/qbK95Y1vmTfaoya9aWUUtpXbkJSWMpeT0cm8RXtbRTYqNY0dNDXaBZlZLrOfuUsRfuSNnsSre11XDhVVfa30k9yuPvU7PcU9BRu1pdEl38DdeB9GZam/slONEOPBxqzvP/MnYvkIjy63t4qNOEb0tyrSiZ973SgA9eqwAAAAAAAAAAAAAAAHkllYfFPmj5vLSOi23TP8AsZfk/wBrTyy6n7FmLfWDPpJzfhjspyhHU1xcrNOpb8Ipt2ad8ZxSXOSwpL1NLzitzPC/1Fnm/NG+PR2YS7sV6Twn3Dm/GuEo2JN7jy0ucoPhJd/Dil1SOkqmpTg004uuck1xTy691r2ZObhNSSaacWk01xTT5NFzYms8XZ4qb8iWFS38WTk262+/Kx6mvRR53L70U1bFX29HbiLesbUOmiZmETM9NQqpZIh0TzXB+lGMvnLP2kreE304kekjiutdIQXuiiY6EoADAyvL9Iv2oSz8mUcf1ssMr28JwfXfh71vf+sxLMJJEMiWRFI5rjaFaw0Oom7JVV89yMJ2P9tx8mL97eO+Jtdp61VR5b05cIQ9J9X0iu1/a1mhs7R7qy+MpNyk+sm8t+9lHi64p+rqtxuZauxwr8hb1knGuqPpWye7CL7stZfYk2dfsrZ609FdKeVXFJy7ZS5ym+9ybftNB4PaPx971L/Q0OddHLFlvm2XLuj5UF659x1RbZVhptW+Uq41eSLEV/6QAAuHIAAAAAAAAAAAAAAAAAADhdv7H+CWOyC/NbZZfTT2yfFd1cm+Hot45NYozrUk01wZ9FtqjOLjKKlGScZRkk4yi1hprtRw+2NhT0flwU7dJ14ys0y6S7ZVr0uce3hxPNZlls6zesx9Y/MLXDYjajYr4+f7S7M266/I1D8lebe+OF0s/H78Yy+ijJNJppprKa4prqcbFqSTWGmsprimuqMtNZbT+hnurn4uS3qm/wB3s59jTZBhM02Y2b3f6sXsNE76XWat4qsfSub90WTpHNy8Jm4ShbRJOUXHeranHDWG2nhrnyWTZVeEellx8dCP8RSp/rSLy3ibVyObVDjqtV0xvhsgV69oUy4xupl+7ZB/7MylrK1zsrXrnFfadCPSUzK+oXGt+jNP3xlH7xDZtvTL+8UN9I2Rk/cm2a/V+ElTSVUbbXvwedx1x8mabzv4fJPkmQ13rdHzVRDemiqZ4NzI1m0trQqzFflLccKk+XRzfxV9fRM1120dTdwyqIPsrbc/nvH1JPvPdLoIw7OOct9rb5t9WU+JzGiN1vemos6fMw0+nlOTste9N92El2Riuxf/AHEnrplqbXpqm4xjj4TfHh4qD/sov9bJfNTy/i5aau3VScNM92tScbdXhOMMedCpcp2dmfNj25aw+s2ds6vT1xqqjuwj1blKUnxc5N8ZSb4tvizGBwNV+rlr3Dq6/wBN7lyLcadPl76Pesun08a4RrhFQhCKjGMVhRilhJEgB6dXgAAAAAAAAAAAAAAAAAAAAAAAOZ2p4HJt2aSUaZtuUqWvzayTeW8LjXJ9Vw4tuLZz99kqZKGorlp5N4Tnh1TfZuWLyXnpwfcfRjGytSTjJKUWsOLSaa6NPmVeKyyziOdwq64/MOu3i6qd1W+PFwGDzxEX2HR6nwK0zy6XbpW/1EkoL1VyTgvZEo2eCeqjnc1FFi7FZVOuXtlGTX8pR3MnxFHyaT4ebsjE26unT6tRLQwfOK9wWzq/RXuRejsLaC86nRv9zV2P+qlGT2Lr+yjS/K1UkvqqZz/DsVw2J8G23R1x3qkdJHoTQqS7C3T4M62SW/bpKeu5G3Ue5vc/2LtPgZV/b3ajUcc7jmqa/Vu1KOV3Ns6LeU4mv5tI+s+iOq9bp6e73o0j10d511qV9yWfE0rfmueN7sguD4yaRs9H4MW2+Vq5KFfNaWqT8ruus5yXLyY4XDi5I6LR6KqmCrqrrqguUK4qEV7ETlzhsps2edVzp7eHc5a8TM7qN3n+ve9hTTGEVGEYxjFJRjFKMYpckkuSMwC3cgAAAAAAAAAAAAAAAAAAAAAAAAAAAAAAAAAAAAAAAAAAAAAAAAAAAAAAAAAAAAAAAAAAAAAAAAAAAAAAAAAAAAAAAAAAAAAAAAAAP//Z"/>
          <p:cNvSpPr>
            <a:spLocks noChangeAspect="1" noChangeArrowheads="1"/>
          </p:cNvSpPr>
          <p:nvPr/>
        </p:nvSpPr>
        <p:spPr bwMode="auto">
          <a:xfrm>
            <a:off x="63500" y="-163671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AutoShape 2" descr="data:image/jpeg;base64,/9j/4AAQSkZJRgABAQAAAQABAAD/2wCEAAkGBxQSEhQUEhQUFBUUFBcVFBQUFRQUFBQVFBQWFxQUFBQYHCggGBwlHBUUITEhJSkrLi4uFx8zODMsNygtLiwBCgoKDg0OGxAQGiwkHCQsNCwvLCwsLCwsLCwtLCwsLiwsLCwsLCwsLCwtLCwsLCwsLCwsLSwsLCwsLCwsLCwsLP/AABEIAMIBAwMBIgACEQEDEQH/xAAcAAACAgMBAQAAAAAAAAAAAAAAAQIFBAYHAwj/xABBEAACAQIDBAcHAQYDCQEAAAAAAQIDEQQhMQUSQVEGEyJhcYGRBzKhscHh8EIUI1Ji0fEzcoIIQ2Nzg5Kis9I0/8QAGwEAAgMBAQEAAAAAAAAAAAAAAAIBAwQFBgf/xAAxEQACAQIEAgcIAwEAAAAAAAAAAQIDEQQSITEFQRMiMlFhsfAGcYGRocHR4RQ08SP/2gAMAwEAAhEDEQA/AOUpDGB9XRQACAsRAwESSLEiARt2wuhMq+GeIlUUbtqFO0lJ2/U2423XZ5q/PVbrptl7Nk49dKMerg1Z1d5U6kt5fu7xael22nlbNq6OrQxe9QU5tQytTVtxTUW02otLdi2nZNXdk3wONxbH1KMVGi9b6v7FijpdnIsfS6uTSlo7Zdm+7dJyj+mVvn4lfLU2jpNSjUm5R7Mlr3/n53axKPBl+CxSrxT2mJJXIgDyGdSE0yloQAA4oAAEgAABAAMQwGQxkRkDIBMYMVkkWIk0REYoCGxFckQKwAwK2AwACmSIAAArAmAIDYi8AACxCsaLfo5sKpjKyp07ZdqbbS3YJ9p3eV7XsnqVMIt2Su29Es23ySOv+y/ZVsO7yaqyqNOMWk4QcE5RqrvVnaXw1eLieM/i0HOPa2X5HhG7LPY3R2nureVqVFu0HlZu0nGaWSk+LVk1ayW9ZaZ0zryc249mKdlC1o7qWVrZKyWmSyyZ1DpDjoxpqF93+K/N6X8b3vzZzjbFG97Z918vLk/zI8hhcRN1M8/qWSlZmkyxl8m9OPHzPCvFS8efMycfgtWvR6lcptHbyKXXo6Pu5/sRnnJcH/YiuTPep2v6nhvcH5M6OFxim7PSXmJJDYh34AzrRldFTQgABhQABgQIAACRjREaAdDALgKxhMTJCYjIIiGAjIEIbEVMgYXENIpkQMAArAaBiQGtF1xkkRM7ZOBderCnG/alFOVr7qlJR3nwSzWrSzQ7korM9kCWpsnQ7oLUx6lJydGnZOM3DfUs5KSykrW3X6rmdj2BsWWHgoy7bhF0oTd+s3cnK0pN3TaisrJKCy1M3oZsNYTC0qSknaKcrKPak0ryVtHzzempd1/dfcvNPwPn3EuK1MVUcb9RPT1vqaUlE0PpF2m082r5rJ+KT4evgtDS8VRad4/Djyy5+B0PauEvdr1Rqe0sE88r9+SevNa+A2HmrWKG9TTcTTU73VpLlw713FJi8Jzt/mWj8eRtuLwl1Z5eGRT1qLTs80/zzOlTlbb17mSjWKkHFkJK5eYnDJrJFTXwzWnoaekjU30l3gYzXB+TBPgz0jZ6kZ0/Tg+XczdhsbJPLPfv7/34lcogIIvnqOx3YyUldFbQhiuFxhAC4xASBIQwHQAA2KxhEWSYmKwZEAYFbFEJjEVMgBiQFTRBKwABWQIZEZqLbkjcvZjsj9oxV7StBJ3TSg3vK8JPXNZ+VmmmzTTpfsdpRTqylGzl2I1FOcHla8FbsvVPPS3Hhi4rVdPCTa32LKesjs2zcGqdt3KOVoxbcFGKtFRj+nyPfHVElr/Ur8POUbtT3l/MrStwe8snxea8zDx20LvP88z56oOUrls3oLFTT/M/QqsRRvf89UFfEX0Z4PEczUotGdswMds+MtV52/LFFjtk8ja9+/5mec4X/My6FaUSUc8xOz2uBV1sM75o6VitnRlk0U+N2JdZLz5eZqhiU9x0zn9fA8vgY7pW1NwrbLavlp6NGDX2dfh5vX7o0qupK0iTVKtBrNafL7EIsvauCcfArcVgWu1H0OjhOIOlJRm7x7xJQ5mIxDi/zkV2KxLbsm0vmdXH8Uo4Okpy1b2S5iKm5FgNFKp2MqjjmvezXPicnC+1FCpLLVjl8b3Xx0T8xnRa2LFAhQmmrrQjOrFatI9E69NQU3JZXzvp8xbEwIwqxejTJDQqQqLNBprwdwAiSIgyGIAEIxQEMRSwAYkNFZA14gIBAEAhovuOSO7+zrC9Ts+i3f8AeJztuxvHell2ku0n25Jvg0uBwqmk2ruy4u17Li7cT6B2InLBYe1N0rU0tx8HFbuVlazcm1bmcL2hm+hhHvf2LqfNlriNoJRtpyytkUeLxnf/AE/oeG0cXu3u2vG6XxNfxOOvnGXp9sjzFOmwk7lrPFkP2z8/NTXp7RtqvNEFjF/F/T7/AANapldjaIYsyYYlM1Onje8y6O0O/wCv3FlTJsbRCr+M9YwTKLD41eXcWdDEp/n58DPKLQyPars+MuGfx8irxGx9ci8o1PNGbTs/vqKqkojJGhYnZHJeWqKTaWCjSi5zajHS8no+Xf4HV6uzk9Ecl9smz6sHSnu/ubNby0VRt3UuXZtb/UEsVKMdB4xuzVMViMPN9mpZvLOMkmvG3zKfG4bdd9U9GndPwZgnrTrtK18uT0+xirV51bZuRbBxSszzkhE581p8iBUKz3o4lxi0uPHlzPFsQFs69ScYwk21HZdwtiUJNO61LihV3op/lylMrDYnci+d8vr9DscC4isJWaqO0GtfetV+PiJUjdaFmxNlW8ZO+vwRkYbGXdpcdGemoe0OErVFDVX2bWn0bKpU5JXMsAA7EmVCENiKpEDuA0IrAACwEARGIC1DntRim7OSiub3rLL+VN92h9AYfFUv2Sh1Mt+Ft1Pec7bjtu7187ZLPuPnyJ2Po9uUsDhY3hGbhKU7Lq25S7Sc81vSUdxbz1SOHx6nmhB3e+3wLoPRkNp4rX+v0NbxdRPP46/Kx77XxkMu2+Ldpxla8nzv3Gv1sQnpJv0ucilQla4WMmrU736/T7nl1v5/YwJYl8/X+5BYo0dGyC1hiORkU8Xb7lIsT4HpHF/l7iSpsk2bD4zj8mWOHx35p8TUKeJMyjjO+/n9TPKmBvmEx6/uXeExF/uc3w20mtb+RfbO2orZS8uRlqUyUb9SqC2js6liaU6VaO9CpHdkvk+5rVPhYosJtHTMucNiL9/gZJxsWRZ84dN+itTZ2IdKd5Ql2qNS2VSH/wBLRrg+5o147v7cMK6mCp1Vn1NWz8Kqtvd+cYr/AFHCDK9xmjK2dierqRlZSX6oSzjOL1i/Fempu+2egUZRjXwjl1VSKmo+81GST7N834XOfo797IsSsRgY05e/Sco+ML3i/Ju3khGacPld1JXOI7V2Y6Et1tvyt9SuOp+3PAQpVMO1784T3u+MHHdfrKXojlgRvbUTEKCn1FoAAAxQA0IAAuou6T5r5jMJ49LRZeJ70a6lpryPo+G4phqzVOM7yt4q78L7mOUJLWx6gAzbJiAAwK0yBAMAuB5BcSGSpDk0zfae1rYXDwjZblFppyovVNXs3knmlxy4XNBi7eRe4rpJWqqClJWXZ3pPek0t3/EsrtLmlnnqzPjKMqqikk7PmyyErC2his1l+iOm47dlX07+BXVql+Hy+hPF7QlKy3k1FbqaVrpN2dnoYspt6kU6Dsuqvm/wO5Ibn3Cb8fUjYFAt/jPu9fIS4+stx+gdd4+ot0aguRP8ST5IjMSjiWe0cc+Ofj9zH3UG4hXw7NyQZywpbUt9nb5Gdh9s87teKb+JQ7qDcRRLg+bexOc3jZ+3Yr9TXxX55mz7O29l70Wnydn6Xa+JyGKtp9T1p1pLNSa839TFV9npS7LGVQ6/0vxsa2z8TCdv8JyV8u1C042a43isj5/ZsuN25XVJ03UbjNNPS9lZ66mtSZ5PHYWWFrOlLdf6XppoR0z2R7U6mpGTyipqM3zjUya8tfG3I5mbRsPE7lBWybrZ+CirGGbsjXgoqVTK+ZtH+0HXvtGnDhDDQy4XlOo215WOXm8+16Up4ujVlpVweHlF87RcZf8AlGRoxKM9RNSaYAMRIgAAAAE6NTdaZAytn4R1ZqKXe+5cRozcJKS3WpKjmdiwi7q64khKnu9nldfEbR9Ko1XUpRm92k/mjBJWbQrDESBsUVgC4C5gPEYhlg4EnNu123ZWV3ort2XLNt+bIhYdMCSY7kQLlIglcdyIFikFyVwuIB1IBhcAGuA7ghWAm4EhoQrhcYx9oaLx+hVmftCpmlyV/UwD5xx+pGeNll5afFJGmn2QLLZ2JtZcE7/nwK09KM7M4kldGijPJNM3LamOWNpwpVZbrpX6mbzUE7Xg/wCV2WmlvG+LT9neOa31Cn1W659d11Pq92Kbb13uGlr9xQ0cS0dF6BdIN+nUwdSVo1qc4Qb/AEynFxt4O5VdwOrONHFdZaS8zmFSNiBm7T2fUo1JU6sXCcHZp/Nc0+fE9Nl7JqV3JU4uW7CU5W0jCCvKUnwSRZm0OZ0MpTskYCjlf0ImXiYJOy4HlCi2CYTotSyoMNhpTaUU23lkbXh6MsHSnHq71pZOcvcppcLfqfw8Tb+gvRaNCisViYSUX7rUXKz/AImlnbv5mRt/CYKqsq0F3Sbh8JJCSZuw+HSi39TmUZt5t3bzb5t8RmTtDAqjNxjKMou7i4yUvWxjH0jB4iNfDwnHmvLRnnq0HCbiyLGhAaCsdgGBFiDwGICwsGAhkpANAAFqAYAA6YDAALEwAYhjXAYgALgMQAFwKvFS7UvGx4Htifel4nifK8W268297vzZsjsAABmJGmWmw67jUi0800VRn7HlaovEWSui/DzcaiZ3GWEo4mlSq1qUam7aM95drdlo765O3qXFXZUFhK+Hw8KdPrqUoJxW7dtdnelq1przMforFVMNuvSUbPzyIbM2i4y6qesW4PvcX9dV9ynsux13/wBI5lujiOK2JXjVdOdOcZp2cWnfXhzXejrHs49ljco18ZG0I5wpP3pPnLkje8LibJSjnbRtX3fM2PA43fVn73Fd3NfAuUTBVrON8qs2emJwUZQ3N1btrW4Jdxy3pj0OVNuSjeD+H2OuGPjMLGpFxkrp6rmnqS0nuZ6NeVJ6bHyhtqnGM1GKta9/hYwEbz7UOjzw+Jile01Lq5PSpZq8G+FRX88tHrop7fg9lg4L3+bMOMeaq5etgESInUTMxJACAkg8RDAcsEMAJTABiAZMBoYgHTIGMQDZgGAXAbMAAAE5gGAhhcCvx8LSvz+hiFtiqe9F81mvIqT59xzDdDim1tLX8/XzNVKV4gAAccsAytm/4kfFGKZWz1214gNDtI790Lq/ulYqek9XqsbdaVIxn5puDt/2p+ZkdCKv7tLuKn2i1bVcPLn1kfRwa+bKqi5nWws+u0bPhdrbkoy1i7KXHvbt3pP0l3G4YSsuy1mtYvW3d+a3vxOPQ2nuxg1nZ5ri45ad6aTXJpG69GtqJOMJO9Op7j0UX3J6LPThezzuNBldanm1R0zC4lTV1/YyDX8LV3JXfm+a5v8AqXtOopK6LDmyVjX+nPRynj8NKlUXfCSSvCfCa9Xfmm0fNW1sBUo1J0qytWpO0/50v1rm+fdnqmfW0lfLmcp9snRLfh+10V+9pLenZZygtfTW3w7TOxwnG9FPopPqvbwf4fMpqQujiCAnWjo1pJXXdwa8nl4W5kEz1WYxtDAAHzEHiADLrlgrjAATALAAx0QIAAkAC4wGuADECGuADARNyBghWHYLgNMqsVT3ZNea8y1Rh7Sp6Pyf0OB7QUOkw+dbx8iyjK0rGAAAeJNYGdsn30YJmYSSXiA0dzr/AERr2g33FJ7QMRvSgl/u02/GedvSK9TF6P7YVOnKUs7RyXFvkip2vinOlvy9+U96Xmnku6zt5ESVzbTll1IYXaDtr+cDeeiddVI7j0b7Lf6ZcL9zv5XfNs5hs3OVjpXQ3CN5fmoi0L41MyOp7KqylHdn78eertk0y72XPhpf9LXyMDZWGvFN+8uPNcPP7HrOTi8nxv8A35ccyyLMdZJvQvjxxWHU4tS4pr1/PgRweI31ya1XIyA2Mp8t9NOj8sHiK9Fq0U+uou2XVyluSS8Hurwh3mtnfPbRsTrKdGvFZwbot2/TXTpryUpJv/KcBgz2WAxPTUU3vz9fUyVY2Z6ARGbymx5IYhmhMcBiAa4DAEBNwGCQATcgQ7BYBrgFhpBYCbgADQBcgSHYVgbtqK5W1YDbtqVuKxW9ktPmGLxO9ktPmYp5Hi3FnVfRUn1eb7/15mmlTtqwAAPPl4HpCdjzGAFhQxT56aciOJxzkrcDDkyKAbMzYejtPtJ8zsfQvCrJs450eqJM610ax8YxWaXN3FNsOydKxG0KeGozq1JKMKcXKT7kuC4t6JcW0aH0X6drFVJSllCpNRzdnRlLKNKpw3ZZblTLPsuzd3oXtC6YyxklRpSf7PTef/Fmv1P+VcF58ralgsZOjNTg1o04tXjOL96E46Si+KPRYTg96DlU7T28F+fXeYKuIWe0dj6rw0mmmvzufItoSuaX7MtuxxmFv2t+m92Sk96SyyvJ+9ldXebSzu7t7jSOHVpunNwluhm09TC6R4RVcNVjL+Byvyce0n6o+RoaH2Bti3UVt7Tqp38Nx3Pj9LgdzgnZn8PuZq3ImArAdy5nIoYgNKJBCQAOBJAADANghgSQJ8RgBIAhgBJAMcQAAAxdpPsrxADn8V/qT933Q9LtorAADwRtAAAAAAAAA98OtQAALXZEVvo3Ki7Yeq1k+rnmsn7rABqXbj715m6PYZpsdDzqAB9BOEtztX+z8+xif+n85nX2AHjOKf2p+uSN0dkYHSL/APJif+RV/wDXI+SsX778QA6PBOzP4FVbZCAAOyZD/9k="/>
          <p:cNvSpPr>
            <a:spLocks noChangeAspect="1" noChangeArrowheads="1"/>
          </p:cNvSpPr>
          <p:nvPr/>
        </p:nvSpPr>
        <p:spPr bwMode="auto">
          <a:xfrm>
            <a:off x="215900" y="-148431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AutoShape 4" descr="data:image/jpeg;base64,/9j/4AAQSkZJRgABAQAAAQABAAD/2wCEAAkGBhAQEBQPEBAQFBQUFBUUFRYQFBAXFBAVFRAVFRQUFBUXGyYeFxojGhQUHy8gJCkpLCwsFR4xNTAqNSYrLCkBCQoKDgwOGg8PGiokHyQsLCopLy4qLCwsKS8sLCwpLywsLC0tMCwsLCwpLCwsKSwqLCwsLCksLCwtKSwpKSwsLP/AABEIAMIBAwMBIgACEQEDEQH/xAAcAAABBQEBAQAAAAAAAAAAAAAAAQIDBAYFBwj/xABEEAABAwEFAwkFBgQEBwEAAAABAAIRAwQFEiExQVFhBhMiMnGBkbHBQnKh0fAHFFJiguEjksLxFTNDokRTk6Oy0uIW/8QAGwEAAgMBAQEAAAAAAAAAAAAAAAQBAgMFBgf/xAAzEQACAQIEAgkEAQQDAAAAAAABAgADEQQSITFBUQUTImGBkaGx8DJx0eHBIzNCUhQk8f/aAAwDAQACEQMRAD8AL2uttWi5jhMgzvdIz7zkfeB3Lxm9bvdQqupnZofxA6Fe+PZl9dx+t5WA5c3BjGNo6Qkt4/iZ5nxXp8ZQ6+npuNvxPDdB4/q6nVsdDPNkJXCEi8xPcwQhKiEAlAQAlW6pIglQlTCrIglQlCZVZWCWEQlhbAQiQlhLCWFe0m0ZCCnwmwoIhaNRCWEQqZZEbCIT4RhRkkxkJITyEkLMpIjYSQnJFiUkxsJCE5IUu6SYxCUpEqRaWghCFEIIQhEJ9GgZfWn16rl3vY8bCNuztGnlHaOK6VJ0jj+2vYRmmVm9vdrHDiCB3gb17FTYz5FTco9xPFOU11c2/nGiA45j8LvkVwl6vynusGSQMLsnRoHRMjgRDh2rzK32I0nlp7jvGwri9I4TI3WJsfSfSOjMYK9IA7ytCWEAJVz1SdSCVCWEyqyIISoWyrIigJwCQBSNCZVYARA1LCeAlwrbLL2jIRCdhRCm0m0bCQhPhEKMsi0jhLhT8KXCjLC0jwowqTCjCpyycsiLU0hSkJhCzZZUiRkJE8hNWLLKxqQpyQpdxCMKQpyQhJVFlhGoQhYSYIQhEJ9D0H6ad2myCOGY7nN3KSpvH1vH1wVCw2jGwZa7NxmCPEkdj27lbFSR9dx4ei9iy2M+RuhDSlbqDXNLToRs1w6yOLTJ/mGxeecobmJlhAxNOR2ZiR+lwz/svS6zdo7RwP19ariXzd4qNxNGYBy4auZPDUHs3la5VqLkbYzq9HYo0XE8dewgkEZhJC0V/XTP8RuoEn8w3xvGh7Fn4XCrYY0Xyme+o1hVXMIiVCWFCrNYkJYSwlAWoWTFaFI0JrQpGhMKJdRHAJcKUBOhMBZqBGYUmFSQnMpSYRkk2kOFLhWoqchLU2zC1Gm7mzo7Z844rOupwYUKA20qpVtpDhRCkhOZSLjAE9iuEljYC5kQaui3k9XNLnhTdg0xQcM7p0lS2O6trs4z1gD3nLc0vtDo0rvfYcAeSHAOGTW4jOm0g6FTWouihrRBsWGfJSF+c8ueyDCjIVi0PlxO9QkJciNkSIhMIU0Lp0+S9odRNobTeaYMFwacIO6dFgwtMmIXecQpE97YMJqXYSI1IU5IUq6y0YUicU1JMLGWghCFWE9Y5J3uKlNvEQe2I+IkdwWnFWDOw69u/v17cS8h5JXpzdTATkc/nHHIH9K9TsloD259hjfqCPP+69jh6or0g/gZ4DpbB9TWJGxlxz47FXq5Z7DrGyNo4ifAprKmHou02fL64b07FGR0P0D9ceCYAtOUFtM3fNhAM6AnIjRjj/S4fUhYm+bpLCXtECekPwn5FemWykILHCWmR454Z+IPfvWZtNLC4UnwZB5t7tKrdrHbnBXqUlrLY+Bno+j8WyfNx8/POYKEoC6t73MaRxtBwT3sO4rmQuM9E02ytPVUqi1FzLABOAQE4IAmwEAFI0JGhSNC3RZqoigJ4CVrVdst3ufwCdp0i20mpUSkuZzaVGUiTAC61hu0N6b4yzz0Cfip0RA6Ttw9Sqde0PqHPuA0HcnlpJT31MQLVsV9PZTmdzNxavtMJsRsTWNIw4MZmcIMwB6rz2oC5071foXW45uyCm56lS6oxH4ePyWSYNVJba+sEq06Q6vDgufm5lWzXS52bsuG3v3K0406Q6IxHc3q97tvco5q1sj0W7hkPDavQrkpXYy7qjLRgFaHFpd1ycPQw9+oUV36hMyLfvilR87hazXP+q7eJ+feeXWu3vqZEwNjRkB3KoVZtTJqEME55QpaF1PdrlwGZ/ZK5Xqm86helQW2gE55ClpWJzs9BvPpvXU5mjS6zhO4dJ3yaq9S9jMUmQd56Tz6BSaKr9Z8IscRUqf2l05n5+Y+jdjWDE6APxVMh+lupWtsf2iilYKlhbT5wPBAeRGHFEw3bplpCxH3SpUMvJk/ikuPct1yHpXbRFRtvaOkzol8lwO2GtzB3HgsMSt6ei6Dzib5QQXbMe7585TzO0ulxKhKv3vh512DSclSLDuXMYTog6RiQpyRLsJaNKaU4pCkqglhGoQhYSY+jULXBw1BkL0rk1e+Ngz2d8T5tPwjcvMl2+Td5GnUDZ1MjdOkdhGS6/RWJ6upkbYzm9I4YV6XeJ6u5we2d2sbDGvZGfZI2KLnvZdrsO/gfr0VGx20ZPElpGg1jWB+ZpzHYQrtQDgQdI0zGUcCMx3jYvU5bTw5TIbGDjIwuE7BPtD8M7CDMFcy22EVWGm7pA5h2hBG3g8aH1yVh73NBb1m68Rx7N48siqotkGdhiQdu4g7xv8ANaqhjFJWU3WcdrnsmlXbiygOGYqN3cTw13LiXrcmEc7SOKmd2eHgVtrTSZUb67RulcF+Oi8yMJOhb1avAg5SqVKS1Fs07GFxLA3XQ8RwP4+aWmQhKFpKlks9cmP4b9oDXAT2ZhRf/lnT1wBvII80gcFUB7OonbXH0v8APQ984jQrtmsbn6DvXWZdVGnqS49hhFS1sGQxfpBHxKbpYQLq5gceX0oqT32kVOzU6WbzJ3bfBOfWqPyYC0cNvaUwWlo6tPvcrdmstoq9UGOAgJ8ZQLCZkFP6lW1+bH2URlmuYnMnuGqSrWFLotZnvd8l6LyCtNGw4+fiXACRBLc8weB9FmuUlSg+0Pq0w0BziQMgACcvoLClVZqpQLYDjziox1OqbuS/IbDyEzfN1ausx8O4KYWenT6xk7tT4bFJUtTPxHsYPVQfewOpTHf8gnLKIz/2KwtlKryHZHmfxHurVXZU24BvPWURsjWZ1ancSZPcMylIrv3gcOiPgrli5I1Kmbshvd0R8cz4LCoRuR5zNnpYde3UVRyXUnxM54tjB0aVMuPHIeAzPim1aNpqdEggHYBhb4DVbm5Ljslle19SHkEGIgGDpnmVvrZdlC3MdVo/w3BuuANxGCRO4bJC5dfFZGAa+XmNomnSFJieoW55tuftPMLo+y+pWsz7Q5zRgnomQTDZPwWfbZWtqc1TY57iYAYC0E9vWK9IsdjtVmkVqjm0nxiE4Gubxc7M5KS+2WXn6dawMJLAHO5ppiWukEk/HYsRUZXIWxB2PL7yBjOsv1hJI4bCeW39Z7VZXc3UYaJ/CGlroO8nNcJjHuPRBPZ6lewcpbBaL0abU6iwNotDTh6RylxyJz608Flrx5LV6NmFq5iaZMAvcMtR1GnIZFUvmH9VteUfo4lbWprr885kLPdTnOEnuaMR+S3N5XNdrLqa8PAtQdBaXS4iTq3YIgzvkLB2m8qruiXEDc3ojwGqpurOiJMJauKZFljPVVWILHwEifqmpSjCUg4jUaU0pxTSk3kiNQlKRKy0E5joMpqFINjeE3fJq9w9uFx1MH8r9h7D5haRtoLRBEj5nNp4E58DmNy8su22mk+dhyI3j5r0S6rcKjImTH87d/E8F7To/FDEU7HcbzyvSWE6ts4GhnR54agyDodvEHcd4UJY12ztjX90x1AgSw67Dt3GfX9wIfvBacxB+th1H0CuqF5Tlqn+sdUskZtPjGfCRp5KF9nnIgdhEqd1rbvjtBjv+p9Yqlp3eRIPy+CuLzZS8pWuwOI6Do3HoZfP4KnZzaGdGqA4b5BPeDqu020TscPL4wUjmhwg4M9wkqCut5utYgZWAI9ZzvuwOfV4tdA8NifSu5x0qE9wI8YVyndtNubGZ75b5KSrd5fqXj3cA8ipuIHEDYHTvF/zIRzFLrvxHcQAEy0X+4jDTexg4a+KkFykaVHfqwfMqRlzN9otPY35KLrxgr4dTmY5j84EWnFc8u1rf+SQUGH2nHsC1VluOl/yp4uho+a6dKyUaerqTOFNuJ3iVRsQq7CbP00qC1MN4WHst5jrPdRdpSd2vMLv3ZyWe4jEGtHZ9E+AXdpVgP8AKoPd+apkFJitDtX02DcwT+yXqYpzoLCcXE9KVqvd9ySf5l+8eS9npUmPoQXZSXuy0zPDPZxXMo3Zi1qE8KIhve8/NWRYCc3uc73vQbO4K1Qs2enefm75Bc4VGVbFrznV8SXa40+d8v0OR7RTa+mGyRJ0JE/mPyVB9O0U3ENpvyME+mI5eC7lvrusgYWFz5nIAndOW7NVxyhfUYWPpAEkSS7OMUnotkzsSSVKrdo9oR+olAaPdXA4m4OnnG1QLWadO1YGBs9V2bjG86aLlC/qF3VajKY5wadZo0zEQCTuXQvjk/RtlVmBzmDD0sPRB2jLfCbZrBZbG2pRfSDifaLQZyy6TtNZUqy5cupv/j47x2m6gBne+v1Dbbb4Jmf8etjKZZRs7wyvIEMID5yOAkd2S4982+83Wd1hdRc1jek5oYcTRrmdcMmVtq/KYBlNkMHNuBadT0Rlw+Khf9oVGnUdUqc2MTQ0gu3TGQmdTtWj06rC+QfP1HcNjKSkBFJ8zPB7VYntPSaQoRYah9kji7IfFercqeVN2PsTWUaYNYOzLGhkiDMu1M5ZcF5rVvgz0KbBxILj/u+ShQpHa0neWtVqC4W33+XkVK6Cds8GAu+QW45KXJdv3e0ffH4KgpzSxPE4gHeyNTOHI7ysdZ6dqtDgyXwTEdVvhkFb5U8kbTdzgysILmhwgggg8RxBHcsK5QCwBlSGc2LeU4NuADzh0lVinOKaVynj4iIQhKy0RCEKIQXb5P3wabg0nKcjuO7sK4iUFM4bENh6gdZlVpLVUq09Ys1oDm4h3/lO3u3jvCdUGwjyMehCxPJ7lCWEMectAZ8JPkVsaVoB0jhx4cOzwXucNXSumdP/ACeQxOFag9jtGvszY07xl/cfWSjFEaZ+JE96mdw+fiNvdnwUfHT4tKbBMyBMa6zTsOW6ZHcD6J1MxqR3hwPwHon7NMuByHZqB8ErZPtEj8zQ6O8ZhF5BY21g2qPxM7sXyUrM/a8B81EGNOyme5ynZZxsaP8AuKpsJmxAk1MDie10fBqsMfGgpjudPi5QCzg7PBtU+aeyyHYx38oCwaxizZTuZOHg6nF3iPBqs2eqdGM/lb/ZQ07NU2MZ+tw9VODV0Nak3g0yfAH0WDWir2Ogt5/iXG0axzIDeL3egjzUjW029esTwZkPEZ/FURZh7VRzu4gf7oVyz2ZuweZ8gB8Us1ufpFXAHHyFvfWdqxXtTFF1JlJ2cwcok7Sd6gstDE8YyACROcxn4BWG3ORSFYkkbhrExsnzU161WvYzmWAEa4mxAjTiVz8y3OTjueU3dXKg1SBlAsDxEW32ICo2m0yDHWIhsmNBrv0VW97MaDw0OAaROmesaaKWndDjR519Z0jYIA1iMhqpa9OgaIMh1TIdIy7/AHbFVWyka34HSbNSRgzMoBIzDXhyEq3rXZ/DNlcSfawF2WkEwCZ1ScsLDjpUgBgf7RJGYgSCdpldZlkp1GsbTcGmM5BOgzyyzlZ7lFUqPqBlWr1JHQNNk55naVNE5nUDhffePZ+rRmsova1tR3+M5PKnkrZzTouo1XSR0+nM5DM7s5yVLlDyVsBsdHmSBWyD5fBOWZOLTOIjetHeNjs7rI0MBNUHOecM6zOYkaQqLuSz6VFloLhhJEtYGNLZmJJHDemVKlRnY3BO/GOJiqw+gja9hwnBH2SE2enWplr3P9kYiRrGcgHQ7lhr0wWV7qTmVA5pIIAayCDBB2r1nlRywZY3UjYnNf0SXNe5xa0nLME6kTMLyW/6lW21316hbie4uIYHHXcFmj1jqBp9tZ16Jza1W9ZRpcoCx2KnSYCNri5x9FLyl5XWm3FrrQ/EWtDRkBAGewbyc1duDk5TdWYK5eGFwDnENbDZEnOdin+0i5bJZbRgslQPZhaZDmugkZjEMj+6UxOe4zx2k1EvZBMYU0pxTSuZUMeERCRCWloIQhRCCEIRCOBXcue/zThj5Lfi3sXDCcF0sJXeg2ZDMatJaq5WE9Ko2xr2hwOIHaPlsP1OxSMqbcyN7dR7w2rDXRe5omDm06jaOI3LYWao2oA9jgdsjI95C9lhsQldbjflPM4nCGge6WsO0QeLCQe8JzanEH3m5+IzUReRr4ka/qbkUorHQ4TwdH7FNWiWWWZ4f7j6hObTB/Z4CgY3c17fceI8CpmvqjQuPvBnnmqHumRHI+snbS4u/wCr+ylbRbtcO+oT6KIPqfhZ3hp8gFKyo7bzQ7Gj5rE3i7X5+snpUaX42dzS4/FXWPpN21j7rMPxSXM8c601MTmyMQaMonPqhaXlAKbi3mGs06WjRw2a6pCtVyuEIOvGL1FGQszbcL/qcCnaWDq0X9r3AK1StTz7LG/zE+SG0nDV1EdrnH+oKxZTTDhjqtIkThaNJzzzKydhbb3nPOVjYD3MnbeFTDgNR0bmtHqulZnUzQc0g484LpknZmNAqt817PI5upAjMMJjh3qa54Z/GLXFgkYjnHESfqUi9imYC3pG0V0rmmxB0te1wBz8JPdd2tcx2J4GezQZanEc061XSGvBZic3UgHZP5RtSWS32d1R5I10lru/ZqorFb6jceFpc3s6usZysD1mYn0MdtR6tVYc+0N9O7v9pYq0WVqzcDizLYIJPDYPBV69Gx0wS94c9r88+k7PSG8FFRullB7KtUEh28zBjKQEwXVStNd4YYaBIgnPTRo0Eq4Cj/I5QN5slyO0ozk7bbjcD+ZftdvoNoVKjKRLC2MQbAmOOmoXFujlhZhSNKs0ubOUwRG3b3qW8nVqN31MqRpyQQMbnRjwmN+a49y2sf4fXH3RxLpDXCkA0OLYbM55HPvVlROra+va56zoIrFlbbTw1nMvi7ad5W/mrFUZTYRqWbQ0lxAjhovOOVtktFjtD7O+s4lji04XEA8RC0FK7r1ph9qp861tMyXNGHB4ZrEXtbqlao59Vxc4kklxkk7SSpqVCOyjGwE7eGpa3Nj9pV550zJnikq13O1MpiQpCoxnRAiFNKUpEi5lxEQhCykwQhCIQShIlCkQjgnBNCcE9SEqY4K/dt5voukHLaPrQqgE8LpUXKG6zNkVxlYTd2G9G1Wy057RHm31CsttDT1gRxHSb8dFgqFdzCHNJBG5aCw34yp0avQd+Nuh94Lv0MWr6NoZw8T0cU7Saj1H5mmZSDtAx3unC7w08082fDsj32+oy8lxnV6lIYi3Ew6Pp5tPaNiu2O+2u6tSOAP9Jn0TRPIzlPRqAXXUfPKX6VRu2mw9hd/SSrVM0z/pn9FRQstLnZ/w3+80T8MlI2sz2qLO4uHlIWbfNYi4J4Hz/YlkGntp1/5pUgfR2tq97h6lR0KlLZTePcqBW21aY1baB3kpdj94q5twPn+4Uq9nH+m7vw/JWadro7KXl/6qsLTZfaLv1YfVT061j/J3tp/JYMByMXde5vWXKVsaTlTPd/cLoM5QltM0jTJBnXDodR1lDc162WlUDoZtGQbInaIC6Fnr2KrVe9+DPMYhlxOmqQq2v2kNhrN8NSFrq2Um41vtbnKF2X1Tp1A402gcC2c9yvu5Ut6YaBDpjMSJESd6LJZbIWPOISJiYBjZAAEpzK1n5g4cPOTt113nZCyfq2a+U8BNqfWUqeVWAFi2/hbXiZUqVnvFMVXvDCciWtAiczJ1yTrdYiysGWZrnnDiOF7Rh7XeHipn2l9pDKEMaZ1BBmBGnYqdW0mw1SMTTlupgEHPeCpW5Nha+unAy6hCLm7LcdriNNpwLw5VVKYNF9J8A5tc4nMHaFLc32ltot5t1EYZnLXjHgu/RvaxWinzNUsDnPkumkDm6SZGm5YHlZcDRanUrLUe8ZQGvBMkSWjCM4TC5Kl6dRLcf3OnQpU1s6n1PlNtYL9deTrRZ6GCmyowkl4Jdm0McYBiTPcvBeU13mhaH0zq1xBjeDBW+5H1m0LWwVrQWNxQ4884EDbty4rh/apSsrbW77s9rmZZtdiEkdIB23NI16YpPZdrTuYNjmtMMUhSlNKRqGdYRCmpSkSLHWWghCFWEEIQiEEoSJQpXeEcE4JoTgn6cqY4J4KYE4FPKZEeClBTAU6VqDLS/YL4q0T0HGNoOYPaF1mWyy2j/MbzT/xM6pPYs1KUFN08Sy6HURarhUc5ho3MfNfGah13Wmn0qNXG3gfQpafKq1UsqjZH5guFZL0qU+q49h0/ZdihykY7Kq2OMSPn5p1ayPs1vvOdWwzj+4iuOdrGdaz8uKB/zKAHFv7QuvY7/sj+qXg/ldn4arMmxWeqJa1p9w5+iqVeT1P2Xub7yuVqDv8AGc18JhX0GZT5z0Jt50NtaqO0T5hTMr2V3+u3vYz5LzhlgtVP/LrSNxMj4ypRarSOvRa/i0wVW3MEeUUbotT9FT2/kT0llCzH/iKf8rPkr1isdnLgOep5kDSlvXlItrfap12e7iI+BUlO1j2LVUafz/8A0FVqeYaMfSYnop73zny/E9ovC67NRqsYXAB0TOCQJiU29Pu1mqsw08YyJwwYz0Oa8hfaLU7NtpDu0NPkm1HW+JxMPcQlhhWFszHv7/WMHAqSbFRc3G+k9evGo6u417PSqQxoJIhpkSZAnWPJVLs5SWeo2rTrsLqlTKXgGcoALtkarB3Ry6vCy0qlIMpnGIna0xEtz1WNqvteMvHODPY791gaRAKFTYbHjHaWDu2cuL8eXlPQftDuht2ljgcYqAnI4SCCJyzyzGa4XJP7RKdlriq6kXQCIxiYIjIxkVmr0t9stEc9zr4AAxYnQBoBOxV7HyftFacFKoYBJhrjAGpOWizapVyZX9p00w1EDXf7y5yu5Qi12qpaGNwY3F0DZJ37VwatYu1Mp1eiWHCdVEVz3Np0EUAaRCmlKU0pKo01ERCEJaTBCEIhBCEIhBKEiEQjwnJgKWU3TaVMelCaEqdVpEcCnSmSlWwaEeClBUcpZV7wvHyhNlEqbybxzapBkEjsV+hygrNyJDh+YT8VzSkKstV0+kzKpTR/qF5oaPKCk7r0y072H+yu0rdTd1LQRwfH9QWQRK3XHuPq1ijYFDsbevvNv/H1BpPHYR5So3WmoOtZ591wPnCx9K0ub1XOHYSFdpcoK7fbJ94Ardceh3uIs2AYbWPmPad/7/TB6dCo39APktxT5S3YLqfTyFfOOiQ/FPRcHRkANk+a8zp8qn+0xh7JCst5S0nZOpuHZhPmq1alOsAM9pn/AMZ1Nynrec99+V8RioSJ2hp9FJ/j1cCS1h7W/JdGz22xPcMQA95nqFr+W1G6Rd1E2U0+eyxYCcXU6WMbOlEJatVelaz3jANNmymnbwmAHKV22mw9mIeq13Iv7T2WLGXUAcTYyeRmMxs0Xm5KSUpUxTuuVjpGjhKXKXb3toq1XPAAkk5dqolEppKRd40BYWgU1KkSbG8vBCEKsIIQhEIIQhEIIQhEIqUFNSqytaEeCllMBSgptKkraPQmyllMh5EciUiFfNIiylTUSrZoR0pEkolGaEVIhCoTCCEiJVC0mCJSSklZl4R2JOdaHEQSYUUolYmpJtFlEpJSSszUk2iykKRCyLXkwQhCrCCEIRCCEIRCCEIRCCEIRCCEIRCKEoQhaJIihKEqE0siCEIWsiCVCFaRBCEIhEQhCrJgkQhUMIhSIQl3loiEIWMmIhCFWEEIQiEEIQiEEIQiEEIQiE//2Q=="/>
          <p:cNvSpPr>
            <a:spLocks noChangeAspect="1" noChangeArrowheads="1"/>
          </p:cNvSpPr>
          <p:nvPr/>
        </p:nvSpPr>
        <p:spPr bwMode="auto">
          <a:xfrm>
            <a:off x="63500" y="-2376488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9" name="Picture 74" descr="F:\00MPSDCFEL\CFEL\cfellogo\final2010\CFEL_LOGO\300dpi\rgb\CFEL_LOGO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26419" y="953990"/>
            <a:ext cx="3777938" cy="1934299"/>
          </a:xfrm>
          <a:prstGeom prst="rect">
            <a:avLst/>
          </a:prstGeom>
          <a:noFill/>
        </p:spPr>
      </p:pic>
      <p:sp>
        <p:nvSpPr>
          <p:cNvPr id="81" name="Textfeld 23"/>
          <p:cNvSpPr txBox="1">
            <a:spLocks noChangeArrowheads="1"/>
          </p:cNvSpPr>
          <p:nvPr/>
        </p:nvSpPr>
        <p:spPr bwMode="auto">
          <a:xfrm>
            <a:off x="5310895" y="4383079"/>
            <a:ext cx="1965818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Center for Free-Electron Laser Science &amp; DESY,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Notkestraße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85, 22607 Hamburg, Germany</a:t>
            </a:r>
            <a:endParaRPr lang="de-DE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Department of Physics, University of Hamburg,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Luruper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Chausee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149, 22761 Hamburg, Germany</a:t>
            </a:r>
            <a:endParaRPr lang="de-DE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Research Laboratory of Electronics, Massachusetts Institute of Technology, 77 Massachusetts Avenue, Cambridge, Massachusetts 02139, 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USA</a:t>
            </a:r>
          </a:p>
          <a:p>
            <a:pPr algn="ctr"/>
            <a:r>
              <a:rPr lang="en-US" sz="2000" i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Hamburg Center for Ultrafast Imaging,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Luruper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Chaussee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149, 22761 Hamburg, 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Germany</a:t>
            </a:r>
          </a:p>
        </p:txBody>
      </p:sp>
      <p:sp>
        <p:nvSpPr>
          <p:cNvPr id="82" name="Textfeld 24"/>
          <p:cNvSpPr txBox="1">
            <a:spLocks noChangeArrowheads="1"/>
          </p:cNvSpPr>
          <p:nvPr/>
        </p:nvSpPr>
        <p:spPr bwMode="auto">
          <a:xfrm>
            <a:off x="4482803" y="2754190"/>
            <a:ext cx="21338719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Koustuban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Ravi</a:t>
            </a:r>
            <a:r>
              <a:rPr lang="en-US" sz="32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1,3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,Frederike Ahr</a:t>
            </a:r>
            <a:r>
              <a:rPr lang="en-US" sz="32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1,2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,Anne-Laure Calendron</a:t>
            </a:r>
            <a:r>
              <a:rPr lang="en-US" sz="32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,Huseyin Cankaya</a:t>
            </a:r>
            <a:r>
              <a:rPr lang="en-US" sz="32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,Giovanni Cirmi</a:t>
            </a:r>
            <a:r>
              <a:rPr lang="en-US" sz="32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1,4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,Arya Fallahi</a:t>
            </a:r>
            <a:r>
              <a:rPr lang="en-US" sz="32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Anthony Hartin</a:t>
            </a:r>
            <a:r>
              <a:rPr lang="en-US" sz="32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,Wenqian Huang</a:t>
            </a:r>
            <a:r>
              <a:rPr lang="en-US" sz="32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,Francois Lemery</a:t>
            </a:r>
            <a:r>
              <a:rPr lang="en-US" sz="32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,Fabian Reichert</a:t>
            </a:r>
            <a:r>
              <a:rPr lang="en-US" sz="32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,Damian Schimpf</a:t>
            </a:r>
            <a:r>
              <a:rPr lang="en-US" sz="32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1,4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,Xiaojun Wu</a:t>
            </a:r>
            <a:r>
              <a:rPr lang="en-US" sz="32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1,4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Alireza Yahaghi</a:t>
            </a:r>
            <a:r>
              <a:rPr lang="en-US" sz="32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Chun Zhou</a:t>
            </a:r>
            <a:r>
              <a:rPr lang="en-US" sz="32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,Luis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E.Zapata</a:t>
            </a:r>
            <a:r>
              <a:rPr lang="en-US" sz="32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,Oliver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D.Mücke</a:t>
            </a:r>
            <a:r>
              <a:rPr lang="en-US" sz="32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1,4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,Nicholas H.Matlis</a:t>
            </a:r>
            <a:r>
              <a:rPr lang="en-US" sz="32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and Franz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X.K</a:t>
            </a:r>
            <a:r>
              <a:rPr lang="az-Cyrl-A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ӓ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rtner</a:t>
            </a:r>
            <a:r>
              <a:rPr lang="en-US" sz="32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1,2,3,4</a:t>
            </a:r>
            <a:endParaRPr lang="en-US" sz="3200" b="1" baseline="30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" name="Picture 2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443" y="4842422"/>
            <a:ext cx="16002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-16687549" y="11539166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2" name="35 Rectángulo"/>
          <p:cNvSpPr/>
          <p:nvPr/>
        </p:nvSpPr>
        <p:spPr>
          <a:xfrm>
            <a:off x="15356011" y="39766302"/>
            <a:ext cx="13728774" cy="2051784"/>
          </a:xfrm>
          <a:prstGeom prst="rect">
            <a:avLst/>
          </a:prstGeom>
        </p:spPr>
        <p:txBody>
          <a:bodyPr wrap="square" numCol="1" spcCol="36000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[1]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Nanni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E. A.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et al.,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“Terahertz-driven linear electron acceleration”, Nat.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Commun</a:t>
            </a:r>
            <a:r>
              <a:rPr lang="de-DE" sz="20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6, 8486 (2015).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[2]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S. Carbajo,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et al.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“Efficient narrowband terahertz generation in cryogenically cooled periodically poled lithium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niobate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”, Opt. Lett. 40, 5762 (2015).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[3] K.Ravi et al, “Pulse Sequences for Efficient Multi-Cycle Terahertz Generation in Periodically Poled lithium Niobate”,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arXiv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1606.05278 (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2016);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F.Ahr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et al, JTh2A.58,CLEO ’16, San Jose.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[4] K.Ravi et al, “Cascaded Parametric Amplification for Highly Efficient Terahertz Generation”,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arXiv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1604.08919 (2016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); G. Cirmi et al, SM2L.4,CLEO’16, San Jose;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M.Hemmer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et al, Ultrafast Phenomena, Santa Fe (2016).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6" name="Picture 3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08" t="31000" r="17439" b="21244"/>
          <a:stretch/>
        </p:blipFill>
        <p:spPr bwMode="auto">
          <a:xfrm>
            <a:off x="1826519" y="7568528"/>
            <a:ext cx="5305543" cy="3322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7" name="Text Box 6"/>
          <p:cNvSpPr txBox="1">
            <a:spLocks noChangeArrowheads="1"/>
          </p:cNvSpPr>
          <p:nvPr/>
        </p:nvSpPr>
        <p:spPr bwMode="auto">
          <a:xfrm>
            <a:off x="2247042" y="7074670"/>
            <a:ext cx="4464496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3657600" algn="l"/>
              </a:tabLst>
              <a:defRPr sz="20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1pPr>
            <a:lvl2pPr marL="742950" indent="-285750">
              <a:tabLst>
                <a:tab pos="3657600" algn="l"/>
              </a:tabLst>
              <a:defRPr sz="20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2pPr>
            <a:lvl3pPr marL="1143000" indent="-228600">
              <a:tabLst>
                <a:tab pos="3657600" algn="l"/>
              </a:tabLst>
              <a:defRPr sz="20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3pPr>
            <a:lvl4pPr marL="1600200" indent="-228600">
              <a:tabLst>
                <a:tab pos="3657600" algn="l"/>
              </a:tabLst>
              <a:defRPr sz="20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4pPr>
            <a:lvl5pPr marL="2057400" indent="-228600">
              <a:tabLst>
                <a:tab pos="3657600" algn="l"/>
              </a:tabLst>
              <a:defRPr sz="20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57600" algn="l"/>
              </a:tabLst>
              <a:defRPr sz="20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57600" algn="l"/>
              </a:tabLst>
              <a:defRPr sz="20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57600" algn="l"/>
              </a:tabLst>
              <a:defRPr sz="20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57600" algn="l"/>
              </a:tabLst>
              <a:defRPr sz="20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ko-KR" sz="3200" b="1" dirty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THz Spectroscopy</a:t>
            </a:r>
          </a:p>
        </p:txBody>
      </p:sp>
      <p:pic>
        <p:nvPicPr>
          <p:cNvPr id="178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23" t="54202" r="21000" b="18202"/>
          <a:stretch/>
        </p:blipFill>
        <p:spPr bwMode="auto">
          <a:xfrm>
            <a:off x="9653518" y="7990872"/>
            <a:ext cx="6327672" cy="2090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1" name="Text Box 6"/>
          <p:cNvSpPr txBox="1">
            <a:spLocks noChangeArrowheads="1"/>
          </p:cNvSpPr>
          <p:nvPr/>
        </p:nvSpPr>
        <p:spPr bwMode="auto">
          <a:xfrm>
            <a:off x="9490651" y="7142322"/>
            <a:ext cx="7087884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3657600" algn="l"/>
              </a:tabLst>
              <a:defRPr sz="20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1pPr>
            <a:lvl2pPr marL="742950" indent="-285750">
              <a:tabLst>
                <a:tab pos="3657600" algn="l"/>
              </a:tabLst>
              <a:defRPr sz="20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2pPr>
            <a:lvl3pPr marL="1143000" indent="-228600">
              <a:tabLst>
                <a:tab pos="3657600" algn="l"/>
              </a:tabLst>
              <a:defRPr sz="20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3pPr>
            <a:lvl4pPr marL="1600200" indent="-228600">
              <a:tabLst>
                <a:tab pos="3657600" algn="l"/>
              </a:tabLst>
              <a:defRPr sz="20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4pPr>
            <a:lvl5pPr marL="2057400" indent="-228600">
              <a:tabLst>
                <a:tab pos="3657600" algn="l"/>
              </a:tabLst>
              <a:defRPr sz="20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57600" algn="l"/>
              </a:tabLst>
              <a:defRPr sz="20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57600" algn="l"/>
              </a:tabLst>
              <a:defRPr sz="20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57600" algn="l"/>
              </a:tabLst>
              <a:defRPr sz="20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57600" algn="l"/>
              </a:tabLst>
              <a:defRPr sz="20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ko-KR" sz="3200" b="1" dirty="0" smtClean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Charged particle </a:t>
            </a:r>
            <a:r>
              <a:rPr lang="en-US" altLang="ko-KR" sz="3200" b="1" dirty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acceleration</a:t>
            </a:r>
          </a:p>
        </p:txBody>
      </p:sp>
      <p:sp>
        <p:nvSpPr>
          <p:cNvPr id="213" name="Text Box 6"/>
          <p:cNvSpPr txBox="1">
            <a:spLocks noChangeArrowheads="1"/>
          </p:cNvSpPr>
          <p:nvPr/>
        </p:nvSpPr>
        <p:spPr bwMode="auto">
          <a:xfrm>
            <a:off x="872429" y="15931654"/>
            <a:ext cx="830299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3657600" algn="l"/>
              </a:tabLst>
              <a:defRPr sz="20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1pPr>
            <a:lvl2pPr marL="742950" indent="-285750">
              <a:tabLst>
                <a:tab pos="3657600" algn="l"/>
              </a:tabLst>
              <a:defRPr sz="20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2pPr>
            <a:lvl3pPr marL="1143000" indent="-228600">
              <a:tabLst>
                <a:tab pos="3657600" algn="l"/>
              </a:tabLst>
              <a:defRPr sz="20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3pPr>
            <a:lvl4pPr marL="1600200" indent="-228600">
              <a:tabLst>
                <a:tab pos="3657600" algn="l"/>
              </a:tabLst>
              <a:defRPr sz="20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4pPr>
            <a:lvl5pPr marL="2057400" indent="-228600">
              <a:tabLst>
                <a:tab pos="3657600" algn="l"/>
              </a:tabLst>
              <a:defRPr sz="20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57600" algn="l"/>
              </a:tabLst>
              <a:defRPr sz="20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57600" algn="l"/>
              </a:tabLst>
              <a:defRPr sz="20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57600" algn="l"/>
              </a:tabLst>
              <a:defRPr sz="20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57600" algn="l"/>
              </a:tabLst>
              <a:defRPr sz="20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ko-KR" sz="3200" b="1" dirty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Optical r</a:t>
            </a:r>
            <a:r>
              <a:rPr lang="en-US" altLang="ko-KR" sz="3200" b="1" dirty="0" smtClean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ectification for generating</a:t>
            </a:r>
            <a:br>
              <a:rPr lang="en-US" altLang="ko-KR" sz="3200" b="1" dirty="0" smtClean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US" altLang="ko-KR" sz="3200" b="1" dirty="0" smtClean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THz pulses</a:t>
            </a:r>
            <a:endParaRPr lang="en-US" altLang="ko-KR" sz="3200" b="1" dirty="0">
              <a:solidFill>
                <a:srgbClr val="C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14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8387" y="17017027"/>
            <a:ext cx="7808000" cy="2639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9" name="Text Box 6"/>
          <p:cNvSpPr txBox="1">
            <a:spLocks noChangeArrowheads="1"/>
          </p:cNvSpPr>
          <p:nvPr/>
        </p:nvSpPr>
        <p:spPr bwMode="auto">
          <a:xfrm>
            <a:off x="9490651" y="15931654"/>
            <a:ext cx="518191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3657600" algn="l"/>
              </a:tabLst>
              <a:defRPr sz="20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1pPr>
            <a:lvl2pPr marL="742950" indent="-285750">
              <a:tabLst>
                <a:tab pos="3657600" algn="l"/>
              </a:tabLst>
              <a:defRPr sz="20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2pPr>
            <a:lvl3pPr marL="1143000" indent="-228600">
              <a:tabLst>
                <a:tab pos="3657600" algn="l"/>
              </a:tabLst>
              <a:defRPr sz="20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3pPr>
            <a:lvl4pPr marL="1600200" indent="-228600">
              <a:tabLst>
                <a:tab pos="3657600" algn="l"/>
              </a:tabLst>
              <a:defRPr sz="20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4pPr>
            <a:lvl5pPr marL="2057400" indent="-228600">
              <a:tabLst>
                <a:tab pos="3657600" algn="l"/>
              </a:tabLst>
              <a:defRPr sz="20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57600" algn="l"/>
              </a:tabLst>
              <a:defRPr sz="20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57600" algn="l"/>
              </a:tabLst>
              <a:defRPr sz="20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57600" algn="l"/>
              </a:tabLst>
              <a:defRPr sz="20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57600" algn="l"/>
              </a:tabLst>
              <a:defRPr sz="20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ko-KR" sz="3200" b="1" dirty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High efficiency due to </a:t>
            </a:r>
            <a:r>
              <a:rPr lang="en-US" altLang="ko-KR" sz="3200" b="1" dirty="0" smtClean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cascading</a:t>
            </a:r>
            <a:endParaRPr lang="en-US" altLang="ko-KR" sz="3200" b="1" dirty="0">
              <a:solidFill>
                <a:srgbClr val="C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60" name="Bild 259" descr="optical-rectification.pdf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1595" y="17017027"/>
            <a:ext cx="5343777" cy="2443019"/>
          </a:xfrm>
          <a:prstGeom prst="rect">
            <a:avLst/>
          </a:prstGeom>
        </p:spPr>
      </p:pic>
      <p:sp>
        <p:nvSpPr>
          <p:cNvPr id="372" name="35 Rectángulo"/>
          <p:cNvSpPr/>
          <p:nvPr/>
        </p:nvSpPr>
        <p:spPr>
          <a:xfrm>
            <a:off x="1429792" y="10819086"/>
            <a:ext cx="15303108" cy="792000"/>
          </a:xfrm>
          <a:prstGeom prst="rect">
            <a:avLst/>
          </a:prstGeom>
        </p:spPr>
        <p:txBody>
          <a:bodyPr wrap="square" numCol="2" spcCol="108000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 smtClean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THz spectroscopy and THz pump-probe experiments improving due to high THz fields</a:t>
            </a:r>
            <a:br>
              <a:rPr lang="en-GB" sz="2400" dirty="0" smtClean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</a:br>
            <a:r>
              <a:rPr lang="en-GB" sz="2400" dirty="0" smtClean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Compact </a:t>
            </a:r>
            <a:r>
              <a:rPr lang="en-GB" sz="240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electron acceleration and bunch compression in THz </a:t>
            </a:r>
            <a:r>
              <a:rPr lang="en-GB" sz="2400" dirty="0" smtClean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waveguides 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[1]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8" name="Bild 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5869179" y="3682133"/>
            <a:ext cx="3191648" cy="1830812"/>
          </a:xfrm>
          <a:prstGeom prst="rect">
            <a:avLst/>
          </a:prstGeom>
        </p:spPr>
      </p:pic>
      <p:grpSp>
        <p:nvGrpSpPr>
          <p:cNvPr id="9" name="Gruppieren 8"/>
          <p:cNvGrpSpPr/>
          <p:nvPr/>
        </p:nvGrpSpPr>
        <p:grpSpPr>
          <a:xfrm>
            <a:off x="25617457" y="953990"/>
            <a:ext cx="3636098" cy="2819953"/>
            <a:chOff x="25761473" y="1025998"/>
            <a:chExt cx="3636098" cy="2819953"/>
          </a:xfrm>
        </p:grpSpPr>
        <p:pic>
          <p:nvPicPr>
            <p:cNvPr id="1026" name="Picture 2" descr="F:\00MPSDCFEL\CFEL\CFEL-card\DESY-Logo-cyan-RGB_ger.gif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53066" y="1025998"/>
              <a:ext cx="2052913" cy="20529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hteck 2"/>
            <p:cNvSpPr/>
            <p:nvPr/>
          </p:nvSpPr>
          <p:spPr>
            <a:xfrm>
              <a:off x="25761473" y="3138065"/>
              <a:ext cx="3636098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0000B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Ultrafast Optics and </a:t>
              </a:r>
              <a:r>
                <a:rPr lang="en-US" sz="2000" b="1" dirty="0" smtClean="0">
                  <a:solidFill>
                    <a:srgbClr val="0000B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X-Rays </a:t>
              </a:r>
              <a:r>
                <a:rPr lang="en-US" sz="2000" b="1" dirty="0">
                  <a:solidFill>
                    <a:srgbClr val="0000B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Division</a:t>
              </a:r>
              <a:endParaRPr lang="de-DE" sz="2000" b="1" dirty="0">
                <a:solidFill>
                  <a:srgbClr val="0000B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" name="Picture 2" descr="The Hamburg Centre for Ultrafast Imagi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4436" y="4986438"/>
            <a:ext cx="3121070" cy="1002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feld 9"/>
          <p:cNvSpPr txBox="1"/>
          <p:nvPr/>
        </p:nvSpPr>
        <p:spPr>
          <a:xfrm>
            <a:off x="666379" y="12619286"/>
            <a:ext cx="1364614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We propose a family of approaches relying on the repeated energy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down-conversion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of optical photons to terahertz photons to produce unprecedented conversion efficiencies ~ 10 %  . All approaches use cryogenically cooled Lithium Niobate as the material system. Experimental demonstrations of multiple and single cycle pulses verifying predictions are presented.</a:t>
            </a:r>
            <a:endParaRPr lang="de-DE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Rechteck 44"/>
          <p:cNvSpPr/>
          <p:nvPr/>
        </p:nvSpPr>
        <p:spPr>
          <a:xfrm>
            <a:off x="15300000" y="33659999"/>
            <a:ext cx="14220000" cy="5220000"/>
          </a:xfrm>
          <a:prstGeom prst="rect">
            <a:avLst/>
          </a:prstGeom>
          <a:solidFill>
            <a:schemeClr val="bg1"/>
          </a:solidFill>
          <a:ln w="38100">
            <a:solidFill>
              <a:srgbClr val="0000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Textfeld 30"/>
          <p:cNvSpPr txBox="1">
            <a:spLocks noChangeArrowheads="1"/>
          </p:cNvSpPr>
          <p:nvPr/>
        </p:nvSpPr>
        <p:spPr bwMode="auto">
          <a:xfrm>
            <a:off x="15300000" y="33660000"/>
            <a:ext cx="14220000" cy="720000"/>
          </a:xfrm>
          <a:prstGeom prst="rect">
            <a:avLst/>
          </a:prstGeom>
          <a:solidFill>
            <a:srgbClr val="0000BC">
              <a:alpha val="75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 sz="4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pPr algn="l"/>
            <a:r>
              <a:rPr lang="en-US" sz="3600" dirty="0" smtClean="0"/>
              <a:t>   Conclusion</a:t>
            </a:r>
            <a:endParaRPr lang="en-US" sz="3200" dirty="0"/>
          </a:p>
        </p:txBody>
      </p:sp>
      <p:sp>
        <p:nvSpPr>
          <p:cNvPr id="65" name="35 Rectángulo"/>
          <p:cNvSpPr/>
          <p:nvPr/>
        </p:nvSpPr>
        <p:spPr>
          <a:xfrm>
            <a:off x="15660000" y="34570729"/>
            <a:ext cx="13500000" cy="4331477"/>
          </a:xfrm>
          <a:prstGeom prst="rect">
            <a:avLst/>
          </a:prstGeom>
        </p:spPr>
        <p:txBody>
          <a:bodyPr wrap="square" numCol="1" spcCol="36000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family approaches all relying on the repeated energy down-conversion of optical photons to terahertz photons or cascading was presented. Terahertz generation using a sequence of pulses for very high efficiency multi-cycle generation was proposed and experimentally verified. A method to self generate the sequence of pulses by cascaded optical parametric amplification was introduced and experimentally verified. Single cycle generation at &gt; 1% efficiency was demonstrated using tilted-pulse-front schemes.</a:t>
            </a:r>
            <a:endParaRPr lang="de-DE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0" name="Gruppierung 14"/>
          <p:cNvGrpSpPr/>
          <p:nvPr/>
        </p:nvGrpSpPr>
        <p:grpSpPr>
          <a:xfrm>
            <a:off x="19316450" y="7434710"/>
            <a:ext cx="8219156" cy="3762549"/>
            <a:chOff x="557857" y="926087"/>
            <a:chExt cx="5967803" cy="3193343"/>
          </a:xfrm>
        </p:grpSpPr>
        <p:pic>
          <p:nvPicPr>
            <p:cNvPr id="71" name="Bild 6" descr="dielectric_accel.png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7870" y="926087"/>
              <a:ext cx="4257790" cy="3193343"/>
            </a:xfrm>
            <a:prstGeom prst="rect">
              <a:avLst/>
            </a:prstGeom>
          </p:spPr>
        </p:pic>
        <p:pic>
          <p:nvPicPr>
            <p:cNvPr id="72" name="Bild 9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7857" y="1476110"/>
              <a:ext cx="1659372" cy="1494533"/>
            </a:xfrm>
            <a:prstGeom prst="rect">
              <a:avLst/>
            </a:prstGeom>
          </p:spPr>
        </p:pic>
        <p:sp>
          <p:nvSpPr>
            <p:cNvPr id="73" name="Textfeld 72"/>
            <p:cNvSpPr txBox="1"/>
            <p:nvPr/>
          </p:nvSpPr>
          <p:spPr>
            <a:xfrm>
              <a:off x="1177311" y="3095771"/>
              <a:ext cx="679960" cy="4963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rgbClr val="8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THz</a:t>
              </a:r>
              <a:endParaRPr lang="en-US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3" name="Grafik 2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509" y="4698406"/>
            <a:ext cx="1828649" cy="1219099"/>
          </a:xfrm>
          <a:prstGeom prst="rect">
            <a:avLst/>
          </a:prstGeom>
        </p:spPr>
      </p:pic>
      <p:sp>
        <p:nvSpPr>
          <p:cNvPr id="24" name="Textfeld 23"/>
          <p:cNvSpPr txBox="1"/>
          <p:nvPr/>
        </p:nvSpPr>
        <p:spPr>
          <a:xfrm>
            <a:off x="16401427" y="8159183"/>
            <a:ext cx="289053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~ 20 mJ</a:t>
            </a:r>
            <a:endParaRPr lang="de-DE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e-DE" sz="3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~ 100 cycles</a:t>
            </a:r>
            <a:endParaRPr lang="de-DE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Ellipse 24"/>
          <p:cNvSpPr/>
          <p:nvPr/>
        </p:nvSpPr>
        <p:spPr>
          <a:xfrm>
            <a:off x="28079598" y="8622902"/>
            <a:ext cx="720000" cy="5400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endParaRPr lang="de-DE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3" name="Gruppieren 32"/>
          <p:cNvGrpSpPr/>
          <p:nvPr/>
        </p:nvGrpSpPr>
        <p:grpSpPr>
          <a:xfrm>
            <a:off x="978299" y="22598403"/>
            <a:ext cx="5941809" cy="3371278"/>
            <a:chOff x="1311481" y="21981787"/>
            <a:chExt cx="5941809" cy="3371278"/>
          </a:xfrm>
        </p:grpSpPr>
        <p:pic>
          <p:nvPicPr>
            <p:cNvPr id="80" name="Bild 11" descr="ppln.png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6518" y="22038775"/>
              <a:ext cx="5548712" cy="2763108"/>
            </a:xfrm>
            <a:prstGeom prst="rect">
              <a:avLst/>
            </a:prstGeom>
          </p:spPr>
        </p:pic>
        <p:sp>
          <p:nvSpPr>
            <p:cNvPr id="83" name="TextBox 1"/>
            <p:cNvSpPr txBox="1"/>
            <p:nvPr/>
          </p:nvSpPr>
          <p:spPr>
            <a:xfrm>
              <a:off x="1311481" y="23555160"/>
              <a:ext cx="5437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FF33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IR</a:t>
              </a:r>
              <a:endParaRPr lang="en-US" sz="28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4" name="TextBox 12"/>
            <p:cNvSpPr txBox="1"/>
            <p:nvPr/>
          </p:nvSpPr>
          <p:spPr>
            <a:xfrm>
              <a:off x="6709552" y="21981787"/>
              <a:ext cx="5437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FF33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IR</a:t>
              </a:r>
              <a:endParaRPr lang="en-US" sz="28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5" name="TextBox 13"/>
            <p:cNvSpPr txBox="1"/>
            <p:nvPr/>
          </p:nvSpPr>
          <p:spPr>
            <a:xfrm>
              <a:off x="5198110" y="22342434"/>
              <a:ext cx="84350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THz</a:t>
              </a:r>
              <a:endPara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6" name="TextBox 7"/>
            <p:cNvSpPr txBox="1"/>
            <p:nvPr/>
          </p:nvSpPr>
          <p:spPr>
            <a:xfrm>
              <a:off x="2791536" y="22817226"/>
              <a:ext cx="124104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PPLN </a:t>
              </a:r>
            </a:p>
          </p:txBody>
        </p:sp>
        <p:cxnSp>
          <p:nvCxnSpPr>
            <p:cNvPr id="87" name="Straight Arrow Connector 10"/>
            <p:cNvCxnSpPr/>
            <p:nvPr/>
          </p:nvCxnSpPr>
          <p:spPr>
            <a:xfrm flipV="1">
              <a:off x="3815128" y="24716630"/>
              <a:ext cx="673941" cy="202817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Rectangle 14"/>
            <p:cNvSpPr/>
            <p:nvPr/>
          </p:nvSpPr>
          <p:spPr>
            <a:xfrm>
              <a:off x="4152100" y="24829845"/>
              <a:ext cx="292580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Λ</a:t>
              </a:r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domain period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0" name="Rechteck 109"/>
          <p:cNvSpPr/>
          <p:nvPr/>
        </p:nvSpPr>
        <p:spPr>
          <a:xfrm>
            <a:off x="520700" y="21786385"/>
            <a:ext cx="14220000" cy="720000"/>
          </a:xfrm>
          <a:prstGeom prst="rect">
            <a:avLst/>
          </a:prstGeom>
          <a:solidFill>
            <a:srgbClr val="0000BC">
              <a:alpha val="75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Multi-</a:t>
            </a:r>
            <a:r>
              <a:rPr lang="de-DE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cycle</a:t>
            </a:r>
            <a:r>
              <a:rPr lang="de-DE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Terahertz  Generation with  Pulse Sequences</a:t>
            </a:r>
            <a:endParaRPr lang="de-DE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3" name="Text Box 6"/>
          <p:cNvSpPr txBox="1">
            <a:spLocks noChangeArrowheads="1"/>
          </p:cNvSpPr>
          <p:nvPr/>
        </p:nvSpPr>
        <p:spPr bwMode="auto">
          <a:xfrm>
            <a:off x="631955" y="26444822"/>
            <a:ext cx="1371100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3657600" algn="l"/>
              </a:tabLst>
              <a:defRPr sz="20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1pPr>
            <a:lvl2pPr marL="742950" indent="-285750">
              <a:tabLst>
                <a:tab pos="3657600" algn="l"/>
              </a:tabLst>
              <a:defRPr sz="20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2pPr>
            <a:lvl3pPr marL="1143000" indent="-228600">
              <a:tabLst>
                <a:tab pos="3657600" algn="l"/>
              </a:tabLst>
              <a:defRPr sz="20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3pPr>
            <a:lvl4pPr marL="1600200" indent="-228600">
              <a:tabLst>
                <a:tab pos="3657600" algn="l"/>
              </a:tabLst>
              <a:defRPr sz="20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4pPr>
            <a:lvl5pPr marL="2057400" indent="-228600">
              <a:tabLst>
                <a:tab pos="3657600" algn="l"/>
              </a:tabLst>
              <a:defRPr sz="20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57600" algn="l"/>
              </a:tabLst>
              <a:defRPr sz="20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57600" algn="l"/>
              </a:tabLst>
              <a:defRPr sz="20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57600" algn="l"/>
              </a:tabLst>
              <a:defRPr sz="20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57600" algn="l"/>
              </a:tabLst>
              <a:defRPr sz="20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ko-KR" sz="3200" b="1" dirty="0" smtClean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Solution : Use multiple pulses to reduce damage threshold, increase efficiency [3]</a:t>
            </a:r>
            <a:endParaRPr lang="en-US" altLang="ko-KR" sz="3200" b="1" dirty="0">
              <a:solidFill>
                <a:srgbClr val="C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9" name="Text Box 6"/>
          <p:cNvSpPr txBox="1">
            <a:spLocks noChangeArrowheads="1"/>
          </p:cNvSpPr>
          <p:nvPr/>
        </p:nvSpPr>
        <p:spPr bwMode="auto">
          <a:xfrm>
            <a:off x="5870824" y="37824988"/>
            <a:ext cx="84417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3657600" algn="l"/>
              </a:tabLst>
              <a:defRPr sz="20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1pPr>
            <a:lvl2pPr marL="742950" indent="-285750">
              <a:tabLst>
                <a:tab pos="3657600" algn="l"/>
              </a:tabLst>
              <a:defRPr sz="20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2pPr>
            <a:lvl3pPr marL="1143000" indent="-228600">
              <a:tabLst>
                <a:tab pos="3657600" algn="l"/>
              </a:tabLst>
              <a:defRPr sz="20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3pPr>
            <a:lvl4pPr marL="1600200" indent="-228600">
              <a:tabLst>
                <a:tab pos="3657600" algn="l"/>
              </a:tabLst>
              <a:defRPr sz="20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4pPr>
            <a:lvl5pPr marL="2057400" indent="-228600">
              <a:tabLst>
                <a:tab pos="3657600" algn="l"/>
              </a:tabLst>
              <a:defRPr sz="20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57600" algn="l"/>
              </a:tabLst>
              <a:defRPr sz="20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57600" algn="l"/>
              </a:tabLst>
              <a:defRPr sz="20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57600" algn="l"/>
              </a:tabLst>
              <a:defRPr sz="20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57600" algn="l"/>
              </a:tabLst>
              <a:defRPr sz="20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ko-KR" sz="3200" b="1" dirty="0">
                <a:latin typeface="Arial" panose="020B0604020202020204" pitchFamily="34" charset="0"/>
                <a:cs typeface="Arial" panose="020B0604020202020204" pitchFamily="34" charset="0"/>
              </a:rPr>
              <a:t>Direct comparison </a:t>
            </a:r>
            <a:r>
              <a:rPr lang="en-US" altLang="ko-K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between </a:t>
            </a:r>
            <a:r>
              <a:rPr lang="en-US" altLang="ko-KR" sz="3200" b="1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single-compressed and pulse-train pumping</a:t>
            </a:r>
            <a:endParaRPr lang="en-US" altLang="ko-KR" sz="3200" b="1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5" name="Picture 5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13"/>
          <a:stretch/>
        </p:blipFill>
        <p:spPr>
          <a:xfrm>
            <a:off x="1264682" y="32488609"/>
            <a:ext cx="5556420" cy="4088901"/>
          </a:xfrm>
          <a:prstGeom prst="rect">
            <a:avLst/>
          </a:prstGeom>
        </p:spPr>
      </p:pic>
      <p:sp>
        <p:nvSpPr>
          <p:cNvPr id="104" name="Text Box 6"/>
          <p:cNvSpPr txBox="1">
            <a:spLocks noChangeArrowheads="1"/>
          </p:cNvSpPr>
          <p:nvPr/>
        </p:nvSpPr>
        <p:spPr bwMode="auto">
          <a:xfrm>
            <a:off x="1016536" y="31281046"/>
            <a:ext cx="646605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3657600" algn="l"/>
              </a:tabLst>
              <a:defRPr sz="20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1pPr>
            <a:lvl2pPr marL="742950" indent="-285750">
              <a:tabLst>
                <a:tab pos="3657600" algn="l"/>
              </a:tabLst>
              <a:defRPr sz="20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2pPr>
            <a:lvl3pPr marL="1143000" indent="-228600">
              <a:tabLst>
                <a:tab pos="3657600" algn="l"/>
              </a:tabLst>
              <a:defRPr sz="20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3pPr>
            <a:lvl4pPr marL="1600200" indent="-228600">
              <a:tabLst>
                <a:tab pos="3657600" algn="l"/>
              </a:tabLst>
              <a:defRPr sz="20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4pPr>
            <a:lvl5pPr marL="2057400" indent="-228600">
              <a:tabLst>
                <a:tab pos="3657600" algn="l"/>
              </a:tabLst>
              <a:defRPr sz="20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57600" algn="l"/>
              </a:tabLst>
              <a:defRPr sz="20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57600" algn="l"/>
              </a:tabLst>
              <a:defRPr sz="20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57600" algn="l"/>
              </a:tabLst>
              <a:defRPr sz="20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57600" algn="l"/>
              </a:tabLst>
              <a:defRPr sz="20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ko-KR" sz="3200" b="1" dirty="0" smtClean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Conversion efficiency increases for multiple pulses</a:t>
            </a:r>
            <a:endParaRPr lang="en-US" altLang="ko-KR" sz="3200" b="1" dirty="0">
              <a:solidFill>
                <a:srgbClr val="C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7118090"/>
              </p:ext>
            </p:extLst>
          </p:nvPr>
        </p:nvGraphicFramePr>
        <p:xfrm>
          <a:off x="12100577" y="27681968"/>
          <a:ext cx="2544763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2" name="Equation" r:id="rId21" imgW="1193760" imgH="419040" progId="Equation.3">
                  <p:embed/>
                </p:oleObj>
              </mc:Choice>
              <mc:Fallback>
                <p:oleObj name="Equation" r:id="rId21" imgW="1193760" imgH="41904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00577" y="27681968"/>
                        <a:ext cx="2544763" cy="1054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7567291"/>
              </p:ext>
            </p:extLst>
          </p:nvPr>
        </p:nvGraphicFramePr>
        <p:xfrm>
          <a:off x="9518238" y="28809459"/>
          <a:ext cx="1732046" cy="6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" name="Equation" r:id="rId23" imgW="596880" imgH="241200" progId="Equation.3">
                  <p:embed/>
                </p:oleObj>
              </mc:Choice>
              <mc:Fallback>
                <p:oleObj name="Equation" r:id="rId23" imgW="596880" imgH="2412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18238" y="28809459"/>
                        <a:ext cx="1732046" cy="6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k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1853451"/>
              </p:ext>
            </p:extLst>
          </p:nvPr>
        </p:nvGraphicFramePr>
        <p:xfrm>
          <a:off x="9473897" y="27741892"/>
          <a:ext cx="1770259" cy="9342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" name="Equation" r:id="rId25" imgW="990360" imgH="469800" progId="Equation.3">
                  <p:embed/>
                </p:oleObj>
              </mc:Choice>
              <mc:Fallback>
                <p:oleObj name="Equation" r:id="rId25" imgW="990360" imgH="4698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73897" y="27741892"/>
                        <a:ext cx="1770259" cy="9342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Pfeil nach rechts 12"/>
          <p:cNvSpPr/>
          <p:nvPr/>
        </p:nvSpPr>
        <p:spPr>
          <a:xfrm>
            <a:off x="11321121" y="28028998"/>
            <a:ext cx="648072" cy="360040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6" name="Tabelle 10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8161313"/>
              </p:ext>
            </p:extLst>
          </p:nvPr>
        </p:nvGraphicFramePr>
        <p:xfrm>
          <a:off x="6461082" y="38949081"/>
          <a:ext cx="7629778" cy="213054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525322"/>
                <a:gridCol w="2016224"/>
                <a:gridCol w="2088232"/>
              </a:tblGrid>
              <a:tr h="504056">
                <a:tc>
                  <a:txBody>
                    <a:bodyPr/>
                    <a:lstStyle/>
                    <a:p>
                      <a:endParaRPr lang="de-DE" sz="2800" dirty="0" smtClean="0"/>
                    </a:p>
                  </a:txBody>
                  <a:tcPr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2800" dirty="0" smtClean="0"/>
                        <a:t>Single</a:t>
                      </a:r>
                      <a:r>
                        <a:rPr lang="de-DE" sz="2800" baseline="0" dirty="0" smtClean="0"/>
                        <a:t> Pulse</a:t>
                      </a:r>
                      <a:endParaRPr lang="de-DE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800" dirty="0" smtClean="0"/>
                        <a:t>Pulse-train</a:t>
                      </a:r>
                      <a:endParaRPr lang="de-DE" sz="2800" dirty="0"/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r>
                        <a:rPr lang="de-DE" sz="2800" dirty="0" smtClean="0"/>
                        <a:t>Input energy</a:t>
                      </a:r>
                      <a:endParaRPr lang="de-DE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800" dirty="0" smtClean="0"/>
                        <a:t>1.33 </a:t>
                      </a:r>
                      <a:r>
                        <a:rPr lang="de-DE" sz="2800" dirty="0" err="1" smtClean="0"/>
                        <a:t>mJ</a:t>
                      </a:r>
                      <a:endParaRPr lang="de-DE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800" dirty="0" smtClean="0"/>
                        <a:t>1.29 </a:t>
                      </a:r>
                      <a:r>
                        <a:rPr lang="de-DE" sz="2800" dirty="0" err="1" smtClean="0"/>
                        <a:t>mJ</a:t>
                      </a:r>
                      <a:endParaRPr lang="de-DE" sz="2800" dirty="0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de-DE" sz="2800" dirty="0" smtClean="0"/>
                        <a:t>THz energy</a:t>
                      </a:r>
                      <a:endParaRPr lang="de-DE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800" dirty="0" smtClean="0"/>
                        <a:t>135 </a:t>
                      </a:r>
                      <a:r>
                        <a:rPr lang="de-DE" sz="2800" dirty="0" err="1" smtClean="0"/>
                        <a:t>nJ</a:t>
                      </a:r>
                      <a:endParaRPr lang="de-DE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800" dirty="0" smtClean="0"/>
                        <a:t>122 </a:t>
                      </a:r>
                      <a:r>
                        <a:rPr lang="de-DE" sz="2800" dirty="0" err="1" smtClean="0"/>
                        <a:t>nJ</a:t>
                      </a:r>
                      <a:endParaRPr lang="de-DE" sz="2800" dirty="0"/>
                    </a:p>
                  </a:txBody>
                  <a:tcPr/>
                </a:tc>
              </a:tr>
              <a:tr h="417944">
                <a:tc>
                  <a:txBody>
                    <a:bodyPr/>
                    <a:lstStyle/>
                    <a:p>
                      <a:r>
                        <a:rPr lang="de-DE" sz="2800" dirty="0" err="1" smtClean="0"/>
                        <a:t>Conversion</a:t>
                      </a:r>
                      <a:r>
                        <a:rPr lang="de-DE" sz="2800" baseline="0" dirty="0" smtClean="0"/>
                        <a:t> efficiency</a:t>
                      </a:r>
                      <a:endParaRPr lang="de-DE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800" dirty="0" smtClean="0"/>
                        <a:t>1.19</a:t>
                      </a:r>
                      <a:r>
                        <a:rPr lang="de-DE" sz="2800" baseline="0" dirty="0" smtClean="0"/>
                        <a:t> 10</a:t>
                      </a:r>
                      <a:r>
                        <a:rPr lang="de-DE" sz="2800" baseline="30000" dirty="0" smtClean="0"/>
                        <a:t>-4</a:t>
                      </a:r>
                      <a:endParaRPr lang="de-DE" sz="28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800" dirty="0" smtClean="0"/>
                        <a:t>1.11</a:t>
                      </a:r>
                      <a:r>
                        <a:rPr lang="de-DE" sz="2800" baseline="0" dirty="0" smtClean="0"/>
                        <a:t> 10</a:t>
                      </a:r>
                      <a:r>
                        <a:rPr lang="de-DE" sz="2800" baseline="30000" dirty="0" smtClean="0"/>
                        <a:t>-4</a:t>
                      </a:r>
                      <a:endParaRPr lang="de-DE" sz="2800" baseline="30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0" name="Text Box 6"/>
          <p:cNvSpPr txBox="1">
            <a:spLocks noChangeArrowheads="1"/>
          </p:cNvSpPr>
          <p:nvPr/>
        </p:nvSpPr>
        <p:spPr bwMode="auto">
          <a:xfrm>
            <a:off x="4741833" y="41065348"/>
            <a:ext cx="1007253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3657600" algn="l"/>
              </a:tabLst>
              <a:defRPr sz="20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1pPr>
            <a:lvl2pPr marL="742950" indent="-285750">
              <a:tabLst>
                <a:tab pos="3657600" algn="l"/>
              </a:tabLst>
              <a:defRPr sz="20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2pPr>
            <a:lvl3pPr marL="1143000" indent="-228600">
              <a:tabLst>
                <a:tab pos="3657600" algn="l"/>
              </a:tabLst>
              <a:defRPr sz="20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3pPr>
            <a:lvl4pPr marL="1600200" indent="-228600">
              <a:tabLst>
                <a:tab pos="3657600" algn="l"/>
              </a:tabLst>
              <a:defRPr sz="20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4pPr>
            <a:lvl5pPr marL="2057400" indent="-228600">
              <a:tabLst>
                <a:tab pos="3657600" algn="l"/>
              </a:tabLst>
              <a:defRPr sz="20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57600" algn="l"/>
              </a:tabLst>
              <a:defRPr sz="20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57600" algn="l"/>
              </a:tabLst>
              <a:defRPr sz="20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57600" algn="l"/>
              </a:tabLst>
              <a:defRPr sz="20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57600" algn="l"/>
              </a:tabLst>
              <a:defRPr sz="20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ko-K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Efficiency remains constant for lower peak intensity</a:t>
            </a:r>
            <a:endParaRPr lang="en-US" altLang="ko-KR" sz="3200" b="1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1" name="Text Box 6"/>
          <p:cNvSpPr txBox="1">
            <a:spLocks noChangeArrowheads="1"/>
          </p:cNvSpPr>
          <p:nvPr/>
        </p:nvSpPr>
        <p:spPr bwMode="auto">
          <a:xfrm>
            <a:off x="927738" y="37158432"/>
            <a:ext cx="1334040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3657600" algn="l"/>
              </a:tabLst>
              <a:defRPr sz="20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1pPr>
            <a:lvl2pPr marL="742950" indent="-285750">
              <a:tabLst>
                <a:tab pos="3657600" algn="l"/>
              </a:tabLst>
              <a:defRPr sz="20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2pPr>
            <a:lvl3pPr marL="1143000" indent="-228600">
              <a:tabLst>
                <a:tab pos="3657600" algn="l"/>
              </a:tabLst>
              <a:defRPr sz="20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3pPr>
            <a:lvl4pPr marL="1600200" indent="-228600">
              <a:tabLst>
                <a:tab pos="3657600" algn="l"/>
              </a:tabLst>
              <a:defRPr sz="20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4pPr>
            <a:lvl5pPr marL="2057400" indent="-228600">
              <a:tabLst>
                <a:tab pos="3657600" algn="l"/>
              </a:tabLst>
              <a:defRPr sz="20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57600" algn="l"/>
              </a:tabLst>
              <a:defRPr sz="20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57600" algn="l"/>
              </a:tabLst>
              <a:defRPr sz="20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57600" algn="l"/>
              </a:tabLst>
              <a:defRPr sz="20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57600" algn="l"/>
              </a:tabLst>
              <a:defRPr sz="20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ko-KR" sz="3200" b="1" dirty="0" smtClean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de-DE" altLang="ko-KR" sz="3200" b="1" dirty="0" err="1" smtClean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Room</a:t>
            </a:r>
            <a:r>
              <a:rPr lang="de-DE" altLang="ko-KR" sz="3200" b="1" dirty="0" smtClean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de-DE" altLang="ko-KR" sz="3200" b="1" dirty="0" err="1" smtClean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temperature</a:t>
            </a:r>
            <a:r>
              <a:rPr lang="de-DE" altLang="ko-KR" sz="3200" b="1" dirty="0" smtClean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Experiments : Normalized THz energy </a:t>
            </a:r>
            <a:r>
              <a:rPr lang="de-DE" altLang="ko-KR" sz="3200" b="1" dirty="0" err="1" smtClean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vs</a:t>
            </a:r>
            <a:r>
              <a:rPr lang="de-DE" altLang="ko-KR" sz="3200" b="1" dirty="0" smtClean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delay</a:t>
            </a:r>
            <a:endParaRPr lang="en-US" altLang="ko-KR" sz="3200" b="1" dirty="0">
              <a:solidFill>
                <a:srgbClr val="C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2" name="Text Box 6"/>
          <p:cNvSpPr txBox="1">
            <a:spLocks noChangeArrowheads="1"/>
          </p:cNvSpPr>
          <p:nvPr/>
        </p:nvSpPr>
        <p:spPr bwMode="auto">
          <a:xfrm>
            <a:off x="7132062" y="22746112"/>
            <a:ext cx="718046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3657600" algn="l"/>
              </a:tabLst>
              <a:defRPr sz="20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1pPr>
            <a:lvl2pPr marL="742950" indent="-285750">
              <a:tabLst>
                <a:tab pos="3657600" algn="l"/>
              </a:tabLst>
              <a:defRPr sz="20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2pPr>
            <a:lvl3pPr marL="1143000" indent="-228600">
              <a:tabLst>
                <a:tab pos="3657600" algn="l"/>
              </a:tabLst>
              <a:defRPr sz="20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3pPr>
            <a:lvl4pPr marL="1600200" indent="-228600">
              <a:tabLst>
                <a:tab pos="3657600" algn="l"/>
              </a:tabLst>
              <a:defRPr sz="20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4pPr>
            <a:lvl5pPr marL="2057400" indent="-228600">
              <a:tabLst>
                <a:tab pos="3657600" algn="l"/>
              </a:tabLst>
              <a:defRPr sz="20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57600" algn="l"/>
              </a:tabLst>
              <a:defRPr sz="20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57600" algn="l"/>
              </a:tabLst>
              <a:defRPr sz="20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57600" algn="l"/>
              </a:tabLst>
              <a:defRPr sz="20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57600" algn="l"/>
              </a:tabLst>
              <a:defRPr sz="20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ko-K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Single pulse pumping : limited by walk-off and </a:t>
            </a:r>
            <a:r>
              <a:rPr lang="en-US" altLang="ko-K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damage</a:t>
            </a:r>
            <a:r>
              <a:rPr lang="de-DE" altLang="ko-K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threshold</a:t>
            </a:r>
            <a:r>
              <a:rPr lang="de-DE" altLang="ko-K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of PPLN</a:t>
            </a:r>
            <a:endParaRPr lang="en-US" altLang="ko-KR" sz="2800" b="1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44" name="Gruppieren 43"/>
          <p:cNvGrpSpPr/>
          <p:nvPr/>
        </p:nvGrpSpPr>
        <p:grpSpPr>
          <a:xfrm>
            <a:off x="7704371" y="24433386"/>
            <a:ext cx="6385973" cy="1151750"/>
            <a:chOff x="7932856" y="31461089"/>
            <a:chExt cx="6385973" cy="1151750"/>
          </a:xfrm>
        </p:grpSpPr>
        <p:sp>
          <p:nvSpPr>
            <p:cNvPr id="97" name="Textfeld 96"/>
            <p:cNvSpPr txBox="1"/>
            <p:nvPr/>
          </p:nvSpPr>
          <p:spPr>
            <a:xfrm>
              <a:off x="7932856" y="31461089"/>
              <a:ext cx="638597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Record efficiency [2]:</a:t>
              </a:r>
            </a:p>
          </p:txBody>
        </p:sp>
        <p:sp>
          <p:nvSpPr>
            <p:cNvPr id="42" name="Textfeld 41"/>
            <p:cNvSpPr txBox="1"/>
            <p:nvPr/>
          </p:nvSpPr>
          <p:spPr>
            <a:xfrm>
              <a:off x="9691030" y="32089619"/>
              <a:ext cx="268374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28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0.12%</a:t>
              </a:r>
              <a:r>
                <a:rPr lang="de-DE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at 100 K</a:t>
              </a:r>
              <a:endParaRPr lang="en-US" sz="2800" b="1" dirty="0"/>
            </a:p>
          </p:txBody>
        </p:sp>
      </p:grpSp>
      <p:pic>
        <p:nvPicPr>
          <p:cNvPr id="139" name="Picture 3" descr="Pulsetrain2"/>
          <p:cNvPicPr>
            <a:picLocks noChangeAspect="1" noChangeArrowheads="1"/>
          </p:cNvPicPr>
          <p:nvPr/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08" r="32729"/>
          <a:stretch/>
        </p:blipFill>
        <p:spPr bwMode="auto">
          <a:xfrm>
            <a:off x="1250168" y="38125921"/>
            <a:ext cx="4129786" cy="3308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1093336" y="19820086"/>
            <a:ext cx="12678499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157" name="Text Box 6"/>
          <p:cNvSpPr txBox="1">
            <a:spLocks noChangeArrowheads="1"/>
          </p:cNvSpPr>
          <p:nvPr/>
        </p:nvSpPr>
        <p:spPr bwMode="auto">
          <a:xfrm>
            <a:off x="730438" y="19754061"/>
            <a:ext cx="7685684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3657600" algn="l"/>
              </a:tabLst>
              <a:defRPr sz="20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1pPr>
            <a:lvl2pPr marL="742950" indent="-285750">
              <a:tabLst>
                <a:tab pos="3657600" algn="l"/>
              </a:tabLst>
              <a:defRPr sz="20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2pPr>
            <a:lvl3pPr marL="1143000" indent="-228600">
              <a:tabLst>
                <a:tab pos="3657600" algn="l"/>
              </a:tabLst>
              <a:defRPr sz="20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3pPr>
            <a:lvl4pPr marL="1600200" indent="-228600">
              <a:tabLst>
                <a:tab pos="3657600" algn="l"/>
              </a:tabLst>
              <a:defRPr sz="20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4pPr>
            <a:lvl5pPr marL="2057400" indent="-228600">
              <a:tabLst>
                <a:tab pos="3657600" algn="l"/>
              </a:tabLst>
              <a:defRPr sz="20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57600" algn="l"/>
              </a:tabLst>
              <a:defRPr sz="20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57600" algn="l"/>
              </a:tabLst>
              <a:defRPr sz="20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57600" algn="l"/>
              </a:tabLst>
              <a:defRPr sz="20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57600" algn="l"/>
              </a:tabLst>
              <a:defRPr sz="20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ko-KR" sz="2800" b="1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Optical photon ~ 300 THz (~ 1 µm</a:t>
            </a:r>
            <a:r>
              <a:rPr lang="en-US" altLang="ko-KR" sz="2800" b="1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).</a:t>
            </a:r>
            <a:br>
              <a:rPr lang="en-US" altLang="ko-KR" sz="2800" b="1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US" altLang="ko-KR" sz="2800" b="1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ko-KR" sz="2800" b="1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THz photon ~ 0.3 THz. </a:t>
            </a:r>
            <a:r>
              <a:rPr lang="en-US" altLang="ko-KR" sz="2800" b="1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en-US" altLang="ko-KR" sz="2800" b="1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l-GR" altLang="ko-KR" sz="2800" b="1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η</a:t>
            </a:r>
            <a:r>
              <a:rPr lang="en-US" altLang="ko-KR" sz="2800" b="1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ko-KR" sz="2800" b="1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~ 0.1 % for</a:t>
            </a:r>
            <a:r>
              <a:rPr lang="en-US" altLang="ko-KR" sz="28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ko-KR" sz="2800" b="1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single photon conversion</a:t>
            </a:r>
          </a:p>
        </p:txBody>
      </p:sp>
      <p:sp>
        <p:nvSpPr>
          <p:cNvPr id="159" name="Text Box 6"/>
          <p:cNvSpPr txBox="1">
            <a:spLocks noChangeArrowheads="1"/>
          </p:cNvSpPr>
          <p:nvPr/>
        </p:nvSpPr>
        <p:spPr bwMode="auto">
          <a:xfrm>
            <a:off x="8060641" y="19861784"/>
            <a:ext cx="7685684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3657600" algn="l"/>
              </a:tabLst>
              <a:defRPr sz="20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1pPr>
            <a:lvl2pPr marL="742950" indent="-285750">
              <a:tabLst>
                <a:tab pos="3657600" algn="l"/>
              </a:tabLst>
              <a:defRPr sz="20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2pPr>
            <a:lvl3pPr marL="1143000" indent="-228600">
              <a:tabLst>
                <a:tab pos="3657600" algn="l"/>
              </a:tabLst>
              <a:defRPr sz="20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3pPr>
            <a:lvl4pPr marL="1600200" indent="-228600">
              <a:tabLst>
                <a:tab pos="3657600" algn="l"/>
              </a:tabLst>
              <a:defRPr sz="20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4pPr>
            <a:lvl5pPr marL="2057400" indent="-228600">
              <a:tabLst>
                <a:tab pos="3657600" algn="l"/>
              </a:tabLst>
              <a:defRPr sz="20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57600" algn="l"/>
              </a:tabLst>
              <a:defRPr sz="20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57600" algn="l"/>
              </a:tabLst>
              <a:defRPr sz="20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57600" algn="l"/>
              </a:tabLst>
              <a:defRPr sz="20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57600" algn="l"/>
              </a:tabLst>
              <a:defRPr sz="20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ko-KR" sz="2800" b="1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Use repeated energy down-conversion</a:t>
            </a:r>
          </a:p>
          <a:p>
            <a:pPr>
              <a:spcBef>
                <a:spcPct val="50000"/>
              </a:spcBef>
            </a:pPr>
            <a:r>
              <a:rPr lang="en-US" altLang="ko-KR" sz="2800" b="1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get &gt;&gt; 0.1 % conversion efficiency</a:t>
            </a:r>
          </a:p>
        </p:txBody>
      </p:sp>
      <p:pic>
        <p:nvPicPr>
          <p:cNvPr id="1394" name="Picture 370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77" y="27522040"/>
            <a:ext cx="8760420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10099427" y="29829198"/>
            <a:ext cx="42130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000" dirty="0"/>
          </a:p>
        </p:txBody>
      </p:sp>
      <p:sp>
        <p:nvSpPr>
          <p:cNvPr id="160" name="Text Box 6"/>
          <p:cNvSpPr txBox="1">
            <a:spLocks noChangeArrowheads="1"/>
          </p:cNvSpPr>
          <p:nvPr/>
        </p:nvSpPr>
        <p:spPr bwMode="auto">
          <a:xfrm>
            <a:off x="9398073" y="29567588"/>
            <a:ext cx="5274491" cy="96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3657600" algn="l"/>
              </a:tabLst>
              <a:defRPr sz="20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1pPr>
            <a:lvl2pPr marL="742950" indent="-285750">
              <a:tabLst>
                <a:tab pos="3657600" algn="l"/>
              </a:tabLst>
              <a:defRPr sz="20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2pPr>
            <a:lvl3pPr marL="1143000" indent="-228600">
              <a:tabLst>
                <a:tab pos="3657600" algn="l"/>
              </a:tabLst>
              <a:defRPr sz="20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3pPr>
            <a:lvl4pPr marL="1600200" indent="-228600">
              <a:tabLst>
                <a:tab pos="3657600" algn="l"/>
              </a:tabLst>
              <a:defRPr sz="20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4pPr>
            <a:lvl5pPr marL="2057400" indent="-228600">
              <a:tabLst>
                <a:tab pos="3657600" algn="l"/>
              </a:tabLst>
              <a:defRPr sz="20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57600" algn="l"/>
              </a:tabLst>
              <a:defRPr sz="20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57600" algn="l"/>
              </a:tabLst>
              <a:defRPr sz="20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57600" algn="l"/>
              </a:tabLst>
              <a:defRPr sz="20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57600" algn="l"/>
              </a:tabLst>
              <a:defRPr sz="20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ko-K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Longer pulses : Higher damage fluence</a:t>
            </a:r>
            <a:endParaRPr lang="en-US" altLang="ko-KR" sz="2800" b="1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61" name="Picture 160"/>
          <p:cNvPicPr/>
          <p:nvPr/>
        </p:nvPicPr>
        <p:blipFill rotWithShape="1"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9" t="50831" r="46392" b="3662"/>
          <a:stretch/>
        </p:blipFill>
        <p:spPr bwMode="auto">
          <a:xfrm>
            <a:off x="7132063" y="32647566"/>
            <a:ext cx="7038362" cy="40889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2" name="Text Box 6"/>
          <p:cNvSpPr txBox="1">
            <a:spLocks noChangeArrowheads="1"/>
          </p:cNvSpPr>
          <p:nvPr/>
        </p:nvSpPr>
        <p:spPr bwMode="auto">
          <a:xfrm>
            <a:off x="7704371" y="31411391"/>
            <a:ext cx="646605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3657600" algn="l"/>
              </a:tabLst>
              <a:defRPr sz="20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1pPr>
            <a:lvl2pPr marL="742950" indent="-285750">
              <a:tabLst>
                <a:tab pos="3657600" algn="l"/>
              </a:tabLst>
              <a:defRPr sz="20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2pPr>
            <a:lvl3pPr marL="1143000" indent="-228600">
              <a:tabLst>
                <a:tab pos="3657600" algn="l"/>
              </a:tabLst>
              <a:defRPr sz="20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3pPr>
            <a:lvl4pPr marL="1600200" indent="-228600">
              <a:tabLst>
                <a:tab pos="3657600" algn="l"/>
              </a:tabLst>
              <a:defRPr sz="20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4pPr>
            <a:lvl5pPr marL="2057400" indent="-228600">
              <a:tabLst>
                <a:tab pos="3657600" algn="l"/>
              </a:tabLst>
              <a:defRPr sz="20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57600" algn="l"/>
              </a:tabLst>
              <a:defRPr sz="20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57600" algn="l"/>
              </a:tabLst>
              <a:defRPr sz="20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57600" algn="l"/>
              </a:tabLst>
              <a:defRPr sz="20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57600" algn="l"/>
              </a:tabLst>
              <a:defRPr sz="20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ko-KR" sz="3200" b="1" dirty="0" smtClean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Dramatic Cascading of the </a:t>
            </a:r>
            <a:r>
              <a:rPr lang="en-US" altLang="ko-KR" sz="3200" b="1" dirty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</a:t>
            </a:r>
            <a:r>
              <a:rPr lang="en-US" altLang="ko-KR" sz="3200" b="1" dirty="0" smtClean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ptical Spectrum</a:t>
            </a:r>
            <a:endParaRPr lang="en-US" altLang="ko-KR" sz="3200" b="1" dirty="0">
              <a:solidFill>
                <a:srgbClr val="C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395" name="Picture 371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6575" y="21209530"/>
            <a:ext cx="10192816" cy="4290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6" name="TextBox 175"/>
          <p:cNvSpPr txBox="1"/>
          <p:nvPr/>
        </p:nvSpPr>
        <p:spPr>
          <a:xfrm>
            <a:off x="15737721" y="13816614"/>
            <a:ext cx="1411751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Starting with a seed with 0.1% of pump energy  -&gt; </a:t>
            </a:r>
            <a:r>
              <a:rPr lang="en-US" sz="2800" b="1" i="1" u="sng" dirty="0" smtClean="0"/>
              <a:t>Self-starts  </a:t>
            </a:r>
            <a:r>
              <a:rPr lang="en-US" sz="2800" b="1" dirty="0" smtClean="0"/>
              <a:t>Cascading</a:t>
            </a:r>
          </a:p>
          <a:p>
            <a:r>
              <a:rPr lang="en-US" sz="2800" b="1" dirty="0" smtClean="0"/>
              <a:t>1 J pump  300 ps → 1 mJ 300 ps seed in a PPLN  crystal at 100 K</a:t>
            </a:r>
          </a:p>
          <a:p>
            <a:r>
              <a:rPr lang="en-US" sz="2800" b="1" u="sng" dirty="0" smtClean="0"/>
              <a:t>Exponential THz growth</a:t>
            </a:r>
            <a:r>
              <a:rPr lang="en-US" sz="2800" b="1" dirty="0" smtClean="0"/>
              <a:t>, </a:t>
            </a:r>
            <a:r>
              <a:rPr lang="el-GR" sz="2800" b="1" i="1" dirty="0" smtClean="0"/>
              <a:t>η</a:t>
            </a:r>
            <a:r>
              <a:rPr lang="en-US" sz="2800" b="1" dirty="0" smtClean="0"/>
              <a:t>~10 % at T = 100 K, 4 cm crystals</a:t>
            </a:r>
          </a:p>
          <a:p>
            <a:r>
              <a:rPr lang="en-US" sz="2800" b="1" u="sng" dirty="0" smtClean="0"/>
              <a:t>Strongly coupled Multi- Triplet </a:t>
            </a:r>
            <a:r>
              <a:rPr lang="en-US" sz="2800" b="1" u="sng" dirty="0"/>
              <a:t>Interaction </a:t>
            </a:r>
            <a:r>
              <a:rPr lang="en-US" sz="2800" b="1" dirty="0"/>
              <a:t>→ </a:t>
            </a:r>
            <a:r>
              <a:rPr lang="en-US" sz="2800" b="1" dirty="0" smtClean="0"/>
              <a:t>Independent of seed location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800" b="1" dirty="0"/>
          </a:p>
        </p:txBody>
      </p:sp>
      <p:sp>
        <p:nvSpPr>
          <p:cNvPr id="177" name="Text Box 6"/>
          <p:cNvSpPr txBox="1">
            <a:spLocks noChangeArrowheads="1"/>
          </p:cNvSpPr>
          <p:nvPr/>
        </p:nvSpPr>
        <p:spPr bwMode="auto">
          <a:xfrm>
            <a:off x="15123277" y="20624755"/>
            <a:ext cx="1391170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3657600" algn="l"/>
              </a:tabLst>
              <a:defRPr sz="20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1pPr>
            <a:lvl2pPr marL="742950" indent="-285750">
              <a:tabLst>
                <a:tab pos="3657600" algn="l"/>
              </a:tabLst>
              <a:defRPr sz="20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2pPr>
            <a:lvl3pPr marL="1143000" indent="-228600">
              <a:tabLst>
                <a:tab pos="3657600" algn="l"/>
              </a:tabLst>
              <a:defRPr sz="20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3pPr>
            <a:lvl4pPr marL="1600200" indent="-228600">
              <a:tabLst>
                <a:tab pos="3657600" algn="l"/>
              </a:tabLst>
              <a:defRPr sz="20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4pPr>
            <a:lvl5pPr marL="2057400" indent="-228600">
              <a:tabLst>
                <a:tab pos="3657600" algn="l"/>
              </a:tabLst>
              <a:defRPr sz="20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57600" algn="l"/>
              </a:tabLst>
              <a:defRPr sz="20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57600" algn="l"/>
              </a:tabLst>
              <a:defRPr sz="20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57600" algn="l"/>
              </a:tabLst>
              <a:defRPr sz="20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57600" algn="l"/>
              </a:tabLst>
              <a:defRPr sz="20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ko-KR" sz="3200" b="1" dirty="0" smtClean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Initial Proof of concept Experiments and Simulations</a:t>
            </a:r>
            <a:endParaRPr lang="en-US" altLang="ko-KR" sz="3200" b="1" dirty="0">
              <a:solidFill>
                <a:srgbClr val="C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15942070" y="15937026"/>
            <a:ext cx="13029413" cy="4578202"/>
            <a:chOff x="16015894" y="15129828"/>
            <a:chExt cx="13029413" cy="4578202"/>
          </a:xfrm>
        </p:grpSpPr>
        <p:pic>
          <p:nvPicPr>
            <p:cNvPr id="1400" name="Picture 376"/>
            <p:cNvPicPr>
              <a:picLocks noChangeAspect="1" noChangeArrowheads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86586" y="15129828"/>
              <a:ext cx="12958721" cy="4578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5" name="Rectangle 34"/>
            <p:cNvSpPr/>
            <p:nvPr/>
          </p:nvSpPr>
          <p:spPr>
            <a:xfrm>
              <a:off x="16015894" y="15480000"/>
              <a:ext cx="420237" cy="4516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79" name="TextBox 178"/>
          <p:cNvSpPr txBox="1"/>
          <p:nvPr/>
        </p:nvSpPr>
        <p:spPr>
          <a:xfrm>
            <a:off x="15507189" y="25418498"/>
            <a:ext cx="141175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Future experiments at cryogenic cooling should lead to conversion efficiencies</a:t>
            </a:r>
          </a:p>
          <a:p>
            <a:r>
              <a:rPr lang="en-US" sz="2800" b="1" dirty="0" smtClean="0"/>
              <a:t> &gt;&gt; 1%</a:t>
            </a:r>
          </a:p>
        </p:txBody>
      </p:sp>
      <p:sp>
        <p:nvSpPr>
          <p:cNvPr id="180" name="Rechteck 26"/>
          <p:cNvSpPr/>
          <p:nvPr/>
        </p:nvSpPr>
        <p:spPr>
          <a:xfrm>
            <a:off x="15257855" y="26971700"/>
            <a:ext cx="14269847" cy="6212254"/>
          </a:xfrm>
          <a:prstGeom prst="rect">
            <a:avLst/>
          </a:prstGeom>
          <a:solidFill>
            <a:schemeClr val="bg1"/>
          </a:solidFill>
          <a:ln w="38100">
            <a:solidFill>
              <a:srgbClr val="0000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de-DE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1" name="Textfeld 30"/>
          <p:cNvSpPr txBox="1">
            <a:spLocks noChangeArrowheads="1"/>
          </p:cNvSpPr>
          <p:nvPr/>
        </p:nvSpPr>
        <p:spPr bwMode="auto">
          <a:xfrm>
            <a:off x="15257855" y="26971700"/>
            <a:ext cx="14269847" cy="720000"/>
          </a:xfrm>
          <a:prstGeom prst="rect">
            <a:avLst/>
          </a:prstGeom>
          <a:solidFill>
            <a:srgbClr val="0000BC">
              <a:alpha val="75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 sz="4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z="3600" dirty="0" smtClean="0"/>
              <a:t>  Single Cycle Terahertz Generation</a:t>
            </a:r>
            <a:endParaRPr lang="en-US" sz="3600" dirty="0"/>
          </a:p>
        </p:txBody>
      </p:sp>
      <p:pic>
        <p:nvPicPr>
          <p:cNvPr id="1405" name="Picture 381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12430" y="29225084"/>
            <a:ext cx="5882039" cy="3577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11" name="Picture 387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17457" y="29390561"/>
            <a:ext cx="3523183" cy="3246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" name="TextBox 47"/>
          <p:cNvSpPr txBox="1"/>
          <p:nvPr/>
        </p:nvSpPr>
        <p:spPr>
          <a:xfrm>
            <a:off x="15660000" y="27812974"/>
            <a:ext cx="135935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Terahertz generation using tilted-pulse-fronts yields </a:t>
            </a:r>
            <a:r>
              <a:rPr lang="el-GR" sz="2800" b="1" dirty="0" smtClean="0"/>
              <a:t>η</a:t>
            </a:r>
            <a:r>
              <a:rPr lang="en-US" sz="2800" b="1" dirty="0" smtClean="0"/>
              <a:t>&gt; 1 %, single-cycle pulses in </a:t>
            </a:r>
            <a:r>
              <a:rPr lang="en-US" sz="2800" b="1" smtClean="0"/>
              <a:t>cryogenically </a:t>
            </a:r>
            <a:r>
              <a:rPr lang="en-US" sz="2800" b="1" smtClean="0"/>
              <a:t>cooled lithium </a:t>
            </a:r>
            <a:r>
              <a:rPr lang="en-US" sz="2800" b="1" dirty="0" smtClean="0"/>
              <a:t>niobate due </a:t>
            </a:r>
            <a:r>
              <a:rPr lang="en-US" sz="2800" b="1" smtClean="0"/>
              <a:t>to </a:t>
            </a:r>
            <a:r>
              <a:rPr lang="en-US" sz="2800" b="1" smtClean="0"/>
              <a:t>cascading.</a:t>
            </a:r>
            <a:endParaRPr lang="de-DE" sz="2800" b="1" dirty="0"/>
          </a:p>
        </p:txBody>
      </p:sp>
      <p:pic>
        <p:nvPicPr>
          <p:cNvPr id="1414" name="Picture 390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6072" y="29567588"/>
            <a:ext cx="4562475" cy="320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" name="Text Box 6"/>
          <p:cNvSpPr txBox="1">
            <a:spLocks noChangeArrowheads="1"/>
          </p:cNvSpPr>
          <p:nvPr/>
        </p:nvSpPr>
        <p:spPr bwMode="auto">
          <a:xfrm>
            <a:off x="15500926" y="12825224"/>
            <a:ext cx="1391170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3657600" algn="l"/>
              </a:tabLst>
              <a:defRPr sz="20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1pPr>
            <a:lvl2pPr marL="742950" indent="-285750">
              <a:tabLst>
                <a:tab pos="3657600" algn="l"/>
              </a:tabLst>
              <a:defRPr sz="20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2pPr>
            <a:lvl3pPr marL="1143000" indent="-228600">
              <a:tabLst>
                <a:tab pos="3657600" algn="l"/>
              </a:tabLst>
              <a:defRPr sz="20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3pPr>
            <a:lvl4pPr marL="1600200" indent="-228600">
              <a:tabLst>
                <a:tab pos="3657600" algn="l"/>
              </a:tabLst>
              <a:defRPr sz="20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4pPr>
            <a:lvl5pPr marL="2057400" indent="-228600">
              <a:tabLst>
                <a:tab pos="3657600" algn="l"/>
              </a:tabLst>
              <a:defRPr sz="20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57600" algn="l"/>
              </a:tabLst>
              <a:defRPr sz="20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57600" algn="l"/>
              </a:tabLst>
              <a:defRPr sz="20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57600" algn="l"/>
              </a:tabLst>
              <a:defRPr sz="20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57600" algn="l"/>
              </a:tabLst>
              <a:defRPr sz="2000"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ko-KR" sz="3200" b="1" dirty="0" smtClean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method to self-generate pulse sequences [4]</a:t>
            </a:r>
            <a:endParaRPr lang="en-US" altLang="ko-KR" sz="3200" b="1" dirty="0">
              <a:solidFill>
                <a:srgbClr val="C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a481d4bd8fdcad33681b94c2150fec594f4c7e"/>
</p:tagLst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687</Words>
  <Application>Microsoft Office PowerPoint</Application>
  <PresentationFormat>Custom</PresentationFormat>
  <Paragraphs>220</Paragraphs>
  <Slides>1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Larissa-Design</vt:lpstr>
      <vt:lpstr>Equation</vt:lpstr>
      <vt:lpstr>PowerPoint Presentation</vt:lpstr>
    </vt:vector>
  </TitlesOfParts>
  <Company>mp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jo</dc:creator>
  <cp:lastModifiedBy>Ravi, Koustuban</cp:lastModifiedBy>
  <cp:revision>538</cp:revision>
  <cp:lastPrinted>2016-07-12T12:51:34Z</cp:lastPrinted>
  <dcterms:created xsi:type="dcterms:W3CDTF">2010-06-09T13:02:54Z</dcterms:created>
  <dcterms:modified xsi:type="dcterms:W3CDTF">2016-07-12T13:16:41Z</dcterms:modified>
</cp:coreProperties>
</file>