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emf" ContentType="image/x-emf"/>
  <Default Extension="tiff" ContentType="image/tiff"/>
  <Default Extension="tmp" ContentType="image/pn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4.jpg" ContentType="image/jpeg"/>
  <Override PartName="/ppt/media/image4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2" r:id="rId3"/>
    <p:sldId id="263" r:id="rId4"/>
    <p:sldId id="264" r:id="rId5"/>
    <p:sldId id="265" r:id="rId6"/>
    <p:sldId id="268" r:id="rId7"/>
    <p:sldId id="274" r:id="rId8"/>
    <p:sldId id="273" r:id="rId9"/>
    <p:sldId id="269" r:id="rId10"/>
    <p:sldId id="272" r:id="rId11"/>
    <p:sldId id="276" r:id="rId12"/>
    <p:sldId id="277" r:id="rId13"/>
    <p:sldId id="296" r:id="rId14"/>
    <p:sldId id="271" r:id="rId15"/>
    <p:sldId id="275" r:id="rId16"/>
    <p:sldId id="278" r:id="rId17"/>
    <p:sldId id="280" r:id="rId18"/>
    <p:sldId id="281" r:id="rId19"/>
    <p:sldId id="289" r:id="rId20"/>
    <p:sldId id="293" r:id="rId21"/>
    <p:sldId id="294" r:id="rId22"/>
    <p:sldId id="295" r:id="rId23"/>
    <p:sldId id="290" r:id="rId24"/>
    <p:sldId id="282" r:id="rId25"/>
    <p:sldId id="266" r:id="rId26"/>
    <p:sldId id="291" r:id="rId27"/>
    <p:sldId id="297" r:id="rId2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748"/>
    <a:srgbClr val="E0E0E0"/>
    <a:srgbClr val="FD930A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6684" autoAdjust="0"/>
  </p:normalViewPr>
  <p:slideViewPr>
    <p:cSldViewPr snapToGrid="0" showGuides="1">
      <p:cViewPr>
        <p:scale>
          <a:sx n="108" d="100"/>
          <a:sy n="108" d="100"/>
        </p:scale>
        <p:origin x="-1856" y="-1256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European XFEL Injector commissioning</a:t>
            </a: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z="800" b="0" dirty="0" smtClean="0">
                <a:solidFill>
                  <a:srgbClr val="000000"/>
                </a:solidFill>
                <a:effectLst/>
              </a:rPr>
              <a:t>Commissioning and Operation of the European XFEL</a:t>
            </a:r>
            <a:r>
              <a:rPr lang="en-GB" b="0" baseline="0" noProof="0" dirty="0" smtClean="0"/>
              <a:t>, </a:t>
            </a:r>
            <a:r>
              <a:rPr lang="en-GB" b="0" noProof="0" dirty="0" smtClean="0"/>
              <a:t>April</a:t>
            </a:r>
            <a:r>
              <a:rPr lang="en-GB" b="0" baseline="0" noProof="0" dirty="0" smtClean="0"/>
              <a:t> 20 2016</a:t>
            </a:r>
            <a:endParaRPr lang="en-GB" b="0" noProof="0" dirty="0" smtClean="0"/>
          </a:p>
          <a:p>
            <a:pPr lvl="0"/>
            <a:r>
              <a:rPr lang="en-GB" b="0" noProof="0" dirty="0" smtClean="0"/>
              <a:t>Matthias Scholz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microsoft.com/office/2007/relationships/hdphoto" Target="../media/hdphoto1.wdp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hyperlink" Target="https://xfel-wiki.desy.de/Emittance_Measuremen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Matthias Scholz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Injector </a:t>
            </a:r>
            <a:r>
              <a:rPr lang="en-GB" dirty="0" smtClean="0"/>
              <a:t>Commissioning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laser </a:t>
            </a:r>
            <a:r>
              <a:rPr lang="en-US" dirty="0"/>
              <a:t>a</a:t>
            </a:r>
            <a:r>
              <a:rPr lang="en-US" dirty="0" smtClean="0"/>
              <a:t>fter correction</a:t>
            </a:r>
            <a:endParaRPr lang="en-US" dirty="0"/>
          </a:p>
        </p:txBody>
      </p:sp>
      <p:pic>
        <p:nvPicPr>
          <p:cNvPr id="4" name="Content Placeholder 3" descr="2016-02-18TAlignmentWithGreenLaserCathodeOut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11333"/>
          <a:stretch>
            <a:fillRect/>
          </a:stretch>
        </p:blipFill>
        <p:spPr>
          <a:xfrm>
            <a:off x="5976167" y="1336495"/>
            <a:ext cx="3018430" cy="186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2016-02-19TBeamShapeWithoutReflection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54" t="42028" r="46706" b="37693"/>
          <a:stretch/>
        </p:blipFill>
        <p:spPr>
          <a:xfrm>
            <a:off x="2517501" y="5035256"/>
            <a:ext cx="1587939" cy="1117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2016-02-23TniceQEmap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0" t="5327" r="18155" b="19476"/>
          <a:stretch/>
        </p:blipFill>
        <p:spPr>
          <a:xfrm>
            <a:off x="5019041" y="3528778"/>
            <a:ext cx="3866470" cy="2670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2487" y="1347788"/>
            <a:ext cx="5324141" cy="202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Realigning the laser from UG5 to UG7 did not </a:t>
            </a:r>
            <a:r>
              <a:rPr lang="en-US" sz="1800" dirty="0" smtClean="0"/>
              <a:t>change </a:t>
            </a:r>
            <a:r>
              <a:rPr lang="en-US" sz="1800" dirty="0"/>
              <a:t>the </a:t>
            </a:r>
            <a:r>
              <a:rPr lang="en-US" sz="1800" dirty="0" smtClean="0"/>
              <a:t>diffraction pattern. </a:t>
            </a:r>
          </a:p>
          <a:p>
            <a:r>
              <a:rPr lang="en-US" sz="1800" dirty="0" smtClean="0"/>
              <a:t>The reflection took place between the last mirror which is positioned inside the vacuum chamber and the cathode.</a:t>
            </a:r>
          </a:p>
          <a:p>
            <a:r>
              <a:rPr lang="en-US" sz="1800" dirty="0" smtClean="0"/>
              <a:t>The cathode was removed and the mirrors were readjusted using a green alignment  laser.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01583" y="3942668"/>
            <a:ext cx="3341539" cy="143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After that, the electron beam spot and the QE maps looked like expected. 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10402" y="2865732"/>
            <a:ext cx="2145347" cy="40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Laser alignment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45089" y="5605404"/>
            <a:ext cx="1468246" cy="40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QE map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40908" y="5604949"/>
            <a:ext cx="1927996" cy="40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>
                <a:solidFill>
                  <a:srgbClr val="261748"/>
                </a:solidFill>
              </a:rPr>
              <a:t>Electron beam on OTRC.56.I1</a:t>
            </a:r>
            <a:endParaRPr lang="en-US" sz="1800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5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of the electron gun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80636"/>
              </p:ext>
            </p:extLst>
          </p:nvPr>
        </p:nvGraphicFramePr>
        <p:xfrm>
          <a:off x="230994" y="1295908"/>
          <a:ext cx="8670620" cy="3312206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639534"/>
                <a:gridCol w="966493"/>
                <a:gridCol w="953679"/>
                <a:gridCol w="1155493"/>
                <a:gridCol w="876807"/>
                <a:gridCol w="665384"/>
                <a:gridCol w="3413230"/>
              </a:tblGrid>
              <a:tr h="4845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Power [MW]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Pulse length [µs]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duration [h]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integrated energy [GJ]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Date </a:t>
                      </a:r>
                      <a:r>
                        <a:rPr lang="en-US" sz="1400" u="none" strike="noStrike" dirty="0" smtClean="0">
                          <a:effectLst/>
                        </a:rPr>
                        <a:t>run end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time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Reason for end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0.847584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21.3.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5:35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photo diode air side / reflected power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</a:tr>
              <a:tr h="236997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670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0.5427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23.3.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21:53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Klystron 1 refl. Power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</a:tr>
              <a:tr h="236997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670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12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1.30248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24.3.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11:20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Gun refl. Power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</a:tr>
              <a:tr h="236997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670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 dirty="0">
                          <a:effectLst/>
                        </a:rPr>
                        <a:t>0.32562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24.3.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18:46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Gun refl. Power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</a:tr>
              <a:tr h="236997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670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42</a:t>
                      </a:r>
                      <a:endParaRPr lang="is-I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4.55868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28.3.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14:23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Gun refl. Power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</a:tr>
              <a:tr h="236997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670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0.75978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29.3.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00:12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klystron and Gun refl. Power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</a:tr>
              <a:tr h="236997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4.95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665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0.355509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1.4.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17:43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Spark Win, air side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</a:tr>
              <a:tr h="236997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4.95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5.21235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10.4.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10:41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Gun refl. Power peak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</a:tr>
              <a:tr h="236997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4.95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0.34749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10.4.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14:20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Gun refl. Power peak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</a:tr>
              <a:tr h="236997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4.95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3.82239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12.4.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02:14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Gun refl. Power peak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</a:tr>
              <a:tr h="236997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4.95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620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0.662904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13.4.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17:51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Gun refl. Power peak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4.95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620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u="none" strike="noStrike">
                          <a:effectLst/>
                        </a:rPr>
                        <a:t>39.5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4.364118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19.4.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04:45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Spark Win, air side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38592"/>
              </p:ext>
            </p:extLst>
          </p:nvPr>
        </p:nvGraphicFramePr>
        <p:xfrm>
          <a:off x="5496310" y="-1144522"/>
          <a:ext cx="3231909" cy="1144522"/>
        </p:xfrm>
        <a:graphic>
          <a:graphicData uri="http://schemas.openxmlformats.org/drawingml/2006/table">
            <a:tbl>
              <a:tblPr/>
              <a:tblGrid>
                <a:gridCol w="523261"/>
                <a:gridCol w="569432"/>
                <a:gridCol w="823367"/>
                <a:gridCol w="577126"/>
                <a:gridCol w="392447"/>
                <a:gridCol w="346276"/>
              </a:tblGrid>
              <a:tr h="23126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RepRate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Hz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6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7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IL from gun only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days/IL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64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607.3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25.30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361537" y="2268048"/>
            <a:ext cx="1678266" cy="737115"/>
          </a:xfrm>
          <a:prstGeom prst="rect">
            <a:avLst/>
          </a:prstGeom>
          <a:noFill/>
          <a:ln w="38100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3744" y="3463748"/>
            <a:ext cx="2047489" cy="981623"/>
          </a:xfrm>
          <a:prstGeom prst="rect">
            <a:avLst/>
          </a:prstGeom>
          <a:noFill/>
          <a:ln w="38100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9" name="Grafik 4" descr="GUN_InterlockFromDAQ.xml   ///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3915" r="946" b="1639"/>
          <a:stretch/>
        </p:blipFill>
        <p:spPr>
          <a:xfrm>
            <a:off x="124662" y="3178714"/>
            <a:ext cx="5678422" cy="3178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586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Restarting the electron gun by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3506787" cy="4932362"/>
          </a:xfrm>
        </p:spPr>
        <p:txBody>
          <a:bodyPr/>
          <a:lstStyle/>
          <a:p>
            <a:r>
              <a:rPr lang="en-US" sz="1800" dirty="0" smtClean="0"/>
              <a:t>Restarting the gun by hand takes typically 1 hour. </a:t>
            </a:r>
          </a:p>
          <a:p>
            <a:endParaRPr lang="en-US" sz="1800" dirty="0" smtClean="0"/>
          </a:p>
          <a:p>
            <a:r>
              <a:rPr lang="en-US" sz="1800" dirty="0" smtClean="0"/>
              <a:t>Typically the gun gradient is increased with a small RF pulse length (~20 us). </a:t>
            </a:r>
          </a:p>
          <a:p>
            <a:endParaRPr lang="en-US" sz="1800" dirty="0" smtClean="0"/>
          </a:p>
          <a:p>
            <a:r>
              <a:rPr lang="en-US" sz="1800" dirty="0" smtClean="0"/>
              <a:t>Then the pulse length is increased to the required length (650 us).</a:t>
            </a:r>
          </a:p>
          <a:p>
            <a:endParaRPr lang="en-US" sz="1800" dirty="0"/>
          </a:p>
          <a:p>
            <a:r>
              <a:rPr lang="en-US" sz="1800" dirty="0" smtClean="0"/>
              <a:t>It is important to watch the gun temperature in order to stay on resonance. This keeps the reflected power low.  </a:t>
            </a:r>
            <a:endParaRPr lang="en-US" sz="1800" dirty="0"/>
          </a:p>
        </p:txBody>
      </p:sp>
      <p:pic>
        <p:nvPicPr>
          <p:cNvPr id="4" name="Picture 3" descr="GunRestartAfterTripS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01" y="1007154"/>
            <a:ext cx="5435099" cy="5769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12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7784147" cy="4932362"/>
          </a:xfrm>
        </p:spPr>
        <p:txBody>
          <a:bodyPr/>
          <a:lstStyle/>
          <a:p>
            <a:r>
              <a:rPr lang="en-US" sz="1800" dirty="0" smtClean="0"/>
              <a:t>There is the possibility to restart the gun much faster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LLRF parameters can be adjusted such that the resonance conditions are always fulfilled while ramping up the gradient and the pulse length.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The water temperature regulation is disabled during the fast restart in order to avoid an overshooting gun temperature at the </a:t>
            </a:r>
            <a:r>
              <a:rPr lang="en-US" sz="1800" dirty="0" smtClean="0"/>
              <a:t>end of </a:t>
            </a:r>
            <a:r>
              <a:rPr lang="en-US" sz="1800" dirty="0" smtClean="0"/>
              <a:t>the ramp. 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 </a:t>
            </a:r>
            <a:r>
              <a:rPr lang="en-US" sz="1800" dirty="0" smtClean="0"/>
              <a:t>Tests showed </a:t>
            </a:r>
            <a:r>
              <a:rPr lang="en-US" sz="1800" dirty="0" smtClean="0"/>
              <a:t>that the gun can ramped up within minutes to gradients of 55 MV/m and pulse length of e.g. 160 us. Experts are optimistic that this method can also be used for the maximum pulse length. </a:t>
            </a:r>
            <a:r>
              <a:rPr lang="en-US" sz="1800" dirty="0" smtClean="0"/>
              <a:t>Further test </a:t>
            </a:r>
            <a:r>
              <a:rPr lang="en-US" sz="1800" dirty="0" smtClean="0"/>
              <a:t>will be carried out soon.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restart of the electron gun using the FSM</a:t>
            </a:r>
            <a:endParaRPr lang="en-US" dirty="0"/>
          </a:p>
        </p:txBody>
      </p:sp>
      <p:pic>
        <p:nvPicPr>
          <p:cNvPr id="5" name="Picture 4" descr="GunRestartFa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11" y="973017"/>
            <a:ext cx="5390689" cy="5722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99933" y="5909628"/>
            <a:ext cx="1942147" cy="35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April 14, 2016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510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of capacitors in the matching networks and modulators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1" y="1441158"/>
            <a:ext cx="4231199" cy="2555063"/>
          </a:xfrm>
        </p:spPr>
        <p:txBody>
          <a:bodyPr/>
          <a:lstStyle/>
          <a:p>
            <a:r>
              <a:rPr lang="en-US" sz="1800" dirty="0" smtClean="0"/>
              <a:t>January 12, 2016</a:t>
            </a:r>
          </a:p>
          <a:p>
            <a:endParaRPr lang="en-US" sz="1800" dirty="0"/>
          </a:p>
          <a:p>
            <a:pPr lvl="1"/>
            <a:r>
              <a:rPr lang="en-US" sz="1800" dirty="0" smtClean="0"/>
              <a:t>A capacitor in the matching network of the gun failed. It turned out that they can not handle the 10 Hz pulsed operation. </a:t>
            </a:r>
          </a:p>
          <a:p>
            <a:endParaRPr lang="en-US" sz="1800" dirty="0"/>
          </a:p>
        </p:txBody>
      </p:sp>
      <p:pic>
        <p:nvPicPr>
          <p:cNvPr id="6" name="Picture 5" descr="chrashedCapaci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58" y="1292637"/>
            <a:ext cx="4147049" cy="276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4618168"/>
            <a:ext cx="8940800" cy="21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1800" dirty="0" smtClean="0"/>
              <a:t>The matching network was replaced by MKK within 24h. </a:t>
            </a:r>
          </a:p>
          <a:p>
            <a:pPr lvl="1"/>
            <a:r>
              <a:rPr lang="en-US" sz="1800" dirty="0" smtClean="0"/>
              <a:t>Machine operation was restarted with 2 Hz. Back to 10 Hz operation January 28. </a:t>
            </a:r>
            <a:endParaRPr lang="en-US" sz="1800" dirty="0"/>
          </a:p>
          <a:p>
            <a:pPr lvl="1"/>
            <a:r>
              <a:rPr lang="en-US" sz="1800" dirty="0" smtClean="0"/>
              <a:t>The matching networks will be replaced every three month until a solution for the capacitors is found.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535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 in the gun spectrometer</a:t>
            </a:r>
            <a:endParaRPr lang="en-US" dirty="0"/>
          </a:p>
        </p:txBody>
      </p:sp>
      <p:pic>
        <p:nvPicPr>
          <p:cNvPr id="4" name="Picture 3" descr="dispersiveAr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" r="16002"/>
          <a:stretch/>
        </p:blipFill>
        <p:spPr>
          <a:xfrm>
            <a:off x="4507379" y="1134638"/>
            <a:ext cx="4500800" cy="277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DispersiveArmDirec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" r="26931"/>
          <a:stretch/>
        </p:blipFill>
        <p:spPr>
          <a:xfrm>
            <a:off x="2626016" y="4023361"/>
            <a:ext cx="2488762" cy="222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2016-01-27TSCRN.25.II.I1_30Bunches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23682" r="29709" b="45976"/>
          <a:stretch/>
        </p:blipFill>
        <p:spPr>
          <a:xfrm>
            <a:off x="5220192" y="4023360"/>
            <a:ext cx="3792290" cy="222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0407" y="1274793"/>
            <a:ext cx="4198553" cy="257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It was difficult to find the electron beam spot on the screen in the gun spectrometer. </a:t>
            </a:r>
          </a:p>
          <a:p>
            <a:r>
              <a:rPr lang="en-US" sz="1800" dirty="0" smtClean="0"/>
              <a:t>It was verified that the screen is coated. The camera was exchanged. </a:t>
            </a:r>
          </a:p>
          <a:p>
            <a:r>
              <a:rPr lang="en-US" sz="1800" dirty="0"/>
              <a:t>With 30 bunches per train and an integration over several bunch trains it is possible to evaluate the pictures. </a:t>
            </a:r>
          </a:p>
          <a:p>
            <a:endParaRPr lang="en-US" sz="1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9926" y="3957033"/>
            <a:ext cx="2527027" cy="23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Further </a:t>
            </a:r>
            <a:r>
              <a:rPr lang="en-US" sz="1800" dirty="0" smtClean="0"/>
              <a:t>investigations </a:t>
            </a:r>
            <a:r>
              <a:rPr lang="en-US" sz="1800" dirty="0" smtClean="0"/>
              <a:t>are necessary to understand why this screen shows different results compared to the screen in the straight beamline.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333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 Optical Detector</a:t>
            </a:r>
            <a:endParaRPr lang="en-US" dirty="0"/>
          </a:p>
        </p:txBody>
      </p:sp>
      <p:pic>
        <p:nvPicPr>
          <p:cNvPr id="4" name="Content Placeholder 3" descr="first_measurement_2016-02-08T05_51_37-00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t="1330" r="420" b="1055"/>
          <a:stretch/>
        </p:blipFill>
        <p:spPr>
          <a:xfrm>
            <a:off x="264072" y="2458720"/>
            <a:ext cx="8615857" cy="372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4813" y="1347788"/>
            <a:ext cx="8281987" cy="10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First electron bunch length measurements could be achieved using the EOD. </a:t>
            </a:r>
          </a:p>
          <a:p>
            <a:r>
              <a:rPr lang="en-US" sz="1800" dirty="0" smtClean="0"/>
              <a:t>Picture shows preliminary results and more data evaluation is required.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509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model and trajectory responses</a:t>
            </a:r>
            <a:endParaRPr lang="en-US" dirty="0"/>
          </a:p>
        </p:txBody>
      </p:sp>
      <p:pic>
        <p:nvPicPr>
          <p:cNvPr id="4" name="Content Placeholder 3" descr="2016-03-23TTrajectoryResponseGood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t="-46" r="11202" b="2873"/>
          <a:stretch/>
        </p:blipFill>
        <p:spPr>
          <a:xfrm>
            <a:off x="4785862" y="1210144"/>
            <a:ext cx="3974313" cy="517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4813" y="1347788"/>
            <a:ext cx="3720147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Trajectory response measurements show a nice match with the theoretical predictions. </a:t>
            </a:r>
          </a:p>
          <a:p>
            <a:endParaRPr lang="en-US" sz="1800" dirty="0" smtClean="0"/>
          </a:p>
          <a:p>
            <a:pPr lvl="1"/>
            <a:r>
              <a:rPr lang="en-US" sz="1800" dirty="0" smtClean="0"/>
              <a:t>The tool is working fine. 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The optics model used in the optics server is correct.</a:t>
            </a:r>
          </a:p>
          <a:p>
            <a:pPr marL="300037" lvl="1" indent="0">
              <a:buNone/>
            </a:pP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The measurements proof that the magnet model is very nice.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443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operation with 2700 bunches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64908"/>
            <a:ext cx="7972425" cy="4932362"/>
          </a:xfrm>
        </p:spPr>
        <p:txBody>
          <a:bodyPr/>
          <a:lstStyle/>
          <a:p>
            <a:r>
              <a:rPr lang="en-US" sz="2000" dirty="0" smtClean="0"/>
              <a:t>March 19, 2016: 2700 bunches with ~250 </a:t>
            </a:r>
            <a:r>
              <a:rPr lang="en-US" sz="2000" dirty="0" err="1" smtClean="0"/>
              <a:t>pC</a:t>
            </a:r>
            <a:r>
              <a:rPr lang="en-US" sz="2000" dirty="0" smtClean="0"/>
              <a:t> in the injector for the first time.</a:t>
            </a:r>
            <a:endParaRPr lang="en-US" sz="2000" dirty="0"/>
          </a:p>
        </p:txBody>
      </p:sp>
      <p:pic>
        <p:nvPicPr>
          <p:cNvPr id="7" name="Picture 6" descr="transmission2000Bunch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05" y="1650230"/>
            <a:ext cx="3042279" cy="2413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anyBunch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1717040"/>
            <a:ext cx="4612194" cy="308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lossesDuringmanyBunch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4541520"/>
            <a:ext cx="4196101" cy="186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umChar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20" y="4246880"/>
            <a:ext cx="4361239" cy="213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16573" y="2028508"/>
            <a:ext cx="2744787" cy="40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Number of bunches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6413" y="4659948"/>
            <a:ext cx="1373187" cy="40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Losses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881053" y="3582988"/>
            <a:ext cx="2145347" cy="40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Transmission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271453" y="4527868"/>
            <a:ext cx="2653347" cy="40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Integrated charge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1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injector laser on the cathode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QE maps taken </a:t>
            </a:r>
            <a:r>
              <a:rPr lang="is-IS" sz="2000" dirty="0" smtClean="0"/>
              <a:t>February 22 and March 22 </a:t>
            </a:r>
            <a:r>
              <a:rPr lang="en-US" sz="2000" dirty="0"/>
              <a:t>s</a:t>
            </a:r>
            <a:r>
              <a:rPr lang="is-IS" sz="2000" dirty="0" smtClean="0"/>
              <a:t>how the impact of the injector laser on the cathode. </a:t>
            </a:r>
            <a:endParaRPr lang="en-US" sz="2000" dirty="0"/>
          </a:p>
        </p:txBody>
      </p:sp>
      <p:pic>
        <p:nvPicPr>
          <p:cNvPr id="4" name="Picture 3" descr="holeInCathod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8433" r="52326" b="36172"/>
          <a:stretch/>
        </p:blipFill>
        <p:spPr>
          <a:xfrm>
            <a:off x="287756" y="2320332"/>
            <a:ext cx="3959995" cy="395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oleInCathod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8" t="8857" r="2934" b="36575"/>
          <a:stretch/>
        </p:blipFill>
        <p:spPr>
          <a:xfrm>
            <a:off x="4536315" y="2321515"/>
            <a:ext cx="3959995" cy="395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97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and topics of this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31" y="4062906"/>
            <a:ext cx="9086851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9908" y="3638095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Injector laser</a:t>
            </a:r>
            <a:endParaRPr lang="en-US" sz="1200" dirty="0"/>
          </a:p>
        </p:txBody>
      </p:sp>
      <p:pic>
        <p:nvPicPr>
          <p:cNvPr id="8" name="Content Placeholder 7" descr="E:\Old Desktop\FC\Full\2015\20151103 InjektorPanorama\20151103 InjektorColdWar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499766"/>
            <a:ext cx="9144001" cy="19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55782" y="3911443"/>
            <a:ext cx="1450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Gun &amp; gun section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13250" y="3677111"/>
            <a:ext cx="235096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                </a:t>
            </a:r>
          </a:p>
          <a:p>
            <a:pPr>
              <a:buNone/>
            </a:pPr>
            <a:r>
              <a:rPr lang="en-US" sz="1200" dirty="0" smtClean="0"/>
              <a:t> 		A1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162" y="3692228"/>
            <a:ext cx="203192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dirty="0" smtClean="0"/>
              <a:t>Diagnostic section </a:t>
            </a:r>
          </a:p>
          <a:p>
            <a:pPr>
              <a:buNone/>
            </a:pPr>
            <a:r>
              <a:rPr lang="en-US" sz="1200" dirty="0" smtClean="0"/>
              <a:t>(Emittance measurements)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3364" y="3903883"/>
            <a:ext cx="1048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Laser heater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46566" y="5551768"/>
            <a:ext cx="1929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Long bunch trains/ losses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89405" y="5558109"/>
            <a:ext cx="1835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Magnets/ magnet model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887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307976"/>
            <a:ext cx="7283450" cy="4967997"/>
          </a:xfrm>
        </p:spPr>
        <p:txBody>
          <a:bodyPr/>
          <a:lstStyle/>
          <a:p>
            <a:r>
              <a:rPr lang="en-GB" dirty="0" smtClean="0"/>
              <a:t>Injector Diagnostic Section</a:t>
            </a:r>
            <a:endParaRPr lang="en-GB" dirty="0"/>
          </a:p>
        </p:txBody>
      </p:sp>
      <p:pic>
        <p:nvPicPr>
          <p:cNvPr id="9" name="Content Placeholder 8" descr="Screen Shot 2016-03-23 at 11.03.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" b="4816"/>
          <a:stretch>
            <a:fillRect/>
          </a:stretch>
        </p:blipFill>
        <p:spPr>
          <a:xfrm>
            <a:off x="-136065" y="1155072"/>
            <a:ext cx="8030021" cy="4967997"/>
          </a:xfrm>
        </p:spPr>
      </p:pic>
      <p:pic>
        <p:nvPicPr>
          <p:cNvPr id="10" name="Picture 9" descr="Screen Shot 2016-03-23 at 11.10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80" y="1328344"/>
            <a:ext cx="7256581" cy="4967997"/>
          </a:xfrm>
          <a:prstGeom prst="rect">
            <a:avLst/>
          </a:prstGeom>
        </p:spPr>
      </p:pic>
      <p:pic>
        <p:nvPicPr>
          <p:cNvPr id="11" name="Picture 10" descr="Screen Shot 2016-03-23 at 11.16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60" y="1667066"/>
            <a:ext cx="7256580" cy="4967997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None/>
            </a:pPr>
            <a:r>
              <a:rPr lang="en-GB" sz="2000" dirty="0" smtClean="0"/>
              <a:t>Emittance </a:t>
            </a:r>
            <a:r>
              <a:rPr lang="en-GB" sz="2000" dirty="0" smtClean="0"/>
              <a:t>measurement </a:t>
            </a:r>
            <a:r>
              <a:rPr lang="en-GB" sz="2000" dirty="0"/>
              <a:t>t</a:t>
            </a:r>
            <a:r>
              <a:rPr lang="en-GB" sz="2000" dirty="0" smtClean="0"/>
              <a:t>ool </a:t>
            </a:r>
            <a:r>
              <a:rPr lang="en-GB" sz="2000" dirty="0" smtClean="0"/>
              <a:t>for 4 </a:t>
            </a:r>
            <a:r>
              <a:rPr lang="en-GB" sz="2000" dirty="0"/>
              <a:t>s</a:t>
            </a:r>
            <a:r>
              <a:rPr lang="en-GB" sz="2000" dirty="0" smtClean="0"/>
              <a:t>creen </a:t>
            </a:r>
            <a:r>
              <a:rPr lang="en-GB" sz="2000" dirty="0"/>
              <a:t>m</a:t>
            </a:r>
            <a:r>
              <a:rPr lang="en-GB" sz="2000" dirty="0" smtClean="0"/>
              <a:t>ethod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5246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Emittance </a:t>
            </a:r>
            <a:r>
              <a:rPr lang="en-GB" dirty="0"/>
              <a:t>m</a:t>
            </a:r>
            <a:r>
              <a:rPr lang="en-GB" dirty="0" smtClean="0"/>
              <a:t>easurement setup</a:t>
            </a:r>
            <a:endParaRPr lang="en-GB" dirty="0"/>
          </a:p>
        </p:txBody>
      </p:sp>
      <p:pic>
        <p:nvPicPr>
          <p:cNvPr id="8" name="Content Placeholder 7" descr="Screen Shot 2016-03-23 at 11.34.0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4078"/>
          <a:stretch>
            <a:fillRect/>
          </a:stretch>
        </p:blipFill>
        <p:spPr>
          <a:xfrm>
            <a:off x="337315" y="1180639"/>
            <a:ext cx="8469370" cy="5239811"/>
          </a:xfrm>
        </p:spPr>
      </p:pic>
      <p:sp>
        <p:nvSpPr>
          <p:cNvPr id="12" name="Textfeld 10"/>
          <p:cNvSpPr txBox="1"/>
          <p:nvPr/>
        </p:nvSpPr>
        <p:spPr>
          <a:xfrm>
            <a:off x="1828180" y="2918394"/>
            <a:ext cx="6634020" cy="178999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SzPct val="80000"/>
              <a:buNone/>
            </a:pPr>
            <a:endParaRPr lang="en-GB" sz="2000" dirty="0" smtClean="0">
              <a:hlinkClick r:id="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GB" sz="2000" dirty="0" smtClean="0">
                <a:hlinkClick r:id=""/>
              </a:rPr>
              <a:t>https</a:t>
            </a:r>
            <a:r>
              <a:rPr lang="en-GB" sz="2000" dirty="0">
                <a:hlinkClick r:id="rId4"/>
              </a:rPr>
              <a:t>://xfel-wiki.desy.de/Emittance_Measurement</a:t>
            </a:r>
            <a:endParaRPr lang="en-GB" sz="2000" dirty="0"/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SzPct val="80000"/>
            </a:pPr>
            <a:endParaRPr lang="en-GB" sz="2000" dirty="0"/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GB" sz="2000" dirty="0"/>
              <a:t>Equal conditions for all emittance measurements</a:t>
            </a:r>
          </a:p>
        </p:txBody>
      </p:sp>
    </p:spTree>
    <p:extLst>
      <p:ext uri="{BB962C8B-B14F-4D97-AF65-F5344CB8AC3E}">
        <p14:creationId xmlns:p14="http://schemas.microsoft.com/office/powerpoint/2010/main" val="400374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Emittance measurement p</a:t>
            </a:r>
            <a:r>
              <a:rPr lang="en-GB" dirty="0" smtClean="0"/>
              <a:t>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 changed for different measurements:</a:t>
            </a:r>
          </a:p>
          <a:p>
            <a:endParaRPr lang="en-US" u="sng" dirty="0"/>
          </a:p>
          <a:p>
            <a:pPr lvl="1"/>
            <a:r>
              <a:rPr lang="en-US" dirty="0" smtClean="0"/>
              <a:t>Bunch charge (main focus on 500 </a:t>
            </a:r>
            <a:r>
              <a:rPr lang="en-US" dirty="0" err="1" smtClean="0"/>
              <a:t>pC</a:t>
            </a:r>
            <a:r>
              <a:rPr lang="en-US" dirty="0" smtClean="0"/>
              <a:t> case)</a:t>
            </a:r>
          </a:p>
          <a:p>
            <a:pPr lvl="1"/>
            <a:r>
              <a:rPr lang="en-US" dirty="0" smtClean="0"/>
              <a:t>Solenoid current</a:t>
            </a:r>
          </a:p>
          <a:p>
            <a:pPr lvl="1"/>
            <a:r>
              <a:rPr lang="en-US" dirty="0" smtClean="0"/>
              <a:t>Solenoid alignment</a:t>
            </a:r>
          </a:p>
          <a:p>
            <a:pPr lvl="1"/>
            <a:r>
              <a:rPr lang="en-US" dirty="0" smtClean="0"/>
              <a:t>Laser spot position on cathode</a:t>
            </a:r>
          </a:p>
          <a:p>
            <a:pPr lvl="1"/>
            <a:r>
              <a:rPr lang="en-US" dirty="0" smtClean="0"/>
              <a:t>Gun phase</a:t>
            </a:r>
          </a:p>
          <a:p>
            <a:pPr lvl="1"/>
            <a:r>
              <a:rPr lang="en-US" dirty="0" smtClean="0"/>
              <a:t>Beam optics (matching)</a:t>
            </a:r>
          </a:p>
          <a:p>
            <a:pPr lvl="1"/>
            <a:r>
              <a:rPr lang="en-US" dirty="0" smtClean="0"/>
              <a:t>Diameter of BSA</a:t>
            </a:r>
          </a:p>
          <a:p>
            <a:pPr lvl="1"/>
            <a:r>
              <a:rPr lang="is-IS" dirty="0" smtClean="0"/>
              <a:t>…</a:t>
            </a:r>
            <a:endParaRPr lang="en-US" dirty="0" smtClean="0"/>
          </a:p>
          <a:p>
            <a:endParaRPr lang="en-US" u="sng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4080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measurements using four screens in the diagnostic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80" y="1146789"/>
            <a:ext cx="4784186" cy="3780790"/>
          </a:xfrm>
        </p:spPr>
        <p:txBody>
          <a:bodyPr/>
          <a:lstStyle/>
          <a:p>
            <a:r>
              <a:rPr lang="en-US" sz="1800" dirty="0" smtClean="0"/>
              <a:t>Projected emittances around 1.0-1.4 mm </a:t>
            </a:r>
            <a:r>
              <a:rPr lang="en-US" sz="1800" dirty="0" err="1" smtClean="0"/>
              <a:t>mrad</a:t>
            </a:r>
            <a:r>
              <a:rPr lang="en-US" sz="1800" dirty="0" smtClean="0"/>
              <a:t> could be achieved for a 500 </a:t>
            </a:r>
            <a:r>
              <a:rPr lang="en-US" sz="1800" dirty="0" err="1" smtClean="0"/>
              <a:t>pC</a:t>
            </a:r>
            <a:r>
              <a:rPr lang="en-US" sz="1800" dirty="0" smtClean="0"/>
              <a:t> beam. </a:t>
            </a:r>
          </a:p>
          <a:p>
            <a:pPr lvl="1"/>
            <a:r>
              <a:rPr lang="en-US" sz="1800" dirty="0" smtClean="0"/>
              <a:t>Using the third harmonic module AH1 increases the projected emittances by about 15%. This needs further investigation. </a:t>
            </a:r>
          </a:p>
          <a:p>
            <a:pPr lvl="1"/>
            <a:r>
              <a:rPr lang="en-US" sz="1800" dirty="0" smtClean="0"/>
              <a:t>All tools/routines for the slice emittance measurements are available and can used when the TDS is in operation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Typical measurement for a 500 </a:t>
            </a:r>
            <a:r>
              <a:rPr lang="en-US" sz="1800" dirty="0" err="1" smtClean="0"/>
              <a:t>pC</a:t>
            </a:r>
            <a:r>
              <a:rPr lang="en-US" sz="1800" dirty="0" smtClean="0"/>
              <a:t> beam:</a:t>
            </a:r>
            <a:endParaRPr lang="en-US" sz="1800" dirty="0"/>
          </a:p>
        </p:txBody>
      </p:sp>
      <p:pic>
        <p:nvPicPr>
          <p:cNvPr id="4" name="Picture 3" descr="EM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/>
          <a:stretch/>
        </p:blipFill>
        <p:spPr>
          <a:xfrm>
            <a:off x="5162149" y="1133906"/>
            <a:ext cx="3845272" cy="51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EM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/>
          <a:stretch/>
        </p:blipFill>
        <p:spPr>
          <a:xfrm>
            <a:off x="5150390" y="1144570"/>
            <a:ext cx="3852508" cy="5149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51216"/>
              </p:ext>
            </p:extLst>
          </p:nvPr>
        </p:nvGraphicFramePr>
        <p:xfrm>
          <a:off x="749612" y="4841934"/>
          <a:ext cx="4142082" cy="1097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43478"/>
                <a:gridCol w="1800042"/>
                <a:gridCol w="998562"/>
              </a:tblGrid>
              <a:tr h="3338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Plane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Emittance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BMAG</a:t>
                      </a:r>
                      <a:endParaRPr lang="en-US" sz="1800" dirty="0"/>
                    </a:p>
                  </a:txBody>
                  <a:tcPr/>
                </a:tc>
              </a:tr>
              <a:tr h="3338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horizontal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1.26 mm </a:t>
                      </a:r>
                      <a:r>
                        <a:rPr lang="en-US" sz="1800" dirty="0" err="1" smtClean="0"/>
                        <a:t>mrad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1.24</a:t>
                      </a:r>
                      <a:endParaRPr lang="en-US" sz="1800" dirty="0"/>
                    </a:p>
                  </a:txBody>
                  <a:tcPr/>
                </a:tc>
              </a:tr>
              <a:tr h="3338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vertical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1.08 mm </a:t>
                      </a:r>
                      <a:r>
                        <a:rPr lang="en-US" sz="1800" dirty="0" err="1" smtClean="0"/>
                        <a:t>mrad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1.16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01761"/>
              </p:ext>
            </p:extLst>
          </p:nvPr>
        </p:nvGraphicFramePr>
        <p:xfrm>
          <a:off x="749146" y="4841476"/>
          <a:ext cx="4142082" cy="1097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43478"/>
                <a:gridCol w="1800042"/>
                <a:gridCol w="998562"/>
              </a:tblGrid>
              <a:tr h="3338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Plane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Emittance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BMAG</a:t>
                      </a:r>
                      <a:endParaRPr lang="en-US" sz="1800" dirty="0"/>
                    </a:p>
                  </a:txBody>
                  <a:tcPr/>
                </a:tc>
              </a:tr>
              <a:tr h="3338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horizontal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1.37 </a:t>
                      </a:r>
                      <a:r>
                        <a:rPr lang="en-US" sz="1800" dirty="0" smtClean="0"/>
                        <a:t>mm </a:t>
                      </a:r>
                      <a:r>
                        <a:rPr lang="en-US" sz="1800" dirty="0" err="1" smtClean="0"/>
                        <a:t>mrad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1.02</a:t>
                      </a:r>
                      <a:endParaRPr lang="en-US" sz="1800" dirty="0"/>
                    </a:p>
                  </a:txBody>
                  <a:tcPr/>
                </a:tc>
              </a:tr>
              <a:tr h="3338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vertical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1.04 </a:t>
                      </a:r>
                      <a:r>
                        <a:rPr lang="en-US" sz="1800" dirty="0" smtClean="0"/>
                        <a:t>mm </a:t>
                      </a:r>
                      <a:r>
                        <a:rPr lang="en-US" sz="1800" dirty="0" err="1" smtClean="0"/>
                        <a:t>mrad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1.07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3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measurements with </a:t>
            </a:r>
            <a:r>
              <a:rPr lang="en-US" dirty="0" smtClean="0"/>
              <a:t>off-axis </a:t>
            </a:r>
            <a:r>
              <a:rPr lang="en-US" dirty="0" smtClean="0"/>
              <a:t>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78" y="1230206"/>
            <a:ext cx="7972425" cy="709905"/>
          </a:xfrm>
        </p:spPr>
        <p:txBody>
          <a:bodyPr/>
          <a:lstStyle/>
          <a:p>
            <a:r>
              <a:rPr lang="en-US" sz="1800" dirty="0" smtClean="0"/>
              <a:t>Emittance measurements with off-axis screens </a:t>
            </a:r>
            <a:r>
              <a:rPr lang="en-US" sz="1800" dirty="0" smtClean="0"/>
              <a:t>are</a:t>
            </a:r>
            <a:r>
              <a:rPr lang="en-US" sz="1800" dirty="0" smtClean="0"/>
              <a:t> much faster and can be done during user operation. </a:t>
            </a:r>
            <a:endParaRPr lang="en-US" sz="1800" dirty="0"/>
          </a:p>
        </p:txBody>
      </p:sp>
      <p:pic>
        <p:nvPicPr>
          <p:cNvPr id="4" name="Content Placeholder 5" descr="2016-03-06T09-57-27-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" b="1007"/>
          <a:stretch/>
        </p:blipFill>
        <p:spPr bwMode="auto">
          <a:xfrm>
            <a:off x="3842989" y="1646156"/>
            <a:ext cx="4854172" cy="119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unchTrainEmitta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2" y="3010112"/>
            <a:ext cx="4436065" cy="332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EmittanceManyBunch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5247" r="68868" b="53645"/>
          <a:stretch/>
        </p:blipFill>
        <p:spPr>
          <a:xfrm>
            <a:off x="3774599" y="3503956"/>
            <a:ext cx="2188285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33796" y="2264467"/>
            <a:ext cx="3417288" cy="72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Different bunches in the bunch train can be studied. </a:t>
            </a:r>
            <a:endParaRPr lang="en-US" sz="1800" dirty="0"/>
          </a:p>
        </p:txBody>
      </p:sp>
      <p:pic>
        <p:nvPicPr>
          <p:cNvPr id="8" name="Picture 7" descr="EmittanceManyBunch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51802" r="67666" b="5087"/>
          <a:stretch/>
        </p:blipFill>
        <p:spPr>
          <a:xfrm>
            <a:off x="6408589" y="3468683"/>
            <a:ext cx="2210944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74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Longitudinal laser </a:t>
            </a:r>
            <a:r>
              <a:rPr lang="en-GB" dirty="0" smtClean="0"/>
              <a:t>profile and laser stacker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72" y="1177978"/>
            <a:ext cx="8699954" cy="513669"/>
          </a:xfrm>
        </p:spPr>
        <p:txBody>
          <a:bodyPr/>
          <a:lstStyle/>
          <a:p>
            <a:r>
              <a:rPr lang="en-GB" sz="1800" dirty="0" smtClean="0"/>
              <a:t>Investigate influence and operation of flat top laser pulses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5D518E81-CA98-483E-BA30-586BB5DF9225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296" y="1660151"/>
            <a:ext cx="5888909" cy="390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196628"/>
              </p:ext>
            </p:extLst>
          </p:nvPr>
        </p:nvGraphicFramePr>
        <p:xfrm>
          <a:off x="128000" y="1718615"/>
          <a:ext cx="2917823" cy="274974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03957"/>
                <a:gridCol w="1713866"/>
              </a:tblGrid>
              <a:tr h="3056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Gain material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Yb:YAG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Intra burst repetition rate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4.5 </a:t>
                      </a:r>
                      <a:r>
                        <a:rPr lang="en-US" sz="1200" dirty="0" smtClean="0">
                          <a:effectLst/>
                        </a:rPr>
                        <a:t>MHz, 3 MHz, 1MHz, 100 kHz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2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Pulse width (FWHM)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effectLst/>
                        </a:rPr>
                        <a:t>Phase 1 (MBI):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Short </a:t>
                      </a:r>
                      <a:r>
                        <a:rPr lang="en-US" sz="1200" dirty="0">
                          <a:effectLst/>
                        </a:rPr>
                        <a:t>pulse: &lt; 3 </a:t>
                      </a:r>
                      <a:r>
                        <a:rPr lang="en-US" sz="1200" dirty="0" err="1">
                          <a:effectLst/>
                        </a:rPr>
                        <a:t>ps</a:t>
                      </a:r>
                      <a:endParaRPr lang="de-DE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Long pulse: ~10 </a:t>
                      </a:r>
                      <a:r>
                        <a:rPr lang="en-US" sz="1200" dirty="0" err="1" smtClean="0">
                          <a:effectLst/>
                        </a:rPr>
                        <a:t>ps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 (DESY):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Shaped 20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rising edges</a:t>
                      </a:r>
                      <a:endParaRPr lang="de-DE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60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 per pulse in burst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0.7 µJ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@ 3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3 µJ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@ 10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endParaRPr lang="de-D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8423" y="5798508"/>
            <a:ext cx="8699954" cy="5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GB" sz="1800" dirty="0" smtClean="0"/>
              <a:t>The reduced space charge effects should lead to a smaller projected emittance. </a:t>
            </a:r>
          </a:p>
          <a:p>
            <a:r>
              <a:rPr lang="en-GB" sz="1800" dirty="0" smtClean="0"/>
              <a:t>This effect could not be seen yet. We need more time for further studies. </a:t>
            </a:r>
            <a:endParaRPr lang="en-GB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7958" y="4575195"/>
            <a:ext cx="3020458" cy="5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GB" sz="1800" dirty="0" smtClean="0"/>
              <a:t>Laser pulse stacker is in operation since April15.</a:t>
            </a:r>
          </a:p>
          <a:p>
            <a:r>
              <a:rPr lang="en-GB" sz="1800" dirty="0" smtClean="0"/>
              <a:t>Pulse length is 26.2 </a:t>
            </a:r>
            <a:r>
              <a:rPr lang="en-GB" sz="1800" dirty="0" err="1" smtClean="0"/>
              <a:t>ps</a:t>
            </a:r>
            <a:r>
              <a:rPr lang="en-GB" sz="1800" dirty="0" smtClean="0"/>
              <a:t> (FWHM) at the moment.   </a:t>
            </a:r>
            <a:endParaRPr lang="en-GB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494961" y="6522211"/>
            <a:ext cx="216056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/>
              <a:t>W. Decking, MAC Nov.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7450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83" y="1112628"/>
            <a:ext cx="5227692" cy="4932362"/>
          </a:xfrm>
        </p:spPr>
        <p:txBody>
          <a:bodyPr/>
          <a:lstStyle/>
          <a:p>
            <a:r>
              <a:rPr lang="en-US" sz="1800" dirty="0" smtClean="0"/>
              <a:t>The laser heater undulator can be controlled remotely. </a:t>
            </a:r>
          </a:p>
          <a:p>
            <a:r>
              <a:rPr lang="en-US" sz="1800" dirty="0" smtClean="0"/>
              <a:t>The infrared laser was successfully aligned to the second laser table in the injector. </a:t>
            </a:r>
          </a:p>
          <a:p>
            <a:r>
              <a:rPr lang="en-US" sz="1800" dirty="0" smtClean="0"/>
              <a:t>Test with the laser stabilization system showed very good results. </a:t>
            </a:r>
          </a:p>
          <a:p>
            <a:r>
              <a:rPr lang="en-US" sz="1800" dirty="0" smtClean="0"/>
              <a:t>The vacuum in the laser beamline is still fine when the mirror motors are moving. </a:t>
            </a:r>
            <a:endParaRPr lang="en-US" sz="1800" dirty="0"/>
          </a:p>
        </p:txBody>
      </p:sp>
      <p:pic>
        <p:nvPicPr>
          <p:cNvPr id="4" name="Picture 3" descr="TUP038f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t="9516" b="9162"/>
          <a:stretch/>
        </p:blipFill>
        <p:spPr>
          <a:xfrm>
            <a:off x="5614322" y="1128792"/>
            <a:ext cx="3337469" cy="243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UP038f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19" y="4150662"/>
            <a:ext cx="1574178" cy="182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UP038f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21468"/>
          <a:stretch/>
        </p:blipFill>
        <p:spPr>
          <a:xfrm>
            <a:off x="5726576" y="4150661"/>
            <a:ext cx="3209049" cy="186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UP038f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6" y="4170389"/>
            <a:ext cx="3138243" cy="177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15935" y="1795734"/>
            <a:ext cx="2145347" cy="40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Vacuum in the laser beamline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82964" y="4193959"/>
            <a:ext cx="2080173" cy="57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First laser table in the injector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573902" y="4134711"/>
            <a:ext cx="2398130" cy="57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Position feedback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57135" y="4193045"/>
            <a:ext cx="1340291" cy="4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IR Pulse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4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776" y="2716156"/>
            <a:ext cx="6025462" cy="3563994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2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Commissioning schedule as presented in November 2015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612949"/>
              </p:ext>
            </p:extLst>
          </p:nvPr>
        </p:nvGraphicFramePr>
        <p:xfrm>
          <a:off x="214112" y="1096001"/>
          <a:ext cx="6861602" cy="34124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45094"/>
                <a:gridCol w="1116508"/>
              </a:tblGrid>
              <a:tr h="3130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tx1"/>
                        </a:buClr>
                        <a:buSzPct val="100000"/>
                        <a:buNone/>
                      </a:pPr>
                      <a:r>
                        <a:rPr lang="en-GB" sz="1400" b="1" dirty="0" smtClean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Jan 2016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137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3"/>
                        </a:buClr>
                        <a:buSzPct val="90000"/>
                        <a:buNone/>
                      </a:pPr>
                      <a:r>
                        <a:rPr lang="en-GB" sz="1400" b="1" dirty="0" smtClean="0"/>
                        <a:t>Initial Commissioning Phase</a:t>
                      </a:r>
                    </a:p>
                    <a:p>
                      <a:pPr>
                        <a:spcBef>
                          <a:spcPts val="0"/>
                        </a:spcBef>
                        <a:buClr>
                          <a:schemeClr val="tx1"/>
                        </a:buClr>
                        <a:buSzPct val="100000"/>
                        <a:buNone/>
                      </a:pPr>
                      <a:r>
                        <a:rPr lang="en-GB" sz="1400" dirty="0" smtClean="0"/>
                        <a:t>Goal: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Reproducible and reliable beam transport for full bunch train length from the gun to the injector dump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 weeks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222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Intermediate Commissioning Phase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(intermediate goal)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Goal: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Slice emittance is reproducible below 1mm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12 weeks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137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3"/>
                        </a:buClr>
                        <a:buSzPct val="90000"/>
                        <a:buNone/>
                      </a:pPr>
                      <a:r>
                        <a:rPr lang="en-GB" sz="1400" b="1" dirty="0" smtClean="0"/>
                        <a:t>Final Commissioning Phase</a:t>
                      </a:r>
                    </a:p>
                    <a:p>
                      <a:pPr>
                        <a:spcBef>
                          <a:spcPts val="0"/>
                        </a:spcBef>
                        <a:buClr>
                          <a:schemeClr val="tx1"/>
                        </a:buClr>
                        <a:buSzPct val="100000"/>
                        <a:buNone/>
                      </a:pPr>
                      <a:r>
                        <a:rPr lang="en-GB" sz="1400" dirty="0" smtClean="0"/>
                        <a:t>Goal: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Nominal performance for all charge options and full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bunch train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 weeks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137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Optional Beam Physics Studies / Contingency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Beam physics studies and improvement of performance beyond TDR goals…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 weeks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07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Sept 2016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7175500" y="2440207"/>
            <a:ext cx="625929" cy="9071"/>
          </a:xfrm>
          <a:prstGeom prst="line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828655" y="2258779"/>
            <a:ext cx="1233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April 2016</a:t>
            </a:r>
          </a:p>
        </p:txBody>
      </p:sp>
      <p:sp>
        <p:nvSpPr>
          <p:cNvPr id="10" name="Textfeld 36"/>
          <p:cNvSpPr txBox="1"/>
          <p:nvPr/>
        </p:nvSpPr>
        <p:spPr>
          <a:xfrm>
            <a:off x="208642" y="5101289"/>
            <a:ext cx="8781143" cy="707886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GB" sz="2000" dirty="0" smtClean="0"/>
              <a:t>TDS for slice emittance measurements is not operable yet but projected emittances are </a:t>
            </a:r>
            <a:r>
              <a:rPr lang="en-GB" sz="2000" dirty="0" smtClean="0"/>
              <a:t>&lt; 1.5 </a:t>
            </a:r>
            <a:r>
              <a:rPr lang="en-GB" sz="2000" dirty="0" smtClean="0"/>
              <a:t>mm </a:t>
            </a:r>
            <a:r>
              <a:rPr lang="en-GB" sz="2000" dirty="0" err="1" smtClean="0"/>
              <a:t>mrad</a:t>
            </a:r>
            <a:r>
              <a:rPr lang="en-GB" sz="2000" dirty="0" smtClean="0"/>
              <a:t>.</a:t>
            </a:r>
          </a:p>
        </p:txBody>
      </p:sp>
      <p:sp>
        <p:nvSpPr>
          <p:cNvPr id="11" name="Textfeld 36"/>
          <p:cNvSpPr txBox="1"/>
          <p:nvPr/>
        </p:nvSpPr>
        <p:spPr>
          <a:xfrm>
            <a:off x="243112" y="5888689"/>
            <a:ext cx="8781143" cy="40011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GB" sz="2000" dirty="0" smtClean="0"/>
              <a:t>Nominal performance has been achieved for many beamline elements. 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783284" y="2449286"/>
            <a:ext cx="0" cy="2630715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23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commissioning </a:t>
            </a:r>
            <a:r>
              <a:rPr lang="en-US" dirty="0"/>
              <a:t>m</a:t>
            </a:r>
            <a:r>
              <a:rPr lang="en-US" dirty="0" smtClean="0"/>
              <a:t>inimum </a:t>
            </a:r>
            <a:r>
              <a:rPr lang="en-US" dirty="0"/>
              <a:t>g</a:t>
            </a:r>
            <a:r>
              <a:rPr lang="en-US" dirty="0" smtClean="0"/>
              <a:t>oal as presented in November 2015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400" y="1699223"/>
            <a:ext cx="4626435" cy="388487"/>
          </a:xfrm>
        </p:spPr>
        <p:txBody>
          <a:bodyPr/>
          <a:lstStyle/>
          <a:p>
            <a:r>
              <a:rPr lang="en-GB" sz="1800" dirty="0" smtClean="0"/>
              <a:t>Achieve parameters to enable first lasing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1800" dirty="0" smtClean="0"/>
          </a:p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754448"/>
              </p:ext>
            </p:extLst>
          </p:nvPr>
        </p:nvGraphicFramePr>
        <p:xfrm>
          <a:off x="319521" y="2212107"/>
          <a:ext cx="6832743" cy="214345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960453"/>
                <a:gridCol w="1872290"/>
              </a:tblGrid>
              <a:tr h="35724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effectLst/>
                        </a:rPr>
                        <a:t>Quantity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Value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4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macro pulse repetition rate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10 Hz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4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RF pulse length (flat top)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1</a:t>
                      </a:r>
                      <a:r>
                        <a:rPr lang="en-GB" sz="1600" kern="800" dirty="0" smtClean="0">
                          <a:effectLst/>
                        </a:rPr>
                        <a:t>00 </a:t>
                      </a:r>
                      <a:r>
                        <a:rPr lang="en-GB" sz="16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1600" kern="800" dirty="0" err="1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4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bunch repetition frequency within pulse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effectLst/>
                        </a:rPr>
                        <a:t>1.0 </a:t>
                      </a:r>
                      <a:r>
                        <a:rPr lang="en-GB" sz="1600" kern="800" dirty="0">
                          <a:effectLst/>
                        </a:rPr>
                        <a:t>MHz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4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bunch charge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effectLst/>
                        </a:rPr>
                        <a:t>0.5</a:t>
                      </a:r>
                      <a:r>
                        <a:rPr lang="en-GB" sz="1600" kern="800" baseline="0" dirty="0" smtClean="0">
                          <a:effectLst/>
                        </a:rPr>
                        <a:t> </a:t>
                      </a:r>
                      <a:r>
                        <a:rPr lang="en-GB" sz="1600" kern="800" dirty="0" err="1" smtClean="0">
                          <a:effectLst/>
                        </a:rPr>
                        <a:t>nC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Times New Roman"/>
                        </a:rPr>
                        <a:t> emittance (about 50 MV/m gun gradient)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5D518E81-CA98-483E-BA30-586BB5DF9225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377861"/>
              </p:ext>
            </p:extLst>
          </p:nvPr>
        </p:nvGraphicFramePr>
        <p:xfrm>
          <a:off x="7233627" y="2212816"/>
          <a:ext cx="1765230" cy="21267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65230"/>
              </a:tblGrid>
              <a:tr h="354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Achieved</a:t>
                      </a:r>
                      <a:endParaRPr lang="en-US" sz="1600" dirty="0"/>
                    </a:p>
                  </a:txBody>
                  <a:tcPr/>
                </a:tc>
              </a:tr>
              <a:tr h="354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Hz</a:t>
                      </a:r>
                      <a:endParaRPr lang="en-US" sz="1600" dirty="0"/>
                    </a:p>
                  </a:txBody>
                  <a:tcPr/>
                </a:tc>
              </a:tr>
              <a:tr h="354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 </a:t>
                      </a:r>
                      <a:r>
                        <a:rPr lang="en-GB" sz="1600" kern="800" dirty="0" err="1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1600" kern="800" dirty="0" err="1" smtClean="0">
                          <a:effectLst/>
                        </a:rPr>
                        <a:t>s</a:t>
                      </a:r>
                      <a:endParaRPr lang="en-US" sz="1600" dirty="0"/>
                    </a:p>
                  </a:txBody>
                  <a:tcPr/>
                </a:tc>
              </a:tr>
              <a:tr h="354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 MHz</a:t>
                      </a:r>
                      <a:endParaRPr lang="en-US" sz="1600" dirty="0"/>
                    </a:p>
                  </a:txBody>
                  <a:tcPr/>
                </a:tc>
              </a:tr>
              <a:tr h="354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 </a:t>
                      </a:r>
                      <a:r>
                        <a:rPr lang="en-US" sz="1600" dirty="0" err="1" smtClean="0"/>
                        <a:t>pC</a:t>
                      </a:r>
                      <a:r>
                        <a:rPr lang="en-US" sz="1600" dirty="0" smtClean="0"/>
                        <a:t> – 1 </a:t>
                      </a:r>
                      <a:r>
                        <a:rPr lang="en-US" sz="1600" dirty="0" err="1" smtClean="0"/>
                        <a:t>nC</a:t>
                      </a:r>
                      <a:endParaRPr lang="en-US" sz="1600" dirty="0"/>
                    </a:p>
                  </a:txBody>
                  <a:tcPr/>
                </a:tc>
              </a:tr>
              <a:tr h="354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</a:t>
                      </a:r>
                      <a:r>
                        <a:rPr lang="en-US" sz="1600" baseline="0" dirty="0" smtClean="0"/>
                        <a:t> possible yet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062857"/>
              </p:ext>
            </p:extLst>
          </p:nvPr>
        </p:nvGraphicFramePr>
        <p:xfrm>
          <a:off x="321645" y="4409968"/>
          <a:ext cx="6828547" cy="370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965215"/>
                <a:gridCol w="1863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Projected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emittance (52 MV/m gun gradient)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77222"/>
              </p:ext>
            </p:extLst>
          </p:nvPr>
        </p:nvGraphicFramePr>
        <p:xfrm>
          <a:off x="7239000" y="4400897"/>
          <a:ext cx="1760679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6067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261748"/>
                          </a:solidFill>
                        </a:rPr>
                        <a:t>1.2 mm </a:t>
                      </a:r>
                      <a:r>
                        <a:rPr lang="en-US" b="0" dirty="0" err="1" smtClean="0">
                          <a:solidFill>
                            <a:srgbClr val="261748"/>
                          </a:solidFill>
                        </a:rPr>
                        <a:t>mrad</a:t>
                      </a:r>
                      <a:endParaRPr lang="en-US" b="0" dirty="0" smtClean="0">
                        <a:solidFill>
                          <a:srgbClr val="261748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10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commissioning </a:t>
            </a:r>
            <a:r>
              <a:rPr lang="en-US" dirty="0"/>
              <a:t>g</a:t>
            </a:r>
            <a:r>
              <a:rPr lang="en-US" dirty="0" smtClean="0"/>
              <a:t>oal as presented in November 2015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0710" y="1144588"/>
            <a:ext cx="9022080" cy="4459287"/>
          </a:xfrm>
        </p:spPr>
        <p:txBody>
          <a:bodyPr/>
          <a:lstStyle/>
          <a:p>
            <a:r>
              <a:rPr lang="en-GB" sz="1800" dirty="0" smtClean="0"/>
              <a:t>Achieve all XFEL TDR parameters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1800" dirty="0" smtClean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1800" dirty="0" smtClean="0"/>
              <a:t>Intermediate Goal: Achieve all XFEL TDR parameters but not for full train, i.e. no </a:t>
            </a:r>
            <a:r>
              <a:rPr lang="en-GB" sz="1800" dirty="0"/>
              <a:t>operation of gun with high gradient and long RF flat </a:t>
            </a:r>
            <a:r>
              <a:rPr lang="en-GB" sz="1800" dirty="0" smtClean="0"/>
              <a:t>top simultaneously.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452909"/>
              </p:ext>
            </p:extLst>
          </p:nvPr>
        </p:nvGraphicFramePr>
        <p:xfrm>
          <a:off x="379038" y="1657465"/>
          <a:ext cx="6533386" cy="21343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519529"/>
                <a:gridCol w="2013857"/>
              </a:tblGrid>
              <a:tr h="3557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effectLst/>
                        </a:rPr>
                        <a:t>Quantity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Value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macro pulse repetition rate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effectLst/>
                        </a:rPr>
                        <a:t>10 Hz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RF pulse length (flat top)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600 </a:t>
                      </a:r>
                      <a:r>
                        <a:rPr lang="en-GB" sz="16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1600" kern="800" dirty="0" err="1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bunch repetition frequency within pulse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4.5 MHz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bunch charge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0.02 – 1 </a:t>
                      </a:r>
                      <a:r>
                        <a:rPr lang="en-GB" sz="1600" kern="800" dirty="0" err="1">
                          <a:effectLst/>
                        </a:rPr>
                        <a:t>nC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Times New Roman"/>
                        </a:rPr>
                        <a:t> emittance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Times New Roman"/>
                        </a:rPr>
                        <a:t>(req. 60 MV/m gun gradient)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0.4 - 1.0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/>
          <a:p>
            <a:fld id="{5D518E81-CA98-483E-BA30-586BB5DF9225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543046"/>
              </p:ext>
            </p:extLst>
          </p:nvPr>
        </p:nvGraphicFramePr>
        <p:xfrm>
          <a:off x="6975924" y="1650387"/>
          <a:ext cx="1814520" cy="21267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14520"/>
              </a:tblGrid>
              <a:tr h="354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Achieved</a:t>
                      </a:r>
                      <a:endParaRPr lang="en-US" sz="1600" dirty="0"/>
                    </a:p>
                  </a:txBody>
                  <a:tcPr/>
                </a:tc>
              </a:tr>
              <a:tr h="354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Hz</a:t>
                      </a:r>
                      <a:endParaRPr lang="en-US" sz="1600" dirty="0"/>
                    </a:p>
                  </a:txBody>
                  <a:tcPr/>
                </a:tc>
              </a:tr>
              <a:tr h="354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 </a:t>
                      </a:r>
                      <a:r>
                        <a:rPr lang="en-GB" sz="1600" kern="800" dirty="0" err="1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1600" kern="800" dirty="0" err="1" smtClean="0">
                          <a:effectLst/>
                        </a:rPr>
                        <a:t>s</a:t>
                      </a:r>
                      <a:endParaRPr lang="en-US" sz="1600" dirty="0"/>
                    </a:p>
                  </a:txBody>
                  <a:tcPr/>
                </a:tc>
              </a:tr>
              <a:tr h="354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 MHz</a:t>
                      </a:r>
                      <a:endParaRPr lang="en-US" sz="1600" dirty="0"/>
                    </a:p>
                  </a:txBody>
                  <a:tcPr/>
                </a:tc>
              </a:tr>
              <a:tr h="354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 </a:t>
                      </a:r>
                      <a:r>
                        <a:rPr lang="en-US" sz="1600" dirty="0" err="1" smtClean="0"/>
                        <a:t>pC</a:t>
                      </a:r>
                      <a:r>
                        <a:rPr lang="en-US" sz="1600" dirty="0" smtClean="0"/>
                        <a:t> – 1 </a:t>
                      </a:r>
                      <a:r>
                        <a:rPr lang="en-US" sz="1600" dirty="0" err="1" smtClean="0"/>
                        <a:t>nC</a:t>
                      </a:r>
                      <a:endParaRPr lang="en-US" sz="1600" dirty="0"/>
                    </a:p>
                  </a:txBody>
                  <a:tcPr/>
                </a:tc>
              </a:tr>
              <a:tr h="354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</a:t>
                      </a:r>
                      <a:r>
                        <a:rPr lang="en-US" sz="1600" baseline="0" dirty="0" smtClean="0"/>
                        <a:t> possible yet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H="1">
            <a:off x="517068" y="5125357"/>
            <a:ext cx="571499" cy="4"/>
          </a:xfrm>
          <a:prstGeom prst="line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061363" y="4898561"/>
            <a:ext cx="5705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Current setup is: 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>
                <a:solidFill>
                  <a:schemeClr val="accent3"/>
                </a:solidFill>
              </a:rPr>
              <a:t>G</a:t>
            </a:r>
            <a:r>
              <a:rPr lang="en-US" sz="2000" dirty="0" smtClean="0">
                <a:solidFill>
                  <a:schemeClr val="accent3"/>
                </a:solidFill>
              </a:rPr>
              <a:t>un gradient ~53 MV/m &lt; 60 MV/m 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Pulse length 650 </a:t>
            </a:r>
            <a:r>
              <a:rPr lang="en-GB" sz="2000" kern="800" dirty="0" err="1">
                <a:latin typeface="Symbol" pitchFamily="18" charset="2"/>
              </a:rPr>
              <a:t>m</a:t>
            </a:r>
            <a:r>
              <a:rPr lang="en-GB" sz="2000" kern="800" dirty="0" err="1"/>
              <a:t>s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5210" y="4862285"/>
            <a:ext cx="0" cy="281215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2084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First beam in the gun section and injector </a:t>
            </a:r>
            <a:r>
              <a:rPr lang="en-US" sz="2000" dirty="0" err="1" smtClean="0"/>
              <a:t>cooldown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5" y="1248002"/>
            <a:ext cx="9053285" cy="445549"/>
          </a:xfrm>
        </p:spPr>
        <p:txBody>
          <a:bodyPr/>
          <a:lstStyle/>
          <a:p>
            <a:r>
              <a:rPr lang="en-US" sz="1800" dirty="0" smtClean="0"/>
              <a:t>November 25. </a:t>
            </a:r>
            <a:r>
              <a:rPr lang="en-US" sz="1800" dirty="0" err="1" smtClean="0"/>
              <a:t>Betriebserlaubnis</a:t>
            </a:r>
            <a:r>
              <a:rPr lang="en-US" sz="1800" dirty="0" smtClean="0"/>
              <a:t> </a:t>
            </a:r>
            <a:r>
              <a:rPr lang="en-US" sz="1800" dirty="0"/>
              <a:t>(operating </a:t>
            </a:r>
            <a:r>
              <a:rPr lang="en-US" sz="1800" dirty="0" smtClean="0"/>
              <a:t>license)</a:t>
            </a:r>
          </a:p>
        </p:txBody>
      </p:sp>
      <p:pic>
        <p:nvPicPr>
          <p:cNvPr id="6" name="Picture 5" descr="2015-12-14TColdInjectorWithWarmPum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0" y="3408464"/>
            <a:ext cx="3702770" cy="277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FirstBeamOnTORA.25.I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72" y="1481856"/>
            <a:ext cx="3194270" cy="260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39376" y="4145675"/>
            <a:ext cx="4551053" cy="15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/>
              <a:t>December 9, start cool down of the the injector. 1</a:t>
            </a:r>
            <a:r>
              <a:rPr lang="en-US" sz="1800" baseline="30000" dirty="0"/>
              <a:t>st</a:t>
            </a:r>
            <a:r>
              <a:rPr lang="en-US" sz="1800" dirty="0"/>
              <a:t> time at this temperatures for AH1. </a:t>
            </a:r>
          </a:p>
          <a:p>
            <a:r>
              <a:rPr lang="en-US" sz="1800" dirty="0"/>
              <a:t>December 14, injector is cold (warm compressors). </a:t>
            </a:r>
          </a:p>
          <a:p>
            <a:r>
              <a:rPr lang="en-US" sz="1800" dirty="0"/>
              <a:t>December 15, stable 2 k in the injector (cold compressors).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25247" y="1711576"/>
            <a:ext cx="3913506" cy="58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December 8, first beam in the gun section (TORA.25.I1). Self triggered mode -&gt; shown at 700 us. </a:t>
            </a:r>
          </a:p>
        </p:txBody>
      </p:sp>
    </p:spTree>
    <p:extLst>
      <p:ext uri="{BB962C8B-B14F-4D97-AF65-F5344CB8AC3E}">
        <p14:creationId xmlns:p14="http://schemas.microsoft.com/office/powerpoint/2010/main" val="78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Accelerating module A1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4" y="1347788"/>
            <a:ext cx="4393196" cy="822074"/>
          </a:xfrm>
        </p:spPr>
        <p:txBody>
          <a:bodyPr/>
          <a:lstStyle/>
          <a:p>
            <a:r>
              <a:rPr lang="en-US" sz="2000" dirty="0" smtClean="0"/>
              <a:t>Cavities were tuned to 1.3 GHz between December 16. - 18. </a:t>
            </a:r>
          </a:p>
          <a:p>
            <a:r>
              <a:rPr lang="en-US" sz="2000" dirty="0" smtClean="0"/>
              <a:t>December 18. rough calibration of all cavity signals </a:t>
            </a:r>
          </a:p>
          <a:p>
            <a:r>
              <a:rPr lang="en-US" sz="2000" dirty="0" smtClean="0"/>
              <a:t>December 18. All feedback loops were closed and module was running with nominal amplitude. </a:t>
            </a:r>
            <a:endParaRPr lang="en-US" sz="2000" dirty="0"/>
          </a:p>
        </p:txBody>
      </p:sp>
      <p:pic>
        <p:nvPicPr>
          <p:cNvPr id="4" name="Picture 3" descr="A1TunedAndNominalGradi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83" y="1303591"/>
            <a:ext cx="1817178" cy="218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1tu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0" y="3845774"/>
            <a:ext cx="5172525" cy="152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1With144MVamplitu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56" y="1317065"/>
            <a:ext cx="2175728" cy="218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avityPhasingA1.p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6" t="28023" r="18295" b="28318"/>
          <a:stretch/>
        </p:blipFill>
        <p:spPr>
          <a:xfrm>
            <a:off x="6889683" y="4392649"/>
            <a:ext cx="2095791" cy="197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4098" y="6040842"/>
            <a:ext cx="6209186" cy="49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Cavity phasing of A1 was achieved January 9. 2016.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036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 in the injector 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59" y="1248002"/>
            <a:ext cx="9053285" cy="621961"/>
          </a:xfrm>
        </p:spPr>
        <p:txBody>
          <a:bodyPr/>
          <a:lstStyle/>
          <a:p>
            <a:r>
              <a:rPr lang="en-US" sz="1800" dirty="0" smtClean="0"/>
              <a:t>December 18, A1 is operational, electron beam with 130 MeV in the dump.</a:t>
            </a:r>
          </a:p>
        </p:txBody>
      </p:sp>
      <p:pic>
        <p:nvPicPr>
          <p:cNvPr id="7" name="Picture 6" descr="2015-12-18TTransmissionWithBeamPictureInDum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41" y="1915646"/>
            <a:ext cx="3456214" cy="132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Pros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8" b="10890"/>
          <a:stretch/>
        </p:blipFill>
        <p:spPr>
          <a:xfrm>
            <a:off x="1844862" y="4275124"/>
            <a:ext cx="4685139" cy="180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2015-12-18TFirstTransmissionToDum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5" y="1931553"/>
            <a:ext cx="2703285" cy="127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03678" y="3601273"/>
            <a:ext cx="9053285" cy="62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December 21, first emittance measurements. </a:t>
            </a:r>
          </a:p>
        </p:txBody>
      </p:sp>
    </p:spTree>
    <p:extLst>
      <p:ext uri="{BB962C8B-B14F-4D97-AF65-F5344CB8AC3E}">
        <p14:creationId xmlns:p14="http://schemas.microsoft.com/office/powerpoint/2010/main" val="51398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laser </a:t>
            </a:r>
            <a:r>
              <a:rPr lang="en-US" dirty="0"/>
              <a:t>with </a:t>
            </a:r>
            <a:r>
              <a:rPr lang="en-US" dirty="0" smtClean="0"/>
              <a:t>diffraction pattern</a:t>
            </a:r>
            <a:endParaRPr lang="en-US" dirty="0"/>
          </a:p>
        </p:txBody>
      </p:sp>
      <p:pic>
        <p:nvPicPr>
          <p:cNvPr id="4" name="Picture 3" descr="2016-02-03TBeamShap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2" t="49451" r="36640" b="12757"/>
          <a:stretch/>
        </p:blipFill>
        <p:spPr>
          <a:xfrm>
            <a:off x="7821559" y="1038243"/>
            <a:ext cx="1415144" cy="1424216"/>
          </a:xfrm>
          <a:prstGeom prst="rect">
            <a:avLst/>
          </a:prstGeom>
        </p:spPr>
      </p:pic>
      <p:pic>
        <p:nvPicPr>
          <p:cNvPr id="8" name="Picture 7" descr="2016-02-14TBeamShap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6" t="28556" r="63190" b="21311"/>
          <a:stretch/>
        </p:blipFill>
        <p:spPr>
          <a:xfrm>
            <a:off x="7434414" y="2132262"/>
            <a:ext cx="889949" cy="2197156"/>
          </a:xfrm>
          <a:prstGeom prst="rect">
            <a:avLst/>
          </a:prstGeom>
        </p:spPr>
      </p:pic>
      <p:pic>
        <p:nvPicPr>
          <p:cNvPr id="9" name="Picture 8" descr="2016-02-16TcrapyQEma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5001" r="5488" b="38222"/>
          <a:stretch/>
        </p:blipFill>
        <p:spPr>
          <a:xfrm>
            <a:off x="139059" y="3559950"/>
            <a:ext cx="3197462" cy="266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07538" y="3287918"/>
            <a:ext cx="4585182" cy="288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1800" dirty="0" smtClean="0"/>
              <a:t>The appearance of the QE maps could not be explained with a nice laser spot on the cathode. </a:t>
            </a:r>
          </a:p>
          <a:p>
            <a:pPr lvl="1"/>
            <a:r>
              <a:rPr lang="en-US" sz="1800" dirty="0" smtClean="0"/>
              <a:t>The required laser power for </a:t>
            </a:r>
            <a:r>
              <a:rPr lang="en-US" sz="1800" dirty="0" smtClean="0"/>
              <a:t>certain </a:t>
            </a:r>
            <a:r>
              <a:rPr lang="en-US" sz="1800" dirty="0" smtClean="0"/>
              <a:t>bunch </a:t>
            </a:r>
            <a:r>
              <a:rPr lang="en-US" sz="1800" dirty="0" smtClean="0"/>
              <a:t>charges </a:t>
            </a:r>
            <a:r>
              <a:rPr lang="en-US" sz="1800" dirty="0" smtClean="0"/>
              <a:t>was higher than expected. </a:t>
            </a:r>
          </a:p>
          <a:p>
            <a:pPr lvl="1"/>
            <a:r>
              <a:rPr lang="en-US" sz="1800" dirty="0" smtClean="0"/>
              <a:t>Moving the laser on the near field camera moved also the electron beam on the first </a:t>
            </a:r>
            <a:r>
              <a:rPr lang="en-US" sz="1800" dirty="0" smtClean="0"/>
              <a:t>BPMs (not expected). </a:t>
            </a:r>
            <a:endParaRPr lang="en-US" sz="1800" dirty="0"/>
          </a:p>
        </p:txBody>
      </p:sp>
      <p:pic>
        <p:nvPicPr>
          <p:cNvPr id="5" name="Picture 4" descr="2016-02-04TBeamShap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t="35988" r="40210" b="28082"/>
          <a:stretch/>
        </p:blipFill>
        <p:spPr>
          <a:xfrm>
            <a:off x="6727460" y="1276567"/>
            <a:ext cx="1121707" cy="12619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87" y="1347788"/>
            <a:ext cx="6711703" cy="2026747"/>
          </a:xfrm>
        </p:spPr>
        <p:txBody>
          <a:bodyPr/>
          <a:lstStyle/>
          <a:p>
            <a:r>
              <a:rPr lang="en-US" sz="1800" dirty="0" smtClean="0"/>
              <a:t>There were indications that the injector laser did not hit the cathode directly but </a:t>
            </a:r>
            <a:r>
              <a:rPr lang="en-US" sz="1800" dirty="0"/>
              <a:t>i</a:t>
            </a:r>
            <a:r>
              <a:rPr lang="en-US" sz="1800" dirty="0" smtClean="0"/>
              <a:t>s reflected at the vacuum chamber.</a:t>
            </a:r>
          </a:p>
          <a:p>
            <a:endParaRPr lang="en-US" sz="1800" dirty="0" smtClean="0"/>
          </a:p>
          <a:p>
            <a:pPr lvl="1"/>
            <a:r>
              <a:rPr lang="en-US" sz="1800" dirty="0" smtClean="0"/>
              <a:t>Strange electron beam shapes on the first screen in the gun section. The wings and tails could be changed with different solenoid currents but did not disappear. </a:t>
            </a:r>
            <a:endParaRPr lang="en-US" sz="1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30863" y="3618263"/>
            <a:ext cx="2145347" cy="40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QE map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0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2940</TotalTime>
  <Words>2214</Words>
  <Application>Microsoft Macintosh PowerPoint</Application>
  <PresentationFormat>On-screen Show (4:3)</PresentationFormat>
  <Paragraphs>393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template-european-xfel-gmbh_presentation-with-partner-logos</vt:lpstr>
      <vt:lpstr>Injector Commissioning</vt:lpstr>
      <vt:lpstr>Injector and topics of this talk</vt:lpstr>
      <vt:lpstr>Commissioning schedule as presented in November 2015</vt:lpstr>
      <vt:lpstr>Injector commissioning minimum goal as presented in November 2015</vt:lpstr>
      <vt:lpstr>Injector commissioning goal as presented in November 2015</vt:lpstr>
      <vt:lpstr>First beam in the gun section and injector cooldown</vt:lpstr>
      <vt:lpstr>Accelerating module A1</vt:lpstr>
      <vt:lpstr>Electron beam in the injector dump</vt:lpstr>
      <vt:lpstr>Injector laser with diffraction pattern</vt:lpstr>
      <vt:lpstr>Injector laser after correction</vt:lpstr>
      <vt:lpstr>Reliability of the electron gun</vt:lpstr>
      <vt:lpstr>Restarting the electron gun by hand</vt:lpstr>
      <vt:lpstr>Fast restart of the electron gun using the FSM</vt:lpstr>
      <vt:lpstr>Reliability of capacitors in the matching networks and modulators</vt:lpstr>
      <vt:lpstr>Electron beam in the gun spectrometer</vt:lpstr>
      <vt:lpstr>Electro Optical Detector</vt:lpstr>
      <vt:lpstr>Magnet model and trajectory responses</vt:lpstr>
      <vt:lpstr>Injector operation with 2700 bunches</vt:lpstr>
      <vt:lpstr>Impact of the injector laser on the cathode</vt:lpstr>
      <vt:lpstr>Injector Diagnostic Section</vt:lpstr>
      <vt:lpstr>Emittance measurement setup</vt:lpstr>
      <vt:lpstr>Emittance measurement parameters</vt:lpstr>
      <vt:lpstr>Emittance measurements using four screens in the diagnostic section</vt:lpstr>
      <vt:lpstr>Emittance measurements with off-axis screens</vt:lpstr>
      <vt:lpstr>Longitudinal laser profile and laser stacker</vt:lpstr>
      <vt:lpstr>Laser heater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Matthias Scholz</cp:lastModifiedBy>
  <cp:revision>82</cp:revision>
  <cp:lastPrinted>2008-09-01T15:04:16Z</cp:lastPrinted>
  <dcterms:created xsi:type="dcterms:W3CDTF">2012-08-22T12:02:11Z</dcterms:created>
  <dcterms:modified xsi:type="dcterms:W3CDTF">2016-04-20T09:49:26Z</dcterms:modified>
</cp:coreProperties>
</file>