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73" r:id="rId2"/>
    <p:sldId id="333" r:id="rId3"/>
    <p:sldId id="334" r:id="rId4"/>
    <p:sldId id="335" r:id="rId5"/>
    <p:sldId id="299" r:id="rId6"/>
    <p:sldId id="328" r:id="rId7"/>
    <p:sldId id="332" r:id="rId8"/>
    <p:sldId id="329" r:id="rId9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9B9BFF"/>
    <a:srgbClr val="0000FF"/>
    <a:srgbClr val="FFFFCC"/>
    <a:srgbClr val="CCFFCC"/>
    <a:srgbClr val="FFCC99"/>
    <a:srgbClr val="CCECFF"/>
    <a:srgbClr val="33CC33"/>
    <a:srgbClr val="FFCC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60" autoAdjust="0"/>
    <p:restoredTop sz="98305" autoAdjust="0"/>
  </p:normalViewPr>
  <p:slideViewPr>
    <p:cSldViewPr snapToGrid="0">
      <p:cViewPr>
        <p:scale>
          <a:sx n="100" d="100"/>
          <a:sy n="100" d="100"/>
        </p:scale>
        <p:origin x="-1878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21/04/2016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21/04/2016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21/04/2016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lab.cern.ch/ABCNPrim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steps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dirty="0" smtClean="0"/>
              <a:t>15 April </a:t>
            </a:r>
            <a:r>
              <a:rPr lang="en-GB" sz="3200" dirty="0" smtClean="0"/>
              <a:t>2016</a:t>
            </a:r>
            <a:br>
              <a:rPr lang="en-GB" sz="3200" dirty="0" smtClean="0"/>
            </a:br>
            <a:r>
              <a:rPr lang="en-GB" sz="3200" dirty="0" smtClean="0">
                <a:solidFill>
                  <a:srgbClr val="FF0066"/>
                </a:solidFill>
              </a:rPr>
              <a:t>minutes, with notes added in pink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W. Fedorko, J. J. John, M. Warren</a:t>
            </a:r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Recap where we are</a:t>
            </a:r>
          </a:p>
          <a:p>
            <a:endParaRPr lang="en-GB" sz="2400" dirty="0" smtClean="0"/>
          </a:p>
          <a:p>
            <a:r>
              <a:rPr lang="en-GB" sz="2400" dirty="0" smtClean="0"/>
              <a:t>Go over repositories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 smtClean="0"/>
              <a:t>Discuss steps for next 2 weeks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Present status and repositories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hardware steps are mapped out.</a:t>
            </a:r>
          </a:p>
          <a:p>
            <a:endParaRPr lang="en-GB" sz="2000" dirty="0" smtClean="0"/>
          </a:p>
          <a:p>
            <a:r>
              <a:rPr lang="en-GB" sz="2000" dirty="0" smtClean="0"/>
              <a:t>Two repositories have been set up for the code:</a:t>
            </a:r>
          </a:p>
          <a:p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000" dirty="0" err="1" smtClean="0"/>
              <a:t>GitLab</a:t>
            </a:r>
            <a:r>
              <a:rPr lang="en-GB" sz="2000" dirty="0" smtClean="0"/>
              <a:t> at CERN for detailed, iterative development of the ABCN’ and the CHESS-2 Data Emulator: 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>
                <a:solidFill>
                  <a:srgbClr val="0000FF"/>
                </a:solidFill>
                <a:hlinkClick r:id="rId2"/>
              </a:rPr>
              <a:t>https://gitlab.cern.ch/ABCNPrime/ </a:t>
            </a:r>
            <a:r>
              <a:rPr lang="en-GB" sz="2000" dirty="0" smtClean="0"/>
              <a:t>- </a:t>
            </a:r>
            <a:r>
              <a:rPr lang="en-GB" sz="2000" dirty="0" err="1" smtClean="0"/>
              <a:t>ABCNPrimeFPGAEmulator</a:t>
            </a:r>
            <a:r>
              <a:rPr lang="en-GB" sz="2000" dirty="0" smtClean="0"/>
              <a:t> and Chess2FPGAEmulator</a:t>
            </a:r>
            <a:br>
              <a:rPr lang="en-GB" sz="2000" dirty="0" smtClean="0"/>
            </a:br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Sub-folders within the ITSDAQ repository (SVN at CERN) to add the ABCN’ and CHESS-2 data emulator blocks as needed:</a:t>
            </a:r>
            <a:br>
              <a:rPr lang="en-GB" sz="2000" dirty="0" smtClean="0"/>
            </a:br>
            <a:r>
              <a:rPr lang="en-GB" sz="1200" dirty="0" smtClean="0"/>
              <a:t/>
            </a:r>
            <a:br>
              <a:rPr lang="en-GB" sz="1200" dirty="0" smtClean="0"/>
            </a:br>
            <a:r>
              <a:rPr lang="en-GB" dirty="0">
                <a:solidFill>
                  <a:srgbClr val="FF0066"/>
                </a:solidFill>
              </a:rPr>
              <a:t>https://</a:t>
            </a:r>
            <a:r>
              <a:rPr lang="en-GB" dirty="0">
                <a:solidFill>
                  <a:srgbClr val="FF0066"/>
                </a:solidFill>
              </a:rPr>
              <a:t>svn.cern.ch/reps/atlasupstrip/firmware/hsio/trunk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dirty="0" err="1" smtClean="0">
                <a:solidFill>
                  <a:srgbClr val="FF0066"/>
                </a:solidFill>
              </a:rPr>
              <a:t>svn+ssh</a:t>
            </a:r>
            <a:r>
              <a:rPr lang="en-GB" dirty="0" smtClean="0">
                <a:solidFill>
                  <a:srgbClr val="FF0066"/>
                </a:solidFill>
              </a:rPr>
              <a:t>://your-CERN-account@svn.cern.ch/reps/</a:t>
            </a:r>
            <a:r>
              <a:rPr lang="en-GB" dirty="0" err="1" smtClean="0">
                <a:solidFill>
                  <a:srgbClr val="FF0066"/>
                </a:solidFill>
              </a:rPr>
              <a:t>atlasupstrip</a:t>
            </a:r>
            <a:r>
              <a:rPr lang="en-GB" dirty="0" smtClean="0">
                <a:solidFill>
                  <a:srgbClr val="FF0066"/>
                </a:solidFill>
              </a:rPr>
              <a:t>/firmware/</a:t>
            </a:r>
            <a:r>
              <a:rPr lang="en-GB" dirty="0" err="1" smtClean="0">
                <a:solidFill>
                  <a:srgbClr val="FF0066"/>
                </a:solidFill>
              </a:rPr>
              <a:t>hsio</a:t>
            </a:r>
            <a:r>
              <a:rPr lang="en-GB" dirty="0" smtClean="0">
                <a:solidFill>
                  <a:srgbClr val="FF0066"/>
                </a:solidFill>
              </a:rPr>
              <a:t>/trunk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1200" dirty="0" smtClean="0"/>
              <a:t/>
            </a:r>
            <a:br>
              <a:rPr lang="en-GB" sz="1200" dirty="0" smtClean="0"/>
            </a:br>
            <a:r>
              <a:rPr lang="en-GB" sz="2000" dirty="0" smtClean="0"/>
              <a:t>Note, this is an import of the present ABC130* code. Probably good to keep this as ABC130* code, for future DAQ work.</a:t>
            </a:r>
            <a:br>
              <a:rPr lang="en-GB" sz="2000" dirty="0" smtClean="0"/>
            </a:br>
            <a:r>
              <a:rPr lang="en-GB" sz="1200" dirty="0" smtClean="0"/>
              <a:t/>
            </a:r>
            <a:br>
              <a:rPr lang="en-GB" sz="1200" dirty="0" smtClean="0"/>
            </a:br>
            <a:r>
              <a:rPr lang="en-GB" sz="2000" dirty="0" smtClean="0"/>
              <a:t>So I think we want to add an </a:t>
            </a:r>
            <a:r>
              <a:rPr lang="en-GB" sz="2000" dirty="0" err="1" smtClean="0"/>
              <a:t>ABCNPrime</a:t>
            </a:r>
            <a:r>
              <a:rPr lang="en-GB" sz="2000" dirty="0" smtClean="0"/>
              <a:t> subfolder as well. </a:t>
            </a:r>
          </a:p>
        </p:txBody>
      </p:sp>
    </p:spTree>
    <p:extLst>
      <p:ext uri="{BB962C8B-B14F-4D97-AF65-F5344CB8AC3E}">
        <p14:creationId xmlns:p14="http://schemas.microsoft.com/office/powerpoint/2010/main" val="15695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Repositories, continued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Proposal for how to use these: we could iterate the ABCN’ and C-2 DEM code in the </a:t>
            </a:r>
            <a:r>
              <a:rPr lang="en-GB" sz="2000" dirty="0" err="1" smtClean="0"/>
              <a:t>GitLab</a:t>
            </a:r>
            <a:r>
              <a:rPr lang="en-GB" sz="2000" dirty="0" smtClean="0"/>
              <a:t>, compile to Xilinx blocks (.</a:t>
            </a:r>
            <a:r>
              <a:rPr lang="en-GB" sz="2000" dirty="0" err="1" smtClean="0"/>
              <a:t>ngd</a:t>
            </a:r>
            <a:r>
              <a:rPr lang="en-GB" sz="2000" dirty="0" smtClean="0"/>
              <a:t>) and include those in the ITSDAQ repository.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That isolates ITSDAQ from many ABCN’ code commits, which seems like a good thing.</a:t>
            </a:r>
            <a:br>
              <a:rPr lang="en-GB" sz="2000" dirty="0" smtClean="0"/>
            </a:br>
            <a:endParaRPr lang="en-GB" sz="2000" dirty="0" smtClean="0"/>
          </a:p>
          <a:p>
            <a:r>
              <a:rPr lang="en-GB" sz="2000" dirty="0" smtClean="0"/>
              <a:t>At the same time, all our initial development will be ABCN’ running within ITSDAQ, with or without the CHESS-2 Data Emulator, so they are naturally linked.</a:t>
            </a:r>
          </a:p>
        </p:txBody>
      </p:sp>
    </p:spTree>
    <p:extLst>
      <p:ext uri="{BB962C8B-B14F-4D97-AF65-F5344CB8AC3E}">
        <p14:creationId xmlns:p14="http://schemas.microsoft.com/office/powerpoint/2010/main" val="404530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The work ahead </a:t>
            </a:r>
            <a:r>
              <a:rPr lang="en-GB" sz="3600" dirty="0" smtClean="0"/>
              <a:t>(review, from previous)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List of main tasks: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0000FF"/>
                </a:solidFill>
              </a:rPr>
              <a:t>Basic infrastructure / getting started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0000FF"/>
                </a:solidFill>
              </a:rPr>
              <a:t>Phase 1 – on Nexys Video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Adapt the ABC130* star HDL code to the ABCN’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Adapt ITSDAQ firmware and software to read out the ABCN’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Creating a CHESS-2 data </a:t>
            </a:r>
            <a:r>
              <a:rPr lang="en-GB" sz="1600" dirty="0" smtClean="0"/>
              <a:t>emulator</a:t>
            </a:r>
            <a:endParaRPr lang="en-GB" sz="2000" dirty="0" smtClean="0"/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9B9BFF"/>
                </a:solidFill>
              </a:rPr>
              <a:t>Phase 2 </a:t>
            </a:r>
            <a:r>
              <a:rPr lang="en-GB" sz="2000" dirty="0">
                <a:solidFill>
                  <a:srgbClr val="9B9BFF"/>
                </a:solidFill>
              </a:rPr>
              <a:t>- running ABCN’ on one FPGA board and the DAQ on a 2nd FPGA board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9B9BFF"/>
                </a:solidFill>
              </a:rPr>
              <a:t>Phase 3 – on HSIO-2 with CHESS-2 daughterboard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Port the ABCN’ to the HSIO-2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Commission/debug </a:t>
            </a: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with CHESS-2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9B9BFF"/>
                </a:solidFill>
              </a:rPr>
              <a:t>Phase 4 – on CMOS demonstrator module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Help specify the CMOS demonstrator module (FPGA aspects)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Port the ABCN’ to the FPGAs on the hybrid/PCB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Commission/debug ABCN’ running on the module</a:t>
            </a:r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34869" y="4378066"/>
            <a:ext cx="1327337" cy="1631216"/>
          </a:xfrm>
          <a:prstGeom prst="rect">
            <a:avLst/>
          </a:prstGeom>
          <a:noFill/>
          <a:ln w="15875">
            <a:solidFill>
              <a:srgbClr val="9B9BFF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chemeClr val="bg1">
                    <a:lumMod val="75000"/>
                  </a:schemeClr>
                </a:solidFill>
              </a:rPr>
              <a:t>+ merge in finalised ABC130* interface</a:t>
            </a:r>
            <a:r>
              <a:rPr lang="en-GB" sz="2000" dirty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lang="en-GB" sz="20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GB" sz="2000" dirty="0" smtClean="0">
                <a:solidFill>
                  <a:schemeClr val="bg1">
                    <a:lumMod val="75000"/>
                  </a:schemeClr>
                </a:solidFill>
              </a:rPr>
              <a:t>(L0tag etc)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71200" y="1321599"/>
            <a:ext cx="1529333" cy="1323439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concentrate on first phase for now</a:t>
            </a:r>
            <a:endParaRPr lang="en-GB" sz="2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Basic infrastructure - 1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00657"/>
              </p:ext>
            </p:extLst>
          </p:nvPr>
        </p:nvGraphicFramePr>
        <p:xfrm>
          <a:off x="457198" y="1358898"/>
          <a:ext cx="8410576" cy="520676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Obtain</a:t>
                      </a:r>
                      <a:r>
                        <a:rPr lang="en-GB" baseline="0" dirty="0" smtClean="0"/>
                        <a:t> Nexys Video board, </a:t>
                      </a: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</a:rPr>
                        <a:t>-- Oxford has one, thanks to Peter and Bruce for the loan.</a:t>
                      </a:r>
                      <a:endParaRPr lang="en-GB" baseline="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GB" baseline="0" dirty="0" smtClean="0"/>
                        <a:t>Test with current ITSDAQ firmware and software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</a:rPr>
                        <a:t>After discussion: it is some work to get communications set up to a Nexys Video with ITSDAQ, so allow some time for this. The steps are: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need a PC with a second network interface – extra card or USB network interface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programme the ITSDAQ firmware for Nexys V into the EEPROM 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</a:rPr>
                        <a:t>onboard</a:t>
                      </a:r>
                      <a:endParaRPr lang="en-GB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talk to it via the ITSDAQ software (get from SVN, compile with ROOT)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</a:rPr>
                        <a:t>WireShark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is useful for monitoring network activity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There is a pushbutton to send a packet out of the Nexys V to the PC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It would be useful if we could write a register to gain control of the LEDs, then write another register to set the LEDs (sanity check/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</a:rPr>
                        <a:t>reasssurance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All sites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Set up repositor</a:t>
                      </a:r>
                      <a:r>
                        <a:rPr lang="en-GB" baseline="0" dirty="0" smtClean="0"/>
                        <a:t>y</a:t>
                      </a:r>
                      <a:r>
                        <a:rPr lang="en-GB" dirty="0" smtClean="0"/>
                        <a:t> for ABCN’ with</a:t>
                      </a:r>
                      <a:r>
                        <a:rPr lang="en-GB" baseline="0" dirty="0" smtClean="0"/>
                        <a:t> current ABC130* code</a:t>
                      </a:r>
                    </a:p>
                    <a:p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Done: gitlab.cern.ch/</a:t>
                      </a:r>
                      <a:r>
                        <a:rPr lang="en-GB" baseline="0" dirty="0" err="1" smtClean="0">
                          <a:solidFill>
                            <a:srgbClr val="0000FF"/>
                          </a:solidFill>
                        </a:rPr>
                        <a:t>ABCNPrime</a:t>
                      </a:r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/, with 2 projects:</a:t>
                      </a:r>
                    </a:p>
                    <a:p>
                      <a:pPr lvl="1"/>
                      <a:r>
                        <a:rPr lang="en-GB" baseline="0" dirty="0" err="1" smtClean="0">
                          <a:solidFill>
                            <a:srgbClr val="0000FF"/>
                          </a:solidFill>
                        </a:rPr>
                        <a:t>ABCNPrimeFPGAEmulator</a:t>
                      </a:r>
                      <a:endParaRPr lang="en-GB" baseline="0" dirty="0" smtClean="0">
                        <a:solidFill>
                          <a:srgbClr val="0000FF"/>
                        </a:solidFill>
                      </a:endParaRPr>
                    </a:p>
                    <a:p>
                      <a:pPr lvl="1"/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Chess2FPGAEmulator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Wojtek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796642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Hardware, source code and repository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5560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Basic infrastructure - 2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629462"/>
              </p:ext>
            </p:extLst>
          </p:nvPr>
        </p:nvGraphicFramePr>
        <p:xfrm>
          <a:off x="457198" y="1358898"/>
          <a:ext cx="8410576" cy="492180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Update ABC130* block diagram with bit widths (buses,</a:t>
                      </a:r>
                      <a:r>
                        <a:rPr lang="en-GB" baseline="0" dirty="0" smtClean="0"/>
                        <a:t> memories)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smtClean="0">
                          <a:solidFill>
                            <a:srgbClr val="0000FF"/>
                          </a:solidFill>
                        </a:rPr>
                        <a:t>In progress</a:t>
                      </a:r>
                      <a:endParaRPr lang="en-GB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Jaya John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Prepare or generate diagram of ABC130* codebase</a:t>
                      </a:r>
                    </a:p>
                    <a:p>
                      <a:r>
                        <a:rPr lang="en-GB" dirty="0" smtClean="0">
                          <a:solidFill>
                            <a:srgbClr val="0000FF"/>
                          </a:solidFill>
                        </a:rPr>
                        <a:t>Instead</a:t>
                      </a:r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 imported ABC130* code to ITSDAQ firmware base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Matt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Understand</a:t>
                      </a:r>
                      <a:r>
                        <a:rPr lang="en-GB" baseline="0" dirty="0" smtClean="0"/>
                        <a:t> current version of ABC130* serial interface – triggers and commands </a:t>
                      </a:r>
                      <a:r>
                        <a:rPr lang="en-GB" baseline="0" dirty="0" smtClean="0">
                          <a:solidFill>
                            <a:srgbClr val="0000FF"/>
                          </a:solidFill>
                          <a:sym typeface="Wingdings" panose="05000000000000000000" pitchFamily="2" charset="2"/>
                        </a:rPr>
                        <a:t> decide the way forward on the serial interface</a:t>
                      </a:r>
                    </a:p>
                    <a:p>
                      <a:endParaRPr lang="en-GB" sz="1600" baseline="0" dirty="0" smtClean="0">
                        <a:solidFill>
                          <a:srgbClr val="FF0066"/>
                        </a:solidFill>
                        <a:sym typeface="Wingdings" panose="05000000000000000000" pitchFamily="2" charset="2"/>
                      </a:endParaRPr>
                    </a:p>
                    <a:p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After discussion, we think we could use two possible interfaces from ITSDAQ to the ABCN’, in the time before the ABC130*-HCC* interface is finalised (L0tag etc)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re-use ABC130 serial interface (L0/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Cmd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and R3/L1) – we get blocks for free, including in the ITSDAQ firmware and software, and the “TMU” block to control the CHESS-2 Data Emulator. 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(TMU = Trouble Making Unit, a block which acts like a separately-addressable chip on the L0/CMD bus)</a:t>
                      </a:r>
                      <a:endParaRPr lang="en-GB" sz="1600" baseline="0" dirty="0" smtClean="0">
                        <a:solidFill>
                          <a:schemeClr val="tx1"/>
                        </a:solidFill>
                        <a:sym typeface="Wingdings" panose="05000000000000000000" pitchFamily="2" charset="2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register read/write interface – which is what the commands resolve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Wojtek (with help from Matt and Jaya John)</a:t>
                      </a:r>
                    </a:p>
                    <a:p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400" dirty="0" smtClean="0">
                          <a:solidFill>
                            <a:srgbClr val="FF0066"/>
                          </a:solidFill>
                        </a:rPr>
                        <a:t>UBC have a co-op </a:t>
                      </a:r>
                      <a:r>
                        <a:rPr lang="en-GB" sz="1400" dirty="0" smtClean="0">
                          <a:solidFill>
                            <a:srgbClr val="FF0066"/>
                          </a:solidFill>
                        </a:rPr>
                        <a:t>student,</a:t>
                      </a:r>
                      <a:r>
                        <a:rPr lang="en-GB" sz="1400" baseline="0" dirty="0" smtClean="0">
                          <a:solidFill>
                            <a:srgbClr val="FF0066"/>
                          </a:solidFill>
                        </a:rPr>
                        <a:t> starting </a:t>
                      </a:r>
                      <a:r>
                        <a:rPr lang="en-GB" sz="1400" baseline="0" dirty="0" smtClean="0">
                          <a:solidFill>
                            <a:srgbClr val="FF0066"/>
                          </a:solidFill>
                        </a:rPr>
                        <a:t>next week, working for ~14 weeks.</a:t>
                      </a:r>
                      <a:endParaRPr lang="en-GB" sz="1400" baseline="0" dirty="0" smtClean="0">
                        <a:solidFill>
                          <a:srgbClr val="FF0066"/>
                        </a:solidFill>
                      </a:endParaRPr>
                    </a:p>
                    <a:p>
                      <a:endParaRPr lang="en-GB" sz="1400" baseline="0" dirty="0" smtClean="0">
                        <a:solidFill>
                          <a:srgbClr val="FF0066"/>
                        </a:solidFill>
                      </a:endParaRPr>
                    </a:p>
                    <a:p>
                      <a:r>
                        <a:rPr lang="en-GB" sz="1400" baseline="0" dirty="0" smtClean="0">
                          <a:solidFill>
                            <a:srgbClr val="FF0066"/>
                          </a:solidFill>
                        </a:rPr>
                        <a:t>Oxford may be able to get a summer student, </a:t>
                      </a:r>
                      <a:r>
                        <a:rPr lang="en-GB" sz="1400" baseline="0" dirty="0" smtClean="0">
                          <a:solidFill>
                            <a:srgbClr val="FF0066"/>
                          </a:solidFill>
                        </a:rPr>
                        <a:t>to </a:t>
                      </a:r>
                      <a:r>
                        <a:rPr lang="en-GB" sz="1400" baseline="0" dirty="0" smtClean="0">
                          <a:solidFill>
                            <a:srgbClr val="FF0066"/>
                          </a:solidFill>
                        </a:rPr>
                        <a:t>see.</a:t>
                      </a:r>
                      <a:endParaRPr lang="en-GB" sz="1400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796642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ABC130* learning/reference materials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9734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Phase 1 – </a:t>
            </a:r>
            <a:r>
              <a:rPr lang="en-GB" sz="3600" dirty="0" smtClean="0">
                <a:solidFill>
                  <a:srgbClr val="0000FF"/>
                </a:solidFill>
              </a:rPr>
              <a:t>on Nexys Video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362984"/>
              </p:ext>
            </p:extLst>
          </p:nvPr>
        </p:nvGraphicFramePr>
        <p:xfrm>
          <a:off x="457198" y="787398"/>
          <a:ext cx="8410576" cy="575540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Create</a:t>
                      </a:r>
                      <a:r>
                        <a:rPr lang="en-GB" b="1" baseline="0" dirty="0" smtClean="0"/>
                        <a:t> a CHESS-2 data emulator (DEM)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Generate random hits on emulated strips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Process hits</a:t>
                      </a:r>
                      <a:r>
                        <a:rPr lang="en-GB" baseline="0" dirty="0" smtClean="0"/>
                        <a:t> as CHESS-2 does, to output data in same format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Provide a control interface to DEM. It should look like one of the * series of chips – receive commands on the same serial line from the DAQ firmware.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err="1" smtClean="0">
                          <a:solidFill>
                            <a:srgbClr val="FF0066"/>
                          </a:solidFill>
                        </a:rPr>
                        <a:t>Hongbo</a:t>
                      </a:r>
                      <a:r>
                        <a:rPr lang="en-GB" sz="1100" dirty="0" smtClean="0">
                          <a:solidFill>
                            <a:srgbClr val="FF0066"/>
                          </a:solidFill>
                        </a:rPr>
                        <a:t> will discuss</a:t>
                      </a:r>
                      <a:r>
                        <a:rPr lang="en-GB" sz="1100" baseline="0" dirty="0" smtClean="0">
                          <a:solidFill>
                            <a:srgbClr val="FF0066"/>
                          </a:solidFill>
                        </a:rPr>
                        <a:t> </a:t>
                      </a:r>
                      <a:r>
                        <a:rPr lang="en-GB" sz="1100" baseline="0" dirty="0" smtClean="0">
                          <a:solidFill>
                            <a:srgbClr val="FF0066"/>
                          </a:solidFill>
                        </a:rPr>
                        <a:t>which blocks to work on with USTC.</a:t>
                      </a:r>
                      <a:endParaRPr lang="en-GB" sz="1100" baseline="0" dirty="0" smtClean="0">
                        <a:solidFill>
                          <a:srgbClr val="FF0066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aseline="0" dirty="0" smtClean="0">
                        <a:solidFill>
                          <a:srgbClr val="FF0066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aseline="0" dirty="0" smtClean="0">
                          <a:solidFill>
                            <a:srgbClr val="FF0066"/>
                          </a:solidFill>
                        </a:rPr>
                        <a:t>Jaya John to send </a:t>
                      </a:r>
                      <a:r>
                        <a:rPr lang="en-GB" sz="1100" baseline="0" dirty="0" smtClean="0">
                          <a:solidFill>
                            <a:srgbClr val="FF0066"/>
                          </a:solidFill>
                        </a:rPr>
                        <a:t>link to Wojtek for ABC130 hits/TMU</a:t>
                      </a:r>
                    </a:p>
                    <a:p>
                      <a:endParaRPr lang="en-GB" sz="1100" dirty="0" smtClean="0">
                        <a:solidFill>
                          <a:srgbClr val="FF0066"/>
                        </a:solidFill>
                      </a:endParaRPr>
                    </a:p>
                    <a:p>
                      <a:r>
                        <a:rPr lang="en-GB" sz="1100" dirty="0" smtClean="0">
                          <a:solidFill>
                            <a:srgbClr val="FF0066"/>
                          </a:solidFill>
                        </a:rPr>
                        <a:t>“</a:t>
                      </a:r>
                      <a:r>
                        <a:rPr lang="en-GB" sz="1100" dirty="0" err="1" smtClean="0">
                          <a:solidFill>
                            <a:srgbClr val="FF0066"/>
                          </a:solidFill>
                        </a:rPr>
                        <a:t>TMU_too</a:t>
                      </a:r>
                      <a:r>
                        <a:rPr lang="en-GB" sz="1100" dirty="0" smtClean="0">
                          <a:solidFill>
                            <a:srgbClr val="FF0066"/>
                          </a:solidFill>
                        </a:rPr>
                        <a:t>” – Matt W. rewrote to unify</a:t>
                      </a:r>
                      <a:r>
                        <a:rPr lang="en-GB" sz="1100" baseline="0" dirty="0" smtClean="0">
                          <a:solidFill>
                            <a:srgbClr val="FF0066"/>
                          </a:solidFill>
                        </a:rPr>
                        <a:t>. </a:t>
                      </a:r>
                    </a:p>
                    <a:p>
                      <a:endParaRPr lang="en-GB" sz="1100" baseline="0" dirty="0" smtClean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Adapt the ABC130* star HDL code to the ABCN’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Adapt widths</a:t>
                      </a:r>
                      <a:r>
                        <a:rPr lang="en-GB" baseline="0" dirty="0" smtClean="0"/>
                        <a:t> of FIFOs/memories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Look at intention of Cluster Finder, see what is applicable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Provide a * Command-to-SACI bridge, to control AMS-CHESS-2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aseline="0" dirty="0" smtClean="0"/>
                        <a:t>Provide a * Command-to-SPI bridge, to control </a:t>
                      </a:r>
                      <a:r>
                        <a:rPr lang="en-GB" baseline="0" dirty="0" smtClean="0"/>
                        <a:t>TJ-CHESS-2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aseline="0" dirty="0" smtClean="0">
                          <a:solidFill>
                            <a:srgbClr val="FF0066"/>
                          </a:solidFill>
                        </a:rPr>
                        <a:t>Graft in the L0/CMD + L1/R3 interface from the ABC130</a:t>
                      </a:r>
                      <a:endParaRPr lang="en-GB" baseline="0" dirty="0" smtClean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err="1" smtClean="0">
                          <a:solidFill>
                            <a:srgbClr val="FF0066"/>
                          </a:solidFill>
                        </a:rPr>
                        <a:t>Hongbo</a:t>
                      </a:r>
                      <a:r>
                        <a:rPr lang="en-GB" sz="1100" dirty="0" smtClean="0">
                          <a:solidFill>
                            <a:srgbClr val="FF0066"/>
                          </a:solidFill>
                        </a:rPr>
                        <a:t> will discuss</a:t>
                      </a:r>
                      <a:r>
                        <a:rPr lang="en-GB" sz="1100" baseline="0" dirty="0" smtClean="0">
                          <a:solidFill>
                            <a:srgbClr val="FF0066"/>
                          </a:solidFill>
                        </a:rPr>
                        <a:t> which blocks to work on with USTC.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aseline="0" dirty="0" smtClean="0">
                        <a:solidFill>
                          <a:srgbClr val="FF0066"/>
                        </a:solidFill>
                      </a:endParaRPr>
                    </a:p>
                    <a:p>
                      <a:r>
                        <a:rPr lang="en-GB" sz="1100" dirty="0" smtClean="0">
                          <a:solidFill>
                            <a:srgbClr val="FF0066"/>
                          </a:solidFill>
                        </a:rPr>
                        <a:t>For</a:t>
                      </a:r>
                      <a:r>
                        <a:rPr lang="en-GB" sz="1100" baseline="0" dirty="0" smtClean="0">
                          <a:solidFill>
                            <a:srgbClr val="FF0066"/>
                          </a:solidFill>
                        </a:rPr>
                        <a:t> command bridges, </a:t>
                      </a:r>
                      <a:r>
                        <a:rPr lang="en-GB" sz="1100" dirty="0" smtClean="0">
                          <a:solidFill>
                            <a:srgbClr val="FF0066"/>
                          </a:solidFill>
                        </a:rPr>
                        <a:t>put </a:t>
                      </a:r>
                      <a:r>
                        <a:rPr lang="en-GB" sz="1100" dirty="0" smtClean="0">
                          <a:solidFill>
                            <a:srgbClr val="FF0066"/>
                          </a:solidFill>
                        </a:rPr>
                        <a:t>SACI behind ABC130 </a:t>
                      </a:r>
                      <a:r>
                        <a:rPr lang="en-GB" sz="1100" dirty="0" smtClean="0">
                          <a:solidFill>
                            <a:srgbClr val="FF0066"/>
                          </a:solidFill>
                        </a:rPr>
                        <a:t>registers.</a:t>
                      </a:r>
                      <a:endParaRPr lang="en-GB" sz="1100" dirty="0" smtClean="0">
                        <a:solidFill>
                          <a:srgbClr val="FF0066"/>
                        </a:solidFill>
                      </a:endParaRPr>
                    </a:p>
                    <a:p>
                      <a:endParaRPr lang="en-GB" sz="1100" dirty="0" smtClean="0">
                        <a:solidFill>
                          <a:srgbClr val="FF0066"/>
                        </a:solidFill>
                      </a:endParaRPr>
                    </a:p>
                    <a:p>
                      <a:r>
                        <a:rPr lang="en-GB" sz="1100" dirty="0" smtClean="0">
                          <a:solidFill>
                            <a:srgbClr val="FF0066"/>
                          </a:solidFill>
                        </a:rPr>
                        <a:t>Wojtek will do initial</a:t>
                      </a:r>
                      <a:r>
                        <a:rPr lang="en-GB" sz="1100" baseline="0" dirty="0" smtClean="0">
                          <a:solidFill>
                            <a:srgbClr val="FF0066"/>
                          </a:solidFill>
                        </a:rPr>
                        <a:t> import to </a:t>
                      </a:r>
                      <a:r>
                        <a:rPr lang="en-GB" sz="1100" baseline="0" dirty="0" err="1" smtClean="0">
                          <a:solidFill>
                            <a:srgbClr val="FF0066"/>
                          </a:solidFill>
                        </a:rPr>
                        <a:t>GitLab</a:t>
                      </a:r>
                      <a:r>
                        <a:rPr lang="en-GB" sz="1100" baseline="0" dirty="0" smtClean="0">
                          <a:solidFill>
                            <a:srgbClr val="FF0066"/>
                          </a:solidFill>
                        </a:rPr>
                        <a:t>.</a:t>
                      </a:r>
                    </a:p>
                    <a:p>
                      <a:endParaRPr lang="en-GB" sz="1100" baseline="0" dirty="0" smtClean="0">
                        <a:solidFill>
                          <a:srgbClr val="FF0066"/>
                        </a:solidFill>
                      </a:endParaRPr>
                    </a:p>
                    <a:p>
                      <a:r>
                        <a:rPr lang="en-GB" sz="1100" baseline="0" dirty="0" smtClean="0">
                          <a:solidFill>
                            <a:srgbClr val="FF0066"/>
                          </a:solidFill>
                        </a:rPr>
                        <a:t>UBC would like to work on the serial interface (L0/CMD + L1/R3).</a:t>
                      </a:r>
                      <a:endParaRPr lang="en-GB" sz="1400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Adapt ITSDAQ firmware and software </a:t>
                      </a:r>
                      <a:r>
                        <a:rPr lang="en-GB" dirty="0" smtClean="0"/>
                        <a:t>to read out the ABCN’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>
                          <a:solidFill>
                            <a:srgbClr val="FF0066"/>
                          </a:solidFill>
                        </a:rPr>
                        <a:t>ITSDAQ f/w</a:t>
                      </a:r>
                      <a:r>
                        <a:rPr lang="en-GB" sz="1400" baseline="0" dirty="0" smtClean="0">
                          <a:solidFill>
                            <a:srgbClr val="FF0066"/>
                          </a:solidFill>
                        </a:rPr>
                        <a:t> and s/w will </a:t>
                      </a:r>
                      <a:r>
                        <a:rPr lang="en-GB" sz="1400" dirty="0" smtClean="0">
                          <a:solidFill>
                            <a:srgbClr val="FF0066"/>
                          </a:solidFill>
                        </a:rPr>
                        <a:t>re-use the existing L0/CMD</a:t>
                      </a:r>
                      <a:r>
                        <a:rPr lang="en-GB" sz="1400" baseline="0" dirty="0" smtClean="0">
                          <a:solidFill>
                            <a:srgbClr val="FF0066"/>
                          </a:solidFill>
                        </a:rPr>
                        <a:t> + L1/R3 interface of ABC130. There is still f/w and s/w work in ITSDAQ to receive the CHESS-2 data format and adapt the configuration sequence to the ABCN’ set of commands and registers, which are still to be defined.</a:t>
                      </a:r>
                      <a:endParaRPr lang="en-GB" sz="1600" dirty="0" smtClean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23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4407</TotalTime>
  <Words>897</Words>
  <Application>Microsoft Office PowerPoint</Application>
  <PresentationFormat>On-screen Show (4:3)</PresentationFormat>
  <Paragraphs>108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Next steps   15 April 2016 minutes, with notes added in pink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344</cp:revision>
  <cp:lastPrinted>2015-07-21T15:43:16Z</cp:lastPrinted>
  <dcterms:created xsi:type="dcterms:W3CDTF">2014-09-18T13:48:06Z</dcterms:created>
  <dcterms:modified xsi:type="dcterms:W3CDTF">2016-04-21T13:04:28Z</dcterms:modified>
</cp:coreProperties>
</file>