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73" r:id="rId2"/>
    <p:sldId id="333" r:id="rId3"/>
    <p:sldId id="334" r:id="rId4"/>
    <p:sldId id="336" r:id="rId5"/>
    <p:sldId id="337" r:id="rId6"/>
    <p:sldId id="339" r:id="rId7"/>
    <p:sldId id="340" r:id="rId8"/>
    <p:sldId id="338" r:id="rId9"/>
    <p:sldId id="335" r:id="rId10"/>
    <p:sldId id="299" r:id="rId11"/>
    <p:sldId id="328" r:id="rId12"/>
    <p:sldId id="332" r:id="rId13"/>
    <p:sldId id="329" r:id="rId14"/>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a:srgbClr val="006600"/>
    <a:srgbClr val="9B9BFF"/>
    <a:srgbClr val="FFFFCC"/>
    <a:srgbClr val="CCFFCC"/>
    <a:srgbClr val="FFCC99"/>
    <a:srgbClr val="CCECFF"/>
    <a:srgbClr val="33CC33"/>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60" autoAdjust="0"/>
    <p:restoredTop sz="98305" autoAdjust="0"/>
  </p:normalViewPr>
  <p:slideViewPr>
    <p:cSldViewPr snapToGrid="0">
      <p:cViewPr varScale="1">
        <p:scale>
          <a:sx n="113" d="100"/>
          <a:sy n="113" d="100"/>
        </p:scale>
        <p:origin x="-1518" y="-96"/>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43903FF-7B7F-4650-B377-95B9BB904032}" type="datetimeFigureOut">
              <a:rPr lang="en-GB" smtClean="0"/>
              <a:t>21/04/2016</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3999C9-70B1-4FD2-959B-375AE71F5876}" type="slidenum">
              <a:rPr lang="en-GB" smtClean="0"/>
              <a:t>‹#›</a:t>
            </a:fld>
            <a:endParaRPr lang="en-GB"/>
          </a:p>
        </p:txBody>
      </p:sp>
    </p:spTree>
    <p:extLst>
      <p:ext uri="{BB962C8B-B14F-4D97-AF65-F5344CB8AC3E}">
        <p14:creationId xmlns:p14="http://schemas.microsoft.com/office/powerpoint/2010/main" val="261830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C73028-959A-4921-BF38-BD2DB0D51296}" type="datetime1">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41271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9B51D4-5E23-4633-A92B-EEE476AC51E4}" type="datetime1">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8976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91C3C-0E3B-4B00-AC33-FF515A78F85F}" type="datetime1">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22800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964A98-9F44-4B53-A8B2-00E249F48934}" type="datetime1">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940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8BFAD-CF8F-4BA1-8E34-5F0B756DA439}" type="datetime1">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00058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0356EF-8D88-4B53-9C34-08A513CE2BC7}" type="datetime1">
              <a:rPr lang="en-GB" smtClean="0"/>
              <a:t>21/04/2016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95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AB97A-334F-47BC-99FA-08B840CB3CD0}" type="datetime1">
              <a:rPr lang="en-GB" smtClean="0"/>
              <a:t>21/04/2016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276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BC7C54-E519-49C6-A0EC-B11C32288A8D}" type="datetime1">
              <a:rPr lang="en-GB" smtClean="0"/>
              <a:t>21/04/2016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35845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69EFA-E68E-42B5-A197-AC116B6FB4C8}" type="datetime1">
              <a:rPr lang="en-GB" smtClean="0"/>
              <a:t>21/04/2016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66811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4C2D4-1065-465C-A239-A454E30F645F}" type="datetime1">
              <a:rPr lang="en-GB" smtClean="0"/>
              <a:t>21/04/2016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226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8BB1-4107-44E1-BCF8-2D19052B92A9}" type="datetime1">
              <a:rPr lang="en-GB" smtClean="0"/>
              <a:t>21/04/2016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4906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36746-23CB-40B1-956A-853C0264A71A}" type="datetime1">
              <a:rPr lang="en-GB" smtClean="0"/>
              <a:t>21/04/2016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886EE-AD67-426B-9E40-D4D67DDB6EF0}" type="slidenum">
              <a:rPr lang="en-GB" smtClean="0"/>
              <a:t>‹#›</a:t>
            </a:fld>
            <a:endParaRPr lang="en-GB"/>
          </a:p>
        </p:txBody>
      </p:sp>
    </p:spTree>
    <p:extLst>
      <p:ext uri="{BB962C8B-B14F-4D97-AF65-F5344CB8AC3E}">
        <p14:creationId xmlns:p14="http://schemas.microsoft.com/office/powerpoint/2010/main" val="67757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vn.cern.ch/reps/atlasupstrip/firmware/hsio/trunk" TargetMode="External"/><Relationship Id="rId2" Type="http://schemas.openxmlformats.org/officeDocument/2006/relationships/hyperlink" Target="https://gitlab.cern.ch/ABCNPrime/" TargetMode="External"/><Relationship Id="rId1" Type="http://schemas.openxmlformats.org/officeDocument/2006/relationships/slideLayout" Target="../slideLayouts/slideLayout2.xml"/><Relationship Id="rId6" Type="http://schemas.openxmlformats.org/officeDocument/2006/relationships/hyperlink" Target="https://svn.cern.ch/reps/itkstrasic" TargetMode="External"/><Relationship Id="rId5" Type="http://schemas.openxmlformats.org/officeDocument/2006/relationships/hyperlink" Target="https://svn.cern.ch/reps/abcnasic/hcc" TargetMode="External"/><Relationship Id="rId4" Type="http://schemas.openxmlformats.org/officeDocument/2006/relationships/hyperlink" Target="https://svn.cern.ch/reps/abcnasic/abc130"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1287"/>
            <a:ext cx="7772400" cy="1988531"/>
          </a:xfrm>
        </p:spPr>
        <p:txBody>
          <a:bodyPr anchor="t">
            <a:normAutofit fontScale="90000"/>
          </a:bodyPr>
          <a:lstStyle/>
          <a:p>
            <a:r>
              <a:rPr lang="en-GB" dirty="0" smtClean="0">
                <a:solidFill>
                  <a:srgbClr val="0000FF"/>
                </a:solidFill>
              </a:rPr>
              <a:t>Next steps </a:t>
            </a:r>
            <a:r>
              <a:rPr lang="en-GB" dirty="0" smtClean="0"/>
              <a:t/>
            </a:r>
            <a:br>
              <a:rPr lang="en-GB" dirty="0" smtClean="0"/>
            </a:br>
            <a:r>
              <a:rPr lang="en-GB" sz="3100" dirty="0" smtClean="0"/>
              <a:t/>
            </a:r>
            <a:br>
              <a:rPr lang="en-GB" sz="3100" dirty="0" smtClean="0"/>
            </a:br>
            <a:r>
              <a:rPr lang="en-GB" sz="3200" dirty="0" smtClean="0"/>
              <a:t>21 April 2016</a:t>
            </a:r>
            <a:br>
              <a:rPr lang="en-GB" sz="3200" dirty="0" smtClean="0"/>
            </a:br>
            <a:r>
              <a:rPr lang="en-GB" sz="1800" dirty="0" smtClean="0"/>
              <a:t/>
            </a:r>
            <a:br>
              <a:rPr lang="en-GB" sz="1800" dirty="0" smtClean="0"/>
            </a:br>
            <a:r>
              <a:rPr lang="en-GB" sz="2700" dirty="0" smtClean="0">
                <a:solidFill>
                  <a:srgbClr val="FF0066"/>
                </a:solidFill>
              </a:rPr>
              <a:t>updated with notes from discussions</a:t>
            </a:r>
            <a:br>
              <a:rPr lang="en-GB" sz="2700" dirty="0" smtClean="0">
                <a:solidFill>
                  <a:srgbClr val="FF0066"/>
                </a:solidFill>
              </a:rPr>
            </a:br>
            <a:r>
              <a:rPr lang="en-GB" sz="2700" dirty="0" smtClean="0">
                <a:solidFill>
                  <a:srgbClr val="FF0066"/>
                </a:solidFill>
              </a:rPr>
              <a:t>-- i.e. these are the minutes of the meeting</a:t>
            </a:r>
            <a:r>
              <a:rPr lang="en-GB" sz="3200" dirty="0" smtClean="0"/>
              <a:t/>
            </a:r>
            <a:br>
              <a:rPr lang="en-GB" sz="3200" dirty="0" smtClean="0"/>
            </a:br>
            <a:endParaRPr lang="en-GB"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410" b="64122"/>
          <a:stretch/>
        </p:blipFill>
        <p:spPr>
          <a:xfrm>
            <a:off x="2157994" y="1041796"/>
            <a:ext cx="5299363" cy="1677971"/>
          </a:xfrm>
          <a:prstGeom prst="rect">
            <a:avLst/>
          </a:prstGeom>
        </p:spPr>
      </p:pic>
      <p:sp>
        <p:nvSpPr>
          <p:cNvPr id="3" name="Subtitle 2"/>
          <p:cNvSpPr>
            <a:spLocks noGrp="1"/>
          </p:cNvSpPr>
          <p:nvPr>
            <p:ph type="subTitle" idx="1"/>
          </p:nvPr>
        </p:nvSpPr>
        <p:spPr>
          <a:xfrm>
            <a:off x="755576" y="5804786"/>
            <a:ext cx="7632848" cy="831372"/>
          </a:xfrm>
        </p:spPr>
        <p:txBody>
          <a:bodyPr>
            <a:normAutofit/>
          </a:bodyPr>
          <a:lstStyle/>
          <a:p>
            <a:r>
              <a:rPr lang="en-GB" dirty="0" smtClean="0"/>
              <a:t>W. Fedorko, J. J. John, M. Warren</a:t>
            </a:r>
          </a:p>
        </p:txBody>
      </p:sp>
    </p:spTree>
    <p:extLst>
      <p:ext uri="{BB962C8B-B14F-4D97-AF65-F5344CB8AC3E}">
        <p14:creationId xmlns:p14="http://schemas.microsoft.com/office/powerpoint/2010/main" val="61774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The work ahead </a:t>
            </a:r>
            <a:r>
              <a:rPr lang="en-GB" sz="3600" dirty="0" smtClean="0"/>
              <a:t>(review, from previous)</a:t>
            </a:r>
            <a:endParaRPr lang="en-GB" sz="3600"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10</a:t>
            </a:fld>
            <a:endParaRPr lang="en-GB" dirty="0">
              <a:solidFill>
                <a:schemeClr val="tx1"/>
              </a:solidFill>
            </a:endParaRPr>
          </a:p>
        </p:txBody>
      </p:sp>
      <p:sp>
        <p:nvSpPr>
          <p:cNvPr id="16" name="TextBox 15"/>
          <p:cNvSpPr txBox="1"/>
          <p:nvPr/>
        </p:nvSpPr>
        <p:spPr>
          <a:xfrm>
            <a:off x="156839" y="796642"/>
            <a:ext cx="8795842" cy="6217087"/>
          </a:xfrm>
          <a:prstGeom prst="rect">
            <a:avLst/>
          </a:prstGeom>
          <a:noFill/>
        </p:spPr>
        <p:txBody>
          <a:bodyPr wrap="square" rtlCol="0">
            <a:spAutoFit/>
          </a:bodyPr>
          <a:lstStyle/>
          <a:p>
            <a:r>
              <a:rPr lang="en-GB" sz="2000" dirty="0" smtClean="0"/>
              <a:t>List of main tasks:</a:t>
            </a:r>
          </a:p>
          <a:p>
            <a:pPr marL="800100" lvl="1" indent="-342900">
              <a:spcBef>
                <a:spcPts val="1200"/>
              </a:spcBef>
              <a:spcAft>
                <a:spcPts val="600"/>
              </a:spcAft>
              <a:buFont typeface="Arial" panose="020B0604020202020204" pitchFamily="34" charset="0"/>
              <a:buChar char="•"/>
            </a:pPr>
            <a:r>
              <a:rPr lang="en-GB" sz="2000" b="1" dirty="0" smtClean="0">
                <a:solidFill>
                  <a:srgbClr val="0000FF"/>
                </a:solidFill>
              </a:rPr>
              <a:t>Basic infrastructure / getting started</a:t>
            </a:r>
          </a:p>
          <a:p>
            <a:pPr marL="800100" lvl="1" indent="-342900">
              <a:spcBef>
                <a:spcPts val="1200"/>
              </a:spcBef>
              <a:spcAft>
                <a:spcPts val="600"/>
              </a:spcAft>
              <a:buFont typeface="Arial" panose="020B0604020202020204" pitchFamily="34" charset="0"/>
              <a:buChar char="•"/>
            </a:pPr>
            <a:r>
              <a:rPr lang="en-GB" sz="2000" b="1" dirty="0" smtClean="0">
                <a:solidFill>
                  <a:srgbClr val="0000FF"/>
                </a:solidFill>
              </a:rPr>
              <a:t>Phase 1 – on Nexys Video</a:t>
            </a:r>
          </a:p>
          <a:p>
            <a:pPr marL="1257300" lvl="2" indent="-342900">
              <a:spcAft>
                <a:spcPts val="600"/>
              </a:spcAft>
              <a:buFont typeface="Arial" panose="020B0604020202020204" pitchFamily="34" charset="0"/>
              <a:buChar char="•"/>
            </a:pPr>
            <a:r>
              <a:rPr lang="en-GB" sz="1600" dirty="0" smtClean="0"/>
              <a:t>Adapt the ABC130* star HDL code to the ABCN’</a:t>
            </a:r>
          </a:p>
          <a:p>
            <a:pPr marL="1257300" lvl="2" indent="-342900">
              <a:spcAft>
                <a:spcPts val="600"/>
              </a:spcAft>
              <a:buFont typeface="Arial" panose="020B0604020202020204" pitchFamily="34" charset="0"/>
              <a:buChar char="•"/>
            </a:pPr>
            <a:r>
              <a:rPr lang="en-GB" sz="1600" dirty="0" smtClean="0"/>
              <a:t>Adapt ITSDAQ firmware and software to read out the ABCN’</a:t>
            </a:r>
          </a:p>
          <a:p>
            <a:pPr marL="1257300" lvl="2" indent="-342900">
              <a:spcAft>
                <a:spcPts val="600"/>
              </a:spcAft>
              <a:buFont typeface="Arial" panose="020B0604020202020204" pitchFamily="34" charset="0"/>
              <a:buChar char="•"/>
            </a:pPr>
            <a:r>
              <a:rPr lang="en-GB" sz="1600" dirty="0"/>
              <a:t>Creating a CHESS-2 data </a:t>
            </a:r>
            <a:r>
              <a:rPr lang="en-GB" sz="1600" dirty="0" smtClean="0"/>
              <a:t>emulator</a:t>
            </a:r>
            <a:endParaRPr lang="en-GB" sz="2000" dirty="0" smtClean="0"/>
          </a:p>
          <a:p>
            <a:pPr marL="800100" lvl="1" indent="-342900">
              <a:spcBef>
                <a:spcPts val="1200"/>
              </a:spcBef>
              <a:spcAft>
                <a:spcPts val="600"/>
              </a:spcAft>
              <a:buFont typeface="Arial" panose="020B0604020202020204" pitchFamily="34" charset="0"/>
              <a:buChar char="•"/>
            </a:pPr>
            <a:r>
              <a:rPr lang="en-GB" sz="2000" dirty="0" smtClean="0">
                <a:solidFill>
                  <a:srgbClr val="9B9BFF"/>
                </a:solidFill>
              </a:rPr>
              <a:t>Phase 2 </a:t>
            </a:r>
            <a:r>
              <a:rPr lang="en-GB" sz="2000" dirty="0">
                <a:solidFill>
                  <a:srgbClr val="9B9BFF"/>
                </a:solidFill>
              </a:rPr>
              <a:t>- running ABCN’ on one FPGA board and the DAQ on a 2nd FPGA board</a:t>
            </a:r>
          </a:p>
          <a:p>
            <a:pPr marL="800100" lvl="1" indent="-342900">
              <a:spcBef>
                <a:spcPts val="1200"/>
              </a:spcBef>
              <a:spcAft>
                <a:spcPts val="600"/>
              </a:spcAft>
              <a:buFont typeface="Arial" panose="020B0604020202020204" pitchFamily="34" charset="0"/>
              <a:buChar char="•"/>
            </a:pPr>
            <a:r>
              <a:rPr lang="en-GB" sz="2000" dirty="0" smtClean="0">
                <a:solidFill>
                  <a:srgbClr val="9B9BFF"/>
                </a:solidFill>
              </a:rPr>
              <a:t>Phase 3 – on HSIO-2 with CHESS-2 daughterboard</a:t>
            </a:r>
          </a:p>
          <a:p>
            <a:pPr marL="1257300" lvl="2" indent="-342900">
              <a:spcAft>
                <a:spcPts val="600"/>
              </a:spcAft>
              <a:buFont typeface="Arial" panose="020B0604020202020204" pitchFamily="34" charset="0"/>
              <a:buChar char="•"/>
            </a:pPr>
            <a:r>
              <a:rPr lang="en-GB" dirty="0" smtClean="0">
                <a:solidFill>
                  <a:schemeClr val="bg1">
                    <a:lumMod val="75000"/>
                  </a:schemeClr>
                </a:solidFill>
              </a:rPr>
              <a:t>Port the ABCN’ to the HSIO-2</a:t>
            </a:r>
          </a:p>
          <a:p>
            <a:pPr marL="1257300" lvl="2" indent="-342900">
              <a:spcAft>
                <a:spcPts val="600"/>
              </a:spcAft>
              <a:buFont typeface="Arial" panose="020B0604020202020204" pitchFamily="34" charset="0"/>
              <a:buChar char="•"/>
            </a:pPr>
            <a:r>
              <a:rPr lang="en-GB" dirty="0">
                <a:solidFill>
                  <a:schemeClr val="bg1">
                    <a:lumMod val="75000"/>
                  </a:schemeClr>
                </a:solidFill>
              </a:rPr>
              <a:t>Commission/debug </a:t>
            </a:r>
            <a:r>
              <a:rPr lang="en-GB" dirty="0" smtClean="0">
                <a:solidFill>
                  <a:schemeClr val="bg1">
                    <a:lumMod val="75000"/>
                  </a:schemeClr>
                </a:solidFill>
              </a:rPr>
              <a:t>with CHESS-2</a:t>
            </a:r>
          </a:p>
          <a:p>
            <a:pPr marL="800100" lvl="1" indent="-342900">
              <a:spcBef>
                <a:spcPts val="1200"/>
              </a:spcBef>
              <a:spcAft>
                <a:spcPts val="600"/>
              </a:spcAft>
              <a:buFont typeface="Arial" panose="020B0604020202020204" pitchFamily="34" charset="0"/>
              <a:buChar char="•"/>
            </a:pPr>
            <a:r>
              <a:rPr lang="en-GB" sz="2000" dirty="0" smtClean="0">
                <a:solidFill>
                  <a:srgbClr val="9B9BFF"/>
                </a:solidFill>
              </a:rPr>
              <a:t>Phase 4 – on CMOS demonstrator module</a:t>
            </a:r>
          </a:p>
          <a:p>
            <a:pPr marL="1257300" lvl="2" indent="-342900">
              <a:spcAft>
                <a:spcPts val="600"/>
              </a:spcAft>
              <a:buFont typeface="Arial" panose="020B0604020202020204" pitchFamily="34" charset="0"/>
              <a:buChar char="•"/>
            </a:pPr>
            <a:r>
              <a:rPr lang="en-GB" dirty="0" smtClean="0">
                <a:solidFill>
                  <a:schemeClr val="bg1">
                    <a:lumMod val="75000"/>
                  </a:schemeClr>
                </a:solidFill>
              </a:rPr>
              <a:t>Help specify the CMOS demonstrator module (FPGA aspects)</a:t>
            </a:r>
          </a:p>
          <a:p>
            <a:pPr marL="1257300" lvl="2" indent="-342900">
              <a:spcAft>
                <a:spcPts val="600"/>
              </a:spcAft>
              <a:buFont typeface="Arial" panose="020B0604020202020204" pitchFamily="34" charset="0"/>
              <a:buChar char="•"/>
            </a:pPr>
            <a:r>
              <a:rPr lang="en-GB" dirty="0" smtClean="0">
                <a:solidFill>
                  <a:schemeClr val="bg1">
                    <a:lumMod val="75000"/>
                  </a:schemeClr>
                </a:solidFill>
              </a:rPr>
              <a:t>Port the ABCN’ to the FPGAs on the hybrid/PCB</a:t>
            </a:r>
          </a:p>
          <a:p>
            <a:pPr marL="1257300" lvl="2" indent="-342900">
              <a:spcAft>
                <a:spcPts val="600"/>
              </a:spcAft>
              <a:buFont typeface="Arial" panose="020B0604020202020204" pitchFamily="34" charset="0"/>
              <a:buChar char="•"/>
            </a:pPr>
            <a:r>
              <a:rPr lang="en-GB" dirty="0" smtClean="0">
                <a:solidFill>
                  <a:schemeClr val="bg1">
                    <a:lumMod val="75000"/>
                  </a:schemeClr>
                </a:solidFill>
              </a:rPr>
              <a:t>Commission/debug ABCN’ running on the module</a:t>
            </a:r>
            <a:endParaRPr lang="en-GB" dirty="0">
              <a:solidFill>
                <a:schemeClr val="bg1">
                  <a:lumMod val="75000"/>
                </a:schemeClr>
              </a:solidFill>
            </a:endParaRPr>
          </a:p>
        </p:txBody>
      </p:sp>
      <p:sp>
        <p:nvSpPr>
          <p:cNvPr id="11" name="TextBox 10"/>
          <p:cNvSpPr txBox="1"/>
          <p:nvPr/>
        </p:nvSpPr>
        <p:spPr>
          <a:xfrm>
            <a:off x="7634869" y="4378066"/>
            <a:ext cx="1327337" cy="1631216"/>
          </a:xfrm>
          <a:prstGeom prst="rect">
            <a:avLst/>
          </a:prstGeom>
          <a:noFill/>
          <a:ln w="15875">
            <a:solidFill>
              <a:srgbClr val="9B9BFF"/>
            </a:solidFill>
          </a:ln>
        </p:spPr>
        <p:txBody>
          <a:bodyPr wrap="square" rtlCol="0">
            <a:spAutoFit/>
          </a:bodyPr>
          <a:lstStyle/>
          <a:p>
            <a:pPr>
              <a:spcAft>
                <a:spcPts val="600"/>
              </a:spcAft>
            </a:pPr>
            <a:r>
              <a:rPr lang="en-GB" sz="2000" dirty="0" smtClean="0">
                <a:solidFill>
                  <a:schemeClr val="bg1">
                    <a:lumMod val="75000"/>
                  </a:schemeClr>
                </a:solidFill>
              </a:rPr>
              <a:t>+ merge in finalised ABC130* interface</a:t>
            </a:r>
            <a:r>
              <a:rPr lang="en-GB" sz="2000" dirty="0">
                <a:solidFill>
                  <a:schemeClr val="bg1">
                    <a:lumMod val="75000"/>
                  </a:schemeClr>
                </a:solidFill>
              </a:rPr>
              <a:t/>
            </a:r>
            <a:br>
              <a:rPr lang="en-GB" sz="2000" dirty="0">
                <a:solidFill>
                  <a:schemeClr val="bg1">
                    <a:lumMod val="75000"/>
                  </a:schemeClr>
                </a:solidFill>
              </a:rPr>
            </a:br>
            <a:r>
              <a:rPr lang="en-GB" sz="2000" dirty="0" smtClean="0">
                <a:solidFill>
                  <a:schemeClr val="bg1">
                    <a:lumMod val="75000"/>
                  </a:schemeClr>
                </a:solidFill>
              </a:rPr>
              <a:t>(L0tag etc)</a:t>
            </a:r>
          </a:p>
        </p:txBody>
      </p:sp>
      <p:sp>
        <p:nvSpPr>
          <p:cNvPr id="7" name="TextBox 6"/>
          <p:cNvSpPr txBox="1"/>
          <p:nvPr/>
        </p:nvSpPr>
        <p:spPr>
          <a:xfrm>
            <a:off x="6971200" y="1321599"/>
            <a:ext cx="1529333" cy="1323439"/>
          </a:xfrm>
          <a:prstGeom prst="rect">
            <a:avLst/>
          </a:prstGeom>
          <a:noFill/>
          <a:ln w="15875">
            <a:solidFill>
              <a:srgbClr val="0000FF"/>
            </a:solidFill>
          </a:ln>
        </p:spPr>
        <p:txBody>
          <a:bodyPr wrap="square" rtlCol="0">
            <a:spAutoFit/>
          </a:bodyPr>
          <a:lstStyle/>
          <a:p>
            <a:pPr>
              <a:spcAft>
                <a:spcPts val="600"/>
              </a:spcAft>
            </a:pPr>
            <a:r>
              <a:rPr lang="en-GB" sz="2000" dirty="0" smtClean="0">
                <a:solidFill>
                  <a:srgbClr val="0000FF"/>
                </a:solidFill>
              </a:rPr>
              <a:t>concentrate on first phase for now</a:t>
            </a:r>
          </a:p>
        </p:txBody>
      </p:sp>
    </p:spTree>
    <p:extLst>
      <p:ext uri="{BB962C8B-B14F-4D97-AF65-F5344CB8AC3E}">
        <p14:creationId xmlns:p14="http://schemas.microsoft.com/office/powerpoint/2010/main" val="2862740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Basic infrastructure - 1 </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11</a:t>
            </a:fld>
            <a:endParaRPr lang="en-GB"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06300657"/>
              </p:ext>
            </p:extLst>
          </p:nvPr>
        </p:nvGraphicFramePr>
        <p:xfrm>
          <a:off x="457198" y="1358898"/>
          <a:ext cx="8410576" cy="5206762"/>
        </p:xfrm>
        <a:graphic>
          <a:graphicData uri="http://schemas.openxmlformats.org/drawingml/2006/table">
            <a:tbl>
              <a:tblPr firstRow="1" bandRow="1">
                <a:tableStyleId>{B301B821-A1FF-4177-AEE7-76D212191A09}</a:tableStyleId>
              </a:tblPr>
              <a:tblGrid>
                <a:gridCol w="6505577"/>
                <a:gridCol w="1904999"/>
              </a:tblGrid>
              <a:tr h="695722">
                <a:tc>
                  <a:txBody>
                    <a:bodyPr/>
                    <a:lstStyle/>
                    <a:p>
                      <a:r>
                        <a:rPr lang="en-GB" dirty="0" smtClean="0"/>
                        <a:t>Task</a:t>
                      </a:r>
                      <a:endParaRPr lang="en-GB" dirty="0"/>
                    </a:p>
                  </a:txBody>
                  <a:tcPr>
                    <a:lnR w="12700" cap="flat" cmpd="sng" algn="ctr">
                      <a:solidFill>
                        <a:schemeClr val="bg1"/>
                      </a:solidFill>
                      <a:prstDash val="solid"/>
                      <a:round/>
                      <a:headEnd type="none" w="med" len="med"/>
                      <a:tailEnd type="none" w="med" len="med"/>
                    </a:lnR>
                  </a:tcPr>
                </a:tc>
                <a:tc>
                  <a:txBody>
                    <a:bodyPr/>
                    <a:lstStyle/>
                    <a:p>
                      <a:r>
                        <a:rPr lang="en-GB" dirty="0" smtClean="0"/>
                        <a:t>Who</a:t>
                      </a:r>
                      <a:endParaRPr lang="en-GB" dirty="0"/>
                    </a:p>
                  </a:txBody>
                  <a:tcPr>
                    <a:lnL w="12700" cap="flat" cmpd="sng" algn="ctr">
                      <a:solidFill>
                        <a:schemeClr val="bg1"/>
                      </a:solidFill>
                      <a:prstDash val="solid"/>
                      <a:round/>
                      <a:headEnd type="none" w="med" len="med"/>
                      <a:tailEnd type="none" w="med" len="med"/>
                    </a:lnL>
                  </a:tcPr>
                </a:tc>
              </a:tr>
              <a:tr h="695722">
                <a:tc>
                  <a:txBody>
                    <a:bodyPr/>
                    <a:lstStyle/>
                    <a:p>
                      <a:r>
                        <a:rPr lang="en-GB" dirty="0" smtClean="0"/>
                        <a:t>Obtain</a:t>
                      </a:r>
                      <a:r>
                        <a:rPr lang="en-GB" baseline="0" dirty="0" smtClean="0"/>
                        <a:t> Nexys Video board, </a:t>
                      </a:r>
                      <a:r>
                        <a:rPr lang="en-GB" sz="1600" baseline="0" dirty="0" smtClean="0">
                          <a:solidFill>
                            <a:srgbClr val="0000FF"/>
                          </a:solidFill>
                        </a:rPr>
                        <a:t>-- Oxford has one, thanks to Peter and Bruce for the loan.</a:t>
                      </a:r>
                      <a:endParaRPr lang="en-GB" baseline="0" dirty="0" smtClean="0">
                        <a:solidFill>
                          <a:srgbClr val="0000FF"/>
                        </a:solidFill>
                      </a:endParaRPr>
                    </a:p>
                    <a:p>
                      <a:r>
                        <a:rPr lang="en-GB" baseline="0" dirty="0" smtClean="0"/>
                        <a:t>Test with current ITSDAQ firmware and software</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solidFill>
                            <a:srgbClr val="0000FF"/>
                          </a:solidFill>
                        </a:rPr>
                        <a:t>After discussion: it is some work to get communications set up to a Nexys Video with ITSDAQ, so allow some time for this. The steps are:</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GB" sz="1600" baseline="0" dirty="0" smtClean="0">
                          <a:solidFill>
                            <a:schemeClr val="tx1"/>
                          </a:solidFill>
                        </a:rPr>
                        <a:t>need a PC with a second network interface – extra card or USB network interface</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GB" sz="1600" baseline="0" dirty="0" smtClean="0">
                          <a:solidFill>
                            <a:schemeClr val="tx1"/>
                          </a:solidFill>
                        </a:rPr>
                        <a:t>programme the ITSDAQ firmware for Nexys V into the EEPROM </a:t>
                      </a:r>
                      <a:r>
                        <a:rPr lang="en-GB" sz="1600" baseline="0" dirty="0" err="1" smtClean="0">
                          <a:solidFill>
                            <a:schemeClr val="tx1"/>
                          </a:solidFill>
                        </a:rPr>
                        <a:t>onboard</a:t>
                      </a:r>
                      <a:endParaRPr lang="en-GB" sz="1600" baseline="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GB" sz="1600" baseline="0" dirty="0" smtClean="0">
                          <a:solidFill>
                            <a:schemeClr val="tx1"/>
                          </a:solidFill>
                        </a:rPr>
                        <a:t>talk to it via the ITSDAQ software (get from SVN, compile with ROOT)</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GB" sz="1600" baseline="0" dirty="0" err="1" smtClean="0">
                          <a:solidFill>
                            <a:schemeClr val="tx1"/>
                          </a:solidFill>
                        </a:rPr>
                        <a:t>WireShark</a:t>
                      </a:r>
                      <a:r>
                        <a:rPr lang="en-GB" sz="1600" baseline="0" dirty="0" smtClean="0">
                          <a:solidFill>
                            <a:schemeClr val="tx1"/>
                          </a:solidFill>
                        </a:rPr>
                        <a:t> is useful for monitoring network activity</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GB" sz="1600" baseline="0" dirty="0" smtClean="0">
                          <a:solidFill>
                            <a:schemeClr val="tx1"/>
                          </a:solidFill>
                        </a:rPr>
                        <a:t>There is a pushbutton to send a packet out of the Nexys V to the PC</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GB" sz="1600" baseline="0" dirty="0" smtClean="0">
                          <a:solidFill>
                            <a:schemeClr val="tx1"/>
                          </a:solidFill>
                        </a:rPr>
                        <a:t>It would be useful if we could write a register to gain control of the LEDs, then write another register to set the LEDs (sanity check/</a:t>
                      </a:r>
                      <a:r>
                        <a:rPr lang="en-GB" sz="1600" baseline="0" dirty="0" err="1" smtClean="0">
                          <a:solidFill>
                            <a:schemeClr val="tx1"/>
                          </a:solidFill>
                        </a:rPr>
                        <a:t>reasssurance</a:t>
                      </a:r>
                      <a:r>
                        <a:rPr lang="en-GB" sz="1600" baseline="0" dirty="0" smtClean="0">
                          <a:solidFill>
                            <a:schemeClr val="tx1"/>
                          </a:solidFill>
                        </a:rPr>
                        <a:t>)</a:t>
                      </a:r>
                      <a:endParaRPr lang="en-GB" sz="1600" dirty="0" smtClean="0">
                        <a:solidFill>
                          <a:schemeClr val="tx1"/>
                        </a:solidFill>
                      </a:endParaRPr>
                    </a:p>
                  </a:txBody>
                  <a:tcPr>
                    <a:lnR w="12700" cap="flat" cmpd="sng" algn="ctr">
                      <a:solidFill>
                        <a:schemeClr val="accent1"/>
                      </a:solidFill>
                      <a:prstDash val="solid"/>
                      <a:round/>
                      <a:headEnd type="none" w="med" len="med"/>
                      <a:tailEnd type="none" w="med" len="med"/>
                    </a:lnR>
                  </a:tcPr>
                </a:tc>
                <a:tc>
                  <a:txBody>
                    <a:bodyPr/>
                    <a:lstStyle/>
                    <a:p>
                      <a:r>
                        <a:rPr lang="en-GB" dirty="0" smtClean="0">
                          <a:solidFill>
                            <a:schemeClr val="tx1"/>
                          </a:solidFill>
                        </a:rPr>
                        <a:t>All sites</a:t>
                      </a:r>
                      <a:endParaRPr lang="en-GB" dirty="0">
                        <a:solidFill>
                          <a:schemeClr val="tx1"/>
                        </a:solidFill>
                      </a:endParaRPr>
                    </a:p>
                  </a:txBody>
                  <a:tcPr>
                    <a:lnL w="12700" cap="flat" cmpd="sng" algn="ctr">
                      <a:solidFill>
                        <a:schemeClr val="accent1"/>
                      </a:solidFill>
                      <a:prstDash val="solid"/>
                      <a:round/>
                      <a:headEnd type="none" w="med" len="med"/>
                      <a:tailEnd type="none" w="med" len="med"/>
                    </a:lnL>
                  </a:tcPr>
                </a:tc>
              </a:tr>
              <a:tr h="695722">
                <a:tc>
                  <a:txBody>
                    <a:bodyPr/>
                    <a:lstStyle/>
                    <a:p>
                      <a:r>
                        <a:rPr lang="en-GB" dirty="0" smtClean="0"/>
                        <a:t>Set up repositor</a:t>
                      </a:r>
                      <a:r>
                        <a:rPr lang="en-GB" baseline="0" dirty="0" smtClean="0"/>
                        <a:t>y</a:t>
                      </a:r>
                      <a:r>
                        <a:rPr lang="en-GB" dirty="0" smtClean="0"/>
                        <a:t> for ABCN’ with</a:t>
                      </a:r>
                      <a:r>
                        <a:rPr lang="en-GB" baseline="0" dirty="0" smtClean="0"/>
                        <a:t> current ABC130* code</a:t>
                      </a:r>
                    </a:p>
                    <a:p>
                      <a:r>
                        <a:rPr lang="en-GB" baseline="0" dirty="0" smtClean="0">
                          <a:solidFill>
                            <a:srgbClr val="0000FF"/>
                          </a:solidFill>
                        </a:rPr>
                        <a:t>Done: gitlab.cern.ch/</a:t>
                      </a:r>
                      <a:r>
                        <a:rPr lang="en-GB" baseline="0" dirty="0" err="1" smtClean="0">
                          <a:solidFill>
                            <a:srgbClr val="0000FF"/>
                          </a:solidFill>
                        </a:rPr>
                        <a:t>ABCNPrime</a:t>
                      </a:r>
                      <a:r>
                        <a:rPr lang="en-GB" baseline="0" dirty="0" smtClean="0">
                          <a:solidFill>
                            <a:srgbClr val="0000FF"/>
                          </a:solidFill>
                        </a:rPr>
                        <a:t>/, with 2 projects:</a:t>
                      </a:r>
                    </a:p>
                    <a:p>
                      <a:pPr lvl="1"/>
                      <a:r>
                        <a:rPr lang="en-GB" baseline="0" dirty="0" err="1" smtClean="0">
                          <a:solidFill>
                            <a:srgbClr val="0000FF"/>
                          </a:solidFill>
                        </a:rPr>
                        <a:t>ABCNPrimeFPGAEmulator</a:t>
                      </a:r>
                      <a:endParaRPr lang="en-GB" baseline="0" dirty="0" smtClean="0">
                        <a:solidFill>
                          <a:srgbClr val="0000FF"/>
                        </a:solidFill>
                      </a:endParaRPr>
                    </a:p>
                    <a:p>
                      <a:pPr lvl="1"/>
                      <a:r>
                        <a:rPr lang="en-GB" baseline="0" dirty="0" smtClean="0">
                          <a:solidFill>
                            <a:srgbClr val="0000FF"/>
                          </a:solidFill>
                        </a:rPr>
                        <a:t>Chess2FPGAEmulator</a:t>
                      </a:r>
                    </a:p>
                  </a:txBody>
                  <a:tcPr>
                    <a:lnR w="12700" cap="flat" cmpd="sng" algn="ctr">
                      <a:solidFill>
                        <a:schemeClr val="accent1"/>
                      </a:solidFill>
                      <a:prstDash val="solid"/>
                      <a:round/>
                      <a:headEnd type="none" w="med" len="med"/>
                      <a:tailEnd type="none" w="med" len="med"/>
                    </a:lnR>
                  </a:tcPr>
                </a:tc>
                <a:tc>
                  <a:txBody>
                    <a:bodyPr/>
                    <a:lstStyle/>
                    <a:p>
                      <a:r>
                        <a:rPr lang="en-GB" dirty="0" smtClean="0">
                          <a:solidFill>
                            <a:schemeClr val="tx1"/>
                          </a:solidFill>
                        </a:rPr>
                        <a:t>Wojtek</a:t>
                      </a:r>
                      <a:endParaRPr lang="en-GB" dirty="0">
                        <a:solidFill>
                          <a:schemeClr val="tx1"/>
                        </a:solidFill>
                      </a:endParaRPr>
                    </a:p>
                  </a:txBody>
                  <a:tcPr>
                    <a:lnL w="12700" cap="flat" cmpd="sng" algn="ctr">
                      <a:solidFill>
                        <a:schemeClr val="accent1"/>
                      </a:solidFill>
                      <a:prstDash val="solid"/>
                      <a:round/>
                      <a:headEnd type="none" w="med" len="med"/>
                      <a:tailEnd type="none" w="med" len="med"/>
                    </a:lnL>
                  </a:tcPr>
                </a:tc>
              </a:tr>
            </a:tbl>
          </a:graphicData>
        </a:graphic>
      </p:graphicFrame>
      <p:sp>
        <p:nvSpPr>
          <p:cNvPr id="7" name="TextBox 6"/>
          <p:cNvSpPr txBox="1"/>
          <p:nvPr/>
        </p:nvSpPr>
        <p:spPr>
          <a:xfrm>
            <a:off x="457200" y="796642"/>
            <a:ext cx="8795842" cy="400110"/>
          </a:xfrm>
          <a:prstGeom prst="rect">
            <a:avLst/>
          </a:prstGeom>
          <a:noFill/>
        </p:spPr>
        <p:txBody>
          <a:bodyPr wrap="square" rtlCol="0">
            <a:spAutoFit/>
          </a:bodyPr>
          <a:lstStyle/>
          <a:p>
            <a:pPr>
              <a:spcAft>
                <a:spcPts val="600"/>
              </a:spcAft>
            </a:pPr>
            <a:r>
              <a:rPr lang="en-GB" sz="2000" dirty="0" smtClean="0"/>
              <a:t>Hardware, source code and repository</a:t>
            </a:r>
            <a:endParaRPr lang="en-GB" sz="2000" dirty="0"/>
          </a:p>
        </p:txBody>
      </p:sp>
    </p:spTree>
    <p:extLst>
      <p:ext uri="{BB962C8B-B14F-4D97-AF65-F5344CB8AC3E}">
        <p14:creationId xmlns:p14="http://schemas.microsoft.com/office/powerpoint/2010/main" val="3655606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Basic infrastructure - 2 </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12</a:t>
            </a:fld>
            <a:endParaRPr lang="en-GB"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072629462"/>
              </p:ext>
            </p:extLst>
          </p:nvPr>
        </p:nvGraphicFramePr>
        <p:xfrm>
          <a:off x="457198" y="1358898"/>
          <a:ext cx="8410576" cy="4921806"/>
        </p:xfrm>
        <a:graphic>
          <a:graphicData uri="http://schemas.openxmlformats.org/drawingml/2006/table">
            <a:tbl>
              <a:tblPr firstRow="1" bandRow="1">
                <a:tableStyleId>{B301B821-A1FF-4177-AEE7-76D212191A09}</a:tableStyleId>
              </a:tblPr>
              <a:tblGrid>
                <a:gridCol w="6505577"/>
                <a:gridCol w="1904999"/>
              </a:tblGrid>
              <a:tr h="695722">
                <a:tc>
                  <a:txBody>
                    <a:bodyPr/>
                    <a:lstStyle/>
                    <a:p>
                      <a:r>
                        <a:rPr lang="en-GB" dirty="0" smtClean="0"/>
                        <a:t>Task</a:t>
                      </a:r>
                      <a:endParaRPr lang="en-GB" dirty="0"/>
                    </a:p>
                  </a:txBody>
                  <a:tcPr>
                    <a:lnR w="12700" cap="flat" cmpd="sng" algn="ctr">
                      <a:solidFill>
                        <a:schemeClr val="bg1"/>
                      </a:solidFill>
                      <a:prstDash val="solid"/>
                      <a:round/>
                      <a:headEnd type="none" w="med" len="med"/>
                      <a:tailEnd type="none" w="med" len="med"/>
                    </a:lnR>
                  </a:tcPr>
                </a:tc>
                <a:tc>
                  <a:txBody>
                    <a:bodyPr/>
                    <a:lstStyle/>
                    <a:p>
                      <a:r>
                        <a:rPr lang="en-GB" dirty="0" smtClean="0"/>
                        <a:t>Who</a:t>
                      </a:r>
                      <a:endParaRPr lang="en-GB" dirty="0"/>
                    </a:p>
                  </a:txBody>
                  <a:tcPr>
                    <a:lnL w="12700" cap="flat" cmpd="sng" algn="ctr">
                      <a:solidFill>
                        <a:schemeClr val="bg1"/>
                      </a:solidFill>
                      <a:prstDash val="solid"/>
                      <a:round/>
                      <a:headEnd type="none" w="med" len="med"/>
                      <a:tailEnd type="none" w="med" len="med"/>
                    </a:lnL>
                  </a:tcPr>
                </a:tc>
              </a:tr>
              <a:tr h="6957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Update ABC130* block diagram with bit widths (buses,</a:t>
                      </a:r>
                      <a:r>
                        <a:rPr lang="en-GB" baseline="0" dirty="0" smtClean="0"/>
                        <a:t> memories)</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smtClean="0">
                          <a:solidFill>
                            <a:srgbClr val="0000FF"/>
                          </a:solidFill>
                        </a:rPr>
                        <a:t>In progress</a:t>
                      </a:r>
                      <a:endParaRPr lang="en-GB" dirty="0" smtClean="0">
                        <a:solidFill>
                          <a:srgbClr val="0000FF"/>
                        </a:solidFill>
                      </a:endParaRPr>
                    </a:p>
                  </a:txBody>
                  <a:tcPr>
                    <a:lnR w="12700" cap="flat" cmpd="sng" algn="ctr">
                      <a:solidFill>
                        <a:schemeClr val="accent1"/>
                      </a:solidFill>
                      <a:prstDash val="solid"/>
                      <a:round/>
                      <a:headEnd type="none" w="med" len="med"/>
                      <a:tailEnd type="none" w="med" len="med"/>
                    </a:lnR>
                  </a:tcPr>
                </a:tc>
                <a:tc>
                  <a:txBody>
                    <a:bodyPr/>
                    <a:lstStyle/>
                    <a:p>
                      <a:r>
                        <a:rPr lang="en-GB" dirty="0" smtClean="0">
                          <a:solidFill>
                            <a:schemeClr val="tx1"/>
                          </a:solidFill>
                        </a:rPr>
                        <a:t>Jaya John</a:t>
                      </a:r>
                      <a:endParaRPr lang="en-GB" dirty="0">
                        <a:solidFill>
                          <a:schemeClr val="tx1"/>
                        </a:solidFill>
                      </a:endParaRPr>
                    </a:p>
                  </a:txBody>
                  <a:tcPr>
                    <a:lnL w="12700" cap="flat" cmpd="sng" algn="ctr">
                      <a:solidFill>
                        <a:schemeClr val="accent1"/>
                      </a:solidFill>
                      <a:prstDash val="solid"/>
                      <a:round/>
                      <a:headEnd type="none" w="med" len="med"/>
                      <a:tailEnd type="none" w="med" len="med"/>
                    </a:lnL>
                  </a:tcPr>
                </a:tc>
              </a:tr>
              <a:tr h="695722">
                <a:tc>
                  <a:txBody>
                    <a:bodyPr/>
                    <a:lstStyle/>
                    <a:p>
                      <a:r>
                        <a:rPr lang="en-GB" dirty="0" smtClean="0"/>
                        <a:t>Prepare or generate diagram of ABC130* codebase</a:t>
                      </a:r>
                    </a:p>
                    <a:p>
                      <a:r>
                        <a:rPr lang="en-GB" dirty="0" smtClean="0">
                          <a:solidFill>
                            <a:srgbClr val="0000FF"/>
                          </a:solidFill>
                        </a:rPr>
                        <a:t>Instead</a:t>
                      </a:r>
                      <a:r>
                        <a:rPr lang="en-GB" baseline="0" dirty="0" smtClean="0">
                          <a:solidFill>
                            <a:srgbClr val="0000FF"/>
                          </a:solidFill>
                        </a:rPr>
                        <a:t> imported ABC130* code to ITSDAQ firmware base</a:t>
                      </a:r>
                    </a:p>
                  </a:txBody>
                  <a:tcPr>
                    <a:lnR w="12700" cap="flat" cmpd="sng" algn="ctr">
                      <a:solidFill>
                        <a:schemeClr val="accent1"/>
                      </a:solidFill>
                      <a:prstDash val="solid"/>
                      <a:round/>
                      <a:headEnd type="none" w="med" len="med"/>
                      <a:tailEnd type="none" w="med" len="med"/>
                    </a:lnR>
                  </a:tcPr>
                </a:tc>
                <a:tc>
                  <a:txBody>
                    <a:bodyPr/>
                    <a:lstStyle/>
                    <a:p>
                      <a:r>
                        <a:rPr lang="en-GB" dirty="0" smtClean="0">
                          <a:solidFill>
                            <a:schemeClr val="tx1"/>
                          </a:solidFill>
                        </a:rPr>
                        <a:t>Matt</a:t>
                      </a:r>
                      <a:endParaRPr lang="en-GB" dirty="0">
                        <a:solidFill>
                          <a:schemeClr val="tx1"/>
                        </a:solidFill>
                      </a:endParaRPr>
                    </a:p>
                  </a:txBody>
                  <a:tcPr>
                    <a:lnL w="12700" cap="flat" cmpd="sng" algn="ctr">
                      <a:solidFill>
                        <a:schemeClr val="accent1"/>
                      </a:solidFill>
                      <a:prstDash val="solid"/>
                      <a:round/>
                      <a:headEnd type="none" w="med" len="med"/>
                      <a:tailEnd type="none" w="med" len="med"/>
                    </a:lnL>
                  </a:tcPr>
                </a:tc>
              </a:tr>
              <a:tr h="695722">
                <a:tc>
                  <a:txBody>
                    <a:bodyPr/>
                    <a:lstStyle/>
                    <a:p>
                      <a:r>
                        <a:rPr lang="en-GB" dirty="0" smtClean="0"/>
                        <a:t>Understand</a:t>
                      </a:r>
                      <a:r>
                        <a:rPr lang="en-GB" baseline="0" dirty="0" smtClean="0"/>
                        <a:t> current version of ABC130* serial interface – triggers and commands </a:t>
                      </a:r>
                      <a:r>
                        <a:rPr lang="en-GB" baseline="0" dirty="0" smtClean="0">
                          <a:solidFill>
                            <a:srgbClr val="0000FF"/>
                          </a:solidFill>
                          <a:sym typeface="Wingdings" panose="05000000000000000000" pitchFamily="2" charset="2"/>
                        </a:rPr>
                        <a:t> decide the way forward on the serial interface</a:t>
                      </a:r>
                    </a:p>
                    <a:p>
                      <a:endParaRPr lang="en-GB" sz="1600" baseline="0" dirty="0" smtClean="0">
                        <a:solidFill>
                          <a:srgbClr val="FF0066"/>
                        </a:solidFill>
                        <a:sym typeface="Wingdings" panose="05000000000000000000" pitchFamily="2" charset="2"/>
                      </a:endParaRPr>
                    </a:p>
                    <a:p>
                      <a:r>
                        <a:rPr lang="en-GB" sz="1600" baseline="0" dirty="0" smtClean="0">
                          <a:solidFill>
                            <a:schemeClr val="tx1"/>
                          </a:solidFill>
                          <a:sym typeface="Wingdings" panose="05000000000000000000" pitchFamily="2" charset="2"/>
                        </a:rPr>
                        <a:t>After discussion, we think we could use two possible interfaces from ITSDAQ to the ABCN’, in the time before the ABC130*-HCC* interface is finalised (L0tag etc)</a:t>
                      </a:r>
                    </a:p>
                    <a:p>
                      <a:pPr marL="342900" indent="-342900">
                        <a:buAutoNum type="arabicPeriod"/>
                      </a:pPr>
                      <a:r>
                        <a:rPr lang="en-GB" sz="1600" baseline="0" dirty="0" smtClean="0">
                          <a:solidFill>
                            <a:schemeClr val="tx1"/>
                          </a:solidFill>
                          <a:sym typeface="Wingdings" panose="05000000000000000000" pitchFamily="2" charset="2"/>
                        </a:rPr>
                        <a:t>re-use ABC130 serial interface (L0/</a:t>
                      </a:r>
                      <a:r>
                        <a:rPr lang="en-GB" sz="1600" baseline="0" dirty="0" err="1" smtClean="0">
                          <a:solidFill>
                            <a:schemeClr val="tx1"/>
                          </a:solidFill>
                          <a:sym typeface="Wingdings" panose="05000000000000000000" pitchFamily="2" charset="2"/>
                        </a:rPr>
                        <a:t>Cmd</a:t>
                      </a:r>
                      <a:r>
                        <a:rPr lang="en-GB" sz="1600" baseline="0" dirty="0" smtClean="0">
                          <a:solidFill>
                            <a:schemeClr val="tx1"/>
                          </a:solidFill>
                          <a:sym typeface="Wingdings" panose="05000000000000000000" pitchFamily="2" charset="2"/>
                        </a:rPr>
                        <a:t> and R3/L1) – we get blocks for free, including in the ITSDAQ firmware and software, and the “TMU” block to control the CHESS-2 Data Emulator. </a:t>
                      </a:r>
                      <a:r>
                        <a:rPr lang="en-GB" sz="1200" baseline="0" dirty="0" smtClean="0">
                          <a:solidFill>
                            <a:schemeClr val="tx1"/>
                          </a:solidFill>
                          <a:sym typeface="Wingdings" panose="05000000000000000000" pitchFamily="2" charset="2"/>
                        </a:rPr>
                        <a:t>(TMU = Trouble Making Unit, a block which acts like a separately-addressable chip on the L0/CMD bus)</a:t>
                      </a:r>
                      <a:endParaRPr lang="en-GB" sz="1600" baseline="0" dirty="0" smtClean="0">
                        <a:solidFill>
                          <a:schemeClr val="tx1"/>
                        </a:solidFill>
                        <a:sym typeface="Wingdings" panose="05000000000000000000" pitchFamily="2" charset="2"/>
                      </a:endParaRPr>
                    </a:p>
                    <a:p>
                      <a:pPr marL="342900" indent="-342900">
                        <a:buAutoNum type="arabicPeriod"/>
                      </a:pPr>
                      <a:r>
                        <a:rPr lang="en-GB" sz="1600" baseline="0" dirty="0" smtClean="0">
                          <a:solidFill>
                            <a:schemeClr val="tx1"/>
                          </a:solidFill>
                          <a:sym typeface="Wingdings" panose="05000000000000000000" pitchFamily="2" charset="2"/>
                        </a:rPr>
                        <a:t>register read/write interface – which is what the commands resolve</a:t>
                      </a:r>
                      <a:endParaRPr lang="en-GB" sz="1600" dirty="0">
                        <a:solidFill>
                          <a:schemeClr val="tx1"/>
                        </a:solidFill>
                      </a:endParaRPr>
                    </a:p>
                  </a:txBody>
                  <a:tcPr>
                    <a:lnR w="12700" cap="flat" cmpd="sng" algn="ctr">
                      <a:solidFill>
                        <a:schemeClr val="accent1"/>
                      </a:solidFill>
                      <a:prstDash val="solid"/>
                      <a:round/>
                      <a:headEnd type="none" w="med" len="med"/>
                      <a:tailEnd type="none" w="med" len="med"/>
                    </a:lnR>
                  </a:tcPr>
                </a:tc>
                <a:tc>
                  <a:txBody>
                    <a:bodyPr/>
                    <a:lstStyle/>
                    <a:p>
                      <a:r>
                        <a:rPr lang="en-GB" dirty="0" smtClean="0">
                          <a:solidFill>
                            <a:schemeClr val="tx1"/>
                          </a:solidFill>
                        </a:rPr>
                        <a:t>Wojtek (with help from Matt and Jaya John)</a:t>
                      </a:r>
                    </a:p>
                    <a:p>
                      <a:endParaRPr lang="en-GB" sz="1400" dirty="0" smtClean="0">
                        <a:solidFill>
                          <a:schemeClr val="tx1"/>
                        </a:solidFill>
                      </a:endParaRPr>
                    </a:p>
                    <a:p>
                      <a:r>
                        <a:rPr lang="en-GB" sz="1400" dirty="0" smtClean="0">
                          <a:solidFill>
                            <a:srgbClr val="FF0066"/>
                          </a:solidFill>
                        </a:rPr>
                        <a:t>UBC have a co-op student,</a:t>
                      </a:r>
                      <a:r>
                        <a:rPr lang="en-GB" sz="1400" baseline="0" dirty="0" smtClean="0">
                          <a:solidFill>
                            <a:srgbClr val="FF0066"/>
                          </a:solidFill>
                        </a:rPr>
                        <a:t> starting next week, working for ~14 weeks.</a:t>
                      </a:r>
                    </a:p>
                    <a:p>
                      <a:endParaRPr lang="en-GB" sz="1400" baseline="0" dirty="0" smtClean="0">
                        <a:solidFill>
                          <a:srgbClr val="FF0066"/>
                        </a:solidFill>
                      </a:endParaRPr>
                    </a:p>
                    <a:p>
                      <a:r>
                        <a:rPr lang="en-GB" sz="1400" baseline="0" dirty="0" smtClean="0">
                          <a:solidFill>
                            <a:srgbClr val="FF0066"/>
                          </a:solidFill>
                        </a:rPr>
                        <a:t>Oxford may be able to get a summer student, to see.</a:t>
                      </a:r>
                      <a:endParaRPr lang="en-GB" sz="1400" dirty="0">
                        <a:solidFill>
                          <a:srgbClr val="FF0066"/>
                        </a:solidFill>
                      </a:endParaRPr>
                    </a:p>
                  </a:txBody>
                  <a:tcPr>
                    <a:lnL w="12700" cap="flat" cmpd="sng" algn="ctr">
                      <a:solidFill>
                        <a:schemeClr val="accent1"/>
                      </a:solidFill>
                      <a:prstDash val="solid"/>
                      <a:round/>
                      <a:headEnd type="none" w="med" len="med"/>
                      <a:tailEnd type="none" w="med" len="med"/>
                    </a:lnL>
                  </a:tcPr>
                </a:tc>
              </a:tr>
            </a:tbl>
          </a:graphicData>
        </a:graphic>
      </p:graphicFrame>
      <p:sp>
        <p:nvSpPr>
          <p:cNvPr id="7" name="TextBox 6"/>
          <p:cNvSpPr txBox="1"/>
          <p:nvPr/>
        </p:nvSpPr>
        <p:spPr>
          <a:xfrm>
            <a:off x="457200" y="796642"/>
            <a:ext cx="8795842" cy="400110"/>
          </a:xfrm>
          <a:prstGeom prst="rect">
            <a:avLst/>
          </a:prstGeom>
          <a:noFill/>
        </p:spPr>
        <p:txBody>
          <a:bodyPr wrap="square" rtlCol="0">
            <a:spAutoFit/>
          </a:bodyPr>
          <a:lstStyle/>
          <a:p>
            <a:pPr>
              <a:spcAft>
                <a:spcPts val="600"/>
              </a:spcAft>
            </a:pPr>
            <a:r>
              <a:rPr lang="en-GB" sz="2000" dirty="0" smtClean="0"/>
              <a:t>ABC130* learning/reference materials</a:t>
            </a:r>
            <a:endParaRPr lang="en-GB" sz="2000" dirty="0"/>
          </a:p>
        </p:txBody>
      </p:sp>
    </p:spTree>
    <p:extLst>
      <p:ext uri="{BB962C8B-B14F-4D97-AF65-F5344CB8AC3E}">
        <p14:creationId xmlns:p14="http://schemas.microsoft.com/office/powerpoint/2010/main" val="2297348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a:solidFill>
                  <a:srgbClr val="0000FF"/>
                </a:solidFill>
              </a:rPr>
              <a:t>Phase 1 – </a:t>
            </a:r>
            <a:r>
              <a:rPr lang="en-GB" sz="3600" dirty="0" smtClean="0">
                <a:solidFill>
                  <a:srgbClr val="0000FF"/>
                </a:solidFill>
              </a:rPr>
              <a:t>on Nexys Video</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13</a:t>
            </a:fld>
            <a:endParaRPr lang="en-GB"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762362984"/>
              </p:ext>
            </p:extLst>
          </p:nvPr>
        </p:nvGraphicFramePr>
        <p:xfrm>
          <a:off x="457198" y="787398"/>
          <a:ext cx="8410576" cy="5755402"/>
        </p:xfrm>
        <a:graphic>
          <a:graphicData uri="http://schemas.openxmlformats.org/drawingml/2006/table">
            <a:tbl>
              <a:tblPr firstRow="1" bandRow="1">
                <a:tableStyleId>{B301B821-A1FF-4177-AEE7-76D212191A09}</a:tableStyleId>
              </a:tblPr>
              <a:tblGrid>
                <a:gridCol w="6505577"/>
                <a:gridCol w="1904999"/>
              </a:tblGrid>
              <a:tr h="695722">
                <a:tc>
                  <a:txBody>
                    <a:bodyPr/>
                    <a:lstStyle/>
                    <a:p>
                      <a:r>
                        <a:rPr lang="en-GB" dirty="0" smtClean="0"/>
                        <a:t>Task</a:t>
                      </a:r>
                      <a:endParaRPr lang="en-GB" dirty="0"/>
                    </a:p>
                  </a:txBody>
                  <a:tcPr>
                    <a:lnR w="12700" cap="flat" cmpd="sng" algn="ctr">
                      <a:solidFill>
                        <a:schemeClr val="bg1"/>
                      </a:solidFill>
                      <a:prstDash val="solid"/>
                      <a:round/>
                      <a:headEnd type="none" w="med" len="med"/>
                      <a:tailEnd type="none" w="med" len="med"/>
                    </a:lnR>
                  </a:tcPr>
                </a:tc>
                <a:tc>
                  <a:txBody>
                    <a:bodyPr/>
                    <a:lstStyle/>
                    <a:p>
                      <a:r>
                        <a:rPr lang="en-GB" dirty="0" smtClean="0"/>
                        <a:t>Who</a:t>
                      </a:r>
                      <a:endParaRPr lang="en-GB" dirty="0"/>
                    </a:p>
                  </a:txBody>
                  <a:tcPr>
                    <a:lnL w="12700" cap="flat" cmpd="sng" algn="ctr">
                      <a:solidFill>
                        <a:schemeClr val="bg1"/>
                      </a:solidFill>
                      <a:prstDash val="solid"/>
                      <a:round/>
                      <a:headEnd type="none" w="med" len="med"/>
                      <a:tailEnd type="none" w="med" len="med"/>
                    </a:lnL>
                  </a:tcPr>
                </a:tc>
              </a:tr>
              <a:tr h="695722">
                <a:tc>
                  <a:txBody>
                    <a:bodyPr/>
                    <a:lstStyle/>
                    <a:p>
                      <a:r>
                        <a:rPr lang="en-GB" b="1" dirty="0" smtClean="0"/>
                        <a:t>Create</a:t>
                      </a:r>
                      <a:r>
                        <a:rPr lang="en-GB" b="1" baseline="0" dirty="0" smtClean="0"/>
                        <a:t> a CHESS-2 data emulator (DEM)</a:t>
                      </a:r>
                    </a:p>
                    <a:p>
                      <a:pPr marL="742950" lvl="1" indent="-285750">
                        <a:buFont typeface="Arial" panose="020B0604020202020204" pitchFamily="34" charset="0"/>
                        <a:buChar char="•"/>
                      </a:pPr>
                      <a:r>
                        <a:rPr lang="en-GB" dirty="0" smtClean="0"/>
                        <a:t>Generate random hits on emulated strips</a:t>
                      </a:r>
                    </a:p>
                    <a:p>
                      <a:pPr marL="742950" lvl="1" indent="-285750">
                        <a:buFont typeface="Arial" panose="020B0604020202020204" pitchFamily="34" charset="0"/>
                        <a:buChar char="•"/>
                      </a:pPr>
                      <a:r>
                        <a:rPr lang="en-GB" dirty="0" smtClean="0"/>
                        <a:t>Process hits</a:t>
                      </a:r>
                      <a:r>
                        <a:rPr lang="en-GB" baseline="0" dirty="0" smtClean="0"/>
                        <a:t> as CHESS-2 does, to output data in same format</a:t>
                      </a:r>
                    </a:p>
                    <a:p>
                      <a:pPr marL="742950" lvl="1" indent="-285750">
                        <a:buFont typeface="Arial" panose="020B0604020202020204" pitchFamily="34" charset="0"/>
                        <a:buChar char="•"/>
                      </a:pPr>
                      <a:r>
                        <a:rPr lang="en-GB" baseline="0" dirty="0" smtClean="0"/>
                        <a:t>Provide a control interface to DEM. It should look like one of the * series of chips – receive commands on the same serial line from the DAQ firmware.</a:t>
                      </a:r>
                      <a:endParaRPr lang="en-GB" dirty="0"/>
                    </a:p>
                  </a:txBody>
                  <a:tcPr>
                    <a:lnR w="12700" cap="flat" cmpd="sng" algn="ctr">
                      <a:solidFill>
                        <a:schemeClr val="accent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err="1" smtClean="0">
                          <a:solidFill>
                            <a:srgbClr val="FF0066"/>
                          </a:solidFill>
                        </a:rPr>
                        <a:t>Hongbo</a:t>
                      </a:r>
                      <a:r>
                        <a:rPr lang="en-GB" sz="1100" dirty="0" smtClean="0">
                          <a:solidFill>
                            <a:srgbClr val="FF0066"/>
                          </a:solidFill>
                        </a:rPr>
                        <a:t> will discuss</a:t>
                      </a:r>
                      <a:r>
                        <a:rPr lang="en-GB" sz="1100" baseline="0" dirty="0" smtClean="0">
                          <a:solidFill>
                            <a:srgbClr val="FF0066"/>
                          </a:solidFill>
                        </a:rPr>
                        <a:t> which blocks to work on with USTC.</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rgbClr val="FF0066"/>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solidFill>
                            <a:srgbClr val="FF0066"/>
                          </a:solidFill>
                        </a:rPr>
                        <a:t>Jaya John to send link to Wojtek for ABC130 hits/TMU</a:t>
                      </a:r>
                    </a:p>
                    <a:p>
                      <a:endParaRPr lang="en-GB" sz="1100" dirty="0" smtClean="0">
                        <a:solidFill>
                          <a:srgbClr val="FF0066"/>
                        </a:solidFill>
                      </a:endParaRPr>
                    </a:p>
                    <a:p>
                      <a:r>
                        <a:rPr lang="en-GB" sz="1100" dirty="0" smtClean="0">
                          <a:solidFill>
                            <a:srgbClr val="FF0066"/>
                          </a:solidFill>
                        </a:rPr>
                        <a:t>“</a:t>
                      </a:r>
                      <a:r>
                        <a:rPr lang="en-GB" sz="1100" dirty="0" err="1" smtClean="0">
                          <a:solidFill>
                            <a:srgbClr val="FF0066"/>
                          </a:solidFill>
                        </a:rPr>
                        <a:t>TMU_too</a:t>
                      </a:r>
                      <a:r>
                        <a:rPr lang="en-GB" sz="1100" dirty="0" smtClean="0">
                          <a:solidFill>
                            <a:srgbClr val="FF0066"/>
                          </a:solidFill>
                        </a:rPr>
                        <a:t>” – Matt W. rewrote to unify</a:t>
                      </a:r>
                      <a:r>
                        <a:rPr lang="en-GB" sz="1100" baseline="0" dirty="0" smtClean="0">
                          <a:solidFill>
                            <a:srgbClr val="FF0066"/>
                          </a:solidFill>
                        </a:rPr>
                        <a:t>. </a:t>
                      </a:r>
                    </a:p>
                    <a:p>
                      <a:endParaRPr lang="en-GB" sz="1100" baseline="0" dirty="0" smtClean="0">
                        <a:solidFill>
                          <a:srgbClr val="FF0066"/>
                        </a:solidFill>
                      </a:endParaRPr>
                    </a:p>
                  </a:txBody>
                  <a:tcPr>
                    <a:lnL w="12700" cap="flat" cmpd="sng" algn="ctr">
                      <a:solidFill>
                        <a:schemeClr val="accent1"/>
                      </a:solidFill>
                      <a:prstDash val="solid"/>
                      <a:round/>
                      <a:headEnd type="none" w="med" len="med"/>
                      <a:tailEnd type="none" w="med" len="med"/>
                    </a:lnL>
                  </a:tcPr>
                </a:tc>
              </a:tr>
              <a:tr h="695722">
                <a:tc>
                  <a:txBody>
                    <a:bodyPr/>
                    <a:lstStyle/>
                    <a:p>
                      <a:r>
                        <a:rPr lang="en-GB" b="1" dirty="0" smtClean="0"/>
                        <a:t>Adapt the ABC130* star HDL code to the ABCN’</a:t>
                      </a:r>
                    </a:p>
                    <a:p>
                      <a:pPr marL="742950" lvl="1" indent="-285750">
                        <a:buFont typeface="Arial" panose="020B0604020202020204" pitchFamily="34" charset="0"/>
                        <a:buChar char="•"/>
                      </a:pPr>
                      <a:r>
                        <a:rPr lang="en-GB" dirty="0" smtClean="0"/>
                        <a:t>Adapt widths</a:t>
                      </a:r>
                      <a:r>
                        <a:rPr lang="en-GB" baseline="0" dirty="0" smtClean="0"/>
                        <a:t> of FIFOs/memories</a:t>
                      </a:r>
                    </a:p>
                    <a:p>
                      <a:pPr marL="742950" lvl="1" indent="-285750">
                        <a:buFont typeface="Arial" panose="020B0604020202020204" pitchFamily="34" charset="0"/>
                        <a:buChar char="•"/>
                      </a:pPr>
                      <a:r>
                        <a:rPr lang="en-GB" baseline="0" dirty="0" smtClean="0"/>
                        <a:t>Look at intention of Cluster Finder, see what is applicable</a:t>
                      </a:r>
                    </a:p>
                    <a:p>
                      <a:pPr marL="742950" lvl="1" indent="-285750">
                        <a:buFont typeface="Arial" panose="020B0604020202020204" pitchFamily="34" charset="0"/>
                        <a:buChar char="•"/>
                      </a:pPr>
                      <a:r>
                        <a:rPr lang="en-GB" baseline="0" dirty="0" smtClean="0"/>
                        <a:t>Provide a * Command-to-SACI bridge, to control AMS-CHESS-2</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Provide a * Command-to-SPI bridge, to control TJ-CHESS-2</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solidFill>
                            <a:srgbClr val="FF0066"/>
                          </a:solidFill>
                        </a:rPr>
                        <a:t>Graft in the L0/CMD + L1/R3 interface from the ABC130</a:t>
                      </a:r>
                    </a:p>
                  </a:txBody>
                  <a:tcPr>
                    <a:lnR w="12700" cap="flat" cmpd="sng" algn="ctr">
                      <a:solidFill>
                        <a:schemeClr val="accent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err="1" smtClean="0">
                          <a:solidFill>
                            <a:srgbClr val="FF0066"/>
                          </a:solidFill>
                        </a:rPr>
                        <a:t>Hongbo</a:t>
                      </a:r>
                      <a:r>
                        <a:rPr lang="en-GB" sz="1100" dirty="0" smtClean="0">
                          <a:solidFill>
                            <a:srgbClr val="FF0066"/>
                          </a:solidFill>
                        </a:rPr>
                        <a:t> will discuss</a:t>
                      </a:r>
                      <a:r>
                        <a:rPr lang="en-GB" sz="1100" baseline="0" dirty="0" smtClean="0">
                          <a:solidFill>
                            <a:srgbClr val="FF0066"/>
                          </a:solidFill>
                        </a:rPr>
                        <a:t> which blocks to work on with USTC.</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solidFill>
                          <a:srgbClr val="FF0066"/>
                        </a:solidFill>
                      </a:endParaRPr>
                    </a:p>
                    <a:p>
                      <a:r>
                        <a:rPr lang="en-GB" sz="1100" dirty="0" smtClean="0">
                          <a:solidFill>
                            <a:srgbClr val="FF0066"/>
                          </a:solidFill>
                        </a:rPr>
                        <a:t>For</a:t>
                      </a:r>
                      <a:r>
                        <a:rPr lang="en-GB" sz="1100" baseline="0" dirty="0" smtClean="0">
                          <a:solidFill>
                            <a:srgbClr val="FF0066"/>
                          </a:solidFill>
                        </a:rPr>
                        <a:t> command bridges, </a:t>
                      </a:r>
                      <a:r>
                        <a:rPr lang="en-GB" sz="1100" dirty="0" smtClean="0">
                          <a:solidFill>
                            <a:srgbClr val="FF0066"/>
                          </a:solidFill>
                        </a:rPr>
                        <a:t>put SACI behind ABC130 registers.</a:t>
                      </a:r>
                    </a:p>
                    <a:p>
                      <a:endParaRPr lang="en-GB" sz="1100" dirty="0" smtClean="0">
                        <a:solidFill>
                          <a:srgbClr val="FF0066"/>
                        </a:solidFill>
                      </a:endParaRPr>
                    </a:p>
                    <a:p>
                      <a:r>
                        <a:rPr lang="en-GB" sz="1100" dirty="0" smtClean="0">
                          <a:solidFill>
                            <a:srgbClr val="FF0066"/>
                          </a:solidFill>
                        </a:rPr>
                        <a:t>Wojtek will do initial</a:t>
                      </a:r>
                      <a:r>
                        <a:rPr lang="en-GB" sz="1100" baseline="0" dirty="0" smtClean="0">
                          <a:solidFill>
                            <a:srgbClr val="FF0066"/>
                          </a:solidFill>
                        </a:rPr>
                        <a:t> import to </a:t>
                      </a:r>
                      <a:r>
                        <a:rPr lang="en-GB" sz="1100" baseline="0" dirty="0" err="1" smtClean="0">
                          <a:solidFill>
                            <a:srgbClr val="FF0066"/>
                          </a:solidFill>
                        </a:rPr>
                        <a:t>GitLab</a:t>
                      </a:r>
                      <a:r>
                        <a:rPr lang="en-GB" sz="1100" baseline="0" dirty="0" smtClean="0">
                          <a:solidFill>
                            <a:srgbClr val="FF0066"/>
                          </a:solidFill>
                        </a:rPr>
                        <a:t>.</a:t>
                      </a:r>
                    </a:p>
                    <a:p>
                      <a:endParaRPr lang="en-GB" sz="1100" baseline="0" dirty="0" smtClean="0">
                        <a:solidFill>
                          <a:srgbClr val="FF0066"/>
                        </a:solidFill>
                      </a:endParaRPr>
                    </a:p>
                    <a:p>
                      <a:r>
                        <a:rPr lang="en-GB" sz="1100" baseline="0" dirty="0" smtClean="0">
                          <a:solidFill>
                            <a:srgbClr val="FF0066"/>
                          </a:solidFill>
                        </a:rPr>
                        <a:t>UBC would like to work on the serial interface (L0/CMD + L1/R3).</a:t>
                      </a:r>
                      <a:endParaRPr lang="en-GB" sz="1400" dirty="0">
                        <a:solidFill>
                          <a:srgbClr val="FF0066"/>
                        </a:solidFill>
                      </a:endParaRPr>
                    </a:p>
                  </a:txBody>
                  <a:tcPr>
                    <a:lnL w="12700" cap="flat" cmpd="sng" algn="ctr">
                      <a:solidFill>
                        <a:schemeClr val="accent1"/>
                      </a:solidFill>
                      <a:prstDash val="solid"/>
                      <a:round/>
                      <a:headEnd type="none" w="med" len="med"/>
                      <a:tailEnd type="none" w="med" len="med"/>
                    </a:lnL>
                  </a:tcPr>
                </a:tc>
              </a:tr>
              <a:tr h="695722">
                <a:tc>
                  <a:txBody>
                    <a:bodyPr/>
                    <a:lstStyle/>
                    <a:p>
                      <a:r>
                        <a:rPr lang="en-GB" b="1" dirty="0" smtClean="0"/>
                        <a:t>Adapt ITSDAQ firmware and software </a:t>
                      </a:r>
                      <a:r>
                        <a:rPr lang="en-GB" dirty="0" smtClean="0"/>
                        <a:t>to read out the ABCN’</a:t>
                      </a:r>
                    </a:p>
                    <a:p>
                      <a:pPr marL="742950" lvl="1" indent="-285750">
                        <a:buFont typeface="Arial" panose="020B0604020202020204" pitchFamily="34" charset="0"/>
                        <a:buChar char="•"/>
                      </a:pPr>
                      <a:r>
                        <a:rPr lang="en-GB" sz="1400" dirty="0" smtClean="0">
                          <a:solidFill>
                            <a:srgbClr val="FF0066"/>
                          </a:solidFill>
                        </a:rPr>
                        <a:t>ITSDAQ f/w</a:t>
                      </a:r>
                      <a:r>
                        <a:rPr lang="en-GB" sz="1400" baseline="0" dirty="0" smtClean="0">
                          <a:solidFill>
                            <a:srgbClr val="FF0066"/>
                          </a:solidFill>
                        </a:rPr>
                        <a:t> and s/w will </a:t>
                      </a:r>
                      <a:r>
                        <a:rPr lang="en-GB" sz="1400" dirty="0" smtClean="0">
                          <a:solidFill>
                            <a:srgbClr val="FF0066"/>
                          </a:solidFill>
                        </a:rPr>
                        <a:t>re-use the existing L0/CMD</a:t>
                      </a:r>
                      <a:r>
                        <a:rPr lang="en-GB" sz="1400" baseline="0" dirty="0" smtClean="0">
                          <a:solidFill>
                            <a:srgbClr val="FF0066"/>
                          </a:solidFill>
                        </a:rPr>
                        <a:t> + L1/R3 interface of ABC130. There is still f/w and s/w work in ITSDAQ to receive the CHESS-2 data format and adapt the configuration sequence to the ABCN’ set of commands and registers, which are still to be defined.</a:t>
                      </a:r>
                      <a:endParaRPr lang="en-GB" sz="1600" dirty="0" smtClean="0">
                        <a:solidFill>
                          <a:srgbClr val="FF0066"/>
                        </a:solidFill>
                      </a:endParaRPr>
                    </a:p>
                  </a:txBody>
                  <a:tcPr>
                    <a:lnR w="12700" cap="flat" cmpd="sng" algn="ctr">
                      <a:solidFill>
                        <a:schemeClr val="accent1"/>
                      </a:solidFill>
                      <a:prstDash val="solid"/>
                      <a:round/>
                      <a:headEnd type="none" w="med" len="med"/>
                      <a:tailEnd type="none" w="med" len="med"/>
                    </a:lnR>
                  </a:tcPr>
                </a:tc>
                <a:tc>
                  <a:txBody>
                    <a:bodyPr/>
                    <a:lstStyle/>
                    <a:p>
                      <a:endParaRPr lang="en-GB" dirty="0"/>
                    </a:p>
                  </a:txBody>
                  <a:tcPr>
                    <a:lnL w="12700" cap="flat" cmpd="sng" algn="ctr">
                      <a:solidFill>
                        <a:schemeClr val="accent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3371238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Agenda</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2</a:t>
            </a:fld>
            <a:endParaRPr lang="en-GB" dirty="0">
              <a:solidFill>
                <a:schemeClr val="tx1"/>
              </a:solidFill>
            </a:endParaRPr>
          </a:p>
        </p:txBody>
      </p:sp>
      <p:sp>
        <p:nvSpPr>
          <p:cNvPr id="16" name="TextBox 15"/>
          <p:cNvSpPr txBox="1"/>
          <p:nvPr/>
        </p:nvSpPr>
        <p:spPr>
          <a:xfrm>
            <a:off x="156839" y="796642"/>
            <a:ext cx="8795842" cy="2677656"/>
          </a:xfrm>
          <a:prstGeom prst="rect">
            <a:avLst/>
          </a:prstGeom>
          <a:noFill/>
        </p:spPr>
        <p:txBody>
          <a:bodyPr wrap="square" rtlCol="0">
            <a:spAutoFit/>
          </a:bodyPr>
          <a:lstStyle/>
          <a:p>
            <a:r>
              <a:rPr lang="en-GB" sz="2400" dirty="0" smtClean="0"/>
              <a:t>Reminder of repository links</a:t>
            </a:r>
            <a:endParaRPr lang="en-GB" sz="2400" dirty="0"/>
          </a:p>
          <a:p>
            <a:endParaRPr lang="en-GB" sz="2400" dirty="0" smtClean="0"/>
          </a:p>
          <a:p>
            <a:r>
              <a:rPr lang="en-GB" sz="2400" dirty="0" smtClean="0">
                <a:solidFill>
                  <a:srgbClr val="FF0066"/>
                </a:solidFill>
              </a:rPr>
              <a:t>Discuss first draft of ABCN’ block diagram</a:t>
            </a:r>
            <a:r>
              <a:rPr lang="en-GB" sz="2400" dirty="0" smtClean="0"/>
              <a:t/>
            </a:r>
            <a:br>
              <a:rPr lang="en-GB" sz="2400" dirty="0" smtClean="0"/>
            </a:br>
            <a:r>
              <a:rPr lang="en-GB" sz="2400" dirty="0" smtClean="0"/>
              <a:t/>
            </a:r>
            <a:br>
              <a:rPr lang="en-GB" sz="2400" dirty="0" smtClean="0"/>
            </a:br>
            <a:r>
              <a:rPr lang="en-GB" sz="2400" dirty="0" smtClean="0">
                <a:solidFill>
                  <a:srgbClr val="FF0066"/>
                </a:solidFill>
              </a:rPr>
              <a:t>Discuss allocation of tasks to institutes, which is in progress</a:t>
            </a:r>
            <a:endParaRPr lang="en-GB" sz="2400" dirty="0">
              <a:solidFill>
                <a:srgbClr val="FF0066"/>
              </a:solidFill>
            </a:endParaRPr>
          </a:p>
          <a:p>
            <a:endParaRPr lang="en-GB" sz="2400" dirty="0"/>
          </a:p>
          <a:p>
            <a:r>
              <a:rPr lang="en-GB" sz="2400" dirty="0" smtClean="0"/>
              <a:t>Discuss steps for next week </a:t>
            </a:r>
            <a:r>
              <a:rPr lang="en-GB" sz="2400" dirty="0" smtClean="0">
                <a:solidFill>
                  <a:srgbClr val="FF0066"/>
                </a:solidFill>
              </a:rPr>
              <a:t>+ specifications and planning</a:t>
            </a:r>
          </a:p>
        </p:txBody>
      </p:sp>
    </p:spTree>
    <p:extLst>
      <p:ext uri="{BB962C8B-B14F-4D97-AF65-F5344CB8AC3E}">
        <p14:creationId xmlns:p14="http://schemas.microsoft.com/office/powerpoint/2010/main" val="856191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a:solidFill>
                  <a:srgbClr val="0000FF"/>
                </a:solidFill>
              </a:rPr>
              <a:t>R</a:t>
            </a:r>
            <a:r>
              <a:rPr lang="en-GB" sz="3600" dirty="0" smtClean="0">
                <a:solidFill>
                  <a:srgbClr val="0000FF"/>
                </a:solidFill>
              </a:rPr>
              <a:t>epositories</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3</a:t>
            </a:fld>
            <a:endParaRPr lang="en-GB" dirty="0">
              <a:solidFill>
                <a:schemeClr val="tx1"/>
              </a:solidFill>
            </a:endParaRPr>
          </a:p>
        </p:txBody>
      </p:sp>
      <p:sp>
        <p:nvSpPr>
          <p:cNvPr id="16" name="TextBox 15"/>
          <p:cNvSpPr txBox="1"/>
          <p:nvPr/>
        </p:nvSpPr>
        <p:spPr>
          <a:xfrm>
            <a:off x="156839" y="796642"/>
            <a:ext cx="8795842" cy="5693866"/>
          </a:xfrm>
          <a:prstGeom prst="rect">
            <a:avLst/>
          </a:prstGeom>
          <a:noFill/>
        </p:spPr>
        <p:txBody>
          <a:bodyPr wrap="square" rtlCol="0">
            <a:spAutoFit/>
          </a:bodyPr>
          <a:lstStyle/>
          <a:p>
            <a:r>
              <a:rPr lang="en-GB" sz="2000" dirty="0" smtClean="0"/>
              <a:t>Reminder of repositories and links:</a:t>
            </a:r>
          </a:p>
          <a:p>
            <a:endParaRPr lang="en-GB" sz="1200" dirty="0" smtClean="0"/>
          </a:p>
          <a:p>
            <a:pPr marL="457200" indent="-457200">
              <a:buFont typeface="+mj-lt"/>
              <a:buAutoNum type="arabicPeriod"/>
            </a:pPr>
            <a:r>
              <a:rPr lang="en-GB" dirty="0" err="1" smtClean="0"/>
              <a:t>GitLab</a:t>
            </a:r>
            <a:r>
              <a:rPr lang="en-GB" dirty="0" smtClean="0"/>
              <a:t> at CERN for ABCN’ and the CHESS-2 Data Emulator: </a:t>
            </a:r>
            <a:r>
              <a:rPr lang="en-GB" sz="1600" dirty="0" smtClean="0"/>
              <a:t/>
            </a:r>
            <a:br>
              <a:rPr lang="en-GB" sz="1600" dirty="0" smtClean="0"/>
            </a:br>
            <a:r>
              <a:rPr lang="en-GB" sz="1200" dirty="0" smtClean="0"/>
              <a:t/>
            </a:r>
            <a:br>
              <a:rPr lang="en-GB" sz="1200" dirty="0" smtClean="0"/>
            </a:br>
            <a:r>
              <a:rPr lang="en-GB" sz="1600" dirty="0" smtClean="0">
                <a:solidFill>
                  <a:srgbClr val="0000FF"/>
                </a:solidFill>
                <a:hlinkClick r:id="rId2"/>
              </a:rPr>
              <a:t>https://gitlab.cern.ch/ABCNPrime/ </a:t>
            </a:r>
            <a:r>
              <a:rPr lang="en-GB" sz="1600" dirty="0" smtClean="0"/>
              <a:t>- </a:t>
            </a:r>
            <a:r>
              <a:rPr lang="en-GB" sz="1600" dirty="0" err="1" smtClean="0"/>
              <a:t>ABCNPrimeFPGAEmulator</a:t>
            </a:r>
            <a:r>
              <a:rPr lang="en-GB" sz="1600" dirty="0" smtClean="0"/>
              <a:t> and Chess2FPGAEmulator</a:t>
            </a:r>
            <a:br>
              <a:rPr lang="en-GB" sz="1600" dirty="0" smtClean="0"/>
            </a:br>
            <a:r>
              <a:rPr lang="en-GB" sz="1200" dirty="0" smtClean="0"/>
              <a:t/>
            </a:r>
            <a:br>
              <a:rPr lang="en-GB" sz="1200" dirty="0" smtClean="0"/>
            </a:br>
            <a:r>
              <a:rPr lang="en-GB" sz="1600" dirty="0" smtClean="0"/>
              <a:t>Do detailed development, compile to .</a:t>
            </a:r>
            <a:r>
              <a:rPr lang="en-GB" sz="1600" dirty="0" err="1" smtClean="0"/>
              <a:t>ngd</a:t>
            </a:r>
            <a:r>
              <a:rPr lang="en-GB" sz="1600" dirty="0" smtClean="0"/>
              <a:t> Xilinx blocks</a:t>
            </a:r>
            <a:br>
              <a:rPr lang="en-GB" sz="1600" dirty="0" smtClean="0"/>
            </a:br>
            <a:endParaRPr lang="en-GB" sz="1600" dirty="0" smtClean="0"/>
          </a:p>
          <a:p>
            <a:pPr marL="457200" indent="-457200">
              <a:buFont typeface="+mj-lt"/>
              <a:buAutoNum type="arabicPeriod"/>
            </a:pPr>
            <a:r>
              <a:rPr lang="en-GB" dirty="0" smtClean="0"/>
              <a:t>ITSDAQ repository, firmware for ITk Strips DAQ:</a:t>
            </a:r>
            <a:r>
              <a:rPr lang="en-GB" sz="1600" dirty="0" smtClean="0"/>
              <a:t/>
            </a:r>
            <a:br>
              <a:rPr lang="en-GB" sz="1600" dirty="0" smtClean="0"/>
            </a:br>
            <a:r>
              <a:rPr lang="en-GB" sz="1200" dirty="0" smtClean="0"/>
              <a:t/>
            </a:r>
            <a:br>
              <a:rPr lang="en-GB" sz="1200" dirty="0" smtClean="0"/>
            </a:br>
            <a:r>
              <a:rPr lang="en-GB" sz="1600" dirty="0">
                <a:hlinkClick r:id="rId3"/>
              </a:rPr>
              <a:t>https://</a:t>
            </a:r>
            <a:r>
              <a:rPr lang="en-GB" sz="1600" dirty="0" smtClean="0">
                <a:hlinkClick r:id="rId3"/>
              </a:rPr>
              <a:t>svn.cern.ch/reps/atlasupstrip/firmware/hsio/trunk</a:t>
            </a:r>
            <a:r>
              <a:rPr lang="en-GB" sz="1600" dirty="0" smtClean="0"/>
              <a:t> </a:t>
            </a:r>
            <a:br>
              <a:rPr lang="en-GB" sz="1600" dirty="0" smtClean="0"/>
            </a:br>
            <a:r>
              <a:rPr lang="en-GB" sz="1600" dirty="0" err="1" smtClean="0"/>
              <a:t>svn+ssh</a:t>
            </a:r>
            <a:r>
              <a:rPr lang="en-GB" sz="1600" dirty="0" smtClean="0"/>
              <a:t>://your-CERN-account@svn.cern.ch/reps/</a:t>
            </a:r>
            <a:r>
              <a:rPr lang="en-GB" sz="1600" dirty="0" err="1" smtClean="0"/>
              <a:t>atlasupstrip</a:t>
            </a:r>
            <a:r>
              <a:rPr lang="en-GB" sz="1600" dirty="0" smtClean="0"/>
              <a:t>/firmware/</a:t>
            </a:r>
            <a:r>
              <a:rPr lang="en-GB" sz="1600" dirty="0" err="1" smtClean="0"/>
              <a:t>hsio</a:t>
            </a:r>
            <a:r>
              <a:rPr lang="en-GB" sz="1600" dirty="0" smtClean="0"/>
              <a:t>/trunk</a:t>
            </a:r>
            <a:br>
              <a:rPr lang="en-GB" sz="1600" dirty="0" smtClean="0"/>
            </a:br>
            <a:r>
              <a:rPr lang="en-GB" sz="1200" dirty="0"/>
              <a:t/>
            </a:r>
            <a:br>
              <a:rPr lang="en-GB" sz="1200" dirty="0"/>
            </a:br>
            <a:r>
              <a:rPr lang="en-GB" sz="1600" dirty="0"/>
              <a:t>We </a:t>
            </a:r>
            <a:r>
              <a:rPr lang="en-GB" sz="1600" dirty="0" smtClean="0"/>
              <a:t>will link in the compiled .</a:t>
            </a:r>
            <a:r>
              <a:rPr lang="en-GB" sz="1600" dirty="0" err="1" smtClean="0"/>
              <a:t>ngd</a:t>
            </a:r>
            <a:r>
              <a:rPr lang="en-GB" sz="1600" dirty="0" smtClean="0"/>
              <a:t> blocks within the ITSDAQ firmware.</a:t>
            </a:r>
            <a:br>
              <a:rPr lang="en-GB" sz="1600" dirty="0" smtClean="0"/>
            </a:br>
            <a:endParaRPr lang="en-GB" sz="1600" dirty="0" smtClean="0"/>
          </a:p>
          <a:p>
            <a:pPr marL="457200" indent="-457200">
              <a:buFont typeface="+mj-lt"/>
              <a:buAutoNum type="arabicPeriod"/>
            </a:pPr>
            <a:r>
              <a:rPr lang="en-GB" dirty="0" smtClean="0"/>
              <a:t>ASIC source code – ABC130 and HCC:</a:t>
            </a:r>
            <a:r>
              <a:rPr lang="en-GB" sz="1600" dirty="0"/>
              <a:t/>
            </a:r>
            <a:br>
              <a:rPr lang="en-GB" sz="1600" dirty="0"/>
            </a:br>
            <a:r>
              <a:rPr lang="en-GB" sz="1200" dirty="0"/>
              <a:t/>
            </a:r>
            <a:br>
              <a:rPr lang="en-GB" sz="1200" dirty="0"/>
            </a:br>
            <a:r>
              <a:rPr lang="en-GB" sz="1600" dirty="0">
                <a:hlinkClick r:id="rId4"/>
              </a:rPr>
              <a:t>https://</a:t>
            </a:r>
            <a:r>
              <a:rPr lang="en-GB" sz="1600" dirty="0" smtClean="0">
                <a:hlinkClick r:id="rId4"/>
              </a:rPr>
              <a:t>svn.cern.ch/reps/abcnasic/abc130</a:t>
            </a:r>
            <a:r>
              <a:rPr lang="en-GB" sz="1600" dirty="0" smtClean="0"/>
              <a:t> </a:t>
            </a:r>
            <a:endParaRPr lang="en-GB" sz="1600" dirty="0"/>
          </a:p>
          <a:p>
            <a:pPr lvl="1"/>
            <a:r>
              <a:rPr lang="en-GB" sz="1600" dirty="0">
                <a:hlinkClick r:id="rId5"/>
              </a:rPr>
              <a:t>https://</a:t>
            </a:r>
            <a:r>
              <a:rPr lang="en-GB" sz="1600" dirty="0" smtClean="0">
                <a:hlinkClick r:id="rId5"/>
              </a:rPr>
              <a:t>svn.cern.ch/reps/abcnasic/hcc</a:t>
            </a:r>
            <a:endParaRPr lang="en-GB" sz="1600" dirty="0"/>
          </a:p>
          <a:p>
            <a:pPr marL="342900" indent="-342900">
              <a:buFont typeface="+mj-lt"/>
              <a:buAutoNum type="arabicPeriod"/>
            </a:pPr>
            <a:endParaRPr lang="en-GB" sz="1600" dirty="0"/>
          </a:p>
          <a:p>
            <a:pPr lvl="1" indent="-457200">
              <a:buFont typeface="+mj-lt"/>
              <a:buAutoNum type="arabicPeriod" startAt="4"/>
            </a:pPr>
            <a:r>
              <a:rPr lang="en-GB" dirty="0"/>
              <a:t>ASIC source code – </a:t>
            </a:r>
            <a:r>
              <a:rPr lang="en-GB" dirty="0" smtClean="0"/>
              <a:t>ABC130* and HCC*:</a:t>
            </a:r>
            <a:r>
              <a:rPr lang="en-GB" sz="1600" dirty="0" smtClean="0"/>
              <a:t/>
            </a:r>
            <a:br>
              <a:rPr lang="en-GB" sz="1600" dirty="0" smtClean="0"/>
            </a:br>
            <a:r>
              <a:rPr lang="en-GB" sz="1200" dirty="0" smtClean="0"/>
              <a:t/>
            </a:r>
            <a:br>
              <a:rPr lang="en-GB" sz="1200" dirty="0" smtClean="0"/>
            </a:br>
            <a:r>
              <a:rPr lang="en-US" sz="1600" dirty="0">
                <a:hlinkClick r:id="rId6"/>
              </a:rPr>
              <a:t>https://</a:t>
            </a:r>
            <a:r>
              <a:rPr lang="en-US" sz="1600" dirty="0" smtClean="0">
                <a:hlinkClick r:id="rId6"/>
              </a:rPr>
              <a:t>svn.cern.ch/reps/itkstrasic</a:t>
            </a:r>
            <a:endParaRPr lang="en-US" sz="1600" dirty="0"/>
          </a:p>
        </p:txBody>
      </p:sp>
    </p:spTree>
    <p:extLst>
      <p:ext uri="{BB962C8B-B14F-4D97-AF65-F5344CB8AC3E}">
        <p14:creationId xmlns:p14="http://schemas.microsoft.com/office/powerpoint/2010/main" val="156959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ABC130* block diagram (reminder)</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4</a:t>
            </a:fld>
            <a:endParaRPr lang="en-GB" dirty="0">
              <a:solidFill>
                <a:schemeClr val="tx1"/>
              </a:solidFill>
            </a:endParaRPr>
          </a:p>
        </p:txBody>
      </p:sp>
      <p:pic>
        <p:nvPicPr>
          <p:cNvPr id="5" name="Content Placeholder 12"/>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527475" y="1131072"/>
            <a:ext cx="7918240" cy="3336153"/>
          </a:xfrm>
          <a:prstGeom prst="rect">
            <a:avLst/>
          </a:prstGeom>
          <a:noFill/>
          <a:ln>
            <a:noFill/>
          </a:ln>
        </p:spPr>
      </p:pic>
    </p:spTree>
    <p:extLst>
      <p:ext uri="{BB962C8B-B14F-4D97-AF65-F5344CB8AC3E}">
        <p14:creationId xmlns:p14="http://schemas.microsoft.com/office/powerpoint/2010/main" val="453820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ABCN’ block diagram (first draft)</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5</a:t>
            </a:fld>
            <a:endParaRPr lang="en-GB" dirty="0">
              <a:solidFill>
                <a:schemeClr val="tx1"/>
              </a:solidFill>
            </a:endParaRPr>
          </a:p>
        </p:txBody>
      </p:sp>
      <p:pic>
        <p:nvPicPr>
          <p:cNvPr id="5" name="Content Placeholder 12"/>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527475" y="2067708"/>
            <a:ext cx="7918240" cy="3336153"/>
          </a:xfrm>
          <a:prstGeom prst="rect">
            <a:avLst/>
          </a:prstGeom>
          <a:noFill/>
          <a:ln>
            <a:noFill/>
          </a:ln>
        </p:spPr>
      </p:pic>
      <p:grpSp>
        <p:nvGrpSpPr>
          <p:cNvPr id="55" name="Group 54"/>
          <p:cNvGrpSpPr/>
          <p:nvPr/>
        </p:nvGrpSpPr>
        <p:grpSpPr>
          <a:xfrm>
            <a:off x="542925" y="2070111"/>
            <a:ext cx="7897283" cy="4474239"/>
            <a:chOff x="542925" y="1790700"/>
            <a:chExt cx="7897283" cy="4474239"/>
          </a:xfrm>
        </p:grpSpPr>
        <p:sp>
          <p:nvSpPr>
            <p:cNvPr id="52" name="Rectangle 51"/>
            <p:cNvSpPr/>
            <p:nvPr/>
          </p:nvSpPr>
          <p:spPr>
            <a:xfrm>
              <a:off x="542925" y="1946133"/>
              <a:ext cx="1971675" cy="315902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542925" y="5019675"/>
              <a:ext cx="7896225" cy="123825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Connector 3"/>
            <p:cNvCxnSpPr/>
            <p:nvPr/>
          </p:nvCxnSpPr>
          <p:spPr>
            <a:xfrm>
              <a:off x="2514600" y="1790700"/>
              <a:ext cx="0" cy="446722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42925" y="1797714"/>
              <a:ext cx="0" cy="446722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440208" y="1797714"/>
              <a:ext cx="0" cy="446722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42925" y="6257925"/>
              <a:ext cx="7897283" cy="701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42925" y="1795660"/>
              <a:ext cx="7897283" cy="701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4224014" y="4457428"/>
            <a:ext cx="919485" cy="646331"/>
          </a:xfrm>
          <a:prstGeom prst="rect">
            <a:avLst/>
          </a:prstGeom>
          <a:solidFill>
            <a:schemeClr val="bg1"/>
          </a:solidFill>
        </p:spPr>
        <p:txBody>
          <a:bodyPr wrap="square" rtlCol="0">
            <a:spAutoFit/>
          </a:bodyPr>
          <a:lstStyle/>
          <a:p>
            <a:pPr algn="ctr"/>
            <a:r>
              <a:rPr lang="en-GB" sz="1200" dirty="0" smtClean="0">
                <a:solidFill>
                  <a:srgbClr val="0000FF"/>
                </a:solidFill>
              </a:rPr>
              <a:t>ABC130 Command Decoder</a:t>
            </a:r>
            <a:endParaRPr lang="en-GB" sz="1400" dirty="0">
              <a:solidFill>
                <a:srgbClr val="0000FF"/>
              </a:solidFill>
            </a:endParaRPr>
          </a:p>
        </p:txBody>
      </p:sp>
      <p:sp>
        <p:nvSpPr>
          <p:cNvPr id="8" name="TextBox 7"/>
          <p:cNvSpPr txBox="1"/>
          <p:nvPr/>
        </p:nvSpPr>
        <p:spPr>
          <a:xfrm>
            <a:off x="2728589" y="4501595"/>
            <a:ext cx="919484" cy="461665"/>
          </a:xfrm>
          <a:prstGeom prst="rect">
            <a:avLst/>
          </a:prstGeom>
          <a:solidFill>
            <a:schemeClr val="bg1"/>
          </a:solidFill>
        </p:spPr>
        <p:txBody>
          <a:bodyPr wrap="square" rtlCol="0">
            <a:spAutoFit/>
          </a:bodyPr>
          <a:lstStyle/>
          <a:p>
            <a:pPr algn="ctr"/>
            <a:r>
              <a:rPr lang="en-GB" sz="1200" dirty="0" smtClean="0">
                <a:solidFill>
                  <a:srgbClr val="0000FF"/>
                </a:solidFill>
              </a:rPr>
              <a:t>L1/R3</a:t>
            </a:r>
          </a:p>
          <a:p>
            <a:pPr algn="ctr"/>
            <a:r>
              <a:rPr lang="en-GB" sz="1200" dirty="0" smtClean="0">
                <a:solidFill>
                  <a:srgbClr val="0000FF"/>
                </a:solidFill>
              </a:rPr>
              <a:t>L0/</a:t>
            </a:r>
            <a:r>
              <a:rPr lang="en-GB" sz="1200" dirty="0" err="1" smtClean="0">
                <a:solidFill>
                  <a:srgbClr val="0000FF"/>
                </a:solidFill>
              </a:rPr>
              <a:t>Cmd</a:t>
            </a:r>
            <a:endParaRPr lang="en-GB" sz="1400" dirty="0">
              <a:solidFill>
                <a:srgbClr val="0000FF"/>
              </a:solidFill>
            </a:endParaRPr>
          </a:p>
        </p:txBody>
      </p:sp>
      <p:sp>
        <p:nvSpPr>
          <p:cNvPr id="2" name="Rectangle 1"/>
          <p:cNvSpPr/>
          <p:nvPr/>
        </p:nvSpPr>
        <p:spPr>
          <a:xfrm>
            <a:off x="691087" y="2465931"/>
            <a:ext cx="1609725" cy="2533651"/>
          </a:xfrm>
          <a:prstGeom prst="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FF"/>
                </a:solidFill>
              </a:rPr>
              <a:t>CHESS-2 Data Emulator </a:t>
            </a:r>
            <a:endParaRPr lang="en-GB" dirty="0" smtClean="0">
              <a:solidFill>
                <a:srgbClr val="0000FF"/>
              </a:solidFill>
            </a:endParaRPr>
          </a:p>
          <a:p>
            <a:pPr algn="ctr"/>
            <a:r>
              <a:rPr lang="en-GB" dirty="0">
                <a:solidFill>
                  <a:srgbClr val="0000FF"/>
                </a:solidFill>
              </a:rPr>
              <a:t>(</a:t>
            </a:r>
            <a:r>
              <a:rPr lang="en-GB" dirty="0" smtClean="0">
                <a:solidFill>
                  <a:srgbClr val="0000FF"/>
                </a:solidFill>
              </a:rPr>
              <a:t>for now)</a:t>
            </a:r>
            <a:endParaRPr lang="en-GB" dirty="0">
              <a:solidFill>
                <a:srgbClr val="0000FF"/>
              </a:solidFill>
            </a:endParaRPr>
          </a:p>
          <a:p>
            <a:pPr algn="ctr"/>
            <a:endParaRPr lang="en-GB" dirty="0">
              <a:solidFill>
                <a:srgbClr val="0000FF"/>
              </a:solidFill>
            </a:endParaRPr>
          </a:p>
          <a:p>
            <a:pPr algn="ctr"/>
            <a:r>
              <a:rPr lang="en-GB" dirty="0">
                <a:solidFill>
                  <a:srgbClr val="0000FF"/>
                </a:solidFill>
              </a:rPr>
              <a:t>later: CHESS-2 </a:t>
            </a:r>
            <a:r>
              <a:rPr lang="en-GB" dirty="0" smtClean="0">
                <a:solidFill>
                  <a:srgbClr val="0000FF"/>
                </a:solidFill>
              </a:rPr>
              <a:t>sensor</a:t>
            </a:r>
          </a:p>
          <a:p>
            <a:pPr algn="ctr"/>
            <a:endParaRPr lang="en-GB" sz="2000" dirty="0">
              <a:solidFill>
                <a:srgbClr val="0000FF"/>
              </a:solidFill>
            </a:endParaRPr>
          </a:p>
          <a:p>
            <a:pPr algn="ctr"/>
            <a:r>
              <a:rPr lang="en-GB" sz="1400" dirty="0" smtClean="0">
                <a:solidFill>
                  <a:srgbClr val="FF0066"/>
                </a:solidFill>
              </a:rPr>
              <a:t>either way,</a:t>
            </a:r>
            <a:br>
              <a:rPr lang="en-GB" sz="1400" dirty="0" smtClean="0">
                <a:solidFill>
                  <a:srgbClr val="FF0066"/>
                </a:solidFill>
              </a:rPr>
            </a:br>
            <a:r>
              <a:rPr lang="en-GB" sz="1400" dirty="0" smtClean="0">
                <a:solidFill>
                  <a:srgbClr val="FF0066"/>
                </a:solidFill>
              </a:rPr>
              <a:t>128 strips</a:t>
            </a:r>
            <a:endParaRPr lang="en-GB" sz="2000" dirty="0">
              <a:solidFill>
                <a:srgbClr val="FF0066"/>
              </a:solidFill>
            </a:endParaRPr>
          </a:p>
        </p:txBody>
      </p:sp>
      <p:sp>
        <p:nvSpPr>
          <p:cNvPr id="12" name="TextBox 11"/>
          <p:cNvSpPr txBox="1"/>
          <p:nvPr/>
        </p:nvSpPr>
        <p:spPr>
          <a:xfrm>
            <a:off x="1065944" y="5386816"/>
            <a:ext cx="796718" cy="276999"/>
          </a:xfrm>
          <a:prstGeom prst="rect">
            <a:avLst/>
          </a:prstGeom>
          <a:solidFill>
            <a:schemeClr val="bg1"/>
          </a:solidFill>
        </p:spPr>
        <p:txBody>
          <a:bodyPr wrap="square" rtlCol="0">
            <a:spAutoFit/>
          </a:bodyPr>
          <a:lstStyle/>
          <a:p>
            <a:pPr algn="ctr"/>
            <a:r>
              <a:rPr lang="en-GB" sz="1200" dirty="0" smtClean="0">
                <a:solidFill>
                  <a:srgbClr val="0000FF"/>
                </a:solidFill>
              </a:rPr>
              <a:t>L0/</a:t>
            </a:r>
            <a:r>
              <a:rPr lang="en-GB" sz="1200" dirty="0" err="1" smtClean="0">
                <a:solidFill>
                  <a:srgbClr val="0000FF"/>
                </a:solidFill>
              </a:rPr>
              <a:t>Cmd</a:t>
            </a:r>
            <a:endParaRPr lang="en-GB" sz="1400" dirty="0">
              <a:solidFill>
                <a:srgbClr val="0000FF"/>
              </a:solidFill>
            </a:endParaRPr>
          </a:p>
        </p:txBody>
      </p:sp>
      <p:sp>
        <p:nvSpPr>
          <p:cNvPr id="14" name="Rectangle 13"/>
          <p:cNvSpPr/>
          <p:nvPr/>
        </p:nvSpPr>
        <p:spPr>
          <a:xfrm>
            <a:off x="3878893" y="5639879"/>
            <a:ext cx="1609725" cy="441325"/>
          </a:xfrm>
          <a:prstGeom prst="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rgbClr val="0000FF"/>
                </a:solidFill>
              </a:rPr>
              <a:t>SACI command bridge</a:t>
            </a:r>
          </a:p>
        </p:txBody>
      </p:sp>
      <p:sp>
        <p:nvSpPr>
          <p:cNvPr id="16" name="Down Arrow 15"/>
          <p:cNvSpPr/>
          <p:nvPr/>
        </p:nvSpPr>
        <p:spPr>
          <a:xfrm rot="16200000" flipH="1" flipV="1">
            <a:off x="3582854" y="5689450"/>
            <a:ext cx="164306" cy="240578"/>
          </a:xfrm>
          <a:prstGeom prst="downArrow">
            <a:avLst/>
          </a:prstGeom>
          <a:solidFill>
            <a:schemeClr val="tx1"/>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2563289" y="5671239"/>
            <a:ext cx="919485" cy="276999"/>
          </a:xfrm>
          <a:prstGeom prst="rect">
            <a:avLst/>
          </a:prstGeom>
          <a:solidFill>
            <a:schemeClr val="bg1"/>
          </a:solidFill>
        </p:spPr>
        <p:txBody>
          <a:bodyPr wrap="square" rtlCol="0">
            <a:spAutoFit/>
          </a:bodyPr>
          <a:lstStyle/>
          <a:p>
            <a:pPr algn="ctr"/>
            <a:r>
              <a:rPr lang="en-GB" sz="1200" dirty="0" smtClean="0">
                <a:solidFill>
                  <a:srgbClr val="0000FF"/>
                </a:solidFill>
              </a:rPr>
              <a:t>SACI signals</a:t>
            </a:r>
          </a:p>
        </p:txBody>
      </p:sp>
      <p:sp>
        <p:nvSpPr>
          <p:cNvPr id="18" name="TextBox 17"/>
          <p:cNvSpPr txBox="1"/>
          <p:nvPr/>
        </p:nvSpPr>
        <p:spPr>
          <a:xfrm>
            <a:off x="6105525" y="2087045"/>
            <a:ext cx="919485" cy="830997"/>
          </a:xfrm>
          <a:prstGeom prst="rect">
            <a:avLst/>
          </a:prstGeom>
          <a:solidFill>
            <a:schemeClr val="bg1"/>
          </a:solidFill>
        </p:spPr>
        <p:txBody>
          <a:bodyPr wrap="square" rtlCol="0">
            <a:spAutoFit/>
          </a:bodyPr>
          <a:lstStyle/>
          <a:p>
            <a:pPr algn="ctr"/>
            <a:r>
              <a:rPr lang="en-GB" sz="1200" dirty="0" smtClean="0">
                <a:solidFill>
                  <a:srgbClr val="0000FF"/>
                </a:solidFill>
              </a:rPr>
              <a:t>need to see later if CF will still apply ?</a:t>
            </a:r>
            <a:endParaRPr lang="en-GB" sz="1400" dirty="0">
              <a:solidFill>
                <a:srgbClr val="0000FF"/>
              </a:solidFill>
            </a:endParaRPr>
          </a:p>
        </p:txBody>
      </p:sp>
      <p:sp>
        <p:nvSpPr>
          <p:cNvPr id="19" name="TextBox 18"/>
          <p:cNvSpPr txBox="1"/>
          <p:nvPr/>
        </p:nvSpPr>
        <p:spPr>
          <a:xfrm>
            <a:off x="4969434" y="5152760"/>
            <a:ext cx="623158" cy="276999"/>
          </a:xfrm>
          <a:prstGeom prst="rect">
            <a:avLst/>
          </a:prstGeom>
          <a:solidFill>
            <a:schemeClr val="bg1"/>
          </a:solidFill>
        </p:spPr>
        <p:txBody>
          <a:bodyPr wrap="square" rtlCol="0">
            <a:spAutoFit/>
          </a:bodyPr>
          <a:lstStyle/>
          <a:p>
            <a:pPr algn="ctr"/>
            <a:r>
              <a:rPr lang="en-GB" sz="1200" i="1" dirty="0" smtClean="0">
                <a:solidFill>
                  <a:srgbClr val="006600"/>
                </a:solidFill>
              </a:rPr>
              <a:t>UBC</a:t>
            </a:r>
            <a:endParaRPr lang="en-GB" sz="1400" i="1" dirty="0">
              <a:solidFill>
                <a:srgbClr val="006600"/>
              </a:solidFill>
            </a:endParaRPr>
          </a:p>
        </p:txBody>
      </p:sp>
      <p:sp>
        <p:nvSpPr>
          <p:cNvPr id="22" name="TextBox 21"/>
          <p:cNvSpPr txBox="1"/>
          <p:nvPr/>
        </p:nvSpPr>
        <p:spPr>
          <a:xfrm>
            <a:off x="4304440" y="6138353"/>
            <a:ext cx="758628" cy="276999"/>
          </a:xfrm>
          <a:prstGeom prst="rect">
            <a:avLst/>
          </a:prstGeom>
          <a:solidFill>
            <a:schemeClr val="bg1"/>
          </a:solidFill>
        </p:spPr>
        <p:txBody>
          <a:bodyPr wrap="square" rtlCol="0">
            <a:spAutoFit/>
          </a:bodyPr>
          <a:lstStyle/>
          <a:p>
            <a:pPr algn="ctr"/>
            <a:r>
              <a:rPr lang="en-GB" sz="1200" i="1" dirty="0" smtClean="0">
                <a:solidFill>
                  <a:srgbClr val="006600"/>
                </a:solidFill>
              </a:rPr>
              <a:t>Oxford?</a:t>
            </a:r>
            <a:endParaRPr lang="en-GB" sz="1400" i="1" dirty="0">
              <a:solidFill>
                <a:srgbClr val="006600"/>
              </a:solidFill>
            </a:endParaRPr>
          </a:p>
        </p:txBody>
      </p:sp>
      <p:cxnSp>
        <p:nvCxnSpPr>
          <p:cNvPr id="24" name="Straight Arrow Connector 23"/>
          <p:cNvCxnSpPr/>
          <p:nvPr/>
        </p:nvCxnSpPr>
        <p:spPr>
          <a:xfrm flipH="1" flipV="1">
            <a:off x="3768363" y="3987811"/>
            <a:ext cx="358607" cy="645855"/>
          </a:xfrm>
          <a:prstGeom prst="straightConnector1">
            <a:avLst/>
          </a:prstGeom>
          <a:ln w="317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5215467" y="3911611"/>
            <a:ext cx="203200" cy="722056"/>
          </a:xfrm>
          <a:prstGeom prst="straightConnector1">
            <a:avLst/>
          </a:prstGeom>
          <a:ln w="317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5" name="Down Arrow 34"/>
          <p:cNvSpPr/>
          <p:nvPr/>
        </p:nvSpPr>
        <p:spPr>
          <a:xfrm flipH="1" flipV="1">
            <a:off x="1382923" y="5070649"/>
            <a:ext cx="164306" cy="240578"/>
          </a:xfrm>
          <a:prstGeom prst="downArrow">
            <a:avLst/>
          </a:prstGeom>
          <a:solidFill>
            <a:schemeClr val="tx1"/>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a:off x="735743" y="832768"/>
            <a:ext cx="6584220" cy="461665"/>
          </a:xfrm>
          <a:prstGeom prst="rect">
            <a:avLst/>
          </a:prstGeom>
          <a:solidFill>
            <a:schemeClr val="bg1"/>
          </a:solidFill>
        </p:spPr>
        <p:txBody>
          <a:bodyPr wrap="square" rtlCol="0">
            <a:spAutoFit/>
          </a:bodyPr>
          <a:lstStyle/>
          <a:p>
            <a:pPr>
              <a:tabLst>
                <a:tab pos="627063" algn="l"/>
              </a:tabLst>
            </a:pPr>
            <a:r>
              <a:rPr lang="en-GB" sz="1200" i="1" dirty="0" smtClean="0">
                <a:solidFill>
                  <a:srgbClr val="006600"/>
                </a:solidFill>
              </a:rPr>
              <a:t>Institute</a:t>
            </a:r>
            <a:r>
              <a:rPr lang="en-GB" sz="1200" dirty="0" smtClean="0">
                <a:solidFill>
                  <a:srgbClr val="006600"/>
                </a:solidFill>
              </a:rPr>
              <a:t> 	</a:t>
            </a:r>
            <a:r>
              <a:rPr lang="en-GB" sz="1200" dirty="0" smtClean="0"/>
              <a:t>– these are preliminary notes on who might design which blocks, still under discussion</a:t>
            </a:r>
          </a:p>
          <a:p>
            <a:pPr>
              <a:tabLst>
                <a:tab pos="627063" algn="l"/>
              </a:tabLst>
            </a:pPr>
            <a:r>
              <a:rPr lang="en-GB" sz="1200" dirty="0">
                <a:solidFill>
                  <a:srgbClr val="006600"/>
                </a:solidFill>
              </a:rPr>
              <a:t>	</a:t>
            </a:r>
            <a:r>
              <a:rPr lang="en-GB" sz="1200" dirty="0" smtClean="0"/>
              <a:t>(</a:t>
            </a:r>
            <a:r>
              <a:rPr lang="en-GB" sz="1200" dirty="0" err="1" smtClean="0"/>
              <a:t>Hongbo</a:t>
            </a:r>
            <a:r>
              <a:rPr lang="en-GB" sz="1200" dirty="0" smtClean="0"/>
              <a:t> will discuss further with </a:t>
            </a:r>
            <a:r>
              <a:rPr lang="en-GB" sz="1200" dirty="0" err="1" smtClean="0"/>
              <a:t>Prof.</a:t>
            </a:r>
            <a:r>
              <a:rPr lang="en-GB" sz="1200" dirty="0" smtClean="0"/>
              <a:t> Song next week)</a:t>
            </a:r>
            <a:endParaRPr lang="en-GB" sz="1400" dirty="0"/>
          </a:p>
        </p:txBody>
      </p:sp>
      <p:sp>
        <p:nvSpPr>
          <p:cNvPr id="39" name="TextBox 38"/>
          <p:cNvSpPr txBox="1"/>
          <p:nvPr/>
        </p:nvSpPr>
        <p:spPr>
          <a:xfrm>
            <a:off x="1166096" y="2154781"/>
            <a:ext cx="659706" cy="276999"/>
          </a:xfrm>
          <a:prstGeom prst="rect">
            <a:avLst/>
          </a:prstGeom>
          <a:solidFill>
            <a:schemeClr val="bg1"/>
          </a:solidFill>
        </p:spPr>
        <p:txBody>
          <a:bodyPr wrap="square" rtlCol="0">
            <a:spAutoFit/>
          </a:bodyPr>
          <a:lstStyle/>
          <a:p>
            <a:pPr algn="ctr"/>
            <a:r>
              <a:rPr lang="en-GB" sz="1200" i="1" dirty="0" smtClean="0">
                <a:solidFill>
                  <a:srgbClr val="006600"/>
                </a:solidFill>
              </a:rPr>
              <a:t>USTC?</a:t>
            </a:r>
            <a:endParaRPr lang="en-GB" sz="1400" i="1" dirty="0">
              <a:solidFill>
                <a:srgbClr val="006600"/>
              </a:solidFill>
            </a:endParaRPr>
          </a:p>
        </p:txBody>
      </p:sp>
      <p:sp>
        <p:nvSpPr>
          <p:cNvPr id="40" name="TextBox 39"/>
          <p:cNvSpPr txBox="1"/>
          <p:nvPr/>
        </p:nvSpPr>
        <p:spPr>
          <a:xfrm>
            <a:off x="2895601" y="2170511"/>
            <a:ext cx="3087362" cy="276999"/>
          </a:xfrm>
          <a:prstGeom prst="rect">
            <a:avLst/>
          </a:prstGeom>
          <a:solidFill>
            <a:schemeClr val="bg1"/>
          </a:solidFill>
        </p:spPr>
        <p:txBody>
          <a:bodyPr wrap="square" rtlCol="0">
            <a:spAutoFit/>
          </a:bodyPr>
          <a:lstStyle/>
          <a:p>
            <a:pPr algn="ctr"/>
            <a:r>
              <a:rPr lang="en-GB" sz="1200" i="1" dirty="0" smtClean="0">
                <a:solidFill>
                  <a:srgbClr val="006600"/>
                </a:solidFill>
              </a:rPr>
              <a:t>USTC and IHEP? </a:t>
            </a:r>
            <a:r>
              <a:rPr lang="en-GB" sz="1200" dirty="0" smtClean="0">
                <a:solidFill>
                  <a:srgbClr val="0000FF"/>
                </a:solidFill>
              </a:rPr>
              <a:t>for </a:t>
            </a:r>
            <a:r>
              <a:rPr lang="en-GB" sz="1200" dirty="0" err="1" smtClean="0">
                <a:solidFill>
                  <a:srgbClr val="0000FF"/>
                </a:solidFill>
              </a:rPr>
              <a:t>datapath</a:t>
            </a:r>
            <a:r>
              <a:rPr lang="en-GB" sz="1200" dirty="0" smtClean="0">
                <a:solidFill>
                  <a:srgbClr val="0000FF"/>
                </a:solidFill>
              </a:rPr>
              <a:t> changes</a:t>
            </a:r>
            <a:endParaRPr lang="en-GB" sz="1400" dirty="0">
              <a:solidFill>
                <a:srgbClr val="006600"/>
              </a:solidFill>
            </a:endParaRPr>
          </a:p>
        </p:txBody>
      </p:sp>
      <p:sp>
        <p:nvSpPr>
          <p:cNvPr id="41" name="Right Brace 40"/>
          <p:cNvSpPr/>
          <p:nvPr/>
        </p:nvSpPr>
        <p:spPr>
          <a:xfrm rot="16200000">
            <a:off x="4233917" y="980280"/>
            <a:ext cx="217318" cy="3227976"/>
          </a:xfrm>
          <a:prstGeom prst="rightBrace">
            <a:avLst>
              <a:gd name="adj1" fmla="val 47293"/>
              <a:gd name="adj2" fmla="val 50000"/>
            </a:avLst>
          </a:prstGeom>
          <a:ln w="19050">
            <a:solidFill>
              <a:srgbClr val="00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TextBox 41"/>
          <p:cNvSpPr txBox="1"/>
          <p:nvPr/>
        </p:nvSpPr>
        <p:spPr>
          <a:xfrm>
            <a:off x="7168294" y="2096309"/>
            <a:ext cx="919485" cy="646331"/>
          </a:xfrm>
          <a:prstGeom prst="rect">
            <a:avLst/>
          </a:prstGeom>
          <a:solidFill>
            <a:schemeClr val="bg1"/>
          </a:solidFill>
        </p:spPr>
        <p:txBody>
          <a:bodyPr wrap="square" rtlCol="0">
            <a:spAutoFit/>
          </a:bodyPr>
          <a:lstStyle/>
          <a:p>
            <a:pPr algn="ctr"/>
            <a:r>
              <a:rPr lang="en-GB" sz="1200" dirty="0" smtClean="0">
                <a:solidFill>
                  <a:srgbClr val="0000FF"/>
                </a:solidFill>
              </a:rPr>
              <a:t>also needs </a:t>
            </a:r>
            <a:r>
              <a:rPr lang="en-GB" sz="1200" dirty="0" err="1" smtClean="0">
                <a:solidFill>
                  <a:srgbClr val="0000FF"/>
                </a:solidFill>
              </a:rPr>
              <a:t>datapath</a:t>
            </a:r>
            <a:r>
              <a:rPr lang="en-GB" sz="1200" dirty="0" smtClean="0">
                <a:solidFill>
                  <a:srgbClr val="0000FF"/>
                </a:solidFill>
              </a:rPr>
              <a:t> changes</a:t>
            </a:r>
            <a:endParaRPr lang="en-GB" sz="1400" dirty="0">
              <a:solidFill>
                <a:srgbClr val="0000FF"/>
              </a:solidFill>
            </a:endParaRPr>
          </a:p>
        </p:txBody>
      </p:sp>
      <p:sp>
        <p:nvSpPr>
          <p:cNvPr id="43" name="Rectangle 42"/>
          <p:cNvSpPr/>
          <p:nvPr/>
        </p:nvSpPr>
        <p:spPr>
          <a:xfrm>
            <a:off x="777978" y="1370726"/>
            <a:ext cx="1609725" cy="339542"/>
          </a:xfrm>
          <a:prstGeom prst="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rgbClr val="0000FF"/>
                </a:solidFill>
              </a:rPr>
              <a:t>new or changed blocks</a:t>
            </a:r>
          </a:p>
        </p:txBody>
      </p:sp>
      <p:sp>
        <p:nvSpPr>
          <p:cNvPr id="44" name="TextBox 43"/>
          <p:cNvSpPr txBox="1"/>
          <p:nvPr/>
        </p:nvSpPr>
        <p:spPr>
          <a:xfrm>
            <a:off x="3884123" y="3779289"/>
            <a:ext cx="198234" cy="461665"/>
          </a:xfrm>
          <a:prstGeom prst="rect">
            <a:avLst/>
          </a:prstGeom>
          <a:noFill/>
        </p:spPr>
        <p:txBody>
          <a:bodyPr wrap="square" rtlCol="0">
            <a:spAutoFit/>
          </a:bodyPr>
          <a:lstStyle/>
          <a:p>
            <a:pPr algn="ctr"/>
            <a:r>
              <a:rPr lang="en-GB" sz="2400" b="1" dirty="0" smtClean="0">
                <a:solidFill>
                  <a:srgbClr val="0000FF"/>
                </a:solidFill>
              </a:rPr>
              <a:t>?</a:t>
            </a:r>
            <a:endParaRPr lang="en-GB" sz="1600" b="1" dirty="0">
              <a:solidFill>
                <a:srgbClr val="0000FF"/>
              </a:solidFill>
            </a:endParaRPr>
          </a:p>
        </p:txBody>
      </p:sp>
      <p:sp>
        <p:nvSpPr>
          <p:cNvPr id="45" name="TextBox 44"/>
          <p:cNvSpPr txBox="1"/>
          <p:nvPr/>
        </p:nvSpPr>
        <p:spPr>
          <a:xfrm>
            <a:off x="5127024" y="3779289"/>
            <a:ext cx="198234" cy="461665"/>
          </a:xfrm>
          <a:prstGeom prst="rect">
            <a:avLst/>
          </a:prstGeom>
          <a:noFill/>
        </p:spPr>
        <p:txBody>
          <a:bodyPr wrap="square" rtlCol="0">
            <a:spAutoFit/>
          </a:bodyPr>
          <a:lstStyle/>
          <a:p>
            <a:pPr algn="ctr"/>
            <a:r>
              <a:rPr lang="en-GB" sz="2400" b="1" dirty="0" smtClean="0">
                <a:solidFill>
                  <a:srgbClr val="0000FF"/>
                </a:solidFill>
              </a:rPr>
              <a:t>?</a:t>
            </a:r>
            <a:endParaRPr lang="en-GB" sz="1600" b="1" dirty="0">
              <a:solidFill>
                <a:srgbClr val="0000FF"/>
              </a:solidFill>
            </a:endParaRPr>
          </a:p>
        </p:txBody>
      </p:sp>
      <p:sp>
        <p:nvSpPr>
          <p:cNvPr id="48" name="Down Arrow 47"/>
          <p:cNvSpPr/>
          <p:nvPr/>
        </p:nvSpPr>
        <p:spPr>
          <a:xfrm rot="10800000" flipH="1" flipV="1">
            <a:off x="4601603" y="5264279"/>
            <a:ext cx="164306" cy="240578"/>
          </a:xfrm>
          <a:prstGeom prst="downArrow">
            <a:avLst/>
          </a:prstGeom>
          <a:solidFill>
            <a:schemeClr val="tx1"/>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9" name="Straight Arrow Connector 48"/>
          <p:cNvCxnSpPr/>
          <p:nvPr/>
        </p:nvCxnSpPr>
        <p:spPr>
          <a:xfrm flipH="1" flipV="1">
            <a:off x="2074334" y="4010121"/>
            <a:ext cx="719666" cy="1543623"/>
          </a:xfrm>
          <a:prstGeom prst="straightConnector1">
            <a:avLst/>
          </a:prstGeom>
          <a:ln w="317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56" name="Down Arrow 55"/>
          <p:cNvSpPr/>
          <p:nvPr/>
        </p:nvSpPr>
        <p:spPr>
          <a:xfrm rot="5400000" flipH="1" flipV="1">
            <a:off x="2363984" y="3648719"/>
            <a:ext cx="164306" cy="168074"/>
          </a:xfrm>
          <a:prstGeom prst="downArrow">
            <a:avLst/>
          </a:prstGeom>
          <a:solidFill>
            <a:schemeClr val="tx1"/>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52738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FF0066"/>
                </a:solidFill>
              </a:rPr>
              <a:t>Discussion of block diagram (minutes)</a:t>
            </a:r>
            <a:endParaRPr lang="en-GB" sz="3600" dirty="0">
              <a:solidFill>
                <a:srgbClr val="FF0066"/>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6</a:t>
            </a:fld>
            <a:endParaRPr lang="en-GB" dirty="0">
              <a:solidFill>
                <a:schemeClr val="tx1"/>
              </a:solidFill>
            </a:endParaRPr>
          </a:p>
        </p:txBody>
      </p:sp>
      <p:sp>
        <p:nvSpPr>
          <p:cNvPr id="16" name="TextBox 15"/>
          <p:cNvSpPr txBox="1"/>
          <p:nvPr/>
        </p:nvSpPr>
        <p:spPr>
          <a:xfrm>
            <a:off x="156839" y="796642"/>
            <a:ext cx="8795842" cy="6068328"/>
          </a:xfrm>
          <a:prstGeom prst="rect">
            <a:avLst/>
          </a:prstGeom>
          <a:noFill/>
        </p:spPr>
        <p:txBody>
          <a:bodyPr wrap="square" rtlCol="0">
            <a:spAutoFit/>
          </a:bodyPr>
          <a:lstStyle/>
          <a:p>
            <a:pPr marL="342900" indent="-342900">
              <a:buFont typeface="Arial" panose="020B0604020202020204" pitchFamily="34" charset="0"/>
              <a:buChar char="•"/>
            </a:pPr>
            <a:r>
              <a:rPr lang="en-GB" sz="2000" dirty="0" smtClean="0">
                <a:solidFill>
                  <a:srgbClr val="0000FF"/>
                </a:solidFill>
              </a:rPr>
              <a:t>Replacing the ABC130* command decoder with the ABC130 command decoder:</a:t>
            </a:r>
          </a:p>
          <a:p>
            <a:pPr marL="800100" lvl="1" indent="-342900">
              <a:spcBef>
                <a:spcPts val="600"/>
              </a:spcBef>
              <a:buFont typeface="Arial" panose="020B0604020202020204" pitchFamily="34" charset="0"/>
              <a:buChar char="•"/>
            </a:pPr>
            <a:r>
              <a:rPr lang="en-GB" sz="1600" dirty="0" smtClean="0"/>
              <a:t>FPGA-compatible code already exists for the ABC130 command decoder in the ITSDAQ firmware repository, under the /abc130/ subdirectory. So taking this Xilinx-compatible version will save time.</a:t>
            </a:r>
          </a:p>
          <a:p>
            <a:pPr marL="800100" lvl="1" indent="-342900">
              <a:spcBef>
                <a:spcPts val="600"/>
              </a:spcBef>
              <a:buFont typeface="Arial" panose="020B0604020202020204" pitchFamily="34" charset="0"/>
              <a:buChar char="•"/>
            </a:pPr>
            <a:r>
              <a:rPr lang="en-GB" sz="1600" dirty="0" smtClean="0"/>
              <a:t>When connecting up </a:t>
            </a:r>
            <a:r>
              <a:rPr lang="en-GB" sz="1600" dirty="0"/>
              <a:t>the ABC130 command </a:t>
            </a:r>
            <a:r>
              <a:rPr lang="en-GB" sz="1600" dirty="0" smtClean="0"/>
              <a:t>decoder, there will be some enables relating to reception of L0, L1 and R3 triggers to connect to other blocks to control the data flow into buffers. The enables may go to </a:t>
            </a:r>
            <a:r>
              <a:rPr lang="en-GB" sz="1600" dirty="0" err="1" smtClean="0"/>
              <a:t>Top_Logic</a:t>
            </a:r>
            <a:r>
              <a:rPr lang="en-GB" sz="1600" dirty="0" smtClean="0"/>
              <a:t> or directly to the buffers, to be seen.</a:t>
            </a:r>
          </a:p>
          <a:p>
            <a:pPr marL="800100" lvl="1" indent="-342900">
              <a:spcBef>
                <a:spcPts val="600"/>
              </a:spcBef>
              <a:buFont typeface="Arial" panose="020B0604020202020204" pitchFamily="34" charset="0"/>
              <a:buChar char="•"/>
            </a:pPr>
            <a:r>
              <a:rPr lang="en-GB" sz="1600" dirty="0" smtClean="0"/>
              <a:t>The ABC130 Command Decoder will write to a set of to-be-defined registers that represent all the CHESS-2 configuration (bias, masking, configuration/trimming of pixels, charge injection). These will link to the new SACI Command Bridge block.</a:t>
            </a:r>
            <a:r>
              <a:rPr lang="en-GB" sz="2000" dirty="0" smtClean="0"/>
              <a:t/>
            </a:r>
            <a:br>
              <a:rPr lang="en-GB" sz="2000" dirty="0" smtClean="0"/>
            </a:br>
            <a:endParaRPr lang="en-GB" sz="1600" dirty="0" smtClean="0"/>
          </a:p>
          <a:p>
            <a:pPr marL="342900" indent="-342900">
              <a:buFont typeface="Arial" panose="020B0604020202020204" pitchFamily="34" charset="0"/>
              <a:buChar char="•"/>
            </a:pPr>
            <a:r>
              <a:rPr lang="en-GB" sz="2000" dirty="0" smtClean="0">
                <a:solidFill>
                  <a:srgbClr val="0000FF"/>
                </a:solidFill>
              </a:rPr>
              <a:t>SACI:</a:t>
            </a:r>
            <a:endParaRPr lang="en-GB" sz="2000" dirty="0">
              <a:solidFill>
                <a:srgbClr val="0000FF"/>
              </a:solidFill>
            </a:endParaRPr>
          </a:p>
          <a:p>
            <a:pPr marL="800100" lvl="1" indent="-342900">
              <a:spcBef>
                <a:spcPts val="400"/>
              </a:spcBef>
              <a:buFont typeface="Arial" panose="020B0604020202020204" pitchFamily="34" charset="0"/>
              <a:buChar char="•"/>
            </a:pPr>
            <a:r>
              <a:rPr lang="en-GB" sz="1600" dirty="0" smtClean="0"/>
              <a:t>We have source code from SLAC for FPGAs. </a:t>
            </a:r>
            <a:endParaRPr lang="en-GB" sz="1600" dirty="0"/>
          </a:p>
          <a:p>
            <a:pPr marL="800100" lvl="1" indent="-342900">
              <a:buFont typeface="Arial" panose="020B0604020202020204" pitchFamily="34" charset="0"/>
              <a:buChar char="•"/>
            </a:pPr>
            <a:endParaRPr lang="en-GB" sz="1600" dirty="0" smtClean="0"/>
          </a:p>
          <a:p>
            <a:pPr marL="342900" indent="-342900">
              <a:buFont typeface="Arial" panose="020B0604020202020204" pitchFamily="34" charset="0"/>
              <a:buChar char="•"/>
            </a:pPr>
            <a:r>
              <a:rPr lang="en-GB" sz="2000" dirty="0" smtClean="0">
                <a:solidFill>
                  <a:srgbClr val="0000FF"/>
                </a:solidFill>
              </a:rPr>
              <a:t>Readout block:</a:t>
            </a:r>
            <a:endParaRPr lang="en-GB" sz="2000" dirty="0">
              <a:solidFill>
                <a:srgbClr val="0000FF"/>
              </a:solidFill>
            </a:endParaRPr>
          </a:p>
          <a:p>
            <a:pPr marL="800100" lvl="1" indent="-342900">
              <a:spcBef>
                <a:spcPts val="600"/>
              </a:spcBef>
              <a:buFont typeface="Arial" panose="020B0604020202020204" pitchFamily="34" charset="0"/>
              <a:buChar char="•"/>
            </a:pPr>
            <a:r>
              <a:rPr lang="en-GB" sz="1600" dirty="0"/>
              <a:t>We </a:t>
            </a:r>
            <a:r>
              <a:rPr lang="en-GB" sz="1600" dirty="0" smtClean="0"/>
              <a:t>discussed whether to keep the ABC130* output or replace it with the previous ABC130 readout block. Either way, code adaptations will be needed to handle CHESS-2 data.</a:t>
            </a:r>
          </a:p>
          <a:p>
            <a:pPr marL="800100" lvl="1" indent="-342900">
              <a:spcBef>
                <a:spcPts val="600"/>
              </a:spcBef>
              <a:buFont typeface="Arial" panose="020B0604020202020204" pitchFamily="34" charset="0"/>
              <a:buChar char="•"/>
            </a:pPr>
            <a:r>
              <a:rPr lang="en-GB" sz="1600" dirty="0" smtClean="0"/>
              <a:t>Overall, the ABC130* readout is a simpler block as it arbitrates among fewer data sources.</a:t>
            </a:r>
          </a:p>
          <a:p>
            <a:pPr marL="800100" lvl="1" indent="-342900">
              <a:spcBef>
                <a:spcPts val="600"/>
              </a:spcBef>
              <a:buFont typeface="Arial" panose="020B0604020202020204" pitchFamily="34" charset="0"/>
              <a:buChar char="•"/>
            </a:pPr>
            <a:r>
              <a:rPr lang="en-GB" sz="1600" dirty="0" smtClean="0"/>
              <a:t>We felt the ABC130* readout block is the better basis for the ABCN’. So we will invest in the work to update the ITSDAQ firmware and SCTDAQ software to handle it.</a:t>
            </a:r>
          </a:p>
          <a:p>
            <a:pPr marL="800100" lvl="1" indent="-342900">
              <a:spcBef>
                <a:spcPts val="600"/>
              </a:spcBef>
              <a:buFont typeface="Arial" panose="020B0604020202020204" pitchFamily="34" charset="0"/>
              <a:buChar char="•"/>
            </a:pPr>
            <a:r>
              <a:rPr lang="en-GB" b="1" dirty="0" smtClean="0">
                <a:solidFill>
                  <a:srgbClr val="0000FF"/>
                </a:solidFill>
              </a:rPr>
              <a:t>Decision: the ABCN’ will use the ABC130* readout block and data out scheme.</a:t>
            </a:r>
            <a:endParaRPr lang="en-GB" b="1" dirty="0">
              <a:solidFill>
                <a:srgbClr val="0000FF"/>
              </a:solidFill>
            </a:endParaRPr>
          </a:p>
        </p:txBody>
      </p:sp>
    </p:spTree>
    <p:extLst>
      <p:ext uri="{BB962C8B-B14F-4D97-AF65-F5344CB8AC3E}">
        <p14:creationId xmlns:p14="http://schemas.microsoft.com/office/powerpoint/2010/main" val="200189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FF0066"/>
                </a:solidFill>
              </a:rPr>
              <a:t>Discussion of process (minutes)</a:t>
            </a:r>
            <a:endParaRPr lang="en-GB" dirty="0">
              <a:solidFill>
                <a:srgbClr val="FF0066"/>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7</a:t>
            </a:fld>
            <a:endParaRPr lang="en-GB" dirty="0">
              <a:solidFill>
                <a:schemeClr val="tx1"/>
              </a:solidFill>
            </a:endParaRPr>
          </a:p>
        </p:txBody>
      </p:sp>
      <p:sp>
        <p:nvSpPr>
          <p:cNvPr id="16" name="TextBox 15"/>
          <p:cNvSpPr txBox="1"/>
          <p:nvPr/>
        </p:nvSpPr>
        <p:spPr>
          <a:xfrm>
            <a:off x="156839" y="796642"/>
            <a:ext cx="8795842" cy="6047809"/>
          </a:xfrm>
          <a:prstGeom prst="rect">
            <a:avLst/>
          </a:prstGeom>
          <a:noFill/>
        </p:spPr>
        <p:txBody>
          <a:bodyPr wrap="square" rtlCol="0">
            <a:spAutoFit/>
          </a:bodyPr>
          <a:lstStyle/>
          <a:p>
            <a:pPr marL="342900" indent="-342900">
              <a:buFont typeface="Arial" panose="020B0604020202020204" pitchFamily="34" charset="0"/>
              <a:buChar char="•"/>
            </a:pPr>
            <a:r>
              <a:rPr lang="en-GB" sz="2000" dirty="0" smtClean="0">
                <a:solidFill>
                  <a:srgbClr val="0000FF"/>
                </a:solidFill>
              </a:rPr>
              <a:t>We discussed whether we could soon write an ABCN’ specification:</a:t>
            </a:r>
          </a:p>
          <a:p>
            <a:pPr marL="800100" lvl="1" indent="-342900">
              <a:spcBef>
                <a:spcPts val="600"/>
              </a:spcBef>
              <a:buFont typeface="Arial" panose="020B0604020202020204" pitchFamily="34" charset="0"/>
              <a:buChar char="•"/>
            </a:pPr>
            <a:r>
              <a:rPr lang="en-GB" sz="1500" dirty="0" smtClean="0"/>
              <a:t>On the plus side, this would help us to co-ordinate and others to review the plans.</a:t>
            </a:r>
          </a:p>
          <a:p>
            <a:pPr marL="800100" lvl="1" indent="-342900">
              <a:spcBef>
                <a:spcPts val="600"/>
              </a:spcBef>
              <a:buFont typeface="Arial" panose="020B0604020202020204" pitchFamily="34" charset="0"/>
              <a:buChar char="•"/>
            </a:pPr>
            <a:r>
              <a:rPr lang="en-GB" sz="1500" dirty="0" smtClean="0"/>
              <a:t>On the minus side, this will be time-consuming, there are still several unknowns and the ABCN’ schedule is challenging.</a:t>
            </a:r>
          </a:p>
          <a:p>
            <a:pPr marL="800100" lvl="1" indent="-342900">
              <a:spcBef>
                <a:spcPts val="600"/>
              </a:spcBef>
              <a:buFont typeface="Arial" panose="020B0604020202020204" pitchFamily="34" charset="0"/>
              <a:buChar char="•"/>
            </a:pPr>
            <a:r>
              <a:rPr lang="en-GB" sz="1500" dirty="0" smtClean="0"/>
              <a:t>For the CHESS sensors, it is usual to communicate and iterate the design intentions via periodic presentations, and to write the specification document after submission. </a:t>
            </a:r>
          </a:p>
          <a:p>
            <a:pPr marL="800100" lvl="1" indent="-342900">
              <a:spcBef>
                <a:spcPts val="600"/>
              </a:spcBef>
              <a:buFont typeface="Arial" panose="020B0604020202020204" pitchFamily="34" charset="0"/>
              <a:buChar char="•"/>
            </a:pPr>
            <a:r>
              <a:rPr lang="en-GB" sz="1500" b="1" dirty="0" smtClean="0">
                <a:solidFill>
                  <a:srgbClr val="0000FF"/>
                </a:solidFill>
              </a:rPr>
              <a:t>Decision: </a:t>
            </a:r>
            <a:r>
              <a:rPr lang="en-GB" sz="1500" dirty="0" smtClean="0"/>
              <a:t>based on schedule considerations, we decided it’s best for now to iterate via weekly, detailed presentations which will form the ‘latest spec.’ We will convert those to a specification document when we are further along. </a:t>
            </a:r>
          </a:p>
          <a:p>
            <a:pPr marL="800100" lvl="1" indent="-342900">
              <a:spcBef>
                <a:spcPts val="600"/>
              </a:spcBef>
              <a:buFont typeface="Arial" panose="020B0604020202020204" pitchFamily="34" charset="0"/>
              <a:buChar char="•"/>
            </a:pPr>
            <a:r>
              <a:rPr lang="en-GB" sz="1500" dirty="0" smtClean="0"/>
              <a:t>This approach means everyone should feel especially free to raise questions when anything is unclear.</a:t>
            </a:r>
          </a:p>
          <a:p>
            <a:pPr marL="800100" lvl="1" indent="-342900">
              <a:spcBef>
                <a:spcPts val="600"/>
              </a:spcBef>
              <a:buFont typeface="Arial" panose="020B0604020202020204" pitchFamily="34" charset="0"/>
              <a:buChar char="•"/>
            </a:pPr>
            <a:r>
              <a:rPr lang="en-GB" sz="1500" dirty="0" smtClean="0"/>
              <a:t>Writing a mini-spec for the CHESS-2 Data Emulator is more feasible at this moment.</a:t>
            </a:r>
            <a:r>
              <a:rPr lang="en-GB" sz="2000" dirty="0" smtClean="0"/>
              <a:t/>
            </a:r>
            <a:br>
              <a:rPr lang="en-GB" sz="2000" dirty="0" smtClean="0"/>
            </a:br>
            <a:endParaRPr lang="en-GB" sz="1600" dirty="0" smtClean="0"/>
          </a:p>
          <a:p>
            <a:pPr marL="342900" indent="-342900">
              <a:buFont typeface="Arial" panose="020B0604020202020204" pitchFamily="34" charset="0"/>
              <a:buChar char="•"/>
            </a:pPr>
            <a:r>
              <a:rPr lang="en-GB" sz="2000" dirty="0" smtClean="0">
                <a:solidFill>
                  <a:srgbClr val="0000FF"/>
                </a:solidFill>
              </a:rPr>
              <a:t>Planning:</a:t>
            </a:r>
            <a:endParaRPr lang="en-GB" sz="2000" dirty="0">
              <a:solidFill>
                <a:srgbClr val="0000FF"/>
              </a:solidFill>
            </a:endParaRPr>
          </a:p>
          <a:p>
            <a:pPr marL="800100" lvl="1" indent="-342900">
              <a:spcBef>
                <a:spcPts val="600"/>
              </a:spcBef>
              <a:buFont typeface="Arial" panose="020B0604020202020204" pitchFamily="34" charset="0"/>
              <a:buChar char="•"/>
            </a:pPr>
            <a:r>
              <a:rPr lang="en-GB" sz="1500" dirty="0" smtClean="0"/>
              <a:t>For now, we’ll continue to plan the most immediate activities week by week together.</a:t>
            </a:r>
          </a:p>
          <a:p>
            <a:pPr marL="800100" lvl="1" indent="-342900">
              <a:spcBef>
                <a:spcPts val="600"/>
              </a:spcBef>
              <a:buFont typeface="Arial" panose="020B0604020202020204" pitchFamily="34" charset="0"/>
              <a:buChar char="•"/>
            </a:pPr>
            <a:r>
              <a:rPr lang="en-GB" sz="1500" dirty="0" smtClean="0"/>
              <a:t>Minutes of a given meeting will be attached to top of the NEXT meeting in Indico from now on.</a:t>
            </a:r>
            <a:endParaRPr lang="en-GB" sz="1500" dirty="0"/>
          </a:p>
          <a:p>
            <a:pPr marL="800100" lvl="1" indent="-342900">
              <a:buFont typeface="Arial" panose="020B0604020202020204" pitchFamily="34" charset="0"/>
              <a:buChar char="•"/>
            </a:pPr>
            <a:endParaRPr lang="en-GB" sz="1600" dirty="0" smtClean="0"/>
          </a:p>
          <a:p>
            <a:pPr marL="342900" indent="-342900">
              <a:buFont typeface="Arial" panose="020B0604020202020204" pitchFamily="34" charset="0"/>
              <a:buChar char="•"/>
            </a:pPr>
            <a:r>
              <a:rPr lang="en-GB" sz="2000" dirty="0" smtClean="0">
                <a:solidFill>
                  <a:srgbClr val="0000FF"/>
                </a:solidFill>
              </a:rPr>
              <a:t>Schedule:</a:t>
            </a:r>
          </a:p>
          <a:p>
            <a:pPr marL="800100" lvl="1" indent="-342900">
              <a:spcBef>
                <a:spcPts val="600"/>
              </a:spcBef>
              <a:buFont typeface="Arial" panose="020B0604020202020204" pitchFamily="34" charset="0"/>
              <a:buChar char="•"/>
            </a:pPr>
            <a:r>
              <a:rPr lang="en-GB" sz="1500" dirty="0" smtClean="0"/>
              <a:t>Big </a:t>
            </a:r>
            <a:r>
              <a:rPr lang="en-GB" sz="1500" dirty="0"/>
              <a:t>picture: </a:t>
            </a:r>
            <a:r>
              <a:rPr lang="en-GB" sz="1500" dirty="0" smtClean="0">
                <a:solidFill>
                  <a:srgbClr val="0000FF"/>
                </a:solidFill>
              </a:rPr>
              <a:t>this September, we will have the year </a:t>
            </a:r>
            <a:r>
              <a:rPr lang="en-GB" sz="1500" dirty="0">
                <a:solidFill>
                  <a:srgbClr val="0000FF"/>
                </a:solidFill>
              </a:rPr>
              <a:t>2 review of Strip </a:t>
            </a:r>
            <a:r>
              <a:rPr lang="en-GB" sz="1500" dirty="0" smtClean="0">
                <a:solidFill>
                  <a:srgbClr val="0000FF"/>
                </a:solidFill>
              </a:rPr>
              <a:t>CMOS.</a:t>
            </a:r>
          </a:p>
          <a:p>
            <a:pPr marL="800100" lvl="1" indent="-342900">
              <a:spcBef>
                <a:spcPts val="600"/>
              </a:spcBef>
              <a:buFont typeface="Arial" panose="020B0604020202020204" pitchFamily="34" charset="0"/>
              <a:buChar char="•"/>
            </a:pPr>
            <a:r>
              <a:rPr lang="en-GB" sz="1500" dirty="0" smtClean="0"/>
              <a:t>The ABCN’ is an important deliverable for this.</a:t>
            </a:r>
          </a:p>
          <a:p>
            <a:pPr marL="800100" lvl="1" indent="-342900">
              <a:spcBef>
                <a:spcPts val="600"/>
              </a:spcBef>
              <a:buFont typeface="Arial" panose="020B0604020202020204" pitchFamily="34" charset="0"/>
              <a:buChar char="•"/>
            </a:pPr>
            <a:r>
              <a:rPr lang="en-GB" sz="1500" dirty="0" smtClean="0"/>
              <a:t>Jaya John will check with Marcel, Richard and Vitaliy to define in detail what’s needed and when.</a:t>
            </a:r>
            <a:endParaRPr lang="en-GB" sz="1500" dirty="0"/>
          </a:p>
        </p:txBody>
      </p:sp>
    </p:spTree>
    <p:extLst>
      <p:ext uri="{BB962C8B-B14F-4D97-AF65-F5344CB8AC3E}">
        <p14:creationId xmlns:p14="http://schemas.microsoft.com/office/powerpoint/2010/main" val="1238470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FF0066"/>
                </a:solidFill>
              </a:rPr>
              <a:t>Actions for the next week (minutes)</a:t>
            </a:r>
            <a:endParaRPr lang="en-GB" sz="3600" dirty="0">
              <a:solidFill>
                <a:srgbClr val="FF0066"/>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8</a:t>
            </a:fld>
            <a:endParaRPr lang="en-GB" dirty="0">
              <a:solidFill>
                <a:schemeClr val="tx1"/>
              </a:solidFill>
            </a:endParaRPr>
          </a:p>
        </p:txBody>
      </p:sp>
      <p:sp>
        <p:nvSpPr>
          <p:cNvPr id="16" name="TextBox 15"/>
          <p:cNvSpPr txBox="1"/>
          <p:nvPr/>
        </p:nvSpPr>
        <p:spPr>
          <a:xfrm>
            <a:off x="156839" y="796642"/>
            <a:ext cx="8795842" cy="5324535"/>
          </a:xfrm>
          <a:prstGeom prst="rect">
            <a:avLst/>
          </a:prstGeom>
          <a:noFill/>
        </p:spPr>
        <p:txBody>
          <a:bodyPr wrap="square" rtlCol="0">
            <a:spAutoFit/>
          </a:bodyPr>
          <a:lstStyle/>
          <a:p>
            <a:r>
              <a:rPr lang="en-GB" sz="2000" b="1" dirty="0" smtClean="0"/>
              <a:t>Weiguo</a:t>
            </a:r>
            <a:r>
              <a:rPr lang="en-GB" sz="2000" dirty="0" smtClean="0"/>
              <a:t>: gather list of e-mail addresses/CERN accounts for those who need access to the repositories. E-mail this list to Matt Warren (for ITSDAQ SVN access) and Wojtek (for ABCN’ </a:t>
            </a:r>
            <a:r>
              <a:rPr lang="en-GB" sz="2000" dirty="0" err="1" smtClean="0"/>
              <a:t>GitLab</a:t>
            </a:r>
            <a:r>
              <a:rPr lang="en-GB" sz="2000" dirty="0" smtClean="0"/>
              <a:t> access).</a:t>
            </a:r>
          </a:p>
          <a:p>
            <a:endParaRPr lang="en-GB" sz="2000" dirty="0">
              <a:solidFill>
                <a:srgbClr val="FF0066"/>
              </a:solidFill>
            </a:endParaRPr>
          </a:p>
          <a:p>
            <a:r>
              <a:rPr lang="en-GB" sz="2000" b="1" dirty="0" smtClean="0"/>
              <a:t>Wojtek</a:t>
            </a:r>
            <a:r>
              <a:rPr lang="en-GB" sz="2000" dirty="0" smtClean="0"/>
              <a:t> and </a:t>
            </a:r>
            <a:r>
              <a:rPr lang="en-GB" sz="2000" b="1" dirty="0" smtClean="0"/>
              <a:t>Jaya John: </a:t>
            </a:r>
            <a:r>
              <a:rPr lang="en-GB" sz="2000" dirty="0" smtClean="0"/>
              <a:t>set up their Nexys Video with current ITSDAQ firmware and SCTDAQ software – </a:t>
            </a:r>
            <a:r>
              <a:rPr lang="en-GB" sz="1400" dirty="0" smtClean="0"/>
              <a:t>on CentOS for UBC, Windows for Oxford</a:t>
            </a:r>
            <a:br>
              <a:rPr lang="en-GB" sz="1400" dirty="0" smtClean="0"/>
            </a:br>
            <a:endParaRPr lang="en-GB" sz="2000" dirty="0" smtClean="0"/>
          </a:p>
          <a:p>
            <a:r>
              <a:rPr lang="en-GB" sz="2000" b="1" dirty="0" smtClean="0"/>
              <a:t>Wojtek</a:t>
            </a:r>
            <a:r>
              <a:rPr lang="en-GB" sz="2000" dirty="0" smtClean="0"/>
              <a:t>: check the ABC130* code from Matt (ITSDAQ repo) in to </a:t>
            </a:r>
            <a:r>
              <a:rPr lang="en-GB" sz="2000" dirty="0" err="1" smtClean="0"/>
              <a:t>GitLab</a:t>
            </a:r>
            <a:r>
              <a:rPr lang="en-GB" sz="2000" dirty="0" smtClean="0"/>
              <a:t>. Could also check in the ABC130 command decoder, but could be later also. </a:t>
            </a:r>
          </a:p>
          <a:p>
            <a:endParaRPr lang="en-GB" sz="2000" dirty="0"/>
          </a:p>
          <a:p>
            <a:r>
              <a:rPr lang="en-GB" sz="2000" b="1" dirty="0"/>
              <a:t>Jaya John: </a:t>
            </a:r>
            <a:r>
              <a:rPr lang="en-GB" sz="2000" dirty="0" smtClean="0"/>
              <a:t>e-mail Weiguo a link to Nexys Video by Digilent.</a:t>
            </a:r>
          </a:p>
          <a:p>
            <a:r>
              <a:rPr lang="en-GB" sz="2000" b="1" dirty="0"/>
              <a:t>Jaya John: </a:t>
            </a:r>
            <a:r>
              <a:rPr lang="en-GB" sz="2000" dirty="0" smtClean="0"/>
              <a:t>e-mail ABC130 emulator random hit code and document to Wojtek.</a:t>
            </a:r>
          </a:p>
          <a:p>
            <a:r>
              <a:rPr lang="en-GB" sz="2000" b="1" dirty="0"/>
              <a:t>Jaya John: </a:t>
            </a:r>
            <a:r>
              <a:rPr lang="en-GB" sz="2000" dirty="0" smtClean="0"/>
              <a:t>add the SACI code to </a:t>
            </a:r>
            <a:r>
              <a:rPr lang="en-GB" sz="2000" dirty="0" err="1" smtClean="0"/>
              <a:t>GitLab</a:t>
            </a:r>
            <a:endParaRPr lang="en-GB" sz="2000" dirty="0" smtClean="0"/>
          </a:p>
          <a:p>
            <a:r>
              <a:rPr lang="en-GB" sz="2000" b="1" dirty="0"/>
              <a:t>Jaya John: </a:t>
            </a:r>
            <a:r>
              <a:rPr lang="en-GB" sz="2000" dirty="0" smtClean="0"/>
              <a:t>start on mini-spec for CHESS-2 data emulator</a:t>
            </a:r>
          </a:p>
          <a:p>
            <a:endParaRPr lang="en-GB" sz="2000" dirty="0" smtClean="0"/>
          </a:p>
          <a:p>
            <a:r>
              <a:rPr lang="en-GB" sz="2000" b="1" dirty="0"/>
              <a:t>Jaya John: </a:t>
            </a:r>
            <a:r>
              <a:rPr lang="en-GB" sz="2000" dirty="0" smtClean="0"/>
              <a:t>speak with Marcel, Richard and Vitaliy about the deliverables for September, to be sure we meet requirements for the year 2 review of Strip CMOS.</a:t>
            </a:r>
            <a:endParaRPr lang="en-GB" sz="2000" dirty="0"/>
          </a:p>
        </p:txBody>
      </p:sp>
    </p:spTree>
    <p:extLst>
      <p:ext uri="{BB962C8B-B14F-4D97-AF65-F5344CB8AC3E}">
        <p14:creationId xmlns:p14="http://schemas.microsoft.com/office/powerpoint/2010/main" val="2891857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Back-up slides</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9</a:t>
            </a:fld>
            <a:endParaRPr lang="en-GB" dirty="0">
              <a:solidFill>
                <a:schemeClr val="tx1"/>
              </a:solidFill>
            </a:endParaRPr>
          </a:p>
        </p:txBody>
      </p:sp>
      <p:sp>
        <p:nvSpPr>
          <p:cNvPr id="16" name="TextBox 15"/>
          <p:cNvSpPr txBox="1"/>
          <p:nvPr/>
        </p:nvSpPr>
        <p:spPr>
          <a:xfrm>
            <a:off x="156839" y="796642"/>
            <a:ext cx="8795842" cy="830997"/>
          </a:xfrm>
          <a:prstGeom prst="rect">
            <a:avLst/>
          </a:prstGeom>
          <a:noFill/>
        </p:spPr>
        <p:txBody>
          <a:bodyPr wrap="square" rtlCol="0">
            <a:spAutoFit/>
          </a:bodyPr>
          <a:lstStyle/>
          <a:p>
            <a:r>
              <a:rPr lang="en-GB" sz="2400" dirty="0" smtClean="0"/>
              <a:t>From previous week, in case needed during discussion.</a:t>
            </a:r>
          </a:p>
          <a:p>
            <a:r>
              <a:rPr lang="en-GB" sz="2400" dirty="0" smtClean="0"/>
              <a:t>Additions during meeting of 15 April are </a:t>
            </a:r>
            <a:r>
              <a:rPr lang="en-GB" sz="2400" dirty="0" smtClean="0">
                <a:solidFill>
                  <a:srgbClr val="FF0066"/>
                </a:solidFill>
              </a:rPr>
              <a:t>in pink.</a:t>
            </a:r>
            <a:endParaRPr lang="en-GB" sz="2400" dirty="0">
              <a:solidFill>
                <a:srgbClr val="FF0066"/>
              </a:solidFill>
            </a:endParaRPr>
          </a:p>
        </p:txBody>
      </p:sp>
    </p:spTree>
    <p:extLst>
      <p:ext uri="{BB962C8B-B14F-4D97-AF65-F5344CB8AC3E}">
        <p14:creationId xmlns:p14="http://schemas.microsoft.com/office/powerpoint/2010/main" val="3576713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4608</TotalTime>
  <Words>1312</Words>
  <Application>Microsoft Office PowerPoint</Application>
  <PresentationFormat>On-screen Show (4:3)</PresentationFormat>
  <Paragraphs>181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Next steps   21 April 2016  updated with notes from discussions -- i.e. these are the minutes of the meeting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for CHESS testing</dc:title>
  <dc:creator>Jaya John John</dc:creator>
  <cp:lastModifiedBy>Jaya John John</cp:lastModifiedBy>
  <cp:revision>400</cp:revision>
  <cp:lastPrinted>2015-07-21T15:43:16Z</cp:lastPrinted>
  <dcterms:created xsi:type="dcterms:W3CDTF">2014-09-18T13:48:06Z</dcterms:created>
  <dcterms:modified xsi:type="dcterms:W3CDTF">2016-04-21T17:38:16Z</dcterms:modified>
</cp:coreProperties>
</file>