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73" r:id="rId2"/>
    <p:sldId id="333" r:id="rId3"/>
    <p:sldId id="334" r:id="rId4"/>
    <p:sldId id="341" r:id="rId5"/>
    <p:sldId id="337" r:id="rId6"/>
    <p:sldId id="338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66"/>
    <a:srgbClr val="0000FF"/>
    <a:srgbClr val="9B9BFF"/>
    <a:srgbClr val="FFFFCC"/>
    <a:srgbClr val="CCFFCC"/>
    <a:srgbClr val="FFCC99"/>
    <a:srgbClr val="CCECFF"/>
    <a:srgbClr val="33CC33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60" autoAdjust="0"/>
    <p:restoredTop sz="98305" autoAdjust="0"/>
  </p:normalViewPr>
  <p:slideViewPr>
    <p:cSldViewPr snapToGrid="0">
      <p:cViewPr varScale="1">
        <p:scale>
          <a:sx n="105" d="100"/>
          <a:sy n="105" d="100"/>
        </p:scale>
        <p:origin x="-96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28/04/2016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28/04/2016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28/04/2016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28/04/2016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28/04/2016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28/04/2016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28/04/2016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28/04/2016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28/04/2016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28/04/2016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28/04/2016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28/04/2016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28/04/2016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Next steps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28 </a:t>
            </a:r>
            <a:r>
              <a:rPr lang="en-GB" sz="3200" dirty="0" smtClean="0"/>
              <a:t>April 2016</a:t>
            </a:r>
            <a:br>
              <a:rPr lang="en-GB" sz="3200" dirty="0" smtClean="0"/>
            </a:br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W. Fedorko, J. J. John, M. Warren</a:t>
            </a:r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Need for CERN accounts for SVN access</a:t>
            </a:r>
          </a:p>
          <a:p>
            <a:endParaRPr lang="en-GB" sz="2400" dirty="0"/>
          </a:p>
          <a:p>
            <a:r>
              <a:rPr lang="en-GB" sz="2400" dirty="0" smtClean="0"/>
              <a:t>Schedule update</a:t>
            </a:r>
          </a:p>
          <a:p>
            <a:endParaRPr lang="en-GB" sz="2400" dirty="0"/>
          </a:p>
          <a:p>
            <a:r>
              <a:rPr lang="en-GB" sz="2400" dirty="0" smtClean="0"/>
              <a:t>Review allocation </a:t>
            </a:r>
            <a:r>
              <a:rPr lang="en-GB" sz="2400" dirty="0" smtClean="0"/>
              <a:t>of tasks to </a:t>
            </a:r>
            <a:r>
              <a:rPr lang="en-GB" sz="2400" dirty="0" smtClean="0"/>
              <a:t>institutes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 smtClean="0"/>
              <a:t>Review current work and discuss steps </a:t>
            </a:r>
            <a:r>
              <a:rPr lang="en-GB" sz="2400" dirty="0" smtClean="0"/>
              <a:t>for next </a:t>
            </a:r>
            <a:r>
              <a:rPr lang="en-GB" sz="2400" dirty="0" smtClean="0"/>
              <a:t>week</a:t>
            </a:r>
            <a:endParaRPr lang="en-GB" sz="2400" dirty="0" smtClean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Repository access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For access to the ITSDAQ SVN repository at CERN, everyone will need CERN accounts. </a:t>
            </a:r>
          </a:p>
          <a:p>
            <a:endParaRPr lang="en-GB" sz="2400" dirty="0"/>
          </a:p>
          <a:p>
            <a:r>
              <a:rPr lang="en-GB" sz="2400" dirty="0" smtClean="0"/>
              <a:t>Let’s see with </a:t>
            </a:r>
            <a:r>
              <a:rPr lang="en-GB" sz="2400" dirty="0" err="1" smtClean="0"/>
              <a:t>Hongbo</a:t>
            </a:r>
            <a:r>
              <a:rPr lang="en-GB" sz="2400" dirty="0" smtClean="0"/>
              <a:t> and Weiguo how to arrange that for everyone from USTC.</a:t>
            </a:r>
            <a:endParaRPr lang="en-GB" sz="2400" dirty="0" smtClean="0"/>
          </a:p>
          <a:p>
            <a:endParaRPr lang="en-GB" sz="1400" dirty="0" smtClean="0"/>
          </a:p>
        </p:txBody>
      </p:sp>
    </p:spTree>
    <p:extLst>
      <p:ext uri="{BB962C8B-B14F-4D97-AF65-F5344CB8AC3E}">
        <p14:creationId xmlns:p14="http://schemas.microsoft.com/office/powerpoint/2010/main" val="15695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Schedule update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40" y="796642"/>
            <a:ext cx="432462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 reminder: the Strip CMOS programme is evaluated annually at a checkpoint review. </a:t>
            </a:r>
          </a:p>
          <a:p>
            <a:endParaRPr lang="en-GB" dirty="0"/>
          </a:p>
          <a:p>
            <a:r>
              <a:rPr lang="en-GB" dirty="0" smtClean="0"/>
              <a:t>The next review will be this September. </a:t>
            </a:r>
          </a:p>
          <a:p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The </a:t>
            </a:r>
            <a:r>
              <a:rPr lang="en-GB" b="1" dirty="0"/>
              <a:t>mandatory deliverable </a:t>
            </a:r>
            <a:r>
              <a:rPr lang="en-GB" dirty="0"/>
              <a:t>is </a:t>
            </a:r>
            <a:r>
              <a:rPr lang="en-GB" dirty="0" smtClean="0"/>
              <a:t>to </a:t>
            </a:r>
            <a:r>
              <a:rPr lang="en-GB" dirty="0"/>
              <a:t>demonstrate the ABCN' </a:t>
            </a:r>
            <a:r>
              <a:rPr lang="en-GB" dirty="0" smtClean="0"/>
              <a:t>running on </a:t>
            </a:r>
            <a:r>
              <a:rPr lang="en-GB" dirty="0"/>
              <a:t>an </a:t>
            </a:r>
            <a:r>
              <a:rPr lang="en-GB" dirty="0" smtClean="0"/>
              <a:t>FPGA. </a:t>
            </a:r>
            <a:r>
              <a:rPr lang="en-GB" dirty="0"/>
              <a:t/>
            </a:r>
            <a:br>
              <a:rPr lang="en-GB" dirty="0"/>
            </a:br>
            <a:endParaRPr lang="en-GB" dirty="0" smtClean="0"/>
          </a:p>
          <a:p>
            <a:pPr lvl="1"/>
            <a:r>
              <a:rPr lang="en-GB" dirty="0" smtClean="0"/>
              <a:t>I interpret this as demonstrate with a CHESS-2 sensor.</a:t>
            </a:r>
          </a:p>
          <a:p>
            <a:endParaRPr lang="en-GB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en-GB" dirty="0" smtClean="0"/>
              <a:t>The next deliverabl</a:t>
            </a:r>
            <a:r>
              <a:rPr lang="en-GB" dirty="0" smtClean="0"/>
              <a:t>e is the hybrid (circuit board) with FPGAs. It would be very good if we could have this for the September review. It would be nearly mandatory for the Strips TDR review -- which is “Q4 2016”.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First step = identify the size of FPGA needed to include the ABCN’.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577" y="1576752"/>
            <a:ext cx="4288363" cy="179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838" y="4045007"/>
            <a:ext cx="3607136" cy="2687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241779" y="3623347"/>
            <a:ext cx="2495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600"/>
              </a:spcAft>
            </a:pPr>
            <a:r>
              <a:rPr lang="en-GB" sz="2000" dirty="0" smtClean="0"/>
              <a:t>Phase </a:t>
            </a:r>
            <a:r>
              <a:rPr lang="en-GB" sz="2000" dirty="0" smtClean="0"/>
              <a:t>4 hardware</a:t>
            </a:r>
            <a:endParaRPr lang="en-GB" sz="20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5241779" y="1176642"/>
            <a:ext cx="2495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600"/>
              </a:spcAft>
            </a:pPr>
            <a:r>
              <a:rPr lang="en-GB" sz="2000" dirty="0" smtClean="0"/>
              <a:t>Phase </a:t>
            </a:r>
            <a:r>
              <a:rPr lang="en-GB" sz="2000" dirty="0"/>
              <a:t>3</a:t>
            </a:r>
            <a:r>
              <a:rPr lang="en-GB" sz="2000" dirty="0" smtClean="0"/>
              <a:t> hardware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418441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Allocation of blocks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5" name="Content Placeholder 12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7475" y="2067708"/>
            <a:ext cx="7918240" cy="333615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5" name="Group 54"/>
          <p:cNvGrpSpPr/>
          <p:nvPr/>
        </p:nvGrpSpPr>
        <p:grpSpPr>
          <a:xfrm>
            <a:off x="542925" y="2070111"/>
            <a:ext cx="7897283" cy="4474239"/>
            <a:chOff x="542925" y="1790700"/>
            <a:chExt cx="7897283" cy="4474239"/>
          </a:xfrm>
        </p:grpSpPr>
        <p:sp>
          <p:nvSpPr>
            <p:cNvPr id="52" name="Rectangle 51"/>
            <p:cNvSpPr/>
            <p:nvPr/>
          </p:nvSpPr>
          <p:spPr>
            <a:xfrm>
              <a:off x="542925" y="1946133"/>
              <a:ext cx="1971675" cy="315902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42925" y="5019675"/>
              <a:ext cx="7896225" cy="123825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514600" y="1790700"/>
              <a:ext cx="0" cy="446722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42925" y="1797714"/>
              <a:ext cx="0" cy="446722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8440208" y="1797714"/>
              <a:ext cx="0" cy="446722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542925" y="6257925"/>
              <a:ext cx="7897283" cy="701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542925" y="1795660"/>
              <a:ext cx="7897283" cy="701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4224014" y="4457428"/>
            <a:ext cx="91948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ABC130 Command Decoder</a:t>
            </a:r>
            <a:endParaRPr lang="en-GB" sz="14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28589" y="4501595"/>
            <a:ext cx="91948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L1/R3</a:t>
            </a:r>
          </a:p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L0/</a:t>
            </a:r>
            <a:r>
              <a:rPr lang="en-GB" sz="1200" dirty="0" err="1" smtClean="0">
                <a:solidFill>
                  <a:srgbClr val="0000FF"/>
                </a:solidFill>
              </a:rPr>
              <a:t>Cmd</a:t>
            </a:r>
            <a:endParaRPr lang="en-GB" sz="1400" dirty="0">
              <a:solidFill>
                <a:srgbClr val="0000F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91087" y="2465931"/>
            <a:ext cx="1609725" cy="2533651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00FF"/>
                </a:solidFill>
              </a:rPr>
              <a:t>CHESS-2 Data Emulator </a:t>
            </a:r>
            <a:endParaRPr lang="en-GB" dirty="0" smtClean="0">
              <a:solidFill>
                <a:srgbClr val="0000FF"/>
              </a:solidFill>
            </a:endParaRPr>
          </a:p>
          <a:p>
            <a:pPr algn="ctr"/>
            <a:r>
              <a:rPr lang="en-GB" dirty="0">
                <a:solidFill>
                  <a:srgbClr val="0000FF"/>
                </a:solidFill>
              </a:rPr>
              <a:t>(</a:t>
            </a:r>
            <a:r>
              <a:rPr lang="en-GB" dirty="0" smtClean="0">
                <a:solidFill>
                  <a:srgbClr val="0000FF"/>
                </a:solidFill>
              </a:rPr>
              <a:t>for now)</a:t>
            </a:r>
            <a:endParaRPr lang="en-GB" dirty="0">
              <a:solidFill>
                <a:srgbClr val="0000FF"/>
              </a:solidFill>
            </a:endParaRPr>
          </a:p>
          <a:p>
            <a:pPr algn="ctr"/>
            <a:endParaRPr lang="en-GB" dirty="0">
              <a:solidFill>
                <a:srgbClr val="0000FF"/>
              </a:solidFill>
            </a:endParaRPr>
          </a:p>
          <a:p>
            <a:pPr algn="ctr"/>
            <a:r>
              <a:rPr lang="en-GB" dirty="0">
                <a:solidFill>
                  <a:srgbClr val="0000FF"/>
                </a:solidFill>
              </a:rPr>
              <a:t>later: CHESS-2 </a:t>
            </a:r>
            <a:r>
              <a:rPr lang="en-GB" dirty="0" smtClean="0">
                <a:solidFill>
                  <a:srgbClr val="0000FF"/>
                </a:solidFill>
              </a:rPr>
              <a:t>sensor</a:t>
            </a:r>
          </a:p>
          <a:p>
            <a:pPr algn="ctr"/>
            <a:endParaRPr lang="en-GB" sz="2000" dirty="0">
              <a:solidFill>
                <a:srgbClr val="0000FF"/>
              </a:solidFill>
            </a:endParaRPr>
          </a:p>
          <a:p>
            <a:pPr algn="ctr"/>
            <a:r>
              <a:rPr lang="en-GB" sz="1400" dirty="0" smtClean="0">
                <a:solidFill>
                  <a:srgbClr val="FF0066"/>
                </a:solidFill>
              </a:rPr>
              <a:t>either way,</a:t>
            </a:r>
            <a:br>
              <a:rPr lang="en-GB" sz="1400" dirty="0" smtClean="0">
                <a:solidFill>
                  <a:srgbClr val="FF0066"/>
                </a:solidFill>
              </a:rPr>
            </a:br>
            <a:r>
              <a:rPr lang="en-GB" sz="1400" dirty="0" smtClean="0">
                <a:solidFill>
                  <a:srgbClr val="FF0066"/>
                </a:solidFill>
              </a:rPr>
              <a:t>128 strips</a:t>
            </a:r>
            <a:endParaRPr lang="en-GB" sz="2000" dirty="0">
              <a:solidFill>
                <a:srgbClr val="FF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65944" y="5386816"/>
            <a:ext cx="79671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L0/</a:t>
            </a:r>
            <a:r>
              <a:rPr lang="en-GB" sz="1200" dirty="0" err="1" smtClean="0">
                <a:solidFill>
                  <a:srgbClr val="0000FF"/>
                </a:solidFill>
              </a:rPr>
              <a:t>Cmd</a:t>
            </a:r>
            <a:endParaRPr lang="en-GB" sz="1400" dirty="0">
              <a:solidFill>
                <a:srgbClr val="0000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78893" y="5639879"/>
            <a:ext cx="1861508" cy="44132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SACI command </a:t>
            </a:r>
            <a:r>
              <a:rPr lang="en-GB" sz="1200" dirty="0" smtClean="0">
                <a:solidFill>
                  <a:srgbClr val="0000FF"/>
                </a:solidFill>
              </a:rPr>
              <a:t>bridge</a:t>
            </a:r>
          </a:p>
          <a:p>
            <a:pPr algn="ctr"/>
            <a:r>
              <a:rPr lang="en-GB" sz="1000" dirty="0" smtClean="0">
                <a:solidFill>
                  <a:srgbClr val="0000FF"/>
                </a:solidFill>
              </a:rPr>
              <a:t>including SACI block from SLAC</a:t>
            </a:r>
            <a:endParaRPr lang="en-GB" sz="1000" dirty="0" smtClean="0">
              <a:solidFill>
                <a:srgbClr val="0000FF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 rot="16200000" flipH="1" flipV="1">
            <a:off x="3582854" y="5689450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563289" y="5671239"/>
            <a:ext cx="91948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SACI signals</a:t>
            </a:r>
            <a:endParaRPr lang="en-GB" sz="1200" dirty="0" smtClean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05525" y="2087045"/>
            <a:ext cx="919485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need to see later if CF will still apply ?</a:t>
            </a:r>
            <a:endParaRPr lang="en-GB" sz="1400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69434" y="5152760"/>
            <a:ext cx="62315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 smtClean="0">
                <a:solidFill>
                  <a:srgbClr val="006600"/>
                </a:solidFill>
              </a:rPr>
              <a:t>UBC</a:t>
            </a:r>
            <a:endParaRPr lang="en-GB" sz="1400" i="1" dirty="0">
              <a:solidFill>
                <a:srgbClr val="0066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04440" y="6138353"/>
            <a:ext cx="75862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 smtClean="0">
                <a:solidFill>
                  <a:srgbClr val="006600"/>
                </a:solidFill>
              </a:rPr>
              <a:t>Oxford?</a:t>
            </a:r>
            <a:endParaRPr lang="en-GB" sz="1400" i="1" dirty="0">
              <a:solidFill>
                <a:srgbClr val="0066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3768363" y="3987811"/>
            <a:ext cx="358607" cy="645855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215467" y="3911611"/>
            <a:ext cx="203200" cy="722056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Down Arrow 34"/>
          <p:cNvSpPr/>
          <p:nvPr/>
        </p:nvSpPr>
        <p:spPr>
          <a:xfrm flipH="1" flipV="1">
            <a:off x="1382923" y="5070649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35743" y="832768"/>
            <a:ext cx="658422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tabLst>
                <a:tab pos="627063" algn="l"/>
              </a:tabLst>
            </a:pPr>
            <a:r>
              <a:rPr lang="en-GB" sz="1600" dirty="0" smtClean="0"/>
              <a:t>This is our current rough planning. </a:t>
            </a:r>
          </a:p>
          <a:p>
            <a:pPr>
              <a:tabLst>
                <a:tab pos="627063" algn="l"/>
              </a:tabLst>
            </a:pPr>
            <a:endParaRPr lang="en-GB" sz="1600" dirty="0"/>
          </a:p>
          <a:p>
            <a:pPr>
              <a:tabLst>
                <a:tab pos="627063" algn="l"/>
              </a:tabLst>
            </a:pPr>
            <a:r>
              <a:rPr lang="en-GB" sz="1600" dirty="0" smtClean="0"/>
              <a:t>Is there any update from USTC and IHEP on this?</a:t>
            </a:r>
            <a:endParaRPr lang="en-GB" sz="1400" dirty="0"/>
          </a:p>
        </p:txBody>
      </p:sp>
      <p:sp>
        <p:nvSpPr>
          <p:cNvPr id="39" name="TextBox 38"/>
          <p:cNvSpPr txBox="1"/>
          <p:nvPr/>
        </p:nvSpPr>
        <p:spPr>
          <a:xfrm>
            <a:off x="1166096" y="2154781"/>
            <a:ext cx="65970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 smtClean="0">
                <a:solidFill>
                  <a:srgbClr val="006600"/>
                </a:solidFill>
              </a:rPr>
              <a:t>USTC?</a:t>
            </a:r>
            <a:endParaRPr lang="en-GB" sz="1400" i="1" dirty="0">
              <a:solidFill>
                <a:srgbClr val="0066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895601" y="2170511"/>
            <a:ext cx="308736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 smtClean="0">
                <a:solidFill>
                  <a:srgbClr val="006600"/>
                </a:solidFill>
              </a:rPr>
              <a:t>USTC and IHEP? </a:t>
            </a:r>
            <a:r>
              <a:rPr lang="en-GB" sz="1200" dirty="0" smtClean="0">
                <a:solidFill>
                  <a:srgbClr val="0000FF"/>
                </a:solidFill>
              </a:rPr>
              <a:t>for </a:t>
            </a:r>
            <a:r>
              <a:rPr lang="en-GB" sz="1200" dirty="0" err="1" smtClean="0">
                <a:solidFill>
                  <a:srgbClr val="0000FF"/>
                </a:solidFill>
              </a:rPr>
              <a:t>datapath</a:t>
            </a:r>
            <a:r>
              <a:rPr lang="en-GB" sz="1200" dirty="0" smtClean="0">
                <a:solidFill>
                  <a:srgbClr val="0000FF"/>
                </a:solidFill>
              </a:rPr>
              <a:t> changes</a:t>
            </a:r>
            <a:endParaRPr lang="en-GB" sz="1400" dirty="0">
              <a:solidFill>
                <a:srgbClr val="006600"/>
              </a:solidFill>
            </a:endParaRPr>
          </a:p>
        </p:txBody>
      </p:sp>
      <p:sp>
        <p:nvSpPr>
          <p:cNvPr id="41" name="Right Brace 40"/>
          <p:cNvSpPr/>
          <p:nvPr/>
        </p:nvSpPr>
        <p:spPr>
          <a:xfrm rot="16200000">
            <a:off x="4233917" y="980280"/>
            <a:ext cx="217318" cy="3227976"/>
          </a:xfrm>
          <a:prstGeom prst="rightBrace">
            <a:avLst>
              <a:gd name="adj1" fmla="val 47293"/>
              <a:gd name="adj2" fmla="val 50000"/>
            </a:avLst>
          </a:prstGeom>
          <a:ln w="190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7168294" y="2096309"/>
            <a:ext cx="91948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0000FF"/>
                </a:solidFill>
              </a:rPr>
              <a:t>also needs </a:t>
            </a:r>
            <a:r>
              <a:rPr lang="en-GB" sz="1200" dirty="0" err="1" smtClean="0">
                <a:solidFill>
                  <a:srgbClr val="0000FF"/>
                </a:solidFill>
              </a:rPr>
              <a:t>datapath</a:t>
            </a:r>
            <a:r>
              <a:rPr lang="en-GB" sz="1200" dirty="0" smtClean="0">
                <a:solidFill>
                  <a:srgbClr val="0000FF"/>
                </a:solidFill>
              </a:rPr>
              <a:t> changes</a:t>
            </a:r>
            <a:endParaRPr lang="en-GB" sz="1400" dirty="0">
              <a:solidFill>
                <a:srgbClr val="0000FF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884123" y="3779289"/>
            <a:ext cx="198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0000FF"/>
                </a:solidFill>
              </a:rPr>
              <a:t>?</a:t>
            </a:r>
            <a:endParaRPr lang="en-GB" sz="1600" b="1" dirty="0">
              <a:solidFill>
                <a:srgbClr val="0000FF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127024" y="3779289"/>
            <a:ext cx="198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0000FF"/>
                </a:solidFill>
              </a:rPr>
              <a:t>?</a:t>
            </a:r>
            <a:endParaRPr lang="en-GB" sz="1600" b="1" dirty="0">
              <a:solidFill>
                <a:srgbClr val="0000FF"/>
              </a:solidFill>
            </a:endParaRPr>
          </a:p>
        </p:txBody>
      </p:sp>
      <p:sp>
        <p:nvSpPr>
          <p:cNvPr id="48" name="Down Arrow 47"/>
          <p:cNvSpPr/>
          <p:nvPr/>
        </p:nvSpPr>
        <p:spPr>
          <a:xfrm rot="10800000" flipH="1" flipV="1">
            <a:off x="4601603" y="5264279"/>
            <a:ext cx="164306" cy="240578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9" name="Straight Arrow Connector 48"/>
          <p:cNvCxnSpPr/>
          <p:nvPr/>
        </p:nvCxnSpPr>
        <p:spPr>
          <a:xfrm flipH="1" flipV="1">
            <a:off x="2074334" y="4010121"/>
            <a:ext cx="719666" cy="1543623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Down Arrow 55"/>
          <p:cNvSpPr/>
          <p:nvPr/>
        </p:nvSpPr>
        <p:spPr>
          <a:xfrm rot="5400000" flipH="1" flipV="1">
            <a:off x="2363984" y="3648719"/>
            <a:ext cx="164306" cy="168074"/>
          </a:xfrm>
          <a:prstGeom prst="downArrow">
            <a:avLst/>
          </a:prstGeom>
          <a:solidFill>
            <a:schemeClr val="tx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7168295" y="3491744"/>
            <a:ext cx="77343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/>
              <a:t>(based on ABC130*)</a:t>
            </a:r>
            <a:endParaRPr lang="en-GB" sz="1050" b="1" dirty="0"/>
          </a:p>
        </p:txBody>
      </p:sp>
    </p:spTree>
    <p:extLst>
      <p:ext uri="{BB962C8B-B14F-4D97-AF65-F5344CB8AC3E}">
        <p14:creationId xmlns:p14="http://schemas.microsoft.com/office/powerpoint/2010/main" val="155273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Current actions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Weiguo</a:t>
            </a:r>
            <a:r>
              <a:rPr lang="en-GB" sz="2000" dirty="0" smtClean="0"/>
              <a:t>: </a:t>
            </a:r>
            <a:r>
              <a:rPr lang="en-GB" sz="2000" dirty="0">
                <a:solidFill>
                  <a:srgbClr val="006600"/>
                </a:solidFill>
              </a:rPr>
              <a:t>[</a:t>
            </a:r>
            <a:r>
              <a:rPr lang="en-GB" sz="2000" dirty="0" smtClean="0">
                <a:solidFill>
                  <a:srgbClr val="006600"/>
                </a:solidFill>
              </a:rPr>
              <a:t>done] </a:t>
            </a:r>
            <a:r>
              <a:rPr lang="en-GB" sz="2000" dirty="0" smtClean="0"/>
              <a:t>gather </a:t>
            </a:r>
            <a:r>
              <a:rPr lang="en-GB" sz="2000" dirty="0" smtClean="0"/>
              <a:t>list of e-mail addresses/CERN accounts for those who need access to the repositories. E-mail this list to Matt Warren (for ITSDAQ SVN access) and Wojtek (for ABCN’ </a:t>
            </a:r>
            <a:r>
              <a:rPr lang="en-GB" sz="2000" dirty="0" err="1" smtClean="0"/>
              <a:t>GitLab</a:t>
            </a:r>
            <a:r>
              <a:rPr lang="en-GB" sz="2000" dirty="0" smtClean="0"/>
              <a:t> access</a:t>
            </a:r>
            <a:r>
              <a:rPr lang="en-GB" sz="2000" dirty="0" smtClean="0"/>
              <a:t>). </a:t>
            </a:r>
            <a:endParaRPr lang="en-GB" sz="2000" dirty="0">
              <a:solidFill>
                <a:srgbClr val="FF0066"/>
              </a:solidFill>
            </a:endParaRPr>
          </a:p>
          <a:p>
            <a:r>
              <a:rPr lang="en-GB" sz="2000" b="1" dirty="0" smtClean="0"/>
              <a:t>Wojtek</a:t>
            </a:r>
            <a:r>
              <a:rPr lang="en-GB" sz="2000" dirty="0" smtClean="0"/>
              <a:t> and </a:t>
            </a:r>
            <a:r>
              <a:rPr lang="en-GB" sz="2000" b="1" dirty="0" smtClean="0"/>
              <a:t>Jaya John: </a:t>
            </a:r>
            <a:r>
              <a:rPr lang="en-GB" sz="2000" dirty="0" smtClean="0"/>
              <a:t>set up their Nexys Video with current ITSDAQ firmware and SCTDAQ software – </a:t>
            </a:r>
            <a:r>
              <a:rPr lang="en-GB" sz="1400" dirty="0" smtClean="0"/>
              <a:t>on CentOS for UBC, Windows for Oxford</a:t>
            </a:r>
            <a:br>
              <a:rPr lang="en-GB" sz="1400" dirty="0" smtClean="0"/>
            </a:br>
            <a:endParaRPr lang="en-GB" sz="2000" dirty="0" smtClean="0"/>
          </a:p>
          <a:p>
            <a:r>
              <a:rPr lang="en-GB" sz="2000" b="1" dirty="0" smtClean="0"/>
              <a:t>Wojtek</a:t>
            </a:r>
            <a:r>
              <a:rPr lang="en-GB" sz="2000" dirty="0" smtClean="0"/>
              <a:t>: check the ABC130* code from Matt (ITSDAQ repo) in to </a:t>
            </a:r>
            <a:r>
              <a:rPr lang="en-GB" sz="2000" dirty="0" err="1" smtClean="0"/>
              <a:t>GitLab</a:t>
            </a:r>
            <a:r>
              <a:rPr lang="en-GB" sz="2000" dirty="0" smtClean="0"/>
              <a:t>. Could also check in the ABC130 command decoder, but could be later also. </a:t>
            </a:r>
          </a:p>
          <a:p>
            <a:endParaRPr lang="en-GB" sz="2000" dirty="0"/>
          </a:p>
          <a:p>
            <a:r>
              <a:rPr lang="en-GB" sz="2000" b="1" dirty="0"/>
              <a:t>Jaya John: </a:t>
            </a:r>
            <a:r>
              <a:rPr lang="en-GB" sz="2000" dirty="0">
                <a:solidFill>
                  <a:srgbClr val="006600"/>
                </a:solidFill>
              </a:rPr>
              <a:t>[done] </a:t>
            </a:r>
            <a:r>
              <a:rPr lang="en-GB" sz="2000" dirty="0" smtClean="0"/>
              <a:t>e-mail </a:t>
            </a:r>
            <a:r>
              <a:rPr lang="en-GB" sz="2000" dirty="0" smtClean="0"/>
              <a:t>Weiguo a link to Nexys Video by Digilent.</a:t>
            </a:r>
          </a:p>
          <a:p>
            <a:r>
              <a:rPr lang="en-GB" sz="2000" b="1" dirty="0"/>
              <a:t>Jaya John: </a:t>
            </a:r>
            <a:r>
              <a:rPr lang="en-GB" sz="2000" dirty="0">
                <a:solidFill>
                  <a:srgbClr val="006600"/>
                </a:solidFill>
              </a:rPr>
              <a:t>[done] </a:t>
            </a:r>
            <a:r>
              <a:rPr lang="en-GB" sz="2000" dirty="0" smtClean="0"/>
              <a:t>e-mail </a:t>
            </a:r>
            <a:r>
              <a:rPr lang="en-GB" sz="2000" dirty="0" smtClean="0"/>
              <a:t>ABC130 emulator random hit code and document to Wojtek.</a:t>
            </a:r>
          </a:p>
          <a:p>
            <a:r>
              <a:rPr lang="en-GB" sz="2000" b="1" dirty="0"/>
              <a:t>Jaya John: </a:t>
            </a:r>
            <a:r>
              <a:rPr lang="en-GB" sz="2000" dirty="0" smtClean="0"/>
              <a:t>add the SACI code to </a:t>
            </a:r>
            <a:r>
              <a:rPr lang="en-GB" sz="2000" dirty="0" err="1" smtClean="0"/>
              <a:t>GitLab</a:t>
            </a:r>
            <a:endParaRPr lang="en-GB" sz="2000" dirty="0" smtClean="0"/>
          </a:p>
          <a:p>
            <a:r>
              <a:rPr lang="en-GB" sz="2000" b="1" dirty="0"/>
              <a:t>Jaya John: </a:t>
            </a:r>
            <a:r>
              <a:rPr lang="en-GB" sz="2000" dirty="0" smtClean="0"/>
              <a:t>start on mini-spec for CHESS-2 data emulator</a:t>
            </a:r>
          </a:p>
          <a:p>
            <a:endParaRPr lang="en-GB" sz="2000" dirty="0" smtClean="0"/>
          </a:p>
          <a:p>
            <a:r>
              <a:rPr lang="en-GB" sz="2000" b="1" dirty="0"/>
              <a:t>Jaya John: </a:t>
            </a:r>
            <a:r>
              <a:rPr lang="en-GB" sz="2000" dirty="0">
                <a:solidFill>
                  <a:srgbClr val="006600"/>
                </a:solidFill>
              </a:rPr>
              <a:t>[done] </a:t>
            </a:r>
            <a:r>
              <a:rPr lang="en-GB" sz="2000" dirty="0" smtClean="0"/>
              <a:t>speak </a:t>
            </a:r>
            <a:r>
              <a:rPr lang="en-GB" sz="2000" dirty="0" smtClean="0"/>
              <a:t>with Marcel, Richard and Vitaliy about the deliverables for September, to be sure we meet requirements for the year 2 review of Strip CMOS.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9185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4681</TotalTime>
  <Words>276</Words>
  <Application>Microsoft Office PowerPoint</Application>
  <PresentationFormat>On-screen Show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Next steps   28 April 2016 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406</cp:revision>
  <cp:lastPrinted>2015-07-21T15:43:16Z</cp:lastPrinted>
  <dcterms:created xsi:type="dcterms:W3CDTF">2014-09-18T13:48:06Z</dcterms:created>
  <dcterms:modified xsi:type="dcterms:W3CDTF">2016-04-28T13:27:35Z</dcterms:modified>
</cp:coreProperties>
</file>