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73" r:id="rId2"/>
    <p:sldId id="333" r:id="rId3"/>
    <p:sldId id="334" r:id="rId4"/>
    <p:sldId id="341" r:id="rId5"/>
    <p:sldId id="337" r:id="rId6"/>
    <p:sldId id="338" r:id="rId7"/>
    <p:sldId id="342" r:id="rId8"/>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006600"/>
    <a:srgbClr val="9B9BFF"/>
    <a:srgbClr val="FFFFCC"/>
    <a:srgbClr val="CCFFCC"/>
    <a:srgbClr val="FFCC99"/>
    <a:srgbClr val="CCECFF"/>
    <a:srgbClr val="33CC3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60" autoAdjust="0"/>
    <p:restoredTop sz="98305" autoAdjust="0"/>
  </p:normalViewPr>
  <p:slideViewPr>
    <p:cSldViewPr snapToGrid="0">
      <p:cViewPr varScale="1">
        <p:scale>
          <a:sx n="113" d="100"/>
          <a:sy n="113" d="100"/>
        </p:scale>
        <p:origin x="-1518"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28/04/2016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28/04/2016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28/04/2016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28/04/2016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28/04/2016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28/04/2016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28/04/2016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28/04/2016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28/04/2016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28/04/2016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28/04/2016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28/04/2016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28/04/2016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 </a:t>
            </a:r>
            <a:r>
              <a:rPr lang="en-GB" dirty="0" smtClean="0"/>
              <a:t/>
            </a:r>
            <a:br>
              <a:rPr lang="en-GB" dirty="0" smtClean="0"/>
            </a:br>
            <a:r>
              <a:rPr lang="en-GB" sz="3100" dirty="0" smtClean="0"/>
              <a:t/>
            </a:r>
            <a:br>
              <a:rPr lang="en-GB" sz="3100" dirty="0" smtClean="0"/>
            </a:br>
            <a:r>
              <a:rPr lang="en-GB" sz="3200" dirty="0" smtClean="0"/>
              <a:t>28 April 2016</a:t>
            </a:r>
            <a:br>
              <a:rPr lang="en-GB" sz="3200" dirty="0" smtClean="0"/>
            </a:br>
            <a:r>
              <a:rPr lang="en-GB" sz="1800" dirty="0" smtClean="0"/>
              <a:t/>
            </a:r>
            <a:br>
              <a:rPr lang="en-GB" sz="1800" dirty="0" smtClean="0"/>
            </a:br>
            <a:r>
              <a:rPr lang="en-GB" sz="2000" dirty="0" smtClean="0">
                <a:solidFill>
                  <a:srgbClr val="FF0066"/>
                </a:solidFill>
              </a:rPr>
              <a:t>this version is the minutes – with notes added</a:t>
            </a:r>
            <a:r>
              <a:rPr lang="en-GB" sz="3200" dirty="0" smtClean="0"/>
              <a:t/>
            </a:r>
            <a:br>
              <a:rPr lang="en-GB" sz="3200" dirty="0" smtClean="0"/>
            </a:br>
            <a:endParaRPr lang="en-GB"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a:t>
            </a:r>
          </a:p>
        </p:txBody>
      </p:sp>
    </p:spTree>
    <p:extLst>
      <p:ext uri="{BB962C8B-B14F-4D97-AF65-F5344CB8AC3E}">
        <p14:creationId xmlns:p14="http://schemas.microsoft.com/office/powerpoint/2010/main" val="61774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2677656"/>
          </a:xfrm>
          <a:prstGeom prst="rect">
            <a:avLst/>
          </a:prstGeom>
          <a:noFill/>
        </p:spPr>
        <p:txBody>
          <a:bodyPr wrap="square" rtlCol="0">
            <a:spAutoFit/>
          </a:bodyPr>
          <a:lstStyle/>
          <a:p>
            <a:r>
              <a:rPr lang="en-GB" sz="2400" dirty="0" smtClean="0"/>
              <a:t>Need for CERN accounts for SVN access</a:t>
            </a:r>
          </a:p>
          <a:p>
            <a:endParaRPr lang="en-GB" sz="2400" dirty="0"/>
          </a:p>
          <a:p>
            <a:r>
              <a:rPr lang="en-GB" sz="2400" dirty="0" smtClean="0"/>
              <a:t>Schedule update</a:t>
            </a:r>
          </a:p>
          <a:p>
            <a:endParaRPr lang="en-GB" sz="2400" dirty="0"/>
          </a:p>
          <a:p>
            <a:r>
              <a:rPr lang="en-GB" sz="2400" dirty="0" smtClean="0"/>
              <a:t>Review allocation of tasks to institutes</a:t>
            </a:r>
            <a:endParaRPr lang="en-GB" sz="2400" dirty="0"/>
          </a:p>
          <a:p>
            <a:endParaRPr lang="en-GB" sz="2400" dirty="0"/>
          </a:p>
          <a:p>
            <a:r>
              <a:rPr lang="en-GB" sz="2400" dirty="0" smtClean="0"/>
              <a:t>Review current work and discuss steps for next week</a:t>
            </a:r>
            <a:endParaRPr lang="en-GB" sz="2400" dirty="0" smtClean="0">
              <a:solidFill>
                <a:srgbClr val="FF0066"/>
              </a:solidFill>
            </a:endParaRPr>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Repository access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2154436"/>
          </a:xfrm>
          <a:prstGeom prst="rect">
            <a:avLst/>
          </a:prstGeom>
          <a:noFill/>
        </p:spPr>
        <p:txBody>
          <a:bodyPr wrap="square" rtlCol="0">
            <a:spAutoFit/>
          </a:bodyPr>
          <a:lstStyle/>
          <a:p>
            <a:r>
              <a:rPr lang="en-GB" sz="2400" dirty="0" smtClean="0"/>
              <a:t>For access to the ITSDAQ SVN repository at CERN, everyone will need CERN accounts. </a:t>
            </a:r>
          </a:p>
          <a:p>
            <a:endParaRPr lang="en-GB" sz="2400" dirty="0"/>
          </a:p>
          <a:p>
            <a:r>
              <a:rPr lang="en-GB" sz="2400" dirty="0" smtClean="0"/>
              <a:t>Let’s see with </a:t>
            </a:r>
            <a:r>
              <a:rPr lang="en-GB" sz="2400" dirty="0" err="1" smtClean="0"/>
              <a:t>Hongbo</a:t>
            </a:r>
            <a:r>
              <a:rPr lang="en-GB" sz="2400" dirty="0" smtClean="0"/>
              <a:t> and Weiguo how to arrange that for everyone from USTC.</a:t>
            </a:r>
          </a:p>
          <a:p>
            <a:endParaRPr lang="en-GB" sz="1400" dirty="0" smtClean="0"/>
          </a:p>
        </p:txBody>
      </p:sp>
    </p:spTree>
    <p:extLst>
      <p:ext uri="{BB962C8B-B14F-4D97-AF65-F5344CB8AC3E}">
        <p14:creationId xmlns:p14="http://schemas.microsoft.com/office/powerpoint/2010/main" val="156959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Schedule update</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40" y="796642"/>
            <a:ext cx="4324626" cy="6155531"/>
          </a:xfrm>
          <a:prstGeom prst="rect">
            <a:avLst/>
          </a:prstGeom>
          <a:noFill/>
        </p:spPr>
        <p:txBody>
          <a:bodyPr wrap="square" rtlCol="0">
            <a:spAutoFit/>
          </a:bodyPr>
          <a:lstStyle/>
          <a:p>
            <a:r>
              <a:rPr lang="en-GB" dirty="0" smtClean="0"/>
              <a:t>A reminder: the Strip CMOS programme is evaluated annually at a checkpoint review. </a:t>
            </a:r>
          </a:p>
          <a:p>
            <a:endParaRPr lang="en-GB" dirty="0"/>
          </a:p>
          <a:p>
            <a:r>
              <a:rPr lang="en-GB" dirty="0" smtClean="0"/>
              <a:t>The next review will be this September. </a:t>
            </a:r>
          </a:p>
          <a:p>
            <a:endParaRPr lang="en-GB" sz="1600" dirty="0"/>
          </a:p>
          <a:p>
            <a:pPr marL="457200" indent="-457200">
              <a:buFont typeface="+mj-lt"/>
              <a:buAutoNum type="arabicPeriod"/>
            </a:pPr>
            <a:r>
              <a:rPr lang="en-GB" sz="1600" dirty="0" smtClean="0"/>
              <a:t>The </a:t>
            </a:r>
            <a:r>
              <a:rPr lang="en-GB" sz="1600" b="1" dirty="0"/>
              <a:t>mandatory deliverable </a:t>
            </a:r>
            <a:r>
              <a:rPr lang="en-GB" sz="1600" dirty="0"/>
              <a:t>is </a:t>
            </a:r>
            <a:r>
              <a:rPr lang="en-GB" sz="1600" dirty="0" smtClean="0"/>
              <a:t>to </a:t>
            </a:r>
            <a:r>
              <a:rPr lang="en-GB" sz="1600" dirty="0"/>
              <a:t>demonstrate the ABCN' </a:t>
            </a:r>
            <a:r>
              <a:rPr lang="en-GB" sz="1600" dirty="0" smtClean="0"/>
              <a:t>running on </a:t>
            </a:r>
            <a:r>
              <a:rPr lang="en-GB" sz="1600" dirty="0"/>
              <a:t>an </a:t>
            </a:r>
            <a:r>
              <a:rPr lang="en-GB" sz="1600" dirty="0" smtClean="0"/>
              <a:t>FPGA. </a:t>
            </a:r>
            <a:r>
              <a:rPr lang="en-GB" sz="1600" dirty="0"/>
              <a:t/>
            </a:r>
            <a:br>
              <a:rPr lang="en-GB" sz="1600" dirty="0"/>
            </a:br>
            <a:endParaRPr lang="en-GB" sz="1600" dirty="0" smtClean="0"/>
          </a:p>
          <a:p>
            <a:pPr lvl="1"/>
            <a:r>
              <a:rPr lang="en-GB" sz="1600" dirty="0" smtClean="0"/>
              <a:t>I interpret this as demonstrate with a CHESS-2 sensor.</a:t>
            </a:r>
          </a:p>
          <a:p>
            <a:endParaRPr lang="en-GB" dirty="0" smtClean="0"/>
          </a:p>
          <a:p>
            <a:pPr marL="457200" indent="-457200">
              <a:buFont typeface="+mj-lt"/>
              <a:buAutoNum type="arabicPeriod" startAt="2"/>
            </a:pPr>
            <a:r>
              <a:rPr lang="en-GB" sz="1600" dirty="0" smtClean="0"/>
              <a:t>The next deliverable is the hybrid (circuit board) with FPGAs. It would be very good if we could have this for the September review. It would be nearly mandatory for the Strips TDR review -- which is “Q4 2016”.</a:t>
            </a:r>
            <a:br>
              <a:rPr lang="en-GB" sz="1600" dirty="0" smtClean="0"/>
            </a:br>
            <a:r>
              <a:rPr lang="en-GB" sz="1600" dirty="0" smtClean="0"/>
              <a:t/>
            </a:r>
            <a:br>
              <a:rPr lang="en-GB" sz="1600" dirty="0" smtClean="0"/>
            </a:br>
            <a:r>
              <a:rPr lang="en-GB" sz="1600" dirty="0" smtClean="0"/>
              <a:t>First step = identify the FPGA (size, type) needed to include the ABCN’.</a:t>
            </a:r>
            <a:r>
              <a:rPr lang="en-GB" sz="1600" dirty="0"/>
              <a:t/>
            </a:r>
            <a:br>
              <a:rPr lang="en-GB" sz="1600" dirty="0"/>
            </a:br>
            <a:r>
              <a:rPr lang="en-GB" sz="1600" dirty="0" smtClean="0"/>
              <a:t/>
            </a:r>
            <a:br>
              <a:rPr lang="en-GB" sz="1600" dirty="0" smtClean="0"/>
            </a:br>
            <a:r>
              <a:rPr lang="en-GB" sz="1400" dirty="0" smtClean="0">
                <a:solidFill>
                  <a:srgbClr val="FF0066"/>
                </a:solidFill>
              </a:rPr>
              <a:t>This will not be specified as the smallest-possible FPGA, but rather a sensible/comfortable size that gives some margin of additional space, in case of later changes.</a:t>
            </a:r>
            <a:endParaRPr lang="en-GB" sz="1400" dirty="0" smtClean="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2577" y="1576752"/>
            <a:ext cx="4288363" cy="1791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5838" y="4045007"/>
            <a:ext cx="3607136" cy="26872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5241779" y="3623347"/>
            <a:ext cx="2495254" cy="400110"/>
          </a:xfrm>
          <a:prstGeom prst="rect">
            <a:avLst/>
          </a:prstGeom>
          <a:noFill/>
        </p:spPr>
        <p:txBody>
          <a:bodyPr wrap="square" rtlCol="0">
            <a:spAutoFit/>
          </a:bodyPr>
          <a:lstStyle/>
          <a:p>
            <a:pPr algn="ctr">
              <a:spcAft>
                <a:spcPts val="3600"/>
              </a:spcAft>
            </a:pPr>
            <a:r>
              <a:rPr lang="en-GB" sz="2000" dirty="0" smtClean="0"/>
              <a:t>Phase 4 hardware</a:t>
            </a:r>
          </a:p>
        </p:txBody>
      </p:sp>
      <p:sp>
        <p:nvSpPr>
          <p:cNvPr id="11" name="TextBox 10"/>
          <p:cNvSpPr txBox="1"/>
          <p:nvPr/>
        </p:nvSpPr>
        <p:spPr>
          <a:xfrm>
            <a:off x="4589095" y="707993"/>
            <a:ext cx="3800621" cy="769441"/>
          </a:xfrm>
          <a:prstGeom prst="rect">
            <a:avLst/>
          </a:prstGeom>
          <a:noFill/>
        </p:spPr>
        <p:txBody>
          <a:bodyPr wrap="square" rtlCol="0">
            <a:spAutoFit/>
          </a:bodyPr>
          <a:lstStyle/>
          <a:p>
            <a:pPr algn="ctr">
              <a:spcAft>
                <a:spcPts val="3600"/>
              </a:spcAft>
            </a:pPr>
            <a:r>
              <a:rPr lang="en-GB" sz="2000" dirty="0" smtClean="0"/>
              <a:t>Phase </a:t>
            </a:r>
            <a:r>
              <a:rPr lang="en-GB" sz="2000" dirty="0"/>
              <a:t>3</a:t>
            </a:r>
            <a:r>
              <a:rPr lang="en-GB" sz="2000" dirty="0" smtClean="0"/>
              <a:t> hardware </a:t>
            </a:r>
            <a:br>
              <a:rPr lang="en-GB" sz="2000" dirty="0" smtClean="0"/>
            </a:br>
            <a:r>
              <a:rPr lang="en-GB" sz="1200" dirty="0" smtClean="0">
                <a:solidFill>
                  <a:srgbClr val="FF0066"/>
                </a:solidFill>
              </a:rPr>
              <a:t>in practice, this may be with the Nexys Video,</a:t>
            </a:r>
            <a:br>
              <a:rPr lang="en-GB" sz="1200" dirty="0" smtClean="0">
                <a:solidFill>
                  <a:srgbClr val="FF0066"/>
                </a:solidFill>
              </a:rPr>
            </a:br>
            <a:r>
              <a:rPr lang="en-GB" sz="1200" dirty="0" smtClean="0">
                <a:solidFill>
                  <a:srgbClr val="FF0066"/>
                </a:solidFill>
              </a:rPr>
              <a:t>provided that interface </a:t>
            </a:r>
            <a:r>
              <a:rPr lang="en-GB" sz="1200" b="1" dirty="0" smtClean="0">
                <a:solidFill>
                  <a:srgbClr val="0000FF"/>
                </a:solidFill>
              </a:rPr>
              <a:t>B</a:t>
            </a:r>
            <a:r>
              <a:rPr lang="en-GB" sz="1200" dirty="0" smtClean="0">
                <a:solidFill>
                  <a:srgbClr val="FF0066"/>
                </a:solidFill>
              </a:rPr>
              <a:t> is an FMC connector</a:t>
            </a:r>
          </a:p>
        </p:txBody>
      </p:sp>
    </p:spTree>
    <p:extLst>
      <p:ext uri="{BB962C8B-B14F-4D97-AF65-F5344CB8AC3E}">
        <p14:creationId xmlns:p14="http://schemas.microsoft.com/office/powerpoint/2010/main" val="4184410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Allocation of blocks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pic>
        <p:nvPicPr>
          <p:cNvPr id="5" name="Content Placeholder 12"/>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527475" y="2067708"/>
            <a:ext cx="7918240" cy="3336153"/>
          </a:xfrm>
          <a:prstGeom prst="rect">
            <a:avLst/>
          </a:prstGeom>
          <a:noFill/>
          <a:ln>
            <a:noFill/>
          </a:ln>
        </p:spPr>
      </p:pic>
      <p:grpSp>
        <p:nvGrpSpPr>
          <p:cNvPr id="55" name="Group 54"/>
          <p:cNvGrpSpPr/>
          <p:nvPr/>
        </p:nvGrpSpPr>
        <p:grpSpPr>
          <a:xfrm>
            <a:off x="542925" y="2070111"/>
            <a:ext cx="7897283" cy="4474239"/>
            <a:chOff x="542925" y="1790700"/>
            <a:chExt cx="7897283" cy="4474239"/>
          </a:xfrm>
        </p:grpSpPr>
        <p:sp>
          <p:nvSpPr>
            <p:cNvPr id="52" name="Rectangle 51"/>
            <p:cNvSpPr/>
            <p:nvPr/>
          </p:nvSpPr>
          <p:spPr>
            <a:xfrm>
              <a:off x="542925" y="1946133"/>
              <a:ext cx="1971675" cy="31590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542925" y="5019675"/>
              <a:ext cx="7896225" cy="12382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p:cNvCxnSpPr/>
            <p:nvPr/>
          </p:nvCxnSpPr>
          <p:spPr>
            <a:xfrm>
              <a:off x="2514600" y="1790700"/>
              <a:ext cx="0" cy="446722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42925" y="1797714"/>
              <a:ext cx="0" cy="446722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440208" y="1797714"/>
              <a:ext cx="0" cy="446722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42925" y="6257925"/>
              <a:ext cx="7897283" cy="701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42925" y="1795660"/>
              <a:ext cx="7897283" cy="701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4224014" y="4457428"/>
            <a:ext cx="919485" cy="646331"/>
          </a:xfrm>
          <a:prstGeom prst="rect">
            <a:avLst/>
          </a:prstGeom>
          <a:solidFill>
            <a:schemeClr val="bg1"/>
          </a:solidFill>
        </p:spPr>
        <p:txBody>
          <a:bodyPr wrap="square" rtlCol="0">
            <a:spAutoFit/>
          </a:bodyPr>
          <a:lstStyle/>
          <a:p>
            <a:pPr algn="ctr"/>
            <a:r>
              <a:rPr lang="en-GB" sz="1200" dirty="0" smtClean="0">
                <a:solidFill>
                  <a:srgbClr val="0000FF"/>
                </a:solidFill>
              </a:rPr>
              <a:t>ABC130 Command Decoder</a:t>
            </a:r>
            <a:endParaRPr lang="en-GB" sz="1400" dirty="0">
              <a:solidFill>
                <a:srgbClr val="0000FF"/>
              </a:solidFill>
            </a:endParaRPr>
          </a:p>
        </p:txBody>
      </p:sp>
      <p:sp>
        <p:nvSpPr>
          <p:cNvPr id="8" name="TextBox 7"/>
          <p:cNvSpPr txBox="1"/>
          <p:nvPr/>
        </p:nvSpPr>
        <p:spPr>
          <a:xfrm>
            <a:off x="2728589" y="4501595"/>
            <a:ext cx="919484" cy="461665"/>
          </a:xfrm>
          <a:prstGeom prst="rect">
            <a:avLst/>
          </a:prstGeom>
          <a:solidFill>
            <a:schemeClr val="bg1"/>
          </a:solidFill>
        </p:spPr>
        <p:txBody>
          <a:bodyPr wrap="square" rtlCol="0">
            <a:spAutoFit/>
          </a:bodyPr>
          <a:lstStyle/>
          <a:p>
            <a:pPr algn="ctr"/>
            <a:r>
              <a:rPr lang="en-GB" sz="1200" dirty="0" smtClean="0">
                <a:solidFill>
                  <a:srgbClr val="0000FF"/>
                </a:solidFill>
              </a:rPr>
              <a:t>L1/R3</a:t>
            </a:r>
          </a:p>
          <a:p>
            <a:pPr algn="ctr"/>
            <a:r>
              <a:rPr lang="en-GB" sz="1200" dirty="0" smtClean="0">
                <a:solidFill>
                  <a:srgbClr val="0000FF"/>
                </a:solidFill>
              </a:rPr>
              <a:t>L0/</a:t>
            </a:r>
            <a:r>
              <a:rPr lang="en-GB" sz="1200" dirty="0" err="1" smtClean="0">
                <a:solidFill>
                  <a:srgbClr val="0000FF"/>
                </a:solidFill>
              </a:rPr>
              <a:t>Cmd</a:t>
            </a:r>
            <a:endParaRPr lang="en-GB" sz="1400" dirty="0">
              <a:solidFill>
                <a:srgbClr val="0000FF"/>
              </a:solidFill>
            </a:endParaRPr>
          </a:p>
        </p:txBody>
      </p:sp>
      <p:sp>
        <p:nvSpPr>
          <p:cNvPr id="2" name="Rectangle 1"/>
          <p:cNvSpPr/>
          <p:nvPr/>
        </p:nvSpPr>
        <p:spPr>
          <a:xfrm>
            <a:off x="691087" y="2465931"/>
            <a:ext cx="1609725" cy="2533651"/>
          </a:xfrm>
          <a:prstGeom prst="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FF"/>
                </a:solidFill>
              </a:rPr>
              <a:t>CHESS-2 Data Emulator </a:t>
            </a:r>
            <a:endParaRPr lang="en-GB" dirty="0" smtClean="0">
              <a:solidFill>
                <a:srgbClr val="0000FF"/>
              </a:solidFill>
            </a:endParaRPr>
          </a:p>
          <a:p>
            <a:pPr algn="ctr"/>
            <a:r>
              <a:rPr lang="en-GB" dirty="0">
                <a:solidFill>
                  <a:srgbClr val="0000FF"/>
                </a:solidFill>
              </a:rPr>
              <a:t>(</a:t>
            </a:r>
            <a:r>
              <a:rPr lang="en-GB" dirty="0" smtClean="0">
                <a:solidFill>
                  <a:srgbClr val="0000FF"/>
                </a:solidFill>
              </a:rPr>
              <a:t>for now)</a:t>
            </a:r>
            <a:endParaRPr lang="en-GB" dirty="0">
              <a:solidFill>
                <a:srgbClr val="0000FF"/>
              </a:solidFill>
            </a:endParaRPr>
          </a:p>
          <a:p>
            <a:pPr algn="ctr"/>
            <a:endParaRPr lang="en-GB" dirty="0">
              <a:solidFill>
                <a:srgbClr val="0000FF"/>
              </a:solidFill>
            </a:endParaRPr>
          </a:p>
          <a:p>
            <a:pPr algn="ctr"/>
            <a:r>
              <a:rPr lang="en-GB" dirty="0">
                <a:solidFill>
                  <a:srgbClr val="0000FF"/>
                </a:solidFill>
              </a:rPr>
              <a:t>later: CHESS-2 </a:t>
            </a:r>
            <a:r>
              <a:rPr lang="en-GB" dirty="0" smtClean="0">
                <a:solidFill>
                  <a:srgbClr val="0000FF"/>
                </a:solidFill>
              </a:rPr>
              <a:t>sensor</a:t>
            </a:r>
          </a:p>
          <a:p>
            <a:pPr algn="ctr"/>
            <a:endParaRPr lang="en-GB" sz="2000" dirty="0">
              <a:solidFill>
                <a:srgbClr val="0000FF"/>
              </a:solidFill>
            </a:endParaRPr>
          </a:p>
          <a:p>
            <a:pPr algn="ctr"/>
            <a:r>
              <a:rPr lang="en-GB" sz="1400" dirty="0" smtClean="0">
                <a:solidFill>
                  <a:srgbClr val="0000FF"/>
                </a:solidFill>
              </a:rPr>
              <a:t>either way,</a:t>
            </a:r>
            <a:br>
              <a:rPr lang="en-GB" sz="1400" dirty="0" smtClean="0">
                <a:solidFill>
                  <a:srgbClr val="0000FF"/>
                </a:solidFill>
              </a:rPr>
            </a:br>
            <a:r>
              <a:rPr lang="en-GB" sz="1400" dirty="0" smtClean="0">
                <a:solidFill>
                  <a:srgbClr val="0000FF"/>
                </a:solidFill>
              </a:rPr>
              <a:t>128 strips</a:t>
            </a:r>
            <a:endParaRPr lang="en-GB" sz="2000" dirty="0">
              <a:solidFill>
                <a:srgbClr val="0000FF"/>
              </a:solidFill>
            </a:endParaRPr>
          </a:p>
        </p:txBody>
      </p:sp>
      <p:sp>
        <p:nvSpPr>
          <p:cNvPr id="12" name="TextBox 11"/>
          <p:cNvSpPr txBox="1"/>
          <p:nvPr/>
        </p:nvSpPr>
        <p:spPr>
          <a:xfrm>
            <a:off x="1065944" y="5386816"/>
            <a:ext cx="796718" cy="276999"/>
          </a:xfrm>
          <a:prstGeom prst="rect">
            <a:avLst/>
          </a:prstGeom>
          <a:solidFill>
            <a:schemeClr val="bg1"/>
          </a:solidFill>
        </p:spPr>
        <p:txBody>
          <a:bodyPr wrap="square" rtlCol="0">
            <a:spAutoFit/>
          </a:bodyPr>
          <a:lstStyle/>
          <a:p>
            <a:pPr algn="ctr"/>
            <a:r>
              <a:rPr lang="en-GB" sz="1200" dirty="0" smtClean="0">
                <a:solidFill>
                  <a:srgbClr val="0000FF"/>
                </a:solidFill>
              </a:rPr>
              <a:t>L0/</a:t>
            </a:r>
            <a:r>
              <a:rPr lang="en-GB" sz="1200" dirty="0" err="1" smtClean="0">
                <a:solidFill>
                  <a:srgbClr val="0000FF"/>
                </a:solidFill>
              </a:rPr>
              <a:t>Cmd</a:t>
            </a:r>
            <a:endParaRPr lang="en-GB" sz="1400" dirty="0">
              <a:solidFill>
                <a:srgbClr val="0000FF"/>
              </a:solidFill>
            </a:endParaRPr>
          </a:p>
        </p:txBody>
      </p:sp>
      <p:sp>
        <p:nvSpPr>
          <p:cNvPr id="14" name="Rectangle 13"/>
          <p:cNvSpPr/>
          <p:nvPr/>
        </p:nvSpPr>
        <p:spPr>
          <a:xfrm>
            <a:off x="3878893" y="5639879"/>
            <a:ext cx="1861508" cy="441325"/>
          </a:xfrm>
          <a:prstGeom prst="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rgbClr val="0000FF"/>
                </a:solidFill>
              </a:rPr>
              <a:t>SACI command bridge</a:t>
            </a:r>
          </a:p>
          <a:p>
            <a:pPr algn="ctr"/>
            <a:r>
              <a:rPr lang="en-GB" sz="1000" dirty="0" smtClean="0">
                <a:solidFill>
                  <a:srgbClr val="0000FF"/>
                </a:solidFill>
              </a:rPr>
              <a:t>including SACI block from SLAC</a:t>
            </a:r>
          </a:p>
        </p:txBody>
      </p:sp>
      <p:sp>
        <p:nvSpPr>
          <p:cNvPr id="16" name="Down Arrow 15"/>
          <p:cNvSpPr/>
          <p:nvPr/>
        </p:nvSpPr>
        <p:spPr>
          <a:xfrm rot="16200000" flipH="1" flipV="1">
            <a:off x="3582854" y="5689450"/>
            <a:ext cx="164306" cy="240578"/>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2563289" y="5671239"/>
            <a:ext cx="919485" cy="276999"/>
          </a:xfrm>
          <a:prstGeom prst="rect">
            <a:avLst/>
          </a:prstGeom>
          <a:solidFill>
            <a:schemeClr val="bg1"/>
          </a:solidFill>
        </p:spPr>
        <p:txBody>
          <a:bodyPr wrap="square" rtlCol="0">
            <a:spAutoFit/>
          </a:bodyPr>
          <a:lstStyle/>
          <a:p>
            <a:pPr algn="ctr"/>
            <a:r>
              <a:rPr lang="en-GB" sz="1200" dirty="0" smtClean="0">
                <a:solidFill>
                  <a:srgbClr val="0000FF"/>
                </a:solidFill>
              </a:rPr>
              <a:t>SACI signals</a:t>
            </a:r>
          </a:p>
        </p:txBody>
      </p:sp>
      <p:sp>
        <p:nvSpPr>
          <p:cNvPr id="18" name="TextBox 17"/>
          <p:cNvSpPr txBox="1"/>
          <p:nvPr/>
        </p:nvSpPr>
        <p:spPr>
          <a:xfrm>
            <a:off x="6105525" y="2087045"/>
            <a:ext cx="919485" cy="830997"/>
          </a:xfrm>
          <a:prstGeom prst="rect">
            <a:avLst/>
          </a:prstGeom>
          <a:solidFill>
            <a:schemeClr val="bg1"/>
          </a:solidFill>
        </p:spPr>
        <p:txBody>
          <a:bodyPr wrap="square" rtlCol="0">
            <a:spAutoFit/>
          </a:bodyPr>
          <a:lstStyle/>
          <a:p>
            <a:pPr algn="ctr"/>
            <a:r>
              <a:rPr lang="en-GB" sz="1200" dirty="0" smtClean="0">
                <a:solidFill>
                  <a:srgbClr val="0000FF"/>
                </a:solidFill>
              </a:rPr>
              <a:t>need to see later if CF will still apply ?</a:t>
            </a:r>
            <a:endParaRPr lang="en-GB" sz="1400" dirty="0">
              <a:solidFill>
                <a:srgbClr val="0000FF"/>
              </a:solidFill>
            </a:endParaRPr>
          </a:p>
        </p:txBody>
      </p:sp>
      <p:sp>
        <p:nvSpPr>
          <p:cNvPr id="19" name="TextBox 18"/>
          <p:cNvSpPr txBox="1"/>
          <p:nvPr/>
        </p:nvSpPr>
        <p:spPr>
          <a:xfrm>
            <a:off x="4969434" y="5152760"/>
            <a:ext cx="623158" cy="276999"/>
          </a:xfrm>
          <a:prstGeom prst="rect">
            <a:avLst/>
          </a:prstGeom>
          <a:solidFill>
            <a:schemeClr val="bg1"/>
          </a:solidFill>
        </p:spPr>
        <p:txBody>
          <a:bodyPr wrap="square" rtlCol="0">
            <a:spAutoFit/>
          </a:bodyPr>
          <a:lstStyle/>
          <a:p>
            <a:pPr algn="ctr"/>
            <a:r>
              <a:rPr lang="en-GB" sz="1200" i="1" dirty="0" smtClean="0">
                <a:solidFill>
                  <a:srgbClr val="006600"/>
                </a:solidFill>
              </a:rPr>
              <a:t>UBC</a:t>
            </a:r>
            <a:endParaRPr lang="en-GB" sz="1400" i="1" dirty="0">
              <a:solidFill>
                <a:srgbClr val="006600"/>
              </a:solidFill>
            </a:endParaRPr>
          </a:p>
        </p:txBody>
      </p:sp>
      <p:sp>
        <p:nvSpPr>
          <p:cNvPr id="22" name="TextBox 21"/>
          <p:cNvSpPr txBox="1"/>
          <p:nvPr/>
        </p:nvSpPr>
        <p:spPr>
          <a:xfrm>
            <a:off x="4304440" y="6138353"/>
            <a:ext cx="758628" cy="276999"/>
          </a:xfrm>
          <a:prstGeom prst="rect">
            <a:avLst/>
          </a:prstGeom>
          <a:solidFill>
            <a:schemeClr val="bg1"/>
          </a:solidFill>
        </p:spPr>
        <p:txBody>
          <a:bodyPr wrap="square" rtlCol="0">
            <a:spAutoFit/>
          </a:bodyPr>
          <a:lstStyle/>
          <a:p>
            <a:pPr algn="ctr"/>
            <a:r>
              <a:rPr lang="en-GB" sz="1200" i="1" dirty="0" smtClean="0">
                <a:solidFill>
                  <a:srgbClr val="006600"/>
                </a:solidFill>
              </a:rPr>
              <a:t>Oxford?</a:t>
            </a:r>
            <a:endParaRPr lang="en-GB" sz="1400" i="1" dirty="0">
              <a:solidFill>
                <a:srgbClr val="006600"/>
              </a:solidFill>
            </a:endParaRPr>
          </a:p>
        </p:txBody>
      </p:sp>
      <p:cxnSp>
        <p:nvCxnSpPr>
          <p:cNvPr id="24" name="Straight Arrow Connector 23"/>
          <p:cNvCxnSpPr/>
          <p:nvPr/>
        </p:nvCxnSpPr>
        <p:spPr>
          <a:xfrm flipH="1" flipV="1">
            <a:off x="3768363" y="3987811"/>
            <a:ext cx="358607" cy="645855"/>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5215467" y="3911611"/>
            <a:ext cx="203200" cy="722056"/>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flipH="1" flipV="1">
            <a:off x="1382923" y="5070649"/>
            <a:ext cx="164306" cy="240578"/>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735743" y="832768"/>
            <a:ext cx="7781724" cy="1179810"/>
          </a:xfrm>
          <a:prstGeom prst="rect">
            <a:avLst/>
          </a:prstGeom>
          <a:solidFill>
            <a:schemeClr val="bg1"/>
          </a:solidFill>
        </p:spPr>
        <p:txBody>
          <a:bodyPr wrap="square" rtlCol="0">
            <a:spAutoFit/>
          </a:bodyPr>
          <a:lstStyle/>
          <a:p>
            <a:pPr>
              <a:tabLst>
                <a:tab pos="627063" algn="l"/>
              </a:tabLst>
            </a:pPr>
            <a:r>
              <a:rPr lang="en-GB" sz="1600" dirty="0" smtClean="0"/>
              <a:t>This is our current rough planning. </a:t>
            </a:r>
          </a:p>
          <a:p>
            <a:pPr>
              <a:spcBef>
                <a:spcPts val="800"/>
              </a:spcBef>
              <a:tabLst>
                <a:tab pos="627063" algn="l"/>
              </a:tabLst>
            </a:pPr>
            <a:r>
              <a:rPr lang="en-GB" sz="1200" dirty="0" smtClean="0">
                <a:solidFill>
                  <a:srgbClr val="FF0066"/>
                </a:solidFill>
              </a:rPr>
              <a:t>This seemed all right to the group. We noted that we will need the CHESS-2 specification to make progress.</a:t>
            </a:r>
          </a:p>
          <a:p>
            <a:pPr>
              <a:tabLst>
                <a:tab pos="627063" algn="l"/>
              </a:tabLst>
            </a:pPr>
            <a:r>
              <a:rPr lang="en-GB" sz="1200" dirty="0" smtClean="0">
                <a:solidFill>
                  <a:srgbClr val="FF0066"/>
                </a:solidFill>
              </a:rPr>
              <a:t>We agreed to start like this, and review this allocation as we go along.</a:t>
            </a:r>
          </a:p>
          <a:p>
            <a:pPr>
              <a:tabLst>
                <a:tab pos="627063" algn="l"/>
              </a:tabLst>
            </a:pPr>
            <a:r>
              <a:rPr lang="en-GB" sz="1200" dirty="0" smtClean="0">
                <a:solidFill>
                  <a:srgbClr val="FF0066"/>
                </a:solidFill>
              </a:rPr>
              <a:t>For UCL, it’s best not to assign a block due to workload, but Matt will support us with getting the ABCN’ integrated into the ITSDAQ firmware build.</a:t>
            </a:r>
            <a:endParaRPr lang="en-GB" sz="1600" dirty="0" smtClean="0"/>
          </a:p>
        </p:txBody>
      </p:sp>
      <p:sp>
        <p:nvSpPr>
          <p:cNvPr id="39" name="TextBox 38"/>
          <p:cNvSpPr txBox="1"/>
          <p:nvPr/>
        </p:nvSpPr>
        <p:spPr>
          <a:xfrm>
            <a:off x="1166096" y="2154781"/>
            <a:ext cx="659706" cy="276999"/>
          </a:xfrm>
          <a:prstGeom prst="rect">
            <a:avLst/>
          </a:prstGeom>
          <a:solidFill>
            <a:schemeClr val="bg1"/>
          </a:solidFill>
        </p:spPr>
        <p:txBody>
          <a:bodyPr wrap="square" rtlCol="0">
            <a:spAutoFit/>
          </a:bodyPr>
          <a:lstStyle/>
          <a:p>
            <a:pPr algn="ctr"/>
            <a:r>
              <a:rPr lang="en-GB" sz="1200" i="1" dirty="0" smtClean="0">
                <a:solidFill>
                  <a:srgbClr val="006600"/>
                </a:solidFill>
              </a:rPr>
              <a:t>USTC?</a:t>
            </a:r>
            <a:endParaRPr lang="en-GB" sz="1400" i="1" dirty="0">
              <a:solidFill>
                <a:srgbClr val="006600"/>
              </a:solidFill>
            </a:endParaRPr>
          </a:p>
        </p:txBody>
      </p:sp>
      <p:sp>
        <p:nvSpPr>
          <p:cNvPr id="40" name="TextBox 39"/>
          <p:cNvSpPr txBox="1"/>
          <p:nvPr/>
        </p:nvSpPr>
        <p:spPr>
          <a:xfrm>
            <a:off x="2895601" y="2170511"/>
            <a:ext cx="3087362" cy="276999"/>
          </a:xfrm>
          <a:prstGeom prst="rect">
            <a:avLst/>
          </a:prstGeom>
          <a:solidFill>
            <a:schemeClr val="bg1"/>
          </a:solidFill>
        </p:spPr>
        <p:txBody>
          <a:bodyPr wrap="square" rtlCol="0">
            <a:spAutoFit/>
          </a:bodyPr>
          <a:lstStyle/>
          <a:p>
            <a:pPr algn="ctr"/>
            <a:r>
              <a:rPr lang="en-GB" sz="1200" i="1" dirty="0" smtClean="0">
                <a:solidFill>
                  <a:srgbClr val="006600"/>
                </a:solidFill>
              </a:rPr>
              <a:t>USTC and IHEP? </a:t>
            </a:r>
            <a:r>
              <a:rPr lang="en-GB" sz="1200" dirty="0" smtClean="0">
                <a:solidFill>
                  <a:srgbClr val="0000FF"/>
                </a:solidFill>
              </a:rPr>
              <a:t>for </a:t>
            </a:r>
            <a:r>
              <a:rPr lang="en-GB" sz="1200" dirty="0" err="1" smtClean="0">
                <a:solidFill>
                  <a:srgbClr val="0000FF"/>
                </a:solidFill>
              </a:rPr>
              <a:t>datapath</a:t>
            </a:r>
            <a:r>
              <a:rPr lang="en-GB" sz="1200" dirty="0" smtClean="0">
                <a:solidFill>
                  <a:srgbClr val="0000FF"/>
                </a:solidFill>
              </a:rPr>
              <a:t> changes</a:t>
            </a:r>
            <a:endParaRPr lang="en-GB" sz="1400" dirty="0">
              <a:solidFill>
                <a:srgbClr val="006600"/>
              </a:solidFill>
            </a:endParaRPr>
          </a:p>
        </p:txBody>
      </p:sp>
      <p:sp>
        <p:nvSpPr>
          <p:cNvPr id="41" name="Right Brace 40"/>
          <p:cNvSpPr/>
          <p:nvPr/>
        </p:nvSpPr>
        <p:spPr>
          <a:xfrm rot="16200000">
            <a:off x="4233917" y="980280"/>
            <a:ext cx="217318" cy="3227976"/>
          </a:xfrm>
          <a:prstGeom prst="rightBrace">
            <a:avLst>
              <a:gd name="adj1" fmla="val 47293"/>
              <a:gd name="adj2" fmla="val 50000"/>
            </a:avLst>
          </a:prstGeom>
          <a:ln w="1905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TextBox 41"/>
          <p:cNvSpPr txBox="1"/>
          <p:nvPr/>
        </p:nvSpPr>
        <p:spPr>
          <a:xfrm>
            <a:off x="7168294" y="2096309"/>
            <a:ext cx="919485" cy="646331"/>
          </a:xfrm>
          <a:prstGeom prst="rect">
            <a:avLst/>
          </a:prstGeom>
          <a:solidFill>
            <a:schemeClr val="bg1"/>
          </a:solidFill>
        </p:spPr>
        <p:txBody>
          <a:bodyPr wrap="square" rtlCol="0">
            <a:spAutoFit/>
          </a:bodyPr>
          <a:lstStyle/>
          <a:p>
            <a:pPr algn="ctr"/>
            <a:r>
              <a:rPr lang="en-GB" sz="1200" dirty="0" smtClean="0">
                <a:solidFill>
                  <a:srgbClr val="0000FF"/>
                </a:solidFill>
              </a:rPr>
              <a:t>also needs </a:t>
            </a:r>
            <a:r>
              <a:rPr lang="en-GB" sz="1200" dirty="0" err="1" smtClean="0">
                <a:solidFill>
                  <a:srgbClr val="0000FF"/>
                </a:solidFill>
              </a:rPr>
              <a:t>datapath</a:t>
            </a:r>
            <a:r>
              <a:rPr lang="en-GB" sz="1200" dirty="0" smtClean="0">
                <a:solidFill>
                  <a:srgbClr val="0000FF"/>
                </a:solidFill>
              </a:rPr>
              <a:t> changes</a:t>
            </a:r>
            <a:endParaRPr lang="en-GB" sz="1400" dirty="0">
              <a:solidFill>
                <a:srgbClr val="0000FF"/>
              </a:solidFill>
            </a:endParaRPr>
          </a:p>
        </p:txBody>
      </p:sp>
      <p:sp>
        <p:nvSpPr>
          <p:cNvPr id="44" name="TextBox 43"/>
          <p:cNvSpPr txBox="1"/>
          <p:nvPr/>
        </p:nvSpPr>
        <p:spPr>
          <a:xfrm>
            <a:off x="3884123" y="3779289"/>
            <a:ext cx="198234" cy="461665"/>
          </a:xfrm>
          <a:prstGeom prst="rect">
            <a:avLst/>
          </a:prstGeom>
          <a:noFill/>
        </p:spPr>
        <p:txBody>
          <a:bodyPr wrap="square" rtlCol="0">
            <a:spAutoFit/>
          </a:bodyPr>
          <a:lstStyle/>
          <a:p>
            <a:pPr algn="ctr"/>
            <a:r>
              <a:rPr lang="en-GB" sz="2400" b="1" dirty="0" smtClean="0">
                <a:solidFill>
                  <a:srgbClr val="0000FF"/>
                </a:solidFill>
              </a:rPr>
              <a:t>?</a:t>
            </a:r>
            <a:endParaRPr lang="en-GB" sz="1600" b="1" dirty="0">
              <a:solidFill>
                <a:srgbClr val="0000FF"/>
              </a:solidFill>
            </a:endParaRPr>
          </a:p>
        </p:txBody>
      </p:sp>
      <p:sp>
        <p:nvSpPr>
          <p:cNvPr id="45" name="TextBox 44"/>
          <p:cNvSpPr txBox="1"/>
          <p:nvPr/>
        </p:nvSpPr>
        <p:spPr>
          <a:xfrm>
            <a:off x="5127024" y="3779289"/>
            <a:ext cx="198234" cy="461665"/>
          </a:xfrm>
          <a:prstGeom prst="rect">
            <a:avLst/>
          </a:prstGeom>
          <a:noFill/>
        </p:spPr>
        <p:txBody>
          <a:bodyPr wrap="square" rtlCol="0">
            <a:spAutoFit/>
          </a:bodyPr>
          <a:lstStyle/>
          <a:p>
            <a:pPr algn="ctr"/>
            <a:r>
              <a:rPr lang="en-GB" sz="2400" b="1" dirty="0" smtClean="0">
                <a:solidFill>
                  <a:srgbClr val="0000FF"/>
                </a:solidFill>
              </a:rPr>
              <a:t>?</a:t>
            </a:r>
            <a:endParaRPr lang="en-GB" sz="1600" b="1" dirty="0">
              <a:solidFill>
                <a:srgbClr val="0000FF"/>
              </a:solidFill>
            </a:endParaRPr>
          </a:p>
        </p:txBody>
      </p:sp>
      <p:sp>
        <p:nvSpPr>
          <p:cNvPr id="48" name="Down Arrow 47"/>
          <p:cNvSpPr/>
          <p:nvPr/>
        </p:nvSpPr>
        <p:spPr>
          <a:xfrm rot="10800000" flipH="1" flipV="1">
            <a:off x="4601603" y="5264279"/>
            <a:ext cx="164306" cy="240578"/>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9" name="Straight Arrow Connector 48"/>
          <p:cNvCxnSpPr/>
          <p:nvPr/>
        </p:nvCxnSpPr>
        <p:spPr>
          <a:xfrm flipH="1" flipV="1">
            <a:off x="2074334" y="4010121"/>
            <a:ext cx="719666" cy="1543623"/>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56" name="Down Arrow 55"/>
          <p:cNvSpPr/>
          <p:nvPr/>
        </p:nvSpPr>
        <p:spPr>
          <a:xfrm rot="5400000" flipH="1" flipV="1">
            <a:off x="2363984" y="3648719"/>
            <a:ext cx="164306" cy="168074"/>
          </a:xfrm>
          <a:prstGeom prst="downArrow">
            <a:avLst/>
          </a:prstGeom>
          <a:solidFill>
            <a:schemeClr val="tx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p:cNvSpPr txBox="1"/>
          <p:nvPr/>
        </p:nvSpPr>
        <p:spPr>
          <a:xfrm>
            <a:off x="7168295" y="3491744"/>
            <a:ext cx="773438" cy="400110"/>
          </a:xfrm>
          <a:prstGeom prst="rect">
            <a:avLst/>
          </a:prstGeom>
          <a:solidFill>
            <a:schemeClr val="bg1"/>
          </a:solidFill>
        </p:spPr>
        <p:txBody>
          <a:bodyPr wrap="square" rtlCol="0">
            <a:spAutoFit/>
          </a:bodyPr>
          <a:lstStyle/>
          <a:p>
            <a:pPr algn="ctr"/>
            <a:r>
              <a:rPr lang="en-GB" sz="1000" b="1" dirty="0" smtClean="0"/>
              <a:t>(based on ABC130*)</a:t>
            </a:r>
            <a:endParaRPr lang="en-GB" sz="1050" b="1" dirty="0"/>
          </a:p>
        </p:txBody>
      </p:sp>
    </p:spTree>
    <p:extLst>
      <p:ext uri="{BB962C8B-B14F-4D97-AF65-F5344CB8AC3E}">
        <p14:creationId xmlns:p14="http://schemas.microsoft.com/office/powerpoint/2010/main" val="1552738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Completed actions </a:t>
            </a:r>
            <a:r>
              <a:rPr lang="en-GB" sz="3600" dirty="0" smtClean="0">
                <a:solidFill>
                  <a:srgbClr val="FF0066"/>
                </a:solidFill>
              </a:rPr>
              <a:t>(since last week)</a:t>
            </a:r>
            <a:endParaRPr lang="en-GB" sz="3600" dirty="0">
              <a:solidFill>
                <a:srgbClr val="FF0066"/>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6</a:t>
            </a:fld>
            <a:endParaRPr lang="en-GB" dirty="0">
              <a:solidFill>
                <a:schemeClr val="tx1"/>
              </a:solidFill>
            </a:endParaRPr>
          </a:p>
        </p:txBody>
      </p:sp>
      <p:sp>
        <p:nvSpPr>
          <p:cNvPr id="16" name="TextBox 15"/>
          <p:cNvSpPr txBox="1"/>
          <p:nvPr/>
        </p:nvSpPr>
        <p:spPr>
          <a:xfrm>
            <a:off x="156839" y="796642"/>
            <a:ext cx="8795842" cy="3016210"/>
          </a:xfrm>
          <a:prstGeom prst="rect">
            <a:avLst/>
          </a:prstGeom>
          <a:noFill/>
        </p:spPr>
        <p:txBody>
          <a:bodyPr wrap="square" rtlCol="0">
            <a:spAutoFit/>
          </a:bodyPr>
          <a:lstStyle/>
          <a:p>
            <a:pPr>
              <a:spcAft>
                <a:spcPts val="1200"/>
              </a:spcAft>
            </a:pPr>
            <a:r>
              <a:rPr lang="en-GB" sz="2000" b="1" dirty="0" smtClean="0"/>
              <a:t>Weiguo</a:t>
            </a:r>
            <a:r>
              <a:rPr lang="en-GB" sz="2000" dirty="0" smtClean="0"/>
              <a:t>: </a:t>
            </a:r>
            <a:r>
              <a:rPr lang="en-GB" sz="2000" dirty="0">
                <a:solidFill>
                  <a:srgbClr val="006600"/>
                </a:solidFill>
              </a:rPr>
              <a:t>[</a:t>
            </a:r>
            <a:r>
              <a:rPr lang="en-GB" sz="2000" dirty="0" smtClean="0">
                <a:solidFill>
                  <a:srgbClr val="006600"/>
                </a:solidFill>
              </a:rPr>
              <a:t>done] </a:t>
            </a:r>
            <a:r>
              <a:rPr lang="en-GB" sz="2000" dirty="0" smtClean="0"/>
              <a:t>gather list of e-mail addresses/CERN accounts for those who need access to the repositories. E-mail this list to Matt Warren (for ITSDAQ SVN access) and Wojtek (for ABCN’ </a:t>
            </a:r>
            <a:r>
              <a:rPr lang="en-GB" sz="2000" dirty="0" err="1" smtClean="0"/>
              <a:t>GitLab</a:t>
            </a:r>
            <a:r>
              <a:rPr lang="en-GB" sz="2000" dirty="0" smtClean="0"/>
              <a:t> access). </a:t>
            </a:r>
            <a:endParaRPr lang="en-GB" sz="2000" dirty="0"/>
          </a:p>
          <a:p>
            <a:pPr>
              <a:spcAft>
                <a:spcPts val="1200"/>
              </a:spcAft>
            </a:pPr>
            <a:r>
              <a:rPr lang="en-GB" sz="2000" b="1" dirty="0"/>
              <a:t>Jaya John: </a:t>
            </a:r>
            <a:r>
              <a:rPr lang="en-GB" sz="2000" dirty="0">
                <a:solidFill>
                  <a:srgbClr val="006600"/>
                </a:solidFill>
              </a:rPr>
              <a:t>[done] </a:t>
            </a:r>
            <a:r>
              <a:rPr lang="en-GB" sz="2000" dirty="0" smtClean="0"/>
              <a:t>e-mail Weiguo a link to Nexys Video by Digilent.</a:t>
            </a:r>
          </a:p>
          <a:p>
            <a:pPr>
              <a:spcAft>
                <a:spcPts val="1200"/>
              </a:spcAft>
            </a:pPr>
            <a:r>
              <a:rPr lang="en-GB" sz="2000" b="1" dirty="0"/>
              <a:t>Jaya John: </a:t>
            </a:r>
            <a:r>
              <a:rPr lang="en-GB" sz="2000" dirty="0">
                <a:solidFill>
                  <a:srgbClr val="006600"/>
                </a:solidFill>
              </a:rPr>
              <a:t>[done] </a:t>
            </a:r>
            <a:r>
              <a:rPr lang="en-GB" sz="2000" dirty="0" smtClean="0"/>
              <a:t>e-mail ABC130 emulator random hit code and document to Wojtek. </a:t>
            </a:r>
            <a:endParaRPr lang="en-GB" sz="2000" dirty="0" smtClean="0"/>
          </a:p>
          <a:p>
            <a:pPr>
              <a:spcAft>
                <a:spcPts val="1200"/>
              </a:spcAft>
            </a:pPr>
            <a:r>
              <a:rPr lang="en-GB" sz="2000" b="1" dirty="0" smtClean="0"/>
              <a:t>Jaya </a:t>
            </a:r>
            <a:r>
              <a:rPr lang="en-GB" sz="2000" b="1" dirty="0"/>
              <a:t>John: </a:t>
            </a:r>
            <a:r>
              <a:rPr lang="en-GB" sz="2000" dirty="0">
                <a:solidFill>
                  <a:srgbClr val="006600"/>
                </a:solidFill>
              </a:rPr>
              <a:t>[done] </a:t>
            </a:r>
            <a:r>
              <a:rPr lang="en-GB" sz="2000" dirty="0" smtClean="0"/>
              <a:t>speak with Marcel, Richard and Vitaliy about the deliverables for September, to be sure we meet requirements for the year 2 review of Strip CMOS.</a:t>
            </a:r>
            <a:endParaRPr lang="en-GB" sz="2000" dirty="0"/>
          </a:p>
        </p:txBody>
      </p:sp>
    </p:spTree>
    <p:extLst>
      <p:ext uri="{BB962C8B-B14F-4D97-AF65-F5344CB8AC3E}">
        <p14:creationId xmlns:p14="http://schemas.microsoft.com/office/powerpoint/2010/main" val="2891857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7</a:t>
            </a:fld>
            <a:endParaRPr lang="en-GB" dirty="0">
              <a:solidFill>
                <a:schemeClr val="tx1"/>
              </a:solidFill>
            </a:endParaRPr>
          </a:p>
        </p:txBody>
      </p:sp>
      <p:sp>
        <p:nvSpPr>
          <p:cNvPr id="16" name="TextBox 15"/>
          <p:cNvSpPr txBox="1"/>
          <p:nvPr/>
        </p:nvSpPr>
        <p:spPr>
          <a:xfrm>
            <a:off x="156839" y="796642"/>
            <a:ext cx="8795842" cy="5386090"/>
          </a:xfrm>
          <a:prstGeom prst="rect">
            <a:avLst/>
          </a:prstGeom>
          <a:noFill/>
        </p:spPr>
        <p:txBody>
          <a:bodyPr wrap="square" rtlCol="0">
            <a:spAutoFit/>
          </a:bodyPr>
          <a:lstStyle/>
          <a:p>
            <a:pPr>
              <a:spcAft>
                <a:spcPts val="1200"/>
              </a:spcAft>
            </a:pPr>
            <a:r>
              <a:rPr lang="en-GB" sz="2000" b="1" dirty="0" smtClean="0"/>
              <a:t>Wojtek</a:t>
            </a:r>
            <a:r>
              <a:rPr lang="en-GB" sz="2000" dirty="0" smtClean="0"/>
              <a:t> and </a:t>
            </a:r>
            <a:r>
              <a:rPr lang="en-GB" sz="2000" b="1" dirty="0" smtClean="0"/>
              <a:t>Jaya John: </a:t>
            </a:r>
            <a:r>
              <a:rPr lang="en-GB" sz="2000" dirty="0" smtClean="0"/>
              <a:t>[in progress]</a:t>
            </a:r>
            <a:r>
              <a:rPr lang="en-GB" sz="2000" b="1" dirty="0" smtClean="0"/>
              <a:t> </a:t>
            </a:r>
            <a:r>
              <a:rPr lang="en-GB" sz="2000" dirty="0" smtClean="0"/>
              <a:t>set up their Nexys Video with current ITSDAQ firmware and SCTDAQ software </a:t>
            </a:r>
            <a:r>
              <a:rPr lang="en-GB" sz="1400" dirty="0" smtClean="0"/>
              <a:t>– on CentOS for UBC, Windows for Oxford. </a:t>
            </a:r>
            <a:r>
              <a:rPr lang="en-GB" sz="1400" dirty="0" smtClean="0">
                <a:solidFill>
                  <a:srgbClr val="FF0066"/>
                </a:solidFill>
              </a:rPr>
              <a:t>So far, CentOS is not the most friendly distribution to set up, requires some extra steps and installations.</a:t>
            </a:r>
          </a:p>
          <a:p>
            <a:pPr>
              <a:spcAft>
                <a:spcPts val="1200"/>
              </a:spcAft>
            </a:pPr>
            <a:r>
              <a:rPr lang="en-GB" sz="2000" b="1" dirty="0" smtClean="0"/>
              <a:t>Jaya </a:t>
            </a:r>
            <a:r>
              <a:rPr lang="en-GB" sz="2000" b="1" dirty="0"/>
              <a:t>John: </a:t>
            </a:r>
            <a:r>
              <a:rPr lang="en-GB" sz="2000" dirty="0" smtClean="0"/>
              <a:t>send link to CHESS-2 review slides to Wojtek</a:t>
            </a:r>
          </a:p>
          <a:p>
            <a:pPr>
              <a:spcAft>
                <a:spcPts val="1200"/>
              </a:spcAft>
            </a:pPr>
            <a:r>
              <a:rPr lang="en-GB" sz="2000" b="1" dirty="0"/>
              <a:t>Jaya John: </a:t>
            </a:r>
            <a:r>
              <a:rPr lang="en-GB" sz="2000" dirty="0" smtClean="0"/>
              <a:t>e-mail </a:t>
            </a:r>
            <a:r>
              <a:rPr lang="en-GB" sz="2000" dirty="0"/>
              <a:t>ABC130 emulator random hit code and document to </a:t>
            </a:r>
            <a:r>
              <a:rPr lang="en-GB" sz="2000" dirty="0" smtClean="0"/>
              <a:t>everyone at USTC. </a:t>
            </a:r>
            <a:endParaRPr lang="en-GB" sz="2000" dirty="0"/>
          </a:p>
          <a:p>
            <a:pPr>
              <a:spcAft>
                <a:spcPts val="1200"/>
              </a:spcAft>
            </a:pPr>
            <a:r>
              <a:rPr lang="en-GB" sz="2000" b="1" dirty="0" smtClean="0"/>
              <a:t>Wojtek</a:t>
            </a:r>
            <a:r>
              <a:rPr lang="en-GB" sz="2000" b="1" dirty="0" smtClean="0"/>
              <a:t>:</a:t>
            </a:r>
            <a:r>
              <a:rPr lang="en-GB" sz="2000" dirty="0" smtClean="0"/>
              <a:t> </a:t>
            </a:r>
            <a:r>
              <a:rPr lang="en-GB" sz="2000" dirty="0"/>
              <a:t>[in progress]</a:t>
            </a:r>
            <a:r>
              <a:rPr lang="en-GB" sz="2000" b="1" dirty="0"/>
              <a:t> </a:t>
            </a:r>
            <a:r>
              <a:rPr lang="en-GB" sz="2000" dirty="0" smtClean="0"/>
              <a:t>check the ABC130* code from Matt (ITSDAQ repo) in to </a:t>
            </a:r>
            <a:r>
              <a:rPr lang="en-GB" sz="2000" dirty="0" err="1" smtClean="0"/>
              <a:t>GitLab</a:t>
            </a:r>
            <a:r>
              <a:rPr lang="en-GB" sz="2000" dirty="0" smtClean="0"/>
              <a:t>. Could also check in the ABC130 command decoder, but could be later also. </a:t>
            </a:r>
          </a:p>
          <a:p>
            <a:pPr>
              <a:spcAft>
                <a:spcPts val="1200"/>
              </a:spcAft>
            </a:pPr>
            <a:r>
              <a:rPr lang="en-GB" sz="2000" b="1" dirty="0" smtClean="0"/>
              <a:t>Jaya </a:t>
            </a:r>
            <a:r>
              <a:rPr lang="en-GB" sz="2000" b="1" dirty="0"/>
              <a:t>John: </a:t>
            </a:r>
            <a:r>
              <a:rPr lang="en-GB" sz="2000" dirty="0" smtClean="0"/>
              <a:t>add the SACI code to </a:t>
            </a:r>
            <a:r>
              <a:rPr lang="en-GB" sz="2000" dirty="0" err="1" smtClean="0"/>
              <a:t>GitLab</a:t>
            </a:r>
            <a:endParaRPr lang="en-GB" sz="2000" dirty="0" smtClean="0"/>
          </a:p>
          <a:p>
            <a:pPr>
              <a:spcAft>
                <a:spcPts val="1200"/>
              </a:spcAft>
            </a:pPr>
            <a:r>
              <a:rPr lang="en-GB" sz="2000" b="1" dirty="0"/>
              <a:t>Jaya John: </a:t>
            </a:r>
            <a:r>
              <a:rPr lang="en-GB" sz="2000" dirty="0" smtClean="0"/>
              <a:t>prepare a mini-spec for CHESS-2 data emulator</a:t>
            </a:r>
          </a:p>
          <a:p>
            <a:pPr>
              <a:spcAft>
                <a:spcPts val="1200"/>
              </a:spcAft>
            </a:pPr>
            <a:r>
              <a:rPr lang="en-GB" sz="2000" b="1" dirty="0"/>
              <a:t>Jaya John: </a:t>
            </a:r>
            <a:r>
              <a:rPr lang="en-GB" sz="2000" dirty="0" smtClean="0"/>
              <a:t>also </a:t>
            </a:r>
            <a:r>
              <a:rPr lang="en-GB" sz="2000" dirty="0"/>
              <a:t>ask CHESS-2 </a:t>
            </a:r>
            <a:r>
              <a:rPr lang="en-GB" sz="2000" dirty="0" smtClean="0"/>
              <a:t>designers about timeframe </a:t>
            </a:r>
            <a:r>
              <a:rPr lang="en-GB" sz="2000" dirty="0"/>
              <a:t>for the CHESS-2 specification</a:t>
            </a:r>
            <a:r>
              <a:rPr lang="en-GB" sz="2000" dirty="0" smtClean="0"/>
              <a:t>. Even a partial spec will be a great help for understanding.</a:t>
            </a:r>
          </a:p>
          <a:p>
            <a:pPr>
              <a:spcAft>
                <a:spcPts val="1200"/>
              </a:spcAft>
            </a:pPr>
            <a:r>
              <a:rPr lang="en-GB" sz="2000" b="1" dirty="0" err="1" smtClean="0"/>
              <a:t>Hongbo</a:t>
            </a:r>
            <a:r>
              <a:rPr lang="en-GB" sz="2000" b="1" dirty="0" smtClean="0"/>
              <a:t> and Weiguo: </a:t>
            </a:r>
            <a:r>
              <a:rPr lang="en-GB" sz="2000" dirty="0" smtClean="0"/>
              <a:t>assist our colleagues at USTC to obtain CERN accounts, for gaining access to the ITSDAQ repository.</a:t>
            </a:r>
          </a:p>
        </p:txBody>
      </p:sp>
    </p:spTree>
    <p:extLst>
      <p:ext uri="{BB962C8B-B14F-4D97-AF65-F5344CB8AC3E}">
        <p14:creationId xmlns:p14="http://schemas.microsoft.com/office/powerpoint/2010/main" val="937215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4782</TotalTime>
  <Words>558</Words>
  <Application>Microsoft Office PowerPoint</Application>
  <PresentationFormat>On-screen Show (4:3)</PresentationFormat>
  <Paragraphs>72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Next steps   28 April 2016  this version is the minutes – with notes added </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420</cp:revision>
  <cp:lastPrinted>2015-07-21T15:43:16Z</cp:lastPrinted>
  <dcterms:created xsi:type="dcterms:W3CDTF">2014-09-18T13:48:06Z</dcterms:created>
  <dcterms:modified xsi:type="dcterms:W3CDTF">2016-04-28T15:20:50Z</dcterms:modified>
</cp:coreProperties>
</file>